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Default Extension="wdp" ContentType="image/vnd.ms-photo"/>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88" autoAdjust="0"/>
    <p:restoredTop sz="94807" autoAdjust="0"/>
  </p:normalViewPr>
  <p:slideViewPr>
    <p:cSldViewPr>
      <p:cViewPr varScale="1">
        <p:scale>
          <a:sx n="74" d="100"/>
          <a:sy n="74" d="100"/>
        </p:scale>
        <p:origin x="-1266" y="-102"/>
      </p:cViewPr>
      <p:guideLst>
        <p:guide orient="horz" pos="2160"/>
        <p:guide pos="2880"/>
      </p:guideLst>
    </p:cSldViewPr>
  </p:slideViewPr>
  <p:outlineViewPr>
    <p:cViewPr>
      <p:scale>
        <a:sx n="33" d="100"/>
        <a:sy n="33" d="100"/>
      </p:scale>
      <p:origin x="3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en-US" smtClean="0"/>
              <a:t>Click to edit Master title style</a:t>
            </a:r>
            <a:endParaRPr lang="en-US" dirty="0"/>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C9F9B18-C178-454A-B2C4-5180EBDA6A70}" type="datetimeFigureOut">
              <a:rPr lang="el-GR" smtClean="0"/>
              <a:pPr/>
              <a:t>6/7/2014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0A1E926-0022-403E-962D-4BEE7D175F92}" type="slidenum">
              <a:rPr lang="el-GR" smtClean="0"/>
              <a:pPr/>
              <a:t>‹#›</a:t>
            </a:fld>
            <a:endParaRPr lang="el-G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9F9B18-C178-454A-B2C4-5180EBDA6A70}" type="datetimeFigureOut">
              <a:rPr lang="el-GR" smtClean="0"/>
              <a:pPr/>
              <a:t>6/7/2014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0A1E926-0022-403E-962D-4BEE7D175F92}" type="slidenum">
              <a:rPr lang="el-GR" smtClean="0"/>
              <a:pPr/>
              <a:t>‹#›</a:t>
            </a:fld>
            <a:endParaRPr lang="el-GR"/>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9F9B18-C178-454A-B2C4-5180EBDA6A70}" type="datetimeFigureOut">
              <a:rPr lang="el-GR" smtClean="0"/>
              <a:pPr/>
              <a:t>6/7/2014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0A1E926-0022-403E-962D-4BEE7D175F92}" type="slidenum">
              <a:rPr lang="el-GR" smtClean="0"/>
              <a:pPr/>
              <a:t>‹#›</a:t>
            </a:fld>
            <a:endParaRPr lang="el-G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7C9F9B18-C178-454A-B2C4-5180EBDA6A70}" type="datetimeFigureOut">
              <a:rPr lang="el-GR" smtClean="0"/>
              <a:pPr/>
              <a:t>6/7/2014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0A1E926-0022-403E-962D-4BEE7D175F92}" type="slidenum">
              <a:rPr lang="el-GR" smtClean="0"/>
              <a:pPr/>
              <a:t>‹#›</a:t>
            </a:fld>
            <a:endParaRPr lang="el-GR"/>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en-US" smtClean="0"/>
              <a:t>Click to edit Master title style</a:t>
            </a:r>
            <a:endParaRPr lang="en-US"/>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C9F9B18-C178-454A-B2C4-5180EBDA6A70}" type="datetimeFigureOut">
              <a:rPr lang="el-GR" smtClean="0"/>
              <a:pPr/>
              <a:t>6/7/2014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0A1E926-0022-403E-962D-4BEE7D175F92}" type="slidenum">
              <a:rPr lang="el-GR" smtClean="0"/>
              <a:pPr/>
              <a:t>‹#›</a:t>
            </a:fld>
            <a:endParaRPr lang="el-G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1009442" y="1809749"/>
            <a:ext cx="3471277"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63281" y="1809749"/>
            <a:ext cx="3469242"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C9F9B18-C178-454A-B2C4-5180EBDA6A70}" type="datetimeFigureOut">
              <a:rPr lang="el-GR" smtClean="0"/>
              <a:pPr/>
              <a:t>6/7/2014</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20A1E926-0022-403E-962D-4BEE7D175F92}" type="slidenum">
              <a:rPr lang="el-GR" smtClean="0"/>
              <a:pPr/>
              <a:t>‹#›</a:t>
            </a:fld>
            <a:endParaRPr lang="el-GR"/>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09442" y="1812927"/>
            <a:ext cx="3471277"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09442" y="2389189"/>
            <a:ext cx="347127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63280" y="1812927"/>
            <a:ext cx="3471275"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280" y="2389189"/>
            <a:ext cx="3471275"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C9F9B18-C178-454A-B2C4-5180EBDA6A70}" type="datetimeFigureOut">
              <a:rPr lang="el-GR" smtClean="0"/>
              <a:pPr/>
              <a:t>6/7/2014</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20A1E926-0022-403E-962D-4BEE7D175F92}" type="slidenum">
              <a:rPr lang="el-GR" smtClean="0"/>
              <a:pPr/>
              <a:t>‹#›</a:t>
            </a:fld>
            <a:endParaRPr lang="el-GR"/>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C9F9B18-C178-454A-B2C4-5180EBDA6A70}" type="datetimeFigureOut">
              <a:rPr lang="el-GR" smtClean="0"/>
              <a:pPr/>
              <a:t>6/7/2014</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20A1E926-0022-403E-962D-4BEE7D175F92}" type="slidenum">
              <a:rPr lang="el-GR" smtClean="0"/>
              <a:pPr/>
              <a:t>‹#›</a:t>
            </a:fld>
            <a:endParaRPr lang="el-GR"/>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9F9B18-C178-454A-B2C4-5180EBDA6A70}" type="datetimeFigureOut">
              <a:rPr lang="el-GR" smtClean="0"/>
              <a:pPr/>
              <a:t>6/7/2014</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20A1E926-0022-403E-962D-4BEE7D175F92}" type="slidenum">
              <a:rPr lang="el-GR" smtClean="0"/>
              <a:pPr/>
              <a:t>‹#›</a:t>
            </a:fld>
            <a:endParaRPr lang="el-GR"/>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en-US" smtClean="0"/>
              <a:t>Click to edit Master title style</a:t>
            </a:r>
            <a:endParaRPr lang="en-US"/>
          </a:p>
        </p:txBody>
      </p:sp>
      <p:sp>
        <p:nvSpPr>
          <p:cNvPr id="3" name="Content Placeholder 2"/>
          <p:cNvSpPr>
            <a:spLocks noGrp="1"/>
          </p:cNvSpPr>
          <p:nvPr>
            <p:ph idx="1"/>
          </p:nvPr>
        </p:nvSpPr>
        <p:spPr>
          <a:xfrm>
            <a:off x="3852654" y="446087"/>
            <a:ext cx="4279869"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9F9B18-C178-454A-B2C4-5180EBDA6A70}" type="datetimeFigureOut">
              <a:rPr lang="el-GR" smtClean="0"/>
              <a:pPr/>
              <a:t>6/7/2014</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20A1E926-0022-403E-962D-4BEE7D175F92}" type="slidenum">
              <a:rPr lang="el-GR" smtClean="0"/>
              <a:pPr/>
              <a:t>‹#›</a:t>
            </a:fld>
            <a:endParaRPr lang="el-GR"/>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3" y="1387058"/>
            <a:ext cx="3297953" cy="1113254"/>
          </a:xfrm>
        </p:spPr>
        <p:txBody>
          <a:bodyPr anchor="b">
            <a:normAutofit/>
          </a:bodyPr>
          <a:lstStyle>
            <a:lvl1pPr algn="l">
              <a:defRPr sz="2400" b="0"/>
            </a:lvl1pPr>
          </a:lstStyle>
          <a:p>
            <a:r>
              <a:rPr lang="en-US" smtClean="0"/>
              <a:t>Click to edit Master title style</a:t>
            </a:r>
            <a:endParaRPr lang="en-US"/>
          </a:p>
        </p:txBody>
      </p:sp>
      <p:sp>
        <p:nvSpPr>
          <p:cNvPr id="4" name="Text Placeholder 3"/>
          <p:cNvSpPr>
            <a:spLocks noGrp="1"/>
          </p:cNvSpPr>
          <p:nvPr>
            <p:ph type="body" sz="half" idx="2"/>
          </p:nvPr>
        </p:nvSpPr>
        <p:spPr>
          <a:xfrm>
            <a:off x="1009443" y="2500312"/>
            <a:ext cx="3297954"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9F9B18-C178-454A-B2C4-5180EBDA6A70}" type="datetimeFigureOut">
              <a:rPr lang="el-GR" smtClean="0"/>
              <a:pPr/>
              <a:t>6/7/2014</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20A1E926-0022-403E-962D-4BEE7D175F92}" type="slidenum">
              <a:rPr lang="el-GR" smtClean="0"/>
              <a:pPr/>
              <a:t>‹#›</a:t>
            </a:fld>
            <a:endParaRPr lang="el-GR"/>
          </a:p>
        </p:txBody>
      </p:sp>
      <p:grpSp>
        <p:nvGrpSpPr>
          <p:cNvPr id="16" name="Group 15"/>
          <p:cNvGrpSpPr/>
          <p:nvPr/>
        </p:nvGrpSpPr>
        <p:grpSpPr>
          <a:xfrm>
            <a:off x="4516154" y="994387"/>
            <a:ext cx="1847138" cy="1530439"/>
            <a:chOff x="4718762" y="993075"/>
            <a:chExt cx="1847138" cy="1530439"/>
          </a:xfrm>
        </p:grpSpPr>
        <p:sp>
          <p:nvSpPr>
            <p:cNvPr id="32" name="Oval 31"/>
            <p:cNvSpPr/>
            <p:nvPr/>
          </p:nvSpPr>
          <p:spPr>
            <a:xfrm>
              <a:off x="5479247" y="1436861"/>
              <a:ext cx="1086653" cy="1086653"/>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5650541" y="1411791"/>
              <a:ext cx="830365" cy="830365"/>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5256184" y="1894454"/>
              <a:ext cx="602364" cy="602364"/>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424145" y="1811313"/>
              <a:ext cx="489588" cy="489588"/>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718762" y="2083426"/>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6132091" y="993075"/>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5059596" y="1894454"/>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6148801" y="1060593"/>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8" name="Picture Placeholder 17"/>
          <p:cNvSpPr>
            <a:spLocks noGrp="1"/>
          </p:cNvSpPr>
          <p:nvPr>
            <p:ph type="pic" sz="quarter" idx="14"/>
          </p:nvPr>
        </p:nvSpPr>
        <p:spPr>
          <a:xfrm>
            <a:off x="4674192" y="1601512"/>
            <a:ext cx="3429000" cy="3429000"/>
          </a:xfrm>
          <a:prstGeom prst="ellipse">
            <a:avLst/>
          </a:prstGeom>
          <a:ln w="76200">
            <a:solidFill>
              <a:schemeClr val="tx2">
                <a:lumMod val="75000"/>
              </a:schemeClr>
            </a:solidFill>
          </a:ln>
        </p:spPr>
        <p:txBody>
          <a:bodyPr/>
          <a:lstStyle/>
          <a:p>
            <a:r>
              <a:rPr lang="en-US" smtClean="0"/>
              <a:t>Click icon to add picture</a:t>
            </a:r>
            <a:endParaRPr 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56" name="Oval 55"/>
          <p:cNvSpPr>
            <a:spLocks noChangeAspect="1"/>
          </p:cNvSpPr>
          <p:nvPr/>
        </p:nvSpPr>
        <p:spPr>
          <a:xfrm>
            <a:off x="-69625" y="4042576"/>
            <a:ext cx="1743945" cy="1909234"/>
          </a:xfrm>
          <a:custGeom>
            <a:avLst/>
            <a:gdLst/>
            <a:ahLst/>
            <a:cxnLst/>
            <a:rect l="l" t="t" r="r" b="b"/>
            <a:pathLst>
              <a:path w="1743945" h="1909234">
                <a:moveTo>
                  <a:pt x="789328" y="0"/>
                </a:moveTo>
                <a:cubicBezTo>
                  <a:pt x="1316548" y="0"/>
                  <a:pt x="1743945" y="427397"/>
                  <a:pt x="1743945" y="954617"/>
                </a:cubicBezTo>
                <a:cubicBezTo>
                  <a:pt x="1743945" y="1481837"/>
                  <a:pt x="1316548" y="1909234"/>
                  <a:pt x="789328" y="1909234"/>
                </a:cubicBezTo>
                <a:cubicBezTo>
                  <a:pt x="461080" y="1909234"/>
                  <a:pt x="171527" y="1743562"/>
                  <a:pt x="0" y="1491086"/>
                </a:cubicBezTo>
                <a:lnTo>
                  <a:pt x="0" y="418149"/>
                </a:lnTo>
                <a:cubicBezTo>
                  <a:pt x="171527" y="165673"/>
                  <a:pt x="461080" y="0"/>
                  <a:pt x="789328"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3" name="Oval 52"/>
          <p:cNvSpPr>
            <a:spLocks noChangeAspect="1"/>
          </p:cNvSpPr>
          <p:nvPr/>
        </p:nvSpPr>
        <p:spPr>
          <a:xfrm>
            <a:off x="520638" y="1095310"/>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2" name="Oval 51"/>
          <p:cNvSpPr>
            <a:spLocks noChangeAspect="1"/>
          </p:cNvSpPr>
          <p:nvPr/>
        </p:nvSpPr>
        <p:spPr>
          <a:xfrm>
            <a:off x="1878729" y="282933"/>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4" name="Oval 53"/>
          <p:cNvSpPr>
            <a:spLocks noChangeAspect="1"/>
          </p:cNvSpPr>
          <p:nvPr/>
        </p:nvSpPr>
        <p:spPr>
          <a:xfrm>
            <a:off x="520637" y="5729135"/>
            <a:ext cx="1909234" cy="1193756"/>
          </a:xfrm>
          <a:custGeom>
            <a:avLst/>
            <a:gdLst/>
            <a:ahLst/>
            <a:cxnLst/>
            <a:rect l="l" t="t" r="r" b="b"/>
            <a:pathLst>
              <a:path w="1909234" h="1193756">
                <a:moveTo>
                  <a:pt x="954617" y="0"/>
                </a:moveTo>
                <a:cubicBezTo>
                  <a:pt x="1481837" y="0"/>
                  <a:pt x="1909234" y="427397"/>
                  <a:pt x="1909234" y="954617"/>
                </a:cubicBezTo>
                <a:cubicBezTo>
                  <a:pt x="1909234" y="1037305"/>
                  <a:pt x="1898721" y="1117537"/>
                  <a:pt x="1877819" y="1193756"/>
                </a:cubicBezTo>
                <a:lnTo>
                  <a:pt x="31415" y="1193756"/>
                </a:lnTo>
                <a:cubicBezTo>
                  <a:pt x="10513" y="1117537"/>
                  <a:pt x="0" y="1037305"/>
                  <a:pt x="0" y="954617"/>
                </a:cubicBezTo>
                <a:cubicBezTo>
                  <a:pt x="0" y="427397"/>
                  <a:pt x="427397" y="0"/>
                  <a:pt x="954617"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0" name="Oval 129"/>
          <p:cNvSpPr>
            <a:spLocks noChangeAspect="1"/>
          </p:cNvSpPr>
          <p:nvPr/>
        </p:nvSpPr>
        <p:spPr>
          <a:xfrm>
            <a:off x="-46711" y="-61709"/>
            <a:ext cx="1449107" cy="1677064"/>
          </a:xfrm>
          <a:custGeom>
            <a:avLst/>
            <a:gdLst/>
            <a:ahLst/>
            <a:cxnLst/>
            <a:rect l="l" t="t" r="r" b="b"/>
            <a:pathLst>
              <a:path w="1449107" h="1677064">
                <a:moveTo>
                  <a:pt x="0" y="0"/>
                </a:moveTo>
                <a:lnTo>
                  <a:pt x="1112019" y="0"/>
                </a:lnTo>
                <a:cubicBezTo>
                  <a:pt x="1319407" y="171874"/>
                  <a:pt x="1449107" y="432014"/>
                  <a:pt x="1449107" y="722447"/>
                </a:cubicBezTo>
                <a:cubicBezTo>
                  <a:pt x="1449107" y="1249667"/>
                  <a:pt x="1021710" y="1677064"/>
                  <a:pt x="494490" y="1677064"/>
                </a:cubicBezTo>
                <a:cubicBezTo>
                  <a:pt x="313232" y="1677064"/>
                  <a:pt x="143772" y="1626546"/>
                  <a:pt x="0" y="1537872"/>
                </a:cubicBezTo>
                <a:close/>
              </a:path>
            </a:pathLst>
          </a:custGeom>
          <a:solidFill>
            <a:schemeClr val="tx2">
              <a:lumMod val="75000"/>
              <a:alpha val="14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1" name="Oval 130"/>
          <p:cNvSpPr>
            <a:spLocks noChangeAspect="1"/>
          </p:cNvSpPr>
          <p:nvPr/>
        </p:nvSpPr>
        <p:spPr>
          <a:xfrm>
            <a:off x="924113" y="-161623"/>
            <a:ext cx="1909233" cy="1909233"/>
          </a:xfrm>
          <a:prstGeom prst="ellipse">
            <a:avLst/>
          </a:prstGeom>
          <a:solidFill>
            <a:schemeClr val="tx2">
              <a:lumMod val="75000"/>
              <a:alpha val="2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2" name="Oval 131"/>
          <p:cNvSpPr>
            <a:spLocks noChangeAspect="1"/>
          </p:cNvSpPr>
          <p:nvPr/>
        </p:nvSpPr>
        <p:spPr>
          <a:xfrm>
            <a:off x="0" y="660738"/>
            <a:ext cx="1909233" cy="1909233"/>
          </a:xfrm>
          <a:prstGeom prst="ellipse">
            <a:avLst/>
          </a:pr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3" name="Oval 132"/>
          <p:cNvSpPr>
            <a:spLocks noChangeAspect="1"/>
          </p:cNvSpPr>
          <p:nvPr/>
        </p:nvSpPr>
        <p:spPr>
          <a:xfrm>
            <a:off x="7497531" y="-61709"/>
            <a:ext cx="1694467" cy="1677064"/>
          </a:xfrm>
          <a:custGeom>
            <a:avLst/>
            <a:gdLst/>
            <a:ahLst/>
            <a:cxnLst/>
            <a:rect l="l" t="t" r="r" b="b"/>
            <a:pathLst>
              <a:path w="1694467" h="1677064">
                <a:moveTo>
                  <a:pt x="337088" y="0"/>
                </a:moveTo>
                <a:lnTo>
                  <a:pt x="1573463" y="0"/>
                </a:lnTo>
                <a:cubicBezTo>
                  <a:pt x="1618202" y="37449"/>
                  <a:pt x="1658454" y="79950"/>
                  <a:pt x="1694467" y="126010"/>
                </a:cubicBezTo>
                <a:lnTo>
                  <a:pt x="1694467" y="1318884"/>
                </a:lnTo>
                <a:cubicBezTo>
                  <a:pt x="1522840" y="1538397"/>
                  <a:pt x="1254922" y="1677064"/>
                  <a:pt x="954617" y="1677064"/>
                </a:cubicBezTo>
                <a:cubicBezTo>
                  <a:pt x="427397" y="1677064"/>
                  <a:pt x="0" y="1249667"/>
                  <a:pt x="0" y="722447"/>
                </a:cubicBezTo>
                <a:cubicBezTo>
                  <a:pt x="0" y="432014"/>
                  <a:pt x="129700" y="171874"/>
                  <a:pt x="337088" y="0"/>
                </a:cubicBezTo>
                <a:close/>
              </a:path>
            </a:pathLst>
          </a:custGeom>
          <a:solidFill>
            <a:schemeClr val="accent3">
              <a:lumMod val="60000"/>
              <a:lumOff val="40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4" name="Oval 133"/>
          <p:cNvSpPr>
            <a:spLocks noChangeAspect="1"/>
          </p:cNvSpPr>
          <p:nvPr/>
        </p:nvSpPr>
        <p:spPr>
          <a:xfrm>
            <a:off x="6117502" y="-61708"/>
            <a:ext cx="1909234" cy="1705448"/>
          </a:xfrm>
          <a:custGeom>
            <a:avLst/>
            <a:gdLst/>
            <a:ahLst/>
            <a:cxnLst/>
            <a:rect l="l" t="t" r="r" b="b"/>
            <a:pathLst>
              <a:path w="1909234" h="1705448">
                <a:moveTo>
                  <a:pt x="371490" y="0"/>
                </a:moveTo>
                <a:lnTo>
                  <a:pt x="1537745" y="0"/>
                </a:lnTo>
                <a:cubicBezTo>
                  <a:pt x="1764760" y="171517"/>
                  <a:pt x="1909234" y="444302"/>
                  <a:pt x="1909234" y="750831"/>
                </a:cubicBezTo>
                <a:cubicBezTo>
                  <a:pt x="1909234" y="1278051"/>
                  <a:pt x="1481837" y="1705448"/>
                  <a:pt x="954617" y="1705448"/>
                </a:cubicBezTo>
                <a:cubicBezTo>
                  <a:pt x="427397" y="1705448"/>
                  <a:pt x="0" y="1278051"/>
                  <a:pt x="0" y="750831"/>
                </a:cubicBezTo>
                <a:cubicBezTo>
                  <a:pt x="0" y="444302"/>
                  <a:pt x="144474" y="171517"/>
                  <a:pt x="371490" y="0"/>
                </a:cubicBezTo>
                <a:close/>
              </a:path>
            </a:pathLst>
          </a:cu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5" name="Oval 134"/>
          <p:cNvSpPr>
            <a:spLocks noChangeAspect="1"/>
          </p:cNvSpPr>
          <p:nvPr/>
        </p:nvSpPr>
        <p:spPr>
          <a:xfrm>
            <a:off x="7494454" y="1095309"/>
            <a:ext cx="1697544" cy="1909234"/>
          </a:xfrm>
          <a:custGeom>
            <a:avLst/>
            <a:gdLst/>
            <a:ahLst/>
            <a:cxnLst/>
            <a:rect l="l" t="t" r="r" b="b"/>
            <a:pathLst>
              <a:path w="1697544" h="1909234">
                <a:moveTo>
                  <a:pt x="954617" y="0"/>
                </a:moveTo>
                <a:cubicBezTo>
                  <a:pt x="1256666" y="0"/>
                  <a:pt x="1525952" y="140283"/>
                  <a:pt x="1697544" y="361910"/>
                </a:cubicBezTo>
                <a:lnTo>
                  <a:pt x="1697544" y="1547324"/>
                </a:lnTo>
                <a:cubicBezTo>
                  <a:pt x="1525952" y="1768951"/>
                  <a:pt x="1256666" y="1909234"/>
                  <a:pt x="954617" y="1909234"/>
                </a:cubicBezTo>
                <a:cubicBezTo>
                  <a:pt x="427397" y="1909234"/>
                  <a:pt x="0" y="1481837"/>
                  <a:pt x="0" y="954617"/>
                </a:cubicBezTo>
                <a:cubicBezTo>
                  <a:pt x="0" y="427397"/>
                  <a:pt x="427397" y="0"/>
                  <a:pt x="954617" y="0"/>
                </a:cubicBezTo>
                <a:close/>
              </a:path>
            </a:pathLst>
          </a:cu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6" name="Oval 135"/>
          <p:cNvSpPr>
            <a:spLocks noChangeAspect="1"/>
          </p:cNvSpPr>
          <p:nvPr/>
        </p:nvSpPr>
        <p:spPr>
          <a:xfrm>
            <a:off x="8056674" y="5140346"/>
            <a:ext cx="1137194" cy="1759729"/>
          </a:xfrm>
          <a:custGeom>
            <a:avLst/>
            <a:gdLst/>
            <a:ahLst/>
            <a:cxnLst/>
            <a:rect l="l" t="t" r="r" b="b"/>
            <a:pathLst>
              <a:path w="1137194" h="1759729">
                <a:moveTo>
                  <a:pt x="954617" y="0"/>
                </a:moveTo>
                <a:cubicBezTo>
                  <a:pt x="1017088" y="0"/>
                  <a:pt x="1078157" y="6001"/>
                  <a:pt x="1137194" y="17897"/>
                </a:cubicBezTo>
                <a:lnTo>
                  <a:pt x="1137194" y="1759729"/>
                </a:lnTo>
                <a:lnTo>
                  <a:pt x="443151" y="1759729"/>
                </a:lnTo>
                <a:cubicBezTo>
                  <a:pt x="176544" y="1591075"/>
                  <a:pt x="0" y="1293463"/>
                  <a:pt x="0" y="954617"/>
                </a:cubicBezTo>
                <a:cubicBezTo>
                  <a:pt x="0" y="427397"/>
                  <a:pt x="427397" y="0"/>
                  <a:pt x="954617"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7" name="Oval 136"/>
          <p:cNvSpPr>
            <a:spLocks noChangeAspect="1"/>
          </p:cNvSpPr>
          <p:nvPr/>
        </p:nvSpPr>
        <p:spPr>
          <a:xfrm>
            <a:off x="6661711" y="4362912"/>
            <a:ext cx="1909233" cy="1909233"/>
          </a:xfrm>
          <a:prstGeom prst="ellipse">
            <a:avLst/>
          </a:prstGeom>
          <a:solidFill>
            <a:schemeClr val="tx2">
              <a:lumMod val="75000"/>
              <a:alpha val="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8" name="Oval 137"/>
          <p:cNvSpPr>
            <a:spLocks noChangeAspect="1"/>
          </p:cNvSpPr>
          <p:nvPr/>
        </p:nvSpPr>
        <p:spPr>
          <a:xfrm>
            <a:off x="-69625" y="4948766"/>
            <a:ext cx="1353860" cy="1909234"/>
          </a:xfrm>
          <a:custGeom>
            <a:avLst/>
            <a:gdLst/>
            <a:ahLst/>
            <a:cxnLst/>
            <a:rect l="l" t="t" r="r" b="b"/>
            <a:pathLst>
              <a:path w="1353860" h="1909234">
                <a:moveTo>
                  <a:pt x="399243" y="0"/>
                </a:moveTo>
                <a:cubicBezTo>
                  <a:pt x="926463" y="0"/>
                  <a:pt x="1353860" y="427397"/>
                  <a:pt x="1353860" y="954617"/>
                </a:cubicBezTo>
                <a:cubicBezTo>
                  <a:pt x="1353860" y="1481837"/>
                  <a:pt x="926463" y="1909234"/>
                  <a:pt x="399243" y="1909234"/>
                </a:cubicBezTo>
                <a:cubicBezTo>
                  <a:pt x="256544" y="1909234"/>
                  <a:pt x="121158" y="1877924"/>
                  <a:pt x="0" y="1820890"/>
                </a:cubicBezTo>
                <a:lnTo>
                  <a:pt x="0" y="88345"/>
                </a:lnTo>
                <a:cubicBezTo>
                  <a:pt x="121158" y="31311"/>
                  <a:pt x="256544" y="0"/>
                  <a:pt x="399243"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9" name="Oval 138"/>
          <p:cNvSpPr>
            <a:spLocks noChangeAspect="1"/>
          </p:cNvSpPr>
          <p:nvPr/>
        </p:nvSpPr>
        <p:spPr>
          <a:xfrm>
            <a:off x="708471" y="4790336"/>
            <a:ext cx="1909233" cy="1909233"/>
          </a:xfrm>
          <a:prstGeom prst="ellipse">
            <a:avLst/>
          </a:pr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40" name="Oval 139"/>
          <p:cNvSpPr>
            <a:spLocks noChangeAspect="1"/>
          </p:cNvSpPr>
          <p:nvPr/>
        </p:nvSpPr>
        <p:spPr>
          <a:xfrm>
            <a:off x="6117503" y="783988"/>
            <a:ext cx="1909233" cy="1909233"/>
          </a:xfrm>
          <a:prstGeom prst="ellipse">
            <a:avLst/>
          </a:pr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41" name="Oval 140"/>
          <p:cNvSpPr>
            <a:spLocks noChangeAspect="1"/>
          </p:cNvSpPr>
          <p:nvPr/>
        </p:nvSpPr>
        <p:spPr>
          <a:xfrm>
            <a:off x="6459053" y="5140346"/>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18" name="Oval 117"/>
          <p:cNvSpPr>
            <a:spLocks noChangeAspect="1"/>
          </p:cNvSpPr>
          <p:nvPr/>
        </p:nvSpPr>
        <p:spPr>
          <a:xfrm>
            <a:off x="8398204" y="597861"/>
            <a:ext cx="793794" cy="1252918"/>
          </a:xfrm>
          <a:custGeom>
            <a:avLst/>
            <a:gdLst/>
            <a:ahLst/>
            <a:cxnLst/>
            <a:rect l="l" t="t" r="r" b="b"/>
            <a:pathLst>
              <a:path w="793794" h="1252918">
                <a:moveTo>
                  <a:pt x="626459" y="0"/>
                </a:moveTo>
                <a:cubicBezTo>
                  <a:pt x="684682" y="0"/>
                  <a:pt x="741049" y="7943"/>
                  <a:pt x="793794" y="25480"/>
                </a:cubicBezTo>
                <a:lnTo>
                  <a:pt x="793794" y="1227438"/>
                </a:lnTo>
                <a:cubicBezTo>
                  <a:pt x="741049" y="1244975"/>
                  <a:pt x="684682" y="1252918"/>
                  <a:pt x="626459" y="1252918"/>
                </a:cubicBezTo>
                <a:cubicBezTo>
                  <a:pt x="280475" y="1252918"/>
                  <a:pt x="0" y="972443"/>
                  <a:pt x="0" y="626459"/>
                </a:cubicBezTo>
                <a:cubicBezTo>
                  <a:pt x="0" y="280475"/>
                  <a:pt x="280475" y="0"/>
                  <a:pt x="626459" y="0"/>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9" name="Oval 118"/>
          <p:cNvSpPr>
            <a:spLocks noChangeAspect="1"/>
          </p:cNvSpPr>
          <p:nvPr/>
        </p:nvSpPr>
        <p:spPr>
          <a:xfrm>
            <a:off x="6350100" y="206512"/>
            <a:ext cx="1041276" cy="1041276"/>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0" name="Oval 119"/>
          <p:cNvSpPr>
            <a:spLocks noChangeAspect="1"/>
          </p:cNvSpPr>
          <p:nvPr/>
        </p:nvSpPr>
        <p:spPr>
          <a:xfrm>
            <a:off x="6872127" y="1450645"/>
            <a:ext cx="1218253" cy="1218253"/>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1" name="Oval 120"/>
          <p:cNvSpPr>
            <a:spLocks noChangeAspect="1"/>
          </p:cNvSpPr>
          <p:nvPr/>
        </p:nvSpPr>
        <p:spPr>
          <a:xfrm>
            <a:off x="7219068" y="2049927"/>
            <a:ext cx="1041276" cy="1041276"/>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2" name="Oval 121"/>
          <p:cNvSpPr>
            <a:spLocks noChangeAspect="1"/>
          </p:cNvSpPr>
          <p:nvPr/>
        </p:nvSpPr>
        <p:spPr>
          <a:xfrm>
            <a:off x="7749416" y="2661634"/>
            <a:ext cx="721308" cy="721308"/>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3" name="Oval 122"/>
          <p:cNvSpPr>
            <a:spLocks noChangeAspect="1"/>
          </p:cNvSpPr>
          <p:nvPr/>
        </p:nvSpPr>
        <p:spPr>
          <a:xfrm>
            <a:off x="685054" y="-100976"/>
            <a:ext cx="1193676" cy="697815"/>
          </a:xfrm>
          <a:custGeom>
            <a:avLst/>
            <a:gdLst/>
            <a:ahLst/>
            <a:cxnLst/>
            <a:rect l="l" t="t" r="r" b="b"/>
            <a:pathLst>
              <a:path w="1193676" h="697815">
                <a:moveTo>
                  <a:pt x="10179" y="0"/>
                </a:moveTo>
                <a:lnTo>
                  <a:pt x="1183497" y="0"/>
                </a:lnTo>
                <a:cubicBezTo>
                  <a:pt x="1190746" y="32633"/>
                  <a:pt x="1193676" y="66463"/>
                  <a:pt x="1193676" y="100977"/>
                </a:cubicBezTo>
                <a:cubicBezTo>
                  <a:pt x="1193676" y="430602"/>
                  <a:pt x="926463" y="697815"/>
                  <a:pt x="596838" y="697815"/>
                </a:cubicBezTo>
                <a:cubicBezTo>
                  <a:pt x="267213" y="697815"/>
                  <a:pt x="0" y="430602"/>
                  <a:pt x="0" y="100977"/>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4" name="Oval 123"/>
          <p:cNvSpPr>
            <a:spLocks noChangeAspect="1"/>
          </p:cNvSpPr>
          <p:nvPr/>
        </p:nvSpPr>
        <p:spPr>
          <a:xfrm>
            <a:off x="1502638" y="-100976"/>
            <a:ext cx="1029028" cy="459889"/>
          </a:xfrm>
          <a:custGeom>
            <a:avLst/>
            <a:gdLst/>
            <a:ahLst/>
            <a:cxnLst/>
            <a:rect l="l" t="t" r="r" b="b"/>
            <a:pathLst>
              <a:path w="1029028" h="459889">
                <a:moveTo>
                  <a:pt x="0" y="0"/>
                </a:moveTo>
                <a:lnTo>
                  <a:pt x="1029028" y="0"/>
                </a:lnTo>
                <a:cubicBezTo>
                  <a:pt x="1001386" y="259074"/>
                  <a:pt x="781401" y="459889"/>
                  <a:pt x="514514" y="459889"/>
                </a:cubicBezTo>
                <a:cubicBezTo>
                  <a:pt x="247627" y="459889"/>
                  <a:pt x="27642" y="259074"/>
                  <a:pt x="0" y="0"/>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5" name="Oval 124"/>
          <p:cNvSpPr>
            <a:spLocks noChangeAspect="1"/>
          </p:cNvSpPr>
          <p:nvPr/>
        </p:nvSpPr>
        <p:spPr>
          <a:xfrm>
            <a:off x="-69624" y="-100976"/>
            <a:ext cx="590263" cy="612289"/>
          </a:xfrm>
          <a:custGeom>
            <a:avLst/>
            <a:gdLst/>
            <a:ahLst/>
            <a:cxnLst/>
            <a:rect l="l" t="t" r="r" b="b"/>
            <a:pathLst>
              <a:path w="590263" h="612289">
                <a:moveTo>
                  <a:pt x="0" y="0"/>
                </a:moveTo>
                <a:lnTo>
                  <a:pt x="581024" y="0"/>
                </a:lnTo>
                <a:cubicBezTo>
                  <a:pt x="587493" y="29611"/>
                  <a:pt x="590263" y="60308"/>
                  <a:pt x="590263" y="91651"/>
                </a:cubicBezTo>
                <a:cubicBezTo>
                  <a:pt x="590263" y="379191"/>
                  <a:pt x="357165" y="612289"/>
                  <a:pt x="69625" y="612289"/>
                </a:cubicBezTo>
                <a:lnTo>
                  <a:pt x="0" y="605270"/>
                </a:ln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6" name="Oval 125"/>
          <p:cNvSpPr>
            <a:spLocks noChangeAspect="1"/>
          </p:cNvSpPr>
          <p:nvPr/>
        </p:nvSpPr>
        <p:spPr>
          <a:xfrm>
            <a:off x="277432" y="4321783"/>
            <a:ext cx="1396887" cy="1396887"/>
          </a:xfrm>
          <a:prstGeom prst="ellipse">
            <a:avLst/>
          </a:pr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7" name="Oval 126"/>
          <p:cNvSpPr>
            <a:spLocks noChangeAspect="1"/>
          </p:cNvSpPr>
          <p:nvPr/>
        </p:nvSpPr>
        <p:spPr>
          <a:xfrm>
            <a:off x="5792131" y="6489965"/>
            <a:ext cx="1115939" cy="443769"/>
          </a:xfrm>
          <a:custGeom>
            <a:avLst/>
            <a:gdLst/>
            <a:ahLst/>
            <a:cxnLst/>
            <a:rect l="l" t="t" r="r" b="b"/>
            <a:pathLst>
              <a:path w="1115939" h="443769">
                <a:moveTo>
                  <a:pt x="557969" y="0"/>
                </a:moveTo>
                <a:cubicBezTo>
                  <a:pt x="830120" y="0"/>
                  <a:pt x="1058049" y="189335"/>
                  <a:pt x="1115939" y="443769"/>
                </a:cubicBezTo>
                <a:lnTo>
                  <a:pt x="0" y="443769"/>
                </a:lnTo>
                <a:cubicBezTo>
                  <a:pt x="57889" y="189335"/>
                  <a:pt x="285818" y="0"/>
                  <a:pt x="557969"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8" name="Oval 127"/>
          <p:cNvSpPr>
            <a:spLocks noChangeAspect="1"/>
          </p:cNvSpPr>
          <p:nvPr/>
        </p:nvSpPr>
        <p:spPr>
          <a:xfrm>
            <a:off x="6127999" y="6408840"/>
            <a:ext cx="1237019" cy="524894"/>
          </a:xfrm>
          <a:custGeom>
            <a:avLst/>
            <a:gdLst/>
            <a:ahLst/>
            <a:cxnLst/>
            <a:rect l="l" t="t" r="r" b="b"/>
            <a:pathLst>
              <a:path w="1237019" h="524894">
                <a:moveTo>
                  <a:pt x="618509" y="0"/>
                </a:moveTo>
                <a:cubicBezTo>
                  <a:pt x="930325" y="0"/>
                  <a:pt x="1189147" y="226891"/>
                  <a:pt x="1237019" y="524894"/>
                </a:cubicBezTo>
                <a:lnTo>
                  <a:pt x="0" y="524894"/>
                </a:lnTo>
                <a:cubicBezTo>
                  <a:pt x="47872" y="226891"/>
                  <a:pt x="306694" y="0"/>
                  <a:pt x="618509"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9" name="Oval 128"/>
          <p:cNvSpPr>
            <a:spLocks noChangeAspect="1"/>
          </p:cNvSpPr>
          <p:nvPr/>
        </p:nvSpPr>
        <p:spPr>
          <a:xfrm>
            <a:off x="7577655" y="6408841"/>
            <a:ext cx="1211408" cy="524893"/>
          </a:xfrm>
          <a:custGeom>
            <a:avLst/>
            <a:gdLst/>
            <a:ahLst/>
            <a:cxnLst/>
            <a:rect l="l" t="t" r="r" b="b"/>
            <a:pathLst>
              <a:path w="1211408" h="524893">
                <a:moveTo>
                  <a:pt x="605704" y="0"/>
                </a:moveTo>
                <a:cubicBezTo>
                  <a:pt x="914574" y="0"/>
                  <a:pt x="1170243" y="227782"/>
                  <a:pt x="1211408" y="524893"/>
                </a:cubicBezTo>
                <a:lnTo>
                  <a:pt x="0" y="524893"/>
                </a:lnTo>
                <a:cubicBezTo>
                  <a:pt x="41165" y="227782"/>
                  <a:pt x="296834" y="0"/>
                  <a:pt x="605704"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7" name="Oval 96"/>
          <p:cNvSpPr>
            <a:spLocks noChangeAspect="1"/>
          </p:cNvSpPr>
          <p:nvPr/>
        </p:nvSpPr>
        <p:spPr>
          <a:xfrm>
            <a:off x="11073" y="4941986"/>
            <a:ext cx="611230" cy="611230"/>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8" name="Oval 97"/>
          <p:cNvSpPr>
            <a:spLocks noChangeAspect="1"/>
          </p:cNvSpPr>
          <p:nvPr/>
        </p:nvSpPr>
        <p:spPr>
          <a:xfrm>
            <a:off x="-69625" y="6172569"/>
            <a:ext cx="778097" cy="750322"/>
          </a:xfrm>
          <a:custGeom>
            <a:avLst/>
            <a:gdLst/>
            <a:ahLst/>
            <a:cxnLst/>
            <a:rect l="l" t="t" r="r" b="b"/>
            <a:pathLst>
              <a:path w="778097" h="750322">
                <a:moveTo>
                  <a:pt x="261411" y="0"/>
                </a:moveTo>
                <a:cubicBezTo>
                  <a:pt x="546769" y="0"/>
                  <a:pt x="778097" y="231328"/>
                  <a:pt x="778097" y="516686"/>
                </a:cubicBezTo>
                <a:cubicBezTo>
                  <a:pt x="778097" y="601179"/>
                  <a:pt x="757816" y="680934"/>
                  <a:pt x="719843" y="750322"/>
                </a:cubicBezTo>
                <a:lnTo>
                  <a:pt x="0" y="750322"/>
                </a:lnTo>
                <a:lnTo>
                  <a:pt x="0" y="73330"/>
                </a:lnTo>
                <a:cubicBezTo>
                  <a:pt x="75863" y="26083"/>
                  <a:pt x="165591" y="0"/>
                  <a:pt x="261411"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9" name="Oval 98"/>
          <p:cNvSpPr>
            <a:spLocks noChangeAspect="1"/>
          </p:cNvSpPr>
          <p:nvPr/>
        </p:nvSpPr>
        <p:spPr>
          <a:xfrm>
            <a:off x="-69625" y="5158575"/>
            <a:ext cx="563524" cy="897560"/>
          </a:xfrm>
          <a:custGeom>
            <a:avLst/>
            <a:gdLst/>
            <a:ahLst/>
            <a:cxnLst/>
            <a:rect l="l" t="t" r="r" b="b"/>
            <a:pathLst>
              <a:path w="563524" h="897560">
                <a:moveTo>
                  <a:pt x="114744" y="0"/>
                </a:moveTo>
                <a:cubicBezTo>
                  <a:pt x="362598" y="0"/>
                  <a:pt x="563524" y="200926"/>
                  <a:pt x="563524" y="448780"/>
                </a:cubicBezTo>
                <a:cubicBezTo>
                  <a:pt x="563524" y="696634"/>
                  <a:pt x="362598" y="897560"/>
                  <a:pt x="114744" y="897560"/>
                </a:cubicBezTo>
                <a:cubicBezTo>
                  <a:pt x="74918" y="897560"/>
                  <a:pt x="36304" y="892373"/>
                  <a:pt x="0" y="880900"/>
                </a:cubicBezTo>
                <a:lnTo>
                  <a:pt x="0" y="16661"/>
                </a:lnTo>
                <a:cubicBezTo>
                  <a:pt x="36304" y="5188"/>
                  <a:pt x="74918" y="0"/>
                  <a:pt x="114744"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0" name="Oval 99"/>
          <p:cNvSpPr>
            <a:spLocks noChangeAspect="1"/>
          </p:cNvSpPr>
          <p:nvPr/>
        </p:nvSpPr>
        <p:spPr>
          <a:xfrm>
            <a:off x="-25758" y="482386"/>
            <a:ext cx="598416" cy="905704"/>
          </a:xfrm>
          <a:custGeom>
            <a:avLst/>
            <a:gdLst/>
            <a:ahLst/>
            <a:cxnLst/>
            <a:rect l="l" t="t" r="r" b="b"/>
            <a:pathLst>
              <a:path w="598416" h="905704">
                <a:moveTo>
                  <a:pt x="145564" y="0"/>
                </a:moveTo>
                <a:cubicBezTo>
                  <a:pt x="395667" y="0"/>
                  <a:pt x="598416" y="202749"/>
                  <a:pt x="598416" y="452852"/>
                </a:cubicBezTo>
                <a:cubicBezTo>
                  <a:pt x="598416" y="702955"/>
                  <a:pt x="395667" y="905704"/>
                  <a:pt x="145564" y="905704"/>
                </a:cubicBezTo>
                <a:cubicBezTo>
                  <a:pt x="94398" y="905704"/>
                  <a:pt x="45214" y="897218"/>
                  <a:pt x="0" y="879648"/>
                </a:cubicBezTo>
                <a:lnTo>
                  <a:pt x="0" y="26056"/>
                </a:lnTo>
                <a:cubicBezTo>
                  <a:pt x="45214" y="8486"/>
                  <a:pt x="94398" y="0"/>
                  <a:pt x="145564" y="0"/>
                </a:cubicBezTo>
                <a:close/>
              </a:path>
            </a:pathLst>
          </a:cu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1" name="Oval 100"/>
          <p:cNvSpPr>
            <a:spLocks noChangeAspect="1"/>
          </p:cNvSpPr>
          <p:nvPr/>
        </p:nvSpPr>
        <p:spPr>
          <a:xfrm>
            <a:off x="474208" y="836793"/>
            <a:ext cx="910817" cy="910817"/>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2" name="Oval 101"/>
          <p:cNvSpPr>
            <a:spLocks noChangeAspect="1"/>
          </p:cNvSpPr>
          <p:nvPr/>
        </p:nvSpPr>
        <p:spPr>
          <a:xfrm>
            <a:off x="319223" y="1452260"/>
            <a:ext cx="772993" cy="772993"/>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3" name="Oval 102"/>
          <p:cNvSpPr>
            <a:spLocks noChangeAspect="1"/>
          </p:cNvSpPr>
          <p:nvPr/>
        </p:nvSpPr>
        <p:spPr>
          <a:xfrm>
            <a:off x="371257" y="1886983"/>
            <a:ext cx="610366" cy="610366"/>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4" name="Oval 103"/>
          <p:cNvSpPr>
            <a:spLocks noChangeAspect="1"/>
          </p:cNvSpPr>
          <p:nvPr/>
        </p:nvSpPr>
        <p:spPr>
          <a:xfrm>
            <a:off x="154676" y="1919682"/>
            <a:ext cx="521764" cy="521764"/>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5" name="Oval 104"/>
          <p:cNvSpPr>
            <a:spLocks noChangeAspect="1"/>
          </p:cNvSpPr>
          <p:nvPr/>
        </p:nvSpPr>
        <p:spPr>
          <a:xfrm>
            <a:off x="7302517" y="-61709"/>
            <a:ext cx="910818" cy="750833"/>
          </a:xfrm>
          <a:custGeom>
            <a:avLst/>
            <a:gdLst/>
            <a:ahLst/>
            <a:cxnLst/>
            <a:rect l="l" t="t" r="r" b="b"/>
            <a:pathLst>
              <a:path w="910818" h="750833">
                <a:moveTo>
                  <a:pt x="111441" y="0"/>
                </a:moveTo>
                <a:lnTo>
                  <a:pt x="799378" y="0"/>
                </a:lnTo>
                <a:cubicBezTo>
                  <a:pt x="869408" y="78400"/>
                  <a:pt x="910818" y="182076"/>
                  <a:pt x="910818" y="295424"/>
                </a:cubicBezTo>
                <a:cubicBezTo>
                  <a:pt x="910818" y="546939"/>
                  <a:pt x="706924" y="750833"/>
                  <a:pt x="455409" y="750833"/>
                </a:cubicBezTo>
                <a:cubicBezTo>
                  <a:pt x="203894" y="750833"/>
                  <a:pt x="0" y="546939"/>
                  <a:pt x="0" y="295424"/>
                </a:cubicBezTo>
                <a:cubicBezTo>
                  <a:pt x="0" y="182076"/>
                  <a:pt x="41410" y="78400"/>
                  <a:pt x="111441"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6" name="Oval 105"/>
          <p:cNvSpPr>
            <a:spLocks noChangeAspect="1"/>
          </p:cNvSpPr>
          <p:nvPr/>
        </p:nvSpPr>
        <p:spPr>
          <a:xfrm>
            <a:off x="8718124" y="-61709"/>
            <a:ext cx="473874" cy="613011"/>
          </a:xfrm>
          <a:custGeom>
            <a:avLst/>
            <a:gdLst/>
            <a:ahLst/>
            <a:cxnLst/>
            <a:rect l="l" t="t" r="r" b="b"/>
            <a:pathLst>
              <a:path w="473874" h="613011">
                <a:moveTo>
                  <a:pt x="29684" y="0"/>
                </a:moveTo>
                <a:lnTo>
                  <a:pt x="473874" y="0"/>
                </a:lnTo>
                <a:lnTo>
                  <a:pt x="473874" y="611150"/>
                </a:lnTo>
                <a:cubicBezTo>
                  <a:pt x="467789" y="612887"/>
                  <a:pt x="461614" y="613011"/>
                  <a:pt x="455409" y="613011"/>
                </a:cubicBezTo>
                <a:cubicBezTo>
                  <a:pt x="203894" y="613011"/>
                  <a:pt x="0" y="409117"/>
                  <a:pt x="0" y="157602"/>
                </a:cubicBezTo>
                <a:cubicBezTo>
                  <a:pt x="0" y="101995"/>
                  <a:pt x="9966" y="48716"/>
                  <a:pt x="29684"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7" name="Oval 106"/>
          <p:cNvSpPr>
            <a:spLocks noChangeAspect="1"/>
          </p:cNvSpPr>
          <p:nvPr/>
        </p:nvSpPr>
        <p:spPr>
          <a:xfrm>
            <a:off x="7748238" y="282933"/>
            <a:ext cx="1128521" cy="1128521"/>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8" name="Oval 107"/>
          <p:cNvSpPr>
            <a:spLocks noChangeAspect="1"/>
          </p:cNvSpPr>
          <p:nvPr/>
        </p:nvSpPr>
        <p:spPr>
          <a:xfrm>
            <a:off x="8914718" y="749603"/>
            <a:ext cx="277280" cy="907992"/>
          </a:xfrm>
          <a:custGeom>
            <a:avLst/>
            <a:gdLst/>
            <a:ahLst/>
            <a:cxnLst/>
            <a:rect l="l" t="t" r="r" b="b"/>
            <a:pathLst>
              <a:path w="277280" h="907992">
                <a:moveTo>
                  <a:pt x="277280" y="0"/>
                </a:moveTo>
                <a:lnTo>
                  <a:pt x="277280" y="907992"/>
                </a:lnTo>
                <a:cubicBezTo>
                  <a:pt x="112021" y="824131"/>
                  <a:pt x="0" y="652146"/>
                  <a:pt x="0" y="453996"/>
                </a:cubicBezTo>
                <a:cubicBezTo>
                  <a:pt x="0" y="255847"/>
                  <a:pt x="112021" y="83861"/>
                  <a:pt x="277280"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9" name="Oval 108"/>
          <p:cNvSpPr>
            <a:spLocks noChangeAspect="1"/>
          </p:cNvSpPr>
          <p:nvPr/>
        </p:nvSpPr>
        <p:spPr>
          <a:xfrm>
            <a:off x="7590871" y="728498"/>
            <a:ext cx="969734" cy="969734"/>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0" name="Oval 109"/>
          <p:cNvSpPr>
            <a:spLocks noChangeAspect="1"/>
          </p:cNvSpPr>
          <p:nvPr/>
        </p:nvSpPr>
        <p:spPr>
          <a:xfrm>
            <a:off x="7470041" y="1326476"/>
            <a:ext cx="608190" cy="608190"/>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1" name="Oval 110"/>
          <p:cNvSpPr>
            <a:spLocks noChangeAspect="1"/>
          </p:cNvSpPr>
          <p:nvPr/>
        </p:nvSpPr>
        <p:spPr>
          <a:xfrm>
            <a:off x="7629941" y="5611427"/>
            <a:ext cx="738345" cy="738345"/>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2" name="Oval 111"/>
          <p:cNvSpPr>
            <a:spLocks noChangeAspect="1"/>
          </p:cNvSpPr>
          <p:nvPr/>
        </p:nvSpPr>
        <p:spPr>
          <a:xfrm>
            <a:off x="6972882" y="5242254"/>
            <a:ext cx="738345" cy="738345"/>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3" name="Oval 112"/>
          <p:cNvSpPr>
            <a:spLocks noChangeAspect="1"/>
          </p:cNvSpPr>
          <p:nvPr/>
        </p:nvSpPr>
        <p:spPr>
          <a:xfrm>
            <a:off x="7494454" y="4928166"/>
            <a:ext cx="738345" cy="738345"/>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4" name="Oval 113"/>
          <p:cNvSpPr>
            <a:spLocks noChangeAspect="1"/>
          </p:cNvSpPr>
          <p:nvPr/>
        </p:nvSpPr>
        <p:spPr>
          <a:xfrm>
            <a:off x="8229034" y="5666511"/>
            <a:ext cx="605634" cy="605634"/>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5" name="Oval 114"/>
          <p:cNvSpPr>
            <a:spLocks noChangeAspect="1"/>
          </p:cNvSpPr>
          <p:nvPr/>
        </p:nvSpPr>
        <p:spPr>
          <a:xfrm>
            <a:off x="8078231" y="4097842"/>
            <a:ext cx="553549" cy="553549"/>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6" name="Oval 115"/>
          <p:cNvSpPr>
            <a:spLocks noChangeAspect="1"/>
          </p:cNvSpPr>
          <p:nvPr/>
        </p:nvSpPr>
        <p:spPr>
          <a:xfrm>
            <a:off x="8411816" y="5057878"/>
            <a:ext cx="553549" cy="553549"/>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7" name="Oval 116"/>
          <p:cNvSpPr>
            <a:spLocks noChangeAspect="1"/>
          </p:cNvSpPr>
          <p:nvPr/>
        </p:nvSpPr>
        <p:spPr>
          <a:xfrm>
            <a:off x="8688590" y="4790335"/>
            <a:ext cx="503408" cy="553550"/>
          </a:xfrm>
          <a:custGeom>
            <a:avLst/>
            <a:gdLst/>
            <a:ahLst/>
            <a:cxnLst/>
            <a:rect l="l" t="t" r="r" b="b"/>
            <a:pathLst>
              <a:path w="503408" h="553550">
                <a:moveTo>
                  <a:pt x="276775" y="0"/>
                </a:moveTo>
                <a:cubicBezTo>
                  <a:pt x="370698" y="0"/>
                  <a:pt x="453694" y="46784"/>
                  <a:pt x="503408" y="118545"/>
                </a:cubicBezTo>
                <a:lnTo>
                  <a:pt x="503408" y="435005"/>
                </a:lnTo>
                <a:cubicBezTo>
                  <a:pt x="453694" y="506767"/>
                  <a:pt x="370698" y="553550"/>
                  <a:pt x="276775" y="553550"/>
                </a:cubicBezTo>
                <a:cubicBezTo>
                  <a:pt x="123916" y="553550"/>
                  <a:pt x="0" y="429634"/>
                  <a:pt x="0" y="276775"/>
                </a:cubicBezTo>
                <a:cubicBezTo>
                  <a:pt x="0" y="123916"/>
                  <a:pt x="123916" y="0"/>
                  <a:pt x="276775"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09442" y="675724"/>
            <a:ext cx="7125113" cy="924475"/>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009443" y="1807361"/>
            <a:ext cx="7125112" cy="405143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437344" y="5951810"/>
            <a:ext cx="2133600" cy="365125"/>
          </a:xfrm>
          <a:prstGeom prst="rect">
            <a:avLst/>
          </a:prstGeom>
        </p:spPr>
        <p:txBody>
          <a:bodyPr vert="horz" lIns="91440" tIns="45720" rIns="91440" bIns="45720" rtlCol="0" anchor="b"/>
          <a:lstStyle>
            <a:lvl1pPr algn="r">
              <a:defRPr sz="900">
                <a:solidFill>
                  <a:schemeClr val="tx1">
                    <a:tint val="75000"/>
                  </a:schemeClr>
                </a:solidFill>
              </a:defRPr>
            </a:lvl1pPr>
          </a:lstStyle>
          <a:p>
            <a:fld id="{7C9F9B18-C178-454A-B2C4-5180EBDA6A70}" type="datetimeFigureOut">
              <a:rPr lang="el-GR" smtClean="0"/>
              <a:pPr/>
              <a:t>6/7/2014</a:t>
            </a:fld>
            <a:endParaRPr lang="el-GR"/>
          </a:p>
        </p:txBody>
      </p:sp>
      <p:sp>
        <p:nvSpPr>
          <p:cNvPr id="5" name="Footer Placeholder 4"/>
          <p:cNvSpPr>
            <a:spLocks noGrp="1"/>
          </p:cNvSpPr>
          <p:nvPr>
            <p:ph type="ftr" sz="quarter" idx="3"/>
          </p:nvPr>
        </p:nvSpPr>
        <p:spPr>
          <a:xfrm>
            <a:off x="1180945" y="5951810"/>
            <a:ext cx="5256399" cy="365125"/>
          </a:xfrm>
          <a:prstGeom prst="rect">
            <a:avLst/>
          </a:prstGeom>
        </p:spPr>
        <p:txBody>
          <a:bodyPr vert="horz" lIns="91440" tIns="45720" rIns="91440" bIns="45720" rtlCol="0" anchor="b"/>
          <a:lstStyle>
            <a:lvl1pPr algn="l">
              <a:defRPr sz="9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572658" y="5951810"/>
            <a:ext cx="608287" cy="365125"/>
          </a:xfrm>
          <a:prstGeom prst="rect">
            <a:avLst/>
          </a:prstGeom>
        </p:spPr>
        <p:txBody>
          <a:bodyPr vert="horz" lIns="91440" tIns="45720" rIns="91440" bIns="45720" rtlCol="0" anchor="b"/>
          <a:lstStyle>
            <a:lvl1pPr algn="l">
              <a:defRPr sz="1800">
                <a:solidFill>
                  <a:schemeClr val="tx1">
                    <a:tint val="75000"/>
                  </a:schemeClr>
                </a:solidFill>
              </a:defRPr>
            </a:lvl1pPr>
          </a:lstStyle>
          <a:p>
            <a:fld id="{20A1E926-0022-403E-962D-4BEE7D175F92}" type="slidenum">
              <a:rPr lang="el-GR" smtClean="0"/>
              <a:pPr/>
              <a:t>‹#›</a:t>
            </a:fld>
            <a:endParaRPr lang="el-GR"/>
          </a:p>
        </p:txBody>
      </p:sp>
      <p:sp>
        <p:nvSpPr>
          <p:cNvPr id="55" name="Oval 54"/>
          <p:cNvSpPr>
            <a:spLocks noChangeAspect="1"/>
          </p:cNvSpPr>
          <p:nvPr/>
        </p:nvSpPr>
        <p:spPr>
          <a:xfrm>
            <a:off x="1583172" y="5454223"/>
            <a:ext cx="1909234" cy="1468668"/>
          </a:xfrm>
          <a:custGeom>
            <a:avLst/>
            <a:gdLst/>
            <a:ahLst/>
            <a:cxnLst/>
            <a:rect l="l" t="t" r="r" b="b"/>
            <a:pathLst>
              <a:path w="1909234" h="1468668">
                <a:moveTo>
                  <a:pt x="954617" y="0"/>
                </a:moveTo>
                <a:cubicBezTo>
                  <a:pt x="1481837" y="0"/>
                  <a:pt x="1909234" y="427397"/>
                  <a:pt x="1909234" y="954617"/>
                </a:cubicBezTo>
                <a:cubicBezTo>
                  <a:pt x="1909234" y="1144075"/>
                  <a:pt x="1854043" y="1320642"/>
                  <a:pt x="1758159" y="1468668"/>
                </a:cubicBezTo>
                <a:lnTo>
                  <a:pt x="151075" y="1468668"/>
                </a:lnTo>
                <a:cubicBezTo>
                  <a:pt x="55192" y="1320642"/>
                  <a:pt x="0" y="1144075"/>
                  <a:pt x="0" y="954617"/>
                </a:cubicBezTo>
                <a:cubicBezTo>
                  <a:pt x="0" y="427397"/>
                  <a:pt x="427397" y="0"/>
                  <a:pt x="954617"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7" name="Oval 56"/>
          <p:cNvSpPr>
            <a:spLocks noChangeAspect="1"/>
          </p:cNvSpPr>
          <p:nvPr/>
        </p:nvSpPr>
        <p:spPr>
          <a:xfrm>
            <a:off x="8570944" y="3382942"/>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58" name="Oval 57"/>
          <p:cNvSpPr>
            <a:spLocks noChangeAspect="1"/>
          </p:cNvSpPr>
          <p:nvPr/>
        </p:nvSpPr>
        <p:spPr>
          <a:xfrm>
            <a:off x="8398204" y="3536097"/>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59" name="Oval 58"/>
          <p:cNvSpPr>
            <a:spLocks noChangeAspect="1"/>
          </p:cNvSpPr>
          <p:nvPr/>
        </p:nvSpPr>
        <p:spPr>
          <a:xfrm>
            <a:off x="8608408" y="3688497"/>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0" name="Oval 59"/>
          <p:cNvSpPr>
            <a:spLocks noChangeAspect="1"/>
          </p:cNvSpPr>
          <p:nvPr/>
        </p:nvSpPr>
        <p:spPr>
          <a:xfrm>
            <a:off x="154676" y="2698928"/>
            <a:ext cx="467627" cy="467627"/>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1" name="Oval 60"/>
          <p:cNvSpPr>
            <a:spLocks noChangeAspect="1"/>
          </p:cNvSpPr>
          <p:nvPr/>
        </p:nvSpPr>
        <p:spPr>
          <a:xfrm>
            <a:off x="474208" y="3166555"/>
            <a:ext cx="458770" cy="458770"/>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2" name="Oval 61"/>
          <p:cNvSpPr>
            <a:spLocks noChangeAspect="1"/>
          </p:cNvSpPr>
          <p:nvPr/>
        </p:nvSpPr>
        <p:spPr>
          <a:xfrm>
            <a:off x="270258" y="3382942"/>
            <a:ext cx="352045" cy="352045"/>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3" name="Oval 62"/>
          <p:cNvSpPr>
            <a:spLocks noChangeAspect="1"/>
          </p:cNvSpPr>
          <p:nvPr/>
        </p:nvSpPr>
        <p:spPr>
          <a:xfrm>
            <a:off x="-86601" y="2581479"/>
            <a:ext cx="1360441" cy="1909234"/>
          </a:xfrm>
          <a:custGeom>
            <a:avLst/>
            <a:gdLst/>
            <a:ahLst/>
            <a:cxnLst/>
            <a:rect l="l" t="t" r="r" b="b"/>
            <a:pathLst>
              <a:path w="1360441" h="1909234">
                <a:moveTo>
                  <a:pt x="405824" y="0"/>
                </a:moveTo>
                <a:cubicBezTo>
                  <a:pt x="933044" y="0"/>
                  <a:pt x="1360441" y="427397"/>
                  <a:pt x="1360441" y="954617"/>
                </a:cubicBezTo>
                <a:cubicBezTo>
                  <a:pt x="1360441" y="1481837"/>
                  <a:pt x="933044" y="1909234"/>
                  <a:pt x="405824" y="1909234"/>
                </a:cubicBezTo>
                <a:cubicBezTo>
                  <a:pt x="260527" y="1909234"/>
                  <a:pt x="122812" y="1876773"/>
                  <a:pt x="0" y="1817719"/>
                </a:cubicBezTo>
                <a:lnTo>
                  <a:pt x="0" y="91515"/>
                </a:lnTo>
                <a:cubicBezTo>
                  <a:pt x="122812" y="32461"/>
                  <a:pt x="260527" y="0"/>
                  <a:pt x="405824"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64" name="Oval 63"/>
          <p:cNvSpPr>
            <a:spLocks noChangeAspect="1"/>
          </p:cNvSpPr>
          <p:nvPr/>
        </p:nvSpPr>
        <p:spPr>
          <a:xfrm>
            <a:off x="6173123" y="2395416"/>
            <a:ext cx="1218253" cy="1218253"/>
          </a:xfrm>
          <a:prstGeom prst="ellipse">
            <a:avLst/>
          </a:prstGeom>
          <a:solidFill>
            <a:schemeClr val="tx2">
              <a:lumMod val="75000"/>
              <a:alpha val="10000"/>
            </a:schemeClr>
          </a:solidFill>
          <a:ln w="177800" cap="rnd" cmpd="sng" algn="ctr">
            <a:solidFill>
              <a:schemeClr val="tx2">
                <a:lumMod val="60000"/>
                <a:lumOff val="40000"/>
                <a:alpha val="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Tree>
  </p:cSld>
  <p:clrMap bg1="dk1" tx1="lt1" bg2="dk2" tx2="lt2" accent1="accent1" accent2="accent2" accent3="accent3" accent4="accent4" accent5="accent5" accent6="accent6" hlink="hlink" folHlink="folHlink"/>
  <p:sldLayoutIdLst>
    <p:sldLayoutId id="2147483925" r:id="rId1"/>
    <p:sldLayoutId id="2147483926" r:id="rId2"/>
    <p:sldLayoutId id="2147483927" r:id="rId3"/>
    <p:sldLayoutId id="2147483928" r:id="rId4"/>
    <p:sldLayoutId id="2147483929" r:id="rId5"/>
    <p:sldLayoutId id="2147483930" r:id="rId6"/>
    <p:sldLayoutId id="2147483931" r:id="rId7"/>
    <p:sldLayoutId id="2147483932" r:id="rId8"/>
    <p:sldLayoutId id="2147483933" r:id="rId9"/>
    <p:sldLayoutId id="2147483934" r:id="rId10"/>
    <p:sldLayoutId id="2147483935" r:id="rId11"/>
  </p:sldLayoutIdLst>
  <p:timing>
    <p:tnLst>
      <p:par>
        <p:cTn id="1" dur="indefinite" restart="never" nodeType="tmRoot"/>
      </p:par>
    </p:tnLst>
  </p:timing>
  <p:txStyles>
    <p:titleStyle>
      <a:lvl1pPr algn="l" defTabSz="457200" rtl="0" eaLnBrk="1" latinLnBrk="0" hangingPunct="1">
        <a:spcBef>
          <a:spcPct val="0"/>
        </a:spcBef>
        <a:buNone/>
        <a:defRPr sz="3200" kern="1200">
          <a:solidFill>
            <a:schemeClr val="tx1"/>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tx2"/>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tx2"/>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tx2"/>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5.jpeg"/><Relationship Id="rId2" Type="http://schemas.openxmlformats.org/officeDocument/2006/relationships/image" Target="../media/image1.jpeg"/><Relationship Id="rId1" Type="http://schemas.openxmlformats.org/officeDocument/2006/relationships/slideLayout" Target="../slideLayouts/slideLayout1.xml"/><Relationship Id="rId6" Type="http://schemas.microsoft.com/office/2007/relationships/hdphoto" Target="../media/hdphoto1.wdp"/><Relationship Id="rId5" Type="http://schemas.openxmlformats.org/officeDocument/2006/relationships/image" Target="../media/image4.jpe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chelioti\AppData\Local\Microsoft\Windows\Temporary Internet Files\Content.Outlook\N0GO5AO6\COSMOS_BACK.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0"/>
            <a:ext cx="9143999" cy="6858000"/>
          </a:xfrm>
          <a:prstGeom prst="rect">
            <a:avLst/>
          </a:prstGeom>
          <a:noFill/>
          <a:extLst>
            <a:ext uri="{909E8E84-426E-40DD-AFC4-6F175D3DCCD1}">
              <a14:hiddenFill xmlns:a14="http://schemas.microsoft.com/office/drawing/2010/main" xmlns="">
                <a:solidFill>
                  <a:srgbClr val="FFFFFF"/>
                </a:solidFill>
              </a14:hiddenFill>
            </a:ext>
          </a:extLst>
        </p:spPr>
      </p:pic>
      <p:sp>
        <p:nvSpPr>
          <p:cNvPr id="2" name="Title 1"/>
          <p:cNvSpPr>
            <a:spLocks noGrp="1"/>
          </p:cNvSpPr>
          <p:nvPr>
            <p:ph type="ctrTitle"/>
          </p:nvPr>
        </p:nvSpPr>
        <p:spPr>
          <a:xfrm>
            <a:off x="28921" y="260648"/>
            <a:ext cx="8686800" cy="2311096"/>
          </a:xfrm>
        </p:spPr>
        <p:txBody>
          <a:bodyPr/>
          <a:lstStyle/>
          <a:p>
            <a:pPr algn="ctr"/>
            <a:r>
              <a:rPr lang="en-US" dirty="0" smtClean="0"/>
              <a:t>Open Discovery Space Summer School 2014</a:t>
            </a:r>
            <a:br>
              <a:rPr lang="en-US" dirty="0" smtClean="0"/>
            </a:br>
            <a:r>
              <a:rPr lang="en-US" sz="2000" dirty="0" smtClean="0"/>
              <a:t>Marathon, Greece, July 13-18 </a:t>
            </a:r>
            <a:endParaRPr lang="el-GR" sz="2000" dirty="0"/>
          </a:p>
        </p:txBody>
      </p:sp>
      <p:sp>
        <p:nvSpPr>
          <p:cNvPr id="3" name="Subtitle 2"/>
          <p:cNvSpPr>
            <a:spLocks noGrp="1"/>
          </p:cNvSpPr>
          <p:nvPr>
            <p:ph type="subTitle" idx="1"/>
          </p:nvPr>
        </p:nvSpPr>
        <p:spPr>
          <a:xfrm>
            <a:off x="428596" y="2857496"/>
            <a:ext cx="7929618" cy="2071702"/>
          </a:xfrm>
        </p:spPr>
        <p:txBody>
          <a:bodyPr>
            <a:noAutofit/>
          </a:bodyPr>
          <a:lstStyle/>
          <a:p>
            <a:pPr algn="ctr"/>
            <a:r>
              <a:rPr lang="en-US" sz="3600" dirty="0" smtClean="0"/>
              <a:t>Educational Scenario </a:t>
            </a:r>
          </a:p>
          <a:p>
            <a:pPr algn="ctr"/>
            <a:r>
              <a:rPr lang="en-US" sz="3600" dirty="0" smtClean="0">
                <a:solidFill>
                  <a:srgbClr val="FF0000"/>
                </a:solidFill>
              </a:rPr>
              <a:t>The involvement of parents in school life through homework </a:t>
            </a:r>
          </a:p>
        </p:txBody>
      </p:sp>
      <p:pic>
        <p:nvPicPr>
          <p:cNvPr id="4" name="Picture 3"/>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3468525" y="39288"/>
            <a:ext cx="2206947" cy="581400"/>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1873748" y="4817426"/>
            <a:ext cx="1940056" cy="1371604"/>
          </a:xfrm>
          <a:prstGeom prst="rect">
            <a:avLst/>
          </a:prstGeom>
        </p:spPr>
      </p:pic>
      <p:pic>
        <p:nvPicPr>
          <p:cNvPr id="1027" name="Picture 3" descr="C:\Users\chelioti\AppData\Local\Microsoft\Windows\Temporary Internet Files\Content.Outlook\N0GO5AO6\TRANSIt logo.jpg"/>
          <p:cNvPicPr>
            <a:picLocks noChangeAspect="1" noChangeArrowheads="1"/>
          </p:cNvPicPr>
          <p:nvPr/>
        </p:nvPicPr>
        <p:blipFill>
          <a:blip r:embed="rId5" cstate="print">
            <a:extLst>
              <a:ext uri="{BEBA8EAE-BF5A-486C-A8C5-ECC9F3942E4B}">
                <a14:imgProps xmlns:a14="http://schemas.microsoft.com/office/drawing/2010/main" xmlns="">
                  <a14:imgLayer r:embed="rId6">
                    <a14:imgEffect>
                      <a14:saturation sat="95000"/>
                    </a14:imgEffect>
                  </a14:imgLayer>
                </a14:imgProps>
              </a:ext>
              <a:ext uri="{28A0092B-C50C-407E-A947-70E740481C1C}">
                <a14:useLocalDpi xmlns:a14="http://schemas.microsoft.com/office/drawing/2010/main" xmlns="" val="0"/>
              </a:ext>
            </a:extLst>
          </a:blip>
          <a:srcRect/>
          <a:stretch>
            <a:fillRect/>
          </a:stretch>
        </p:blipFill>
        <p:spPr bwMode="auto">
          <a:xfrm>
            <a:off x="3923928" y="4874260"/>
            <a:ext cx="961689" cy="935001"/>
          </a:xfrm>
          <a:prstGeom prst="rect">
            <a:avLst/>
          </a:prstGeom>
          <a:noFill/>
          <a:effectLst>
            <a:glow rad="127000">
              <a:schemeClr val="accent1">
                <a:alpha val="0"/>
              </a:schemeClr>
            </a:glow>
          </a:effectLst>
          <a:extLst>
            <a:ext uri="{909E8E84-426E-40DD-AFC4-6F175D3DCCD1}">
              <a14:hiddenFill xmlns:a14="http://schemas.microsoft.com/office/drawing/2010/main" xmlns="">
                <a:solidFill>
                  <a:srgbClr val="FFFFFF"/>
                </a:solidFill>
              </a14:hiddenFill>
            </a:ext>
          </a:extLst>
        </p:spPr>
      </p:pic>
      <p:pic>
        <p:nvPicPr>
          <p:cNvPr id="1028" name="Picture 4" descr="C:\Users\chelioti\AppData\Local\Microsoft\Windows\Temporary Internet Files\Content.Outlook\N0GO5AO6\UDL_LOGO_TEL.jpg"/>
          <p:cNvPicPr>
            <a:picLocks noChangeAspect="1" noChangeArrowheads="1"/>
          </p:cNvPicPr>
          <p:nvPr/>
        </p:nvPicPr>
        <p:blipFill>
          <a:blip r:embed="rId7" cstate="print">
            <a:extLst>
              <a:ext uri="{28A0092B-C50C-407E-A947-70E740481C1C}">
                <a14:useLocalDpi xmlns:a14="http://schemas.microsoft.com/office/drawing/2010/main" xmlns="" val="0"/>
              </a:ext>
            </a:extLst>
          </a:blip>
          <a:srcRect/>
          <a:stretch>
            <a:fillRect/>
          </a:stretch>
        </p:blipFill>
        <p:spPr bwMode="auto">
          <a:xfrm>
            <a:off x="5477352" y="4866063"/>
            <a:ext cx="1290382" cy="943198"/>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764138987"/>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116632"/>
            <a:ext cx="7125113" cy="924475"/>
          </a:xfrm>
        </p:spPr>
        <p:txBody>
          <a:bodyPr/>
          <a:lstStyle/>
          <a:p>
            <a:r>
              <a:rPr lang="en-US" b="1" dirty="0" smtClean="0"/>
              <a:t>Phase 2: Implementation   </a:t>
            </a:r>
            <a:endParaRPr lang="el-GR" b="1" dirty="0"/>
          </a:p>
        </p:txBody>
      </p:sp>
      <p:sp>
        <p:nvSpPr>
          <p:cNvPr id="5" name="Content Placeholder 2"/>
          <p:cNvSpPr txBox="1">
            <a:spLocks/>
          </p:cNvSpPr>
          <p:nvPr/>
        </p:nvSpPr>
        <p:spPr>
          <a:xfrm>
            <a:off x="251520" y="1484784"/>
            <a:ext cx="8568952" cy="4444546"/>
          </a:xfrm>
          <a:prstGeom prst="rect">
            <a:avLst/>
          </a:prstGeom>
        </p:spPr>
        <p:txBody>
          <a:bodyPr vert="horz" lIns="91440" tIns="45720" rIns="91440" bIns="45720" rtlCol="0" anchor="ctr">
            <a:normAutofit lnSpcReduction="10000"/>
          </a:bodyPr>
          <a:lstStyle>
            <a:lvl1pPr marL="342900" indent="-342900" algn="l" defTabSz="457200" rtl="0" eaLnBrk="1" latinLnBrk="0" hangingPunct="1">
              <a:spcBef>
                <a:spcPct val="20000"/>
              </a:spcBef>
              <a:spcAft>
                <a:spcPts val="600"/>
              </a:spcAft>
              <a:buClr>
                <a:schemeClr val="tx2"/>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tx2"/>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tx2"/>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Clr>
                <a:schemeClr val="tx2"/>
              </a:buClr>
              <a:buSzPct val="101000"/>
              <a:buFont typeface="Courier New" pitchFamily="49" charset="0"/>
              <a:buChar char="o"/>
              <a:defRPr sz="1200" kern="1200">
                <a:solidFill>
                  <a:schemeClr val="tx1"/>
                </a:solidFill>
                <a:latin typeface="+mn-lt"/>
                <a:ea typeface="+mn-ea"/>
                <a:cs typeface="+mn-cs"/>
              </a:defRPr>
            </a:lvl6pPr>
            <a:lvl7pPr marL="2971800" indent="-228600" algn="l" defTabSz="457200" rtl="0" eaLnBrk="1" latinLnBrk="0" hangingPunct="1">
              <a:spcBef>
                <a:spcPct val="20000"/>
              </a:spcBef>
              <a:buClr>
                <a:schemeClr val="tx2"/>
              </a:buClr>
              <a:buFont typeface="Courier New" pitchFamily="49" charset="0"/>
              <a:buChar char="o"/>
              <a:defRPr sz="1200" kern="1200" baseline="0">
                <a:solidFill>
                  <a:schemeClr val="tx1"/>
                </a:solidFill>
                <a:latin typeface="+mn-lt"/>
                <a:ea typeface="+mn-ea"/>
                <a:cs typeface="+mn-cs"/>
              </a:defRPr>
            </a:lvl7pPr>
            <a:lvl8pPr marL="3429000" indent="-228600" algn="l" defTabSz="457200" rtl="0" eaLnBrk="1" latinLnBrk="0" hangingPunct="1">
              <a:spcBef>
                <a:spcPct val="20000"/>
              </a:spcBef>
              <a:buClr>
                <a:schemeClr val="tx2"/>
              </a:buClr>
              <a:buFont typeface="Courier New" pitchFamily="49" charset="0"/>
              <a:buChar char="o"/>
              <a:defRPr sz="1200" kern="1200" baseline="0">
                <a:solidFill>
                  <a:schemeClr val="tx1"/>
                </a:solidFill>
                <a:latin typeface="+mn-lt"/>
                <a:ea typeface="+mn-ea"/>
                <a:cs typeface="+mn-cs"/>
              </a:defRPr>
            </a:lvl8pPr>
            <a:lvl9pPr marL="3886200" indent="-228600" algn="l" defTabSz="457200" rtl="0" eaLnBrk="1" latinLnBrk="0" hangingPunct="1">
              <a:spcBef>
                <a:spcPct val="20000"/>
              </a:spcBef>
              <a:buClr>
                <a:schemeClr val="tx2"/>
              </a:buClr>
              <a:buFont typeface="Courier New" pitchFamily="49" charset="0"/>
              <a:buChar char="o"/>
              <a:defRPr sz="1200" kern="1200" baseline="0">
                <a:solidFill>
                  <a:schemeClr val="tx1"/>
                </a:solidFill>
                <a:latin typeface="+mn-lt"/>
                <a:ea typeface="+mn-ea"/>
                <a:cs typeface="+mn-cs"/>
              </a:defRPr>
            </a:lvl9pPr>
          </a:lstStyle>
          <a:p>
            <a:r>
              <a:rPr lang="en-US" dirty="0" smtClean="0"/>
              <a:t>Please describe the preparation that the teacher needs to do before implementing the scenario. Define steps and activities, if </a:t>
            </a:r>
            <a:r>
              <a:rPr lang="en-US" dirty="0" smtClean="0"/>
              <a:t>applicable.</a:t>
            </a:r>
            <a:endParaRPr lang="sr-Latn-RS" dirty="0" smtClean="0"/>
          </a:p>
          <a:p>
            <a:r>
              <a:rPr lang="en-US" sz="1800" b="1" dirty="0" smtClean="0">
                <a:solidFill>
                  <a:srgbClr val="FF0000"/>
                </a:solidFill>
              </a:rPr>
              <a:t>Make </a:t>
            </a:r>
            <a:r>
              <a:rPr lang="en-US" sz="1800" b="1" dirty="0" smtClean="0">
                <a:solidFill>
                  <a:srgbClr val="FF0000"/>
                </a:solidFill>
              </a:rPr>
              <a:t>contact and appointment with the parents. </a:t>
            </a:r>
            <a:endParaRPr lang="sr-Latn-RS" sz="1800" b="1" dirty="0" smtClean="0">
              <a:solidFill>
                <a:srgbClr val="FF0000"/>
              </a:solidFill>
            </a:endParaRPr>
          </a:p>
          <a:p>
            <a:r>
              <a:rPr lang="en-US" sz="1800" b="1" dirty="0" smtClean="0">
                <a:solidFill>
                  <a:srgbClr val="FF0000"/>
                </a:solidFill>
              </a:rPr>
              <a:t> </a:t>
            </a:r>
            <a:r>
              <a:rPr lang="en-US" sz="1800" b="1" dirty="0" smtClean="0">
                <a:solidFill>
                  <a:srgbClr val="FF0000"/>
                </a:solidFill>
              </a:rPr>
              <a:t>Make a plan of lesson in which the parents will take </a:t>
            </a:r>
            <a:r>
              <a:rPr lang="en-US" sz="1800" b="1" dirty="0" smtClean="0">
                <a:solidFill>
                  <a:srgbClr val="FF0000"/>
                </a:solidFill>
              </a:rPr>
              <a:t>part</a:t>
            </a:r>
            <a:r>
              <a:rPr lang="sr-Latn-RS" sz="1800" b="1" dirty="0" smtClean="0">
                <a:solidFill>
                  <a:srgbClr val="FF0000"/>
                </a:solidFill>
              </a:rPr>
              <a:t> </a:t>
            </a:r>
          </a:p>
          <a:p>
            <a:r>
              <a:rPr lang="en-US" b="1" dirty="0" smtClean="0">
                <a:solidFill>
                  <a:srgbClr val="FF0000"/>
                </a:solidFill>
              </a:rPr>
              <a:t>Establishing </a:t>
            </a:r>
            <a:r>
              <a:rPr lang="sr-Latn-RS" b="1" dirty="0" smtClean="0">
                <a:solidFill>
                  <a:srgbClr val="FF0000"/>
                </a:solidFill>
              </a:rPr>
              <a:t>electronic </a:t>
            </a:r>
            <a:r>
              <a:rPr lang="en-US" b="1" dirty="0" smtClean="0">
                <a:solidFill>
                  <a:srgbClr val="FF0000"/>
                </a:solidFill>
              </a:rPr>
              <a:t>contact </a:t>
            </a:r>
            <a:r>
              <a:rPr lang="en-US" b="1" dirty="0" smtClean="0">
                <a:solidFill>
                  <a:srgbClr val="FF0000"/>
                </a:solidFill>
              </a:rPr>
              <a:t>with parents</a:t>
            </a:r>
            <a:r>
              <a:rPr lang="sr-Latn-RS" b="1" dirty="0" smtClean="0">
                <a:solidFill>
                  <a:srgbClr val="FF0000"/>
                </a:solidFill>
              </a:rPr>
              <a:t>, give them instuctions. </a:t>
            </a:r>
          </a:p>
          <a:p>
            <a:r>
              <a:rPr lang="en-US" b="1" dirty="0" smtClean="0">
                <a:solidFill>
                  <a:srgbClr val="FF0000"/>
                </a:solidFill>
              </a:rPr>
              <a:t>As all parents </a:t>
            </a:r>
            <a:r>
              <a:rPr lang="sr-Latn-RS" b="1" dirty="0" smtClean="0">
                <a:solidFill>
                  <a:srgbClr val="FF0000"/>
                </a:solidFill>
              </a:rPr>
              <a:t>do not </a:t>
            </a:r>
            <a:r>
              <a:rPr lang="en-US" b="1" dirty="0" smtClean="0">
                <a:solidFill>
                  <a:srgbClr val="FF0000"/>
                </a:solidFill>
              </a:rPr>
              <a:t>have the same education </a:t>
            </a:r>
            <a:r>
              <a:rPr lang="sr-Latn-RS" b="1" dirty="0" smtClean="0">
                <a:solidFill>
                  <a:srgbClr val="FF0000"/>
                </a:solidFill>
              </a:rPr>
              <a:t>level need </a:t>
            </a:r>
            <a:r>
              <a:rPr lang="en-US" b="1" dirty="0" smtClean="0">
                <a:solidFill>
                  <a:srgbClr val="FF0000"/>
                </a:solidFill>
              </a:rPr>
              <a:t>to organize short training </a:t>
            </a:r>
            <a:r>
              <a:rPr lang="sr-Latn-RS" b="1" dirty="0" smtClean="0">
                <a:solidFill>
                  <a:srgbClr val="FF0000"/>
                </a:solidFill>
              </a:rPr>
              <a:t>for </a:t>
            </a:r>
            <a:r>
              <a:rPr lang="en-US" b="1" dirty="0" smtClean="0">
                <a:solidFill>
                  <a:srgbClr val="FF0000"/>
                </a:solidFill>
              </a:rPr>
              <a:t>parents about what is expected of them and what they can expect.</a:t>
            </a:r>
            <a:endParaRPr lang="sr-Latn-RS" b="1" dirty="0" smtClean="0">
              <a:solidFill>
                <a:srgbClr val="FF0000"/>
              </a:solidFill>
            </a:endParaRPr>
          </a:p>
          <a:p>
            <a:r>
              <a:rPr lang="en-US" b="1" dirty="0" smtClean="0">
                <a:solidFill>
                  <a:srgbClr val="FF0000"/>
                </a:solidFill>
              </a:rPr>
              <a:t>Word </a:t>
            </a:r>
            <a:r>
              <a:rPr lang="en-US" b="1" dirty="0" smtClean="0">
                <a:solidFill>
                  <a:srgbClr val="FF0000"/>
                </a:solidFill>
              </a:rPr>
              <a:t>document with scores for each homework for each student individually. </a:t>
            </a:r>
            <a:endParaRPr lang="sr-Latn-RS" b="1" dirty="0" smtClean="0">
              <a:solidFill>
                <a:srgbClr val="FF0000"/>
              </a:solidFill>
            </a:endParaRPr>
          </a:p>
          <a:p>
            <a:pPr marL="342900" lvl="1" indent="-342900"/>
            <a:r>
              <a:rPr lang="sr-Latn-RS" sz="1800" b="1" dirty="0" smtClean="0">
                <a:solidFill>
                  <a:srgbClr val="FF0000"/>
                </a:solidFill>
              </a:rPr>
              <a:t>C</a:t>
            </a:r>
            <a:r>
              <a:rPr lang="en-GB" sz="1800" b="1" dirty="0" err="1" smtClean="0">
                <a:solidFill>
                  <a:srgbClr val="FF0000"/>
                </a:solidFill>
              </a:rPr>
              <a:t>reat</a:t>
            </a:r>
            <a:r>
              <a:rPr lang="sr-Latn-RS" sz="1800" b="1" dirty="0" smtClean="0">
                <a:solidFill>
                  <a:srgbClr val="FF0000"/>
                </a:solidFill>
              </a:rPr>
              <a:t>e</a:t>
            </a:r>
            <a:r>
              <a:rPr lang="en-GB" sz="1800" b="1" dirty="0" smtClean="0">
                <a:solidFill>
                  <a:srgbClr val="FF0000"/>
                </a:solidFill>
              </a:rPr>
              <a:t> </a:t>
            </a:r>
            <a:r>
              <a:rPr lang="sr-Latn-RS" sz="1800" b="1" dirty="0" smtClean="0">
                <a:solidFill>
                  <a:srgbClr val="FF0000"/>
                </a:solidFill>
              </a:rPr>
              <a:t>the</a:t>
            </a:r>
            <a:r>
              <a:rPr lang="en-GB" sz="1800" b="1" dirty="0" smtClean="0">
                <a:solidFill>
                  <a:srgbClr val="FF0000"/>
                </a:solidFill>
              </a:rPr>
              <a:t> teaching materials, instructions, tasks for </a:t>
            </a:r>
            <a:r>
              <a:rPr lang="sr-Latn-RS" sz="1800" b="1" dirty="0" smtClean="0">
                <a:solidFill>
                  <a:srgbClr val="FF0000"/>
                </a:solidFill>
              </a:rPr>
              <a:t>students</a:t>
            </a:r>
            <a:r>
              <a:rPr lang="en-GB" sz="1800" b="1" dirty="0" smtClean="0">
                <a:solidFill>
                  <a:srgbClr val="FF0000"/>
                </a:solidFill>
              </a:rPr>
              <a:t>, surveys and tests.</a:t>
            </a:r>
            <a:endParaRPr lang="en-US" sz="1800" b="1" dirty="0" smtClean="0">
              <a:solidFill>
                <a:srgbClr val="FF0000"/>
              </a:solidFill>
            </a:endParaRPr>
          </a:p>
          <a:p>
            <a:endParaRPr lang="en-US" b="1" dirty="0" smtClean="0">
              <a:solidFill>
                <a:srgbClr val="FF0000"/>
              </a:solidFill>
            </a:endParaRPr>
          </a:p>
          <a:p>
            <a:pPr lvl="1"/>
            <a:endParaRPr lang="en-US" dirty="0" smtClean="0"/>
          </a:p>
          <a:p>
            <a:pPr marL="457200" lvl="1" indent="0">
              <a:buFont typeface="Wingdings 2" charset="2"/>
              <a:buNone/>
            </a:pPr>
            <a:endParaRPr lang="en-US" dirty="0" smtClean="0"/>
          </a:p>
          <a:p>
            <a:endParaRPr lang="en-US" dirty="0" smtClean="0"/>
          </a:p>
          <a:p>
            <a:endParaRPr lang="el-GR" dirty="0"/>
          </a:p>
        </p:txBody>
      </p:sp>
    </p:spTree>
    <p:extLst>
      <p:ext uri="{BB962C8B-B14F-4D97-AF65-F5344CB8AC3E}">
        <p14:creationId xmlns:p14="http://schemas.microsoft.com/office/powerpoint/2010/main" xmlns="" val="31925213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116632"/>
            <a:ext cx="7125113" cy="924475"/>
          </a:xfrm>
        </p:spPr>
        <p:txBody>
          <a:bodyPr/>
          <a:lstStyle/>
          <a:p>
            <a:r>
              <a:rPr lang="en-US" b="1" dirty="0" smtClean="0"/>
              <a:t>Phase 3: Assessment   </a:t>
            </a:r>
            <a:endParaRPr lang="el-GR" b="1" dirty="0"/>
          </a:p>
        </p:txBody>
      </p:sp>
      <p:sp>
        <p:nvSpPr>
          <p:cNvPr id="5" name="Content Placeholder 2"/>
          <p:cNvSpPr txBox="1">
            <a:spLocks/>
          </p:cNvSpPr>
          <p:nvPr/>
        </p:nvSpPr>
        <p:spPr>
          <a:xfrm>
            <a:off x="251520" y="1857364"/>
            <a:ext cx="8568952" cy="3500462"/>
          </a:xfrm>
          <a:prstGeom prst="rect">
            <a:avLst/>
          </a:prstGeom>
        </p:spPr>
        <p:txBody>
          <a:bodyPr vert="horz" lIns="91440" tIns="45720" rIns="91440" bIns="45720" rtlCol="0" anchor="ctr">
            <a:normAutofit/>
          </a:bodyPr>
          <a:lstStyle>
            <a:lvl1pPr marL="342900" indent="-342900" algn="l" defTabSz="457200" rtl="0" eaLnBrk="1" latinLnBrk="0" hangingPunct="1">
              <a:spcBef>
                <a:spcPct val="20000"/>
              </a:spcBef>
              <a:spcAft>
                <a:spcPts val="600"/>
              </a:spcAft>
              <a:buClr>
                <a:schemeClr val="tx2"/>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tx2"/>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tx2"/>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Clr>
                <a:schemeClr val="tx2"/>
              </a:buClr>
              <a:buSzPct val="101000"/>
              <a:buFont typeface="Courier New" pitchFamily="49" charset="0"/>
              <a:buChar char="o"/>
              <a:defRPr sz="1200" kern="1200">
                <a:solidFill>
                  <a:schemeClr val="tx1"/>
                </a:solidFill>
                <a:latin typeface="+mn-lt"/>
                <a:ea typeface="+mn-ea"/>
                <a:cs typeface="+mn-cs"/>
              </a:defRPr>
            </a:lvl6pPr>
            <a:lvl7pPr marL="2971800" indent="-228600" algn="l" defTabSz="457200" rtl="0" eaLnBrk="1" latinLnBrk="0" hangingPunct="1">
              <a:spcBef>
                <a:spcPct val="20000"/>
              </a:spcBef>
              <a:buClr>
                <a:schemeClr val="tx2"/>
              </a:buClr>
              <a:buFont typeface="Courier New" pitchFamily="49" charset="0"/>
              <a:buChar char="o"/>
              <a:defRPr sz="1200" kern="1200" baseline="0">
                <a:solidFill>
                  <a:schemeClr val="tx1"/>
                </a:solidFill>
                <a:latin typeface="+mn-lt"/>
                <a:ea typeface="+mn-ea"/>
                <a:cs typeface="+mn-cs"/>
              </a:defRPr>
            </a:lvl7pPr>
            <a:lvl8pPr marL="3429000" indent="-228600" algn="l" defTabSz="457200" rtl="0" eaLnBrk="1" latinLnBrk="0" hangingPunct="1">
              <a:spcBef>
                <a:spcPct val="20000"/>
              </a:spcBef>
              <a:buClr>
                <a:schemeClr val="tx2"/>
              </a:buClr>
              <a:buFont typeface="Courier New" pitchFamily="49" charset="0"/>
              <a:buChar char="o"/>
              <a:defRPr sz="1200" kern="1200" baseline="0">
                <a:solidFill>
                  <a:schemeClr val="tx1"/>
                </a:solidFill>
                <a:latin typeface="+mn-lt"/>
                <a:ea typeface="+mn-ea"/>
                <a:cs typeface="+mn-cs"/>
              </a:defRPr>
            </a:lvl8pPr>
            <a:lvl9pPr marL="3886200" indent="-228600" algn="l" defTabSz="457200" rtl="0" eaLnBrk="1" latinLnBrk="0" hangingPunct="1">
              <a:spcBef>
                <a:spcPct val="20000"/>
              </a:spcBef>
              <a:buClr>
                <a:schemeClr val="tx2"/>
              </a:buClr>
              <a:buFont typeface="Courier New" pitchFamily="49" charset="0"/>
              <a:buChar char="o"/>
              <a:defRPr sz="1200" kern="1200" baseline="0">
                <a:solidFill>
                  <a:schemeClr val="tx1"/>
                </a:solidFill>
                <a:latin typeface="+mn-lt"/>
                <a:ea typeface="+mn-ea"/>
                <a:cs typeface="+mn-cs"/>
              </a:defRPr>
            </a:lvl9pPr>
          </a:lstStyle>
          <a:p>
            <a:r>
              <a:rPr lang="en-US" dirty="0" smtClean="0"/>
              <a:t>Please describe how you intend to assess the outcomes of the scenario. Define steps and activities, if applicable</a:t>
            </a:r>
            <a:r>
              <a:rPr lang="en-US" dirty="0" smtClean="0"/>
              <a:t>.</a:t>
            </a:r>
            <a:endParaRPr lang="sr-Latn-RS" dirty="0" smtClean="0"/>
          </a:p>
          <a:p>
            <a:r>
              <a:rPr lang="en-US" b="1" dirty="0" smtClean="0">
                <a:solidFill>
                  <a:srgbClr val="FF0000"/>
                </a:solidFill>
              </a:rPr>
              <a:t>Develop a </a:t>
            </a:r>
            <a:r>
              <a:rPr lang="sr-Latn-RS" b="1" dirty="0" smtClean="0">
                <a:solidFill>
                  <a:srgbClr val="FF0000"/>
                </a:solidFill>
              </a:rPr>
              <a:t>internet </a:t>
            </a:r>
            <a:r>
              <a:rPr lang="en-US" b="1" dirty="0" smtClean="0">
                <a:solidFill>
                  <a:srgbClr val="FF0000"/>
                </a:solidFill>
              </a:rPr>
              <a:t>survey </a:t>
            </a:r>
            <a:r>
              <a:rPr lang="sr-Latn-RS" b="1" dirty="0" smtClean="0">
                <a:solidFill>
                  <a:srgbClr val="FF0000"/>
                </a:solidFill>
              </a:rPr>
              <a:t>both </a:t>
            </a:r>
            <a:r>
              <a:rPr lang="en-US" b="1" dirty="0" smtClean="0">
                <a:solidFill>
                  <a:srgbClr val="FF0000"/>
                </a:solidFill>
              </a:rPr>
              <a:t>for students</a:t>
            </a:r>
            <a:r>
              <a:rPr lang="sr-Latn-RS" b="1" dirty="0" smtClean="0">
                <a:solidFill>
                  <a:srgbClr val="FF0000"/>
                </a:solidFill>
              </a:rPr>
              <a:t> and parents. </a:t>
            </a:r>
          </a:p>
          <a:p>
            <a:r>
              <a:rPr lang="en-US" b="1" dirty="0" smtClean="0">
                <a:solidFill>
                  <a:srgbClr val="FF0000"/>
                </a:solidFill>
              </a:rPr>
              <a:t>Comparison </a:t>
            </a:r>
            <a:r>
              <a:rPr lang="sr-Latn-RS" b="1" dirty="0" smtClean="0">
                <a:solidFill>
                  <a:srgbClr val="FF0000"/>
                </a:solidFill>
              </a:rPr>
              <a:t>grades </a:t>
            </a:r>
            <a:r>
              <a:rPr lang="en-US" b="1" dirty="0" smtClean="0">
                <a:solidFill>
                  <a:srgbClr val="FF0000"/>
                </a:solidFill>
              </a:rPr>
              <a:t>with </a:t>
            </a:r>
            <a:r>
              <a:rPr lang="en-US" b="1" dirty="0" smtClean="0">
                <a:solidFill>
                  <a:srgbClr val="FF0000"/>
                </a:solidFill>
              </a:rPr>
              <a:t>time </a:t>
            </a:r>
            <a:r>
              <a:rPr lang="sr-Latn-RS" b="1" dirty="0" smtClean="0">
                <a:solidFill>
                  <a:srgbClr val="FF0000"/>
                </a:solidFill>
              </a:rPr>
              <a:t>spent for home work </a:t>
            </a:r>
            <a:r>
              <a:rPr lang="en-US" b="1" dirty="0" smtClean="0">
                <a:solidFill>
                  <a:srgbClr val="FF0000"/>
                </a:solidFill>
              </a:rPr>
              <a:t>and permanency </a:t>
            </a:r>
            <a:r>
              <a:rPr lang="sr-Latn-RS" b="1" dirty="0" smtClean="0">
                <a:solidFill>
                  <a:srgbClr val="FF0000"/>
                </a:solidFill>
              </a:rPr>
              <a:t>of work</a:t>
            </a:r>
          </a:p>
          <a:p>
            <a:endParaRPr lang="sr-Latn-RS" b="1" dirty="0" smtClean="0">
              <a:solidFill>
                <a:srgbClr val="FF0000"/>
              </a:solidFill>
            </a:endParaRPr>
          </a:p>
          <a:p>
            <a:pPr marL="457200" lvl="1" indent="0">
              <a:buFont typeface="Wingdings 2" charset="2"/>
              <a:buNone/>
            </a:pPr>
            <a:endParaRPr lang="en-US" dirty="0" smtClean="0"/>
          </a:p>
          <a:p>
            <a:endParaRPr lang="en-US" dirty="0" smtClean="0"/>
          </a:p>
          <a:p>
            <a:endParaRPr lang="el-GR" dirty="0"/>
          </a:p>
        </p:txBody>
      </p:sp>
    </p:spTree>
    <p:extLst>
      <p:ext uri="{BB962C8B-B14F-4D97-AF65-F5344CB8AC3E}">
        <p14:creationId xmlns:p14="http://schemas.microsoft.com/office/powerpoint/2010/main" xmlns="" val="276255375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116632"/>
            <a:ext cx="7125113" cy="924475"/>
          </a:xfrm>
        </p:spPr>
        <p:txBody>
          <a:bodyPr/>
          <a:lstStyle/>
          <a:p>
            <a:r>
              <a:rPr lang="en-US" b="1" dirty="0" smtClean="0"/>
              <a:t>Resources</a:t>
            </a:r>
            <a:endParaRPr lang="el-GR" b="1" dirty="0"/>
          </a:p>
        </p:txBody>
      </p:sp>
      <p:sp>
        <p:nvSpPr>
          <p:cNvPr id="5" name="Content Placeholder 2"/>
          <p:cNvSpPr txBox="1">
            <a:spLocks/>
          </p:cNvSpPr>
          <p:nvPr/>
        </p:nvSpPr>
        <p:spPr>
          <a:xfrm>
            <a:off x="251520" y="1500174"/>
            <a:ext cx="8568952" cy="5072098"/>
          </a:xfrm>
          <a:prstGeom prst="rect">
            <a:avLst/>
          </a:prstGeom>
        </p:spPr>
        <p:txBody>
          <a:bodyPr vert="horz" lIns="91440" tIns="45720" rIns="91440" bIns="45720" rtlCol="0" anchor="ctr">
            <a:normAutofit/>
          </a:bodyPr>
          <a:lstStyle>
            <a:lvl1pPr marL="342900" indent="-342900" algn="l" defTabSz="457200" rtl="0" eaLnBrk="1" latinLnBrk="0" hangingPunct="1">
              <a:spcBef>
                <a:spcPct val="20000"/>
              </a:spcBef>
              <a:spcAft>
                <a:spcPts val="600"/>
              </a:spcAft>
              <a:buClr>
                <a:schemeClr val="tx2"/>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tx2"/>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tx2"/>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Clr>
                <a:schemeClr val="tx2"/>
              </a:buClr>
              <a:buSzPct val="101000"/>
              <a:buFont typeface="Courier New" pitchFamily="49" charset="0"/>
              <a:buChar char="o"/>
              <a:defRPr sz="1200" kern="1200">
                <a:solidFill>
                  <a:schemeClr val="tx1"/>
                </a:solidFill>
                <a:latin typeface="+mn-lt"/>
                <a:ea typeface="+mn-ea"/>
                <a:cs typeface="+mn-cs"/>
              </a:defRPr>
            </a:lvl6pPr>
            <a:lvl7pPr marL="2971800" indent="-228600" algn="l" defTabSz="457200" rtl="0" eaLnBrk="1" latinLnBrk="0" hangingPunct="1">
              <a:spcBef>
                <a:spcPct val="20000"/>
              </a:spcBef>
              <a:buClr>
                <a:schemeClr val="tx2"/>
              </a:buClr>
              <a:buFont typeface="Courier New" pitchFamily="49" charset="0"/>
              <a:buChar char="o"/>
              <a:defRPr sz="1200" kern="1200" baseline="0">
                <a:solidFill>
                  <a:schemeClr val="tx1"/>
                </a:solidFill>
                <a:latin typeface="+mn-lt"/>
                <a:ea typeface="+mn-ea"/>
                <a:cs typeface="+mn-cs"/>
              </a:defRPr>
            </a:lvl7pPr>
            <a:lvl8pPr marL="3429000" indent="-228600" algn="l" defTabSz="457200" rtl="0" eaLnBrk="1" latinLnBrk="0" hangingPunct="1">
              <a:spcBef>
                <a:spcPct val="20000"/>
              </a:spcBef>
              <a:buClr>
                <a:schemeClr val="tx2"/>
              </a:buClr>
              <a:buFont typeface="Courier New" pitchFamily="49" charset="0"/>
              <a:buChar char="o"/>
              <a:defRPr sz="1200" kern="1200" baseline="0">
                <a:solidFill>
                  <a:schemeClr val="tx1"/>
                </a:solidFill>
                <a:latin typeface="+mn-lt"/>
                <a:ea typeface="+mn-ea"/>
                <a:cs typeface="+mn-cs"/>
              </a:defRPr>
            </a:lvl8pPr>
            <a:lvl9pPr marL="3886200" indent="-228600" algn="l" defTabSz="457200" rtl="0" eaLnBrk="1" latinLnBrk="0" hangingPunct="1">
              <a:spcBef>
                <a:spcPct val="20000"/>
              </a:spcBef>
              <a:buClr>
                <a:schemeClr val="tx2"/>
              </a:buClr>
              <a:buFont typeface="Courier New" pitchFamily="49" charset="0"/>
              <a:buChar char="o"/>
              <a:defRPr sz="1200" kern="1200" baseline="0">
                <a:solidFill>
                  <a:schemeClr val="tx1"/>
                </a:solidFill>
                <a:latin typeface="+mn-lt"/>
                <a:ea typeface="+mn-ea"/>
                <a:cs typeface="+mn-cs"/>
              </a:defRPr>
            </a:lvl9pPr>
          </a:lstStyle>
          <a:p>
            <a:r>
              <a:rPr lang="en-US" dirty="0" smtClean="0"/>
              <a:t>Please identify </a:t>
            </a:r>
            <a:r>
              <a:rPr lang="en-US" b="1" dirty="0" smtClean="0"/>
              <a:t>at least 5 resources </a:t>
            </a:r>
            <a:r>
              <a:rPr lang="en-US" dirty="0" smtClean="0"/>
              <a:t>(links, files </a:t>
            </a:r>
            <a:r>
              <a:rPr lang="en-US" dirty="0" err="1" smtClean="0"/>
              <a:t>etc</a:t>
            </a:r>
            <a:r>
              <a:rPr lang="en-US" dirty="0" smtClean="0"/>
              <a:t>) that will be used in the scenario. You are advised to look for relevant resources on the ODS portal. You can also add external resources. </a:t>
            </a:r>
          </a:p>
          <a:p>
            <a:r>
              <a:rPr lang="en-US" dirty="0" smtClean="0">
                <a:solidFill>
                  <a:srgbClr val="FF0000"/>
                </a:solidFill>
              </a:rPr>
              <a:t>http</a:t>
            </a:r>
            <a:r>
              <a:rPr lang="en-US" dirty="0" smtClean="0">
                <a:solidFill>
                  <a:srgbClr val="FF0000"/>
                </a:solidFill>
              </a:rPr>
              <a:t>://ezbirka.math.rs/</a:t>
            </a:r>
          </a:p>
          <a:p>
            <a:r>
              <a:rPr lang="en-US" dirty="0" smtClean="0">
                <a:solidFill>
                  <a:srgbClr val="FF0000"/>
                </a:solidFill>
              </a:rPr>
              <a:t>http://moodle.svetisava.edu.rs</a:t>
            </a:r>
            <a:r>
              <a:rPr lang="en-US" dirty="0" smtClean="0">
                <a:solidFill>
                  <a:srgbClr val="FF0000"/>
                </a:solidFill>
              </a:rPr>
              <a:t>/</a:t>
            </a:r>
            <a:endParaRPr lang="sr-Latn-RS" dirty="0" smtClean="0">
              <a:solidFill>
                <a:srgbClr val="FF0000"/>
              </a:solidFill>
            </a:endParaRPr>
          </a:p>
          <a:p>
            <a:r>
              <a:rPr lang="sr-Latn-RS" dirty="0" smtClean="0">
                <a:solidFill>
                  <a:srgbClr val="FF0000"/>
                </a:solidFill>
              </a:rPr>
              <a:t>SkyDrive</a:t>
            </a:r>
          </a:p>
          <a:p>
            <a:r>
              <a:rPr lang="sr-Latn-RS" dirty="0" smtClean="0">
                <a:solidFill>
                  <a:srgbClr val="FF0000"/>
                </a:solidFill>
              </a:rPr>
              <a:t>YouTube</a:t>
            </a:r>
          </a:p>
          <a:p>
            <a:r>
              <a:rPr lang="sr-Latn-RS" dirty="0" smtClean="0">
                <a:solidFill>
                  <a:srgbClr val="FF0000"/>
                </a:solidFill>
              </a:rPr>
              <a:t>Skype</a:t>
            </a:r>
          </a:p>
          <a:p>
            <a:r>
              <a:rPr lang="sr-Latn-RS" dirty="0" smtClean="0">
                <a:solidFill>
                  <a:srgbClr val="FF0000"/>
                </a:solidFill>
              </a:rPr>
              <a:t>e-mail</a:t>
            </a:r>
            <a:endParaRPr lang="sr-Latn-RS" dirty="0" smtClean="0">
              <a:solidFill>
                <a:srgbClr val="FF0000"/>
              </a:solidFill>
            </a:endParaRPr>
          </a:p>
          <a:p>
            <a:endParaRPr lang="en-US" dirty="0" smtClean="0">
              <a:solidFill>
                <a:srgbClr val="FF0000"/>
              </a:solidFill>
            </a:endParaRPr>
          </a:p>
          <a:p>
            <a:pPr lvl="1"/>
            <a:endParaRPr lang="en-US" dirty="0" smtClean="0"/>
          </a:p>
          <a:p>
            <a:pPr marL="457200" lvl="1" indent="0">
              <a:buFont typeface="Wingdings 2" charset="2"/>
              <a:buNone/>
            </a:pPr>
            <a:endParaRPr lang="en-US" dirty="0" smtClean="0"/>
          </a:p>
          <a:p>
            <a:pPr lvl="1"/>
            <a:endParaRPr lang="en-US" dirty="0" smtClean="0"/>
          </a:p>
          <a:p>
            <a:pPr marL="457200" lvl="1" indent="0">
              <a:buFont typeface="Wingdings 2" charset="2"/>
              <a:buNone/>
            </a:pPr>
            <a:endParaRPr lang="en-US" dirty="0" smtClean="0"/>
          </a:p>
          <a:p>
            <a:endParaRPr lang="en-US" dirty="0" smtClean="0"/>
          </a:p>
          <a:p>
            <a:endParaRPr lang="el-GR" dirty="0"/>
          </a:p>
        </p:txBody>
      </p:sp>
    </p:spTree>
    <p:extLst>
      <p:ext uri="{BB962C8B-B14F-4D97-AF65-F5344CB8AC3E}">
        <p14:creationId xmlns:p14="http://schemas.microsoft.com/office/powerpoint/2010/main" xmlns="" val="12997615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9442" y="1428736"/>
            <a:ext cx="7125113" cy="4929222"/>
          </a:xfrm>
        </p:spPr>
        <p:txBody>
          <a:bodyPr/>
          <a:lstStyle/>
          <a:p>
            <a:r>
              <a:rPr lang="sr-Latn-RS" sz="2400" dirty="0" smtClean="0"/>
              <a:t> </a:t>
            </a:r>
            <a:r>
              <a:rPr lang="en-US" sz="2400" dirty="0" smtClean="0">
                <a:solidFill>
                  <a:srgbClr val="FF0000"/>
                </a:solidFill>
              </a:rPr>
              <a:t>Engage</a:t>
            </a:r>
            <a:r>
              <a:rPr lang="sr-Latn-RS" sz="2400" dirty="0" smtClean="0">
                <a:solidFill>
                  <a:srgbClr val="FF0000"/>
                </a:solidFill>
              </a:rPr>
              <a:t>ment of</a:t>
            </a:r>
            <a:r>
              <a:rPr lang="en-US" sz="2400" dirty="0" smtClean="0">
                <a:solidFill>
                  <a:srgbClr val="FF0000"/>
                </a:solidFill>
              </a:rPr>
              <a:t> parents to participate in a regular school life is very difficult. </a:t>
            </a:r>
            <a:r>
              <a:rPr lang="sr-Latn-RS" sz="2400" dirty="0" smtClean="0"/>
              <a:t>I</a:t>
            </a:r>
            <a:r>
              <a:rPr lang="en-US" sz="2400" dirty="0" smtClean="0"/>
              <a:t>n my opinion in this way, </a:t>
            </a:r>
            <a:r>
              <a:rPr lang="sr-Latn-RS" sz="2400" dirty="0" smtClean="0"/>
              <a:t>c</a:t>
            </a:r>
            <a:r>
              <a:rPr lang="en-US" sz="2400" dirty="0" err="1" smtClean="0"/>
              <a:t>onsidering</a:t>
            </a:r>
            <a:r>
              <a:rPr lang="en-US" sz="2400" dirty="0" smtClean="0"/>
              <a:t> </a:t>
            </a:r>
            <a:r>
              <a:rPr lang="en-US" sz="2400" dirty="0" smtClean="0"/>
              <a:t>the poor results achieved by students in mathematics</a:t>
            </a:r>
            <a:r>
              <a:rPr lang="sr-Latn-RS" sz="2400" dirty="0" smtClean="0"/>
              <a:t> and</a:t>
            </a:r>
            <a:r>
              <a:rPr lang="en-US" sz="2400" dirty="0" smtClean="0"/>
              <a:t> the importance of mathematics in their</a:t>
            </a:r>
            <a:r>
              <a:rPr lang="sr-Latn-RS" sz="2400" dirty="0" smtClean="0"/>
              <a:t> present and future</a:t>
            </a:r>
            <a:r>
              <a:rPr lang="en-US" sz="2400" dirty="0" smtClean="0"/>
              <a:t> </a:t>
            </a:r>
            <a:r>
              <a:rPr lang="sr-Latn-RS" sz="2400" dirty="0" smtClean="0"/>
              <a:t>learning,  </a:t>
            </a:r>
            <a:r>
              <a:rPr lang="en-US" sz="2400" dirty="0" smtClean="0">
                <a:solidFill>
                  <a:srgbClr val="FF0000"/>
                </a:solidFill>
              </a:rPr>
              <a:t>parents will be encouraged to get involved in school life</a:t>
            </a:r>
            <a:r>
              <a:rPr lang="en-US" sz="2400" dirty="0" smtClean="0"/>
              <a:t>, and especially in the lives of their children.</a:t>
            </a:r>
            <a:r>
              <a:rPr lang="sr-Latn-RS" sz="2400" dirty="0" smtClean="0"/>
              <a:t> </a:t>
            </a:r>
            <a:br>
              <a:rPr lang="sr-Latn-RS" sz="2400" dirty="0" smtClean="0"/>
            </a:br>
            <a:r>
              <a:rPr lang="sr-Latn-RS" sz="2400" dirty="0" smtClean="0"/>
              <a:t/>
            </a:r>
            <a:br>
              <a:rPr lang="sr-Latn-RS" sz="2400" dirty="0" smtClean="0"/>
            </a:br>
            <a:r>
              <a:rPr lang="sr-Latn-RS" sz="2400" dirty="0" smtClean="0">
                <a:solidFill>
                  <a:srgbClr val="FF0000"/>
                </a:solidFill>
              </a:rPr>
              <a:t>T</a:t>
            </a:r>
            <a:r>
              <a:rPr lang="en-US" sz="2400" dirty="0" smtClean="0">
                <a:solidFill>
                  <a:srgbClr val="FF0000"/>
                </a:solidFill>
              </a:rPr>
              <a:t>his scenario can be </a:t>
            </a:r>
            <a:r>
              <a:rPr lang="en-US" sz="2400" dirty="0" err="1" smtClean="0">
                <a:solidFill>
                  <a:srgbClr val="FF0000"/>
                </a:solidFill>
              </a:rPr>
              <a:t>be</a:t>
            </a:r>
            <a:r>
              <a:rPr lang="en-US" sz="2400" dirty="0" smtClean="0">
                <a:solidFill>
                  <a:srgbClr val="FF0000"/>
                </a:solidFill>
              </a:rPr>
              <a:t> also used for the other subjects</a:t>
            </a:r>
            <a:r>
              <a:rPr lang="sr-Latn-RS" sz="2400" dirty="0" smtClean="0">
                <a:solidFill>
                  <a:srgbClr val="FF0000"/>
                </a:solidFill>
              </a:rPr>
              <a:t>. </a:t>
            </a:r>
            <a:endParaRPr lang="el-GR" sz="2400" dirty="0">
              <a:solidFill>
                <a:srgbClr val="FF0000"/>
              </a:solidFill>
            </a:endParaRPr>
          </a:p>
        </p:txBody>
      </p:sp>
      <p:sp>
        <p:nvSpPr>
          <p:cNvPr id="3" name="Rectangle 2"/>
          <p:cNvSpPr/>
          <p:nvPr/>
        </p:nvSpPr>
        <p:spPr>
          <a:xfrm>
            <a:off x="1142976" y="571480"/>
            <a:ext cx="3857652" cy="584775"/>
          </a:xfrm>
          <a:prstGeom prst="rect">
            <a:avLst/>
          </a:prstGeom>
        </p:spPr>
        <p:txBody>
          <a:bodyPr wrap="square">
            <a:spAutoFit/>
          </a:bodyPr>
          <a:lstStyle/>
          <a:p>
            <a:r>
              <a:rPr lang="en-US" sz="3200" dirty="0" smtClean="0"/>
              <a:t>Summary</a:t>
            </a:r>
            <a:endParaRPr lang="en-US" sz="3200" dirty="0"/>
          </a:p>
        </p:txBody>
      </p:sp>
    </p:spTree>
    <p:extLst>
      <p:ext uri="{BB962C8B-B14F-4D97-AF65-F5344CB8AC3E}">
        <p14:creationId xmlns:p14="http://schemas.microsoft.com/office/powerpoint/2010/main" xmlns="" val="31148592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16632"/>
            <a:ext cx="7125113" cy="924475"/>
          </a:xfrm>
        </p:spPr>
        <p:txBody>
          <a:bodyPr/>
          <a:lstStyle/>
          <a:p>
            <a:r>
              <a:rPr lang="en-US" b="1" dirty="0" smtClean="0"/>
              <a:t>Basic info on the scenario:</a:t>
            </a:r>
            <a:endParaRPr lang="el-GR" b="1" dirty="0"/>
          </a:p>
        </p:txBody>
      </p:sp>
      <p:sp>
        <p:nvSpPr>
          <p:cNvPr id="3" name="Content Placeholder 2"/>
          <p:cNvSpPr>
            <a:spLocks noGrp="1"/>
          </p:cNvSpPr>
          <p:nvPr>
            <p:ph idx="1"/>
          </p:nvPr>
        </p:nvSpPr>
        <p:spPr>
          <a:xfrm>
            <a:off x="467544" y="928670"/>
            <a:ext cx="8208912" cy="4930129"/>
          </a:xfrm>
        </p:spPr>
        <p:txBody>
          <a:bodyPr>
            <a:noAutofit/>
          </a:bodyPr>
          <a:lstStyle/>
          <a:p>
            <a:r>
              <a:rPr lang="en-US" dirty="0"/>
              <a:t>Name of participant</a:t>
            </a:r>
            <a:r>
              <a:rPr lang="en-US" dirty="0" smtClean="0"/>
              <a:t>: </a:t>
            </a:r>
            <a:r>
              <a:rPr lang="en-US" dirty="0" err="1" smtClean="0">
                <a:solidFill>
                  <a:srgbClr val="FF0000"/>
                </a:solidFill>
              </a:rPr>
              <a:t>Danilo</a:t>
            </a:r>
            <a:r>
              <a:rPr lang="en-US" dirty="0" smtClean="0">
                <a:solidFill>
                  <a:srgbClr val="FF0000"/>
                </a:solidFill>
              </a:rPr>
              <a:t> </a:t>
            </a:r>
            <a:r>
              <a:rPr lang="en-US" dirty="0" err="1" smtClean="0">
                <a:solidFill>
                  <a:srgbClr val="FF0000"/>
                </a:solidFill>
              </a:rPr>
              <a:t>Borovnica</a:t>
            </a:r>
            <a:r>
              <a:rPr lang="en-US" dirty="0" smtClean="0">
                <a:solidFill>
                  <a:srgbClr val="FF0000"/>
                </a:solidFill>
              </a:rPr>
              <a:t> </a:t>
            </a:r>
            <a:endParaRPr lang="en-US" dirty="0">
              <a:solidFill>
                <a:srgbClr val="FF0000"/>
              </a:solidFill>
            </a:endParaRPr>
          </a:p>
          <a:p>
            <a:r>
              <a:rPr lang="en-US" dirty="0" smtClean="0"/>
              <a:t>School: </a:t>
            </a:r>
            <a:r>
              <a:rPr lang="en-US" dirty="0" smtClean="0">
                <a:solidFill>
                  <a:srgbClr val="FF0000"/>
                </a:solidFill>
              </a:rPr>
              <a:t>Elementary school </a:t>
            </a:r>
            <a:r>
              <a:rPr lang="en-US" dirty="0" err="1" smtClean="0">
                <a:solidFill>
                  <a:srgbClr val="FF0000"/>
                </a:solidFill>
              </a:rPr>
              <a:t>Sveti</a:t>
            </a:r>
            <a:r>
              <a:rPr lang="en-US" dirty="0" smtClean="0">
                <a:solidFill>
                  <a:srgbClr val="FF0000"/>
                </a:solidFill>
              </a:rPr>
              <a:t> Sava</a:t>
            </a:r>
            <a:endParaRPr lang="en-US" dirty="0">
              <a:solidFill>
                <a:srgbClr val="FF0000"/>
              </a:solidFill>
            </a:endParaRPr>
          </a:p>
          <a:p>
            <a:r>
              <a:rPr lang="en-US" dirty="0"/>
              <a:t>Country: </a:t>
            </a:r>
            <a:r>
              <a:rPr lang="en-US" dirty="0" smtClean="0">
                <a:solidFill>
                  <a:srgbClr val="FF0000"/>
                </a:solidFill>
              </a:rPr>
              <a:t>Serbia</a:t>
            </a:r>
            <a:endParaRPr lang="el-GR" dirty="0">
              <a:solidFill>
                <a:srgbClr val="FF0000"/>
              </a:solidFill>
            </a:endParaRPr>
          </a:p>
          <a:p>
            <a:r>
              <a:rPr lang="en-US" dirty="0" smtClean="0"/>
              <a:t>Title </a:t>
            </a:r>
            <a:r>
              <a:rPr lang="en-US" dirty="0" smtClean="0"/>
              <a:t>of scenario: </a:t>
            </a:r>
          </a:p>
          <a:p>
            <a:pPr>
              <a:buNone/>
            </a:pPr>
            <a:r>
              <a:rPr lang="en-US" dirty="0" smtClean="0">
                <a:solidFill>
                  <a:srgbClr val="FF0000"/>
                </a:solidFill>
              </a:rPr>
              <a:t>The involvement of parents in school life through homework </a:t>
            </a:r>
          </a:p>
          <a:p>
            <a:r>
              <a:rPr lang="en-US" dirty="0" smtClean="0"/>
              <a:t>Short description/ main </a:t>
            </a:r>
            <a:r>
              <a:rPr lang="en-US" dirty="0" smtClean="0"/>
              <a:t>idea: </a:t>
            </a:r>
            <a:r>
              <a:rPr lang="en-US" dirty="0" smtClean="0">
                <a:solidFill>
                  <a:srgbClr val="FF0000"/>
                </a:solidFill>
              </a:rPr>
              <a:t>When </a:t>
            </a:r>
            <a:r>
              <a:rPr lang="en-US" dirty="0" smtClean="0">
                <a:solidFill>
                  <a:srgbClr val="FF0000"/>
                </a:solidFill>
              </a:rPr>
              <a:t>children lose interest in math and why? Fifth grade in elementary school is one of the major changes in a </a:t>
            </a:r>
            <a:r>
              <a:rPr lang="en-US" dirty="0" err="1" smtClean="0">
                <a:solidFill>
                  <a:srgbClr val="FF0000"/>
                </a:solidFill>
              </a:rPr>
              <a:t>childrens</a:t>
            </a:r>
            <a:r>
              <a:rPr lang="en-US" dirty="0" smtClean="0">
                <a:solidFill>
                  <a:srgbClr val="FF0000"/>
                </a:solidFill>
              </a:rPr>
              <a:t> </a:t>
            </a:r>
            <a:r>
              <a:rPr lang="en-US" dirty="0" smtClean="0">
                <a:solidFill>
                  <a:srgbClr val="FF0000"/>
                </a:solidFill>
              </a:rPr>
              <a:t>life. </a:t>
            </a:r>
            <a:r>
              <a:rPr lang="en-US" dirty="0" smtClean="0">
                <a:solidFill>
                  <a:srgbClr val="FF0000"/>
                </a:solidFill>
              </a:rPr>
              <a:t>The main idea </a:t>
            </a:r>
            <a:r>
              <a:rPr lang="en-US" dirty="0" smtClean="0">
                <a:solidFill>
                  <a:srgbClr val="FF0000"/>
                </a:solidFill>
              </a:rPr>
              <a:t>of ​​this work is to involve parents in the life of a child </a:t>
            </a:r>
            <a:r>
              <a:rPr lang="en-US" dirty="0" smtClean="0">
                <a:solidFill>
                  <a:srgbClr val="FF0000"/>
                </a:solidFill>
              </a:rPr>
              <a:t> also through </a:t>
            </a:r>
            <a:r>
              <a:rPr lang="en-US" dirty="0" smtClean="0">
                <a:solidFill>
                  <a:srgbClr val="FF0000"/>
                </a:solidFill>
              </a:rPr>
              <a:t>checking homework in math. ICT can help us here </a:t>
            </a:r>
            <a:r>
              <a:rPr lang="en-US" dirty="0" smtClean="0">
                <a:solidFill>
                  <a:srgbClr val="FF0000"/>
                </a:solidFill>
              </a:rPr>
              <a:t>so we cooperate together </a:t>
            </a:r>
            <a:r>
              <a:rPr lang="en-US" dirty="0" smtClean="0">
                <a:solidFill>
                  <a:srgbClr val="FF0000"/>
                </a:solidFill>
              </a:rPr>
              <a:t>in a triangle teacher-student-parent. The aim of the cooperation </a:t>
            </a:r>
            <a:r>
              <a:rPr lang="en-US" dirty="0" smtClean="0">
                <a:solidFill>
                  <a:srgbClr val="FF0000"/>
                </a:solidFill>
              </a:rPr>
              <a:t>is not </a:t>
            </a:r>
            <a:r>
              <a:rPr lang="en-US" dirty="0" smtClean="0">
                <a:solidFill>
                  <a:srgbClr val="FF0000"/>
                </a:solidFill>
              </a:rPr>
              <a:t>that parents do their homework instead of children, but to have an insight into the work and progress of their children. </a:t>
            </a:r>
            <a:endParaRPr lang="en-US" dirty="0" smtClean="0">
              <a:solidFill>
                <a:srgbClr val="FF0000"/>
              </a:solidFill>
            </a:endParaRPr>
          </a:p>
          <a:p>
            <a:pPr marL="0" indent="0">
              <a:buNone/>
            </a:pPr>
            <a:endParaRPr lang="el-GR" dirty="0"/>
          </a:p>
        </p:txBody>
      </p:sp>
    </p:spTree>
    <p:extLst>
      <p:ext uri="{BB962C8B-B14F-4D97-AF65-F5344CB8AC3E}">
        <p14:creationId xmlns:p14="http://schemas.microsoft.com/office/powerpoint/2010/main" xmlns="" val="29555235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Educational objectives and pupils’ competences targeted: </a:t>
            </a:r>
            <a:endParaRPr lang="el-GR" b="1" dirty="0"/>
          </a:p>
        </p:txBody>
      </p:sp>
      <p:sp>
        <p:nvSpPr>
          <p:cNvPr id="5" name="Content Placeholder 2"/>
          <p:cNvSpPr>
            <a:spLocks noGrp="1"/>
          </p:cNvSpPr>
          <p:nvPr>
            <p:ph idx="1"/>
          </p:nvPr>
        </p:nvSpPr>
        <p:spPr>
          <a:xfrm>
            <a:off x="1115616" y="2276872"/>
            <a:ext cx="7125112" cy="4081086"/>
          </a:xfrm>
        </p:spPr>
        <p:txBody>
          <a:bodyPr>
            <a:normAutofit/>
          </a:bodyPr>
          <a:lstStyle/>
          <a:p>
            <a:r>
              <a:rPr lang="en-US" dirty="0" smtClean="0">
                <a:solidFill>
                  <a:srgbClr val="FF0000"/>
                </a:solidFill>
              </a:rPr>
              <a:t>The </a:t>
            </a:r>
            <a:r>
              <a:rPr lang="en-US" dirty="0" smtClean="0">
                <a:solidFill>
                  <a:srgbClr val="FF0000"/>
                </a:solidFill>
              </a:rPr>
              <a:t>importance of continuous </a:t>
            </a:r>
            <a:r>
              <a:rPr lang="sr-Latn-RS" dirty="0" smtClean="0">
                <a:solidFill>
                  <a:srgbClr val="FF0000"/>
                </a:solidFill>
              </a:rPr>
              <a:t>work </a:t>
            </a:r>
            <a:r>
              <a:rPr lang="en-US" dirty="0" smtClean="0">
                <a:solidFill>
                  <a:srgbClr val="FF0000"/>
                </a:solidFill>
              </a:rPr>
              <a:t>(at </a:t>
            </a:r>
            <a:r>
              <a:rPr lang="en-US" dirty="0" smtClean="0">
                <a:solidFill>
                  <a:srgbClr val="FF0000"/>
                </a:solidFill>
              </a:rPr>
              <a:t>a </a:t>
            </a:r>
            <a:r>
              <a:rPr lang="sr-Latn-RS" dirty="0" smtClean="0">
                <a:solidFill>
                  <a:srgbClr val="FF0000"/>
                </a:solidFill>
              </a:rPr>
              <a:t>same </a:t>
            </a:r>
            <a:r>
              <a:rPr lang="en-US" dirty="0" smtClean="0">
                <a:solidFill>
                  <a:srgbClr val="FF0000"/>
                </a:solidFill>
              </a:rPr>
              <a:t>time</a:t>
            </a:r>
            <a:r>
              <a:rPr lang="en-US" dirty="0" smtClean="0">
                <a:solidFill>
                  <a:srgbClr val="FF0000"/>
                </a:solidFill>
              </a:rPr>
              <a:t>) </a:t>
            </a:r>
            <a:endParaRPr lang="sr-Latn-RS" dirty="0" smtClean="0">
              <a:solidFill>
                <a:srgbClr val="FF0000"/>
              </a:solidFill>
            </a:endParaRPr>
          </a:p>
          <a:p>
            <a:r>
              <a:rPr lang="en-US" dirty="0" smtClean="0">
                <a:solidFill>
                  <a:srgbClr val="FF0000"/>
                </a:solidFill>
              </a:rPr>
              <a:t>The importance of independent work (at home) </a:t>
            </a:r>
            <a:endParaRPr lang="sr-Latn-RS" dirty="0" smtClean="0">
              <a:solidFill>
                <a:srgbClr val="FF0000"/>
              </a:solidFill>
            </a:endParaRPr>
          </a:p>
          <a:p>
            <a:r>
              <a:rPr lang="en-US" dirty="0" smtClean="0">
                <a:solidFill>
                  <a:srgbClr val="FF0000"/>
                </a:solidFill>
              </a:rPr>
              <a:t>The </a:t>
            </a:r>
            <a:r>
              <a:rPr lang="sr-Latn-RS" dirty="0" smtClean="0">
                <a:solidFill>
                  <a:srgbClr val="FF0000"/>
                </a:solidFill>
              </a:rPr>
              <a:t>force </a:t>
            </a:r>
            <a:r>
              <a:rPr lang="en-US" dirty="0" smtClean="0">
                <a:solidFill>
                  <a:srgbClr val="FF0000"/>
                </a:solidFill>
              </a:rPr>
              <a:t>of </a:t>
            </a:r>
            <a:r>
              <a:rPr lang="en-US" dirty="0" smtClean="0">
                <a:solidFill>
                  <a:srgbClr val="FF0000"/>
                </a:solidFill>
              </a:rPr>
              <a:t>repetition and connectivity </a:t>
            </a:r>
            <a:endParaRPr lang="sr-Latn-RS" dirty="0" smtClean="0">
              <a:solidFill>
                <a:srgbClr val="FF0000"/>
              </a:solidFill>
            </a:endParaRPr>
          </a:p>
          <a:p>
            <a:r>
              <a:rPr lang="en-US" dirty="0" smtClean="0">
                <a:solidFill>
                  <a:srgbClr val="FF0000"/>
                </a:solidFill>
              </a:rPr>
              <a:t>The </a:t>
            </a:r>
            <a:r>
              <a:rPr lang="sr-Latn-RS" dirty="0" smtClean="0">
                <a:solidFill>
                  <a:srgbClr val="FF0000"/>
                </a:solidFill>
              </a:rPr>
              <a:t>relevance </a:t>
            </a:r>
            <a:r>
              <a:rPr lang="en-US" dirty="0" smtClean="0">
                <a:solidFill>
                  <a:srgbClr val="FF0000"/>
                </a:solidFill>
              </a:rPr>
              <a:t>of cooperation</a:t>
            </a:r>
            <a:r>
              <a:rPr lang="sr-Latn-RS" dirty="0" smtClean="0">
                <a:solidFill>
                  <a:srgbClr val="FF0000"/>
                </a:solidFill>
              </a:rPr>
              <a:t> (work in a team)</a:t>
            </a:r>
          </a:p>
          <a:p>
            <a:r>
              <a:rPr lang="en-US" dirty="0" smtClean="0">
                <a:solidFill>
                  <a:srgbClr val="FF0000"/>
                </a:solidFill>
              </a:rPr>
              <a:t>Increasing </a:t>
            </a:r>
            <a:r>
              <a:rPr lang="sr-Latn-RS" dirty="0" smtClean="0">
                <a:solidFill>
                  <a:srgbClr val="FF0000"/>
                </a:solidFill>
              </a:rPr>
              <a:t>of independence</a:t>
            </a:r>
            <a:r>
              <a:rPr lang="en-US" dirty="0" smtClean="0">
                <a:solidFill>
                  <a:srgbClr val="FF0000"/>
                </a:solidFill>
              </a:rPr>
              <a:t>, responsibility , </a:t>
            </a:r>
            <a:r>
              <a:rPr lang="en-US" dirty="0" smtClean="0">
                <a:solidFill>
                  <a:srgbClr val="FF0000"/>
                </a:solidFill>
              </a:rPr>
              <a:t>cooperation</a:t>
            </a:r>
            <a:endParaRPr lang="sr-Latn-RS" dirty="0" smtClean="0">
              <a:solidFill>
                <a:srgbClr val="FF0000"/>
              </a:solidFill>
            </a:endParaRPr>
          </a:p>
          <a:p>
            <a:r>
              <a:rPr lang="sr-Latn-RS" dirty="0" smtClean="0">
                <a:solidFill>
                  <a:srgbClr val="FF0000"/>
                </a:solidFill>
              </a:rPr>
              <a:t>Developing digital literacy</a:t>
            </a:r>
            <a:r>
              <a:rPr lang="en-US" dirty="0" smtClean="0">
                <a:solidFill>
                  <a:srgbClr val="FF0000"/>
                </a:solidFill>
              </a:rPr>
              <a:t> </a:t>
            </a:r>
            <a:endParaRPr lang="sr-Latn-RS" dirty="0" smtClean="0">
              <a:solidFill>
                <a:srgbClr val="FF0000"/>
              </a:solidFill>
            </a:endParaRPr>
          </a:p>
          <a:p>
            <a:endParaRPr lang="en-US" dirty="0" smtClean="0"/>
          </a:p>
          <a:p>
            <a:endParaRPr lang="en-US" dirty="0"/>
          </a:p>
          <a:p>
            <a:endParaRPr lang="en-US" dirty="0" smtClean="0"/>
          </a:p>
          <a:p>
            <a:endParaRPr lang="el-GR" dirty="0"/>
          </a:p>
        </p:txBody>
      </p:sp>
    </p:spTree>
    <p:extLst>
      <p:ext uri="{BB962C8B-B14F-4D97-AF65-F5344CB8AC3E}">
        <p14:creationId xmlns:p14="http://schemas.microsoft.com/office/powerpoint/2010/main" xmlns="" val="12107984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 Pupils’ ages: </a:t>
            </a:r>
            <a:endParaRPr lang="el-GR" b="1" dirty="0"/>
          </a:p>
        </p:txBody>
      </p:sp>
      <p:sp>
        <p:nvSpPr>
          <p:cNvPr id="5" name="Content Placeholder 2"/>
          <p:cNvSpPr txBox="1">
            <a:spLocks/>
          </p:cNvSpPr>
          <p:nvPr/>
        </p:nvSpPr>
        <p:spPr>
          <a:xfrm>
            <a:off x="1115616" y="2276872"/>
            <a:ext cx="7125112" cy="901559"/>
          </a:xfrm>
          <a:prstGeom prst="rect">
            <a:avLst/>
          </a:prstGeom>
        </p:spPr>
        <p:txBody>
          <a:bodyPr vert="horz" lIns="91440" tIns="45720" rIns="91440" bIns="45720" rtlCol="0" anchor="ctr">
            <a:normAutofit/>
          </a:bodyPr>
          <a:lstStyle>
            <a:lvl1pPr marL="342900" indent="-342900" algn="l" defTabSz="457200" rtl="0" eaLnBrk="1" latinLnBrk="0" hangingPunct="1">
              <a:spcBef>
                <a:spcPct val="20000"/>
              </a:spcBef>
              <a:spcAft>
                <a:spcPts val="600"/>
              </a:spcAft>
              <a:buClr>
                <a:schemeClr val="tx2"/>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tx2"/>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tx2"/>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Clr>
                <a:schemeClr val="tx2"/>
              </a:buClr>
              <a:buSzPct val="101000"/>
              <a:buFont typeface="Courier New" pitchFamily="49" charset="0"/>
              <a:buChar char="o"/>
              <a:defRPr sz="1200" kern="1200">
                <a:solidFill>
                  <a:schemeClr val="tx1"/>
                </a:solidFill>
                <a:latin typeface="+mn-lt"/>
                <a:ea typeface="+mn-ea"/>
                <a:cs typeface="+mn-cs"/>
              </a:defRPr>
            </a:lvl6pPr>
            <a:lvl7pPr marL="2971800" indent="-228600" algn="l" defTabSz="457200" rtl="0" eaLnBrk="1" latinLnBrk="0" hangingPunct="1">
              <a:spcBef>
                <a:spcPct val="20000"/>
              </a:spcBef>
              <a:buClr>
                <a:schemeClr val="tx2"/>
              </a:buClr>
              <a:buFont typeface="Courier New" pitchFamily="49" charset="0"/>
              <a:buChar char="o"/>
              <a:defRPr sz="1200" kern="1200" baseline="0">
                <a:solidFill>
                  <a:schemeClr val="tx1"/>
                </a:solidFill>
                <a:latin typeface="+mn-lt"/>
                <a:ea typeface="+mn-ea"/>
                <a:cs typeface="+mn-cs"/>
              </a:defRPr>
            </a:lvl7pPr>
            <a:lvl8pPr marL="3429000" indent="-228600" algn="l" defTabSz="457200" rtl="0" eaLnBrk="1" latinLnBrk="0" hangingPunct="1">
              <a:spcBef>
                <a:spcPct val="20000"/>
              </a:spcBef>
              <a:buClr>
                <a:schemeClr val="tx2"/>
              </a:buClr>
              <a:buFont typeface="Courier New" pitchFamily="49" charset="0"/>
              <a:buChar char="o"/>
              <a:defRPr sz="1200" kern="1200" baseline="0">
                <a:solidFill>
                  <a:schemeClr val="tx1"/>
                </a:solidFill>
                <a:latin typeface="+mn-lt"/>
                <a:ea typeface="+mn-ea"/>
                <a:cs typeface="+mn-cs"/>
              </a:defRPr>
            </a:lvl8pPr>
            <a:lvl9pPr marL="3886200" indent="-228600" algn="l" defTabSz="457200" rtl="0" eaLnBrk="1" latinLnBrk="0" hangingPunct="1">
              <a:spcBef>
                <a:spcPct val="20000"/>
              </a:spcBef>
              <a:buClr>
                <a:schemeClr val="tx2"/>
              </a:buClr>
              <a:buFont typeface="Courier New" pitchFamily="49" charset="0"/>
              <a:buChar char="o"/>
              <a:defRPr sz="1200" kern="1200" baseline="0">
                <a:solidFill>
                  <a:schemeClr val="tx1"/>
                </a:solidFill>
                <a:latin typeface="+mn-lt"/>
                <a:ea typeface="+mn-ea"/>
                <a:cs typeface="+mn-cs"/>
              </a:defRPr>
            </a:lvl9pPr>
          </a:lstStyle>
          <a:p>
            <a:r>
              <a:rPr lang="sr-Latn-RS" dirty="0" smtClean="0">
                <a:solidFill>
                  <a:srgbClr val="FF0000"/>
                </a:solidFill>
              </a:rPr>
              <a:t>11-14 years Class V-VIII</a:t>
            </a:r>
          </a:p>
          <a:p>
            <a:r>
              <a:rPr lang="sr-Latn-RS" dirty="0" smtClean="0">
                <a:solidFill>
                  <a:srgbClr val="FF0000"/>
                </a:solidFill>
              </a:rPr>
              <a:t>Especially (first year with me) </a:t>
            </a:r>
            <a:r>
              <a:rPr lang="en-US" dirty="0" smtClean="0">
                <a:solidFill>
                  <a:srgbClr val="FF0000"/>
                </a:solidFill>
              </a:rPr>
              <a:t>1</a:t>
            </a:r>
            <a:r>
              <a:rPr lang="sr-Latn-RS" dirty="0" smtClean="0">
                <a:solidFill>
                  <a:srgbClr val="FF0000"/>
                </a:solidFill>
              </a:rPr>
              <a:t>1 </a:t>
            </a:r>
            <a:r>
              <a:rPr lang="en-US" dirty="0" smtClean="0">
                <a:solidFill>
                  <a:srgbClr val="FF0000"/>
                </a:solidFill>
              </a:rPr>
              <a:t>years </a:t>
            </a:r>
            <a:r>
              <a:rPr lang="en-US" dirty="0" smtClean="0">
                <a:solidFill>
                  <a:srgbClr val="FF0000"/>
                </a:solidFill>
              </a:rPr>
              <a:t>Class </a:t>
            </a:r>
            <a:r>
              <a:rPr lang="en-US" dirty="0" smtClean="0">
                <a:solidFill>
                  <a:srgbClr val="FF0000"/>
                </a:solidFill>
              </a:rPr>
              <a:t>V</a:t>
            </a:r>
            <a:r>
              <a:rPr lang="sr-Latn-RS" dirty="0" smtClean="0">
                <a:solidFill>
                  <a:srgbClr val="FF0000"/>
                </a:solidFill>
              </a:rPr>
              <a:t> </a:t>
            </a:r>
            <a:endParaRPr lang="en-US" dirty="0" smtClean="0">
              <a:solidFill>
                <a:srgbClr val="FF0000"/>
              </a:solidFill>
            </a:endParaRPr>
          </a:p>
          <a:p>
            <a:endParaRPr lang="en-US" dirty="0" smtClean="0"/>
          </a:p>
          <a:p>
            <a:endParaRPr lang="en-US" dirty="0" smtClean="0"/>
          </a:p>
          <a:p>
            <a:endParaRPr lang="el-GR" dirty="0"/>
          </a:p>
        </p:txBody>
      </p:sp>
    </p:spTree>
    <p:extLst>
      <p:ext uri="{BB962C8B-B14F-4D97-AF65-F5344CB8AC3E}">
        <p14:creationId xmlns:p14="http://schemas.microsoft.com/office/powerpoint/2010/main" xmlns="" val="2856483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Curriculum areas/ domains involved: </a:t>
            </a:r>
            <a:endParaRPr lang="el-GR" b="1" dirty="0"/>
          </a:p>
        </p:txBody>
      </p:sp>
      <p:sp>
        <p:nvSpPr>
          <p:cNvPr id="5" name="Content Placeholder 2"/>
          <p:cNvSpPr>
            <a:spLocks noGrp="1"/>
          </p:cNvSpPr>
          <p:nvPr>
            <p:ph idx="1"/>
          </p:nvPr>
        </p:nvSpPr>
        <p:spPr>
          <a:xfrm>
            <a:off x="1115616" y="2276872"/>
            <a:ext cx="7125112" cy="1580756"/>
          </a:xfrm>
        </p:spPr>
        <p:txBody>
          <a:bodyPr/>
          <a:lstStyle/>
          <a:p>
            <a:r>
              <a:rPr lang="en-US" dirty="0" smtClean="0">
                <a:solidFill>
                  <a:srgbClr val="FF0000"/>
                </a:solidFill>
              </a:rPr>
              <a:t>Mathematics</a:t>
            </a:r>
            <a:endParaRPr lang="sr-Latn-RS" dirty="0" smtClean="0">
              <a:solidFill>
                <a:srgbClr val="FF0000"/>
              </a:solidFill>
            </a:endParaRPr>
          </a:p>
          <a:p>
            <a:r>
              <a:rPr lang="sr-Latn-RS" dirty="0" smtClean="0">
                <a:solidFill>
                  <a:srgbClr val="FF0000"/>
                </a:solidFill>
              </a:rPr>
              <a:t>Computer science</a:t>
            </a:r>
            <a:endParaRPr lang="en-US" dirty="0" smtClean="0">
              <a:solidFill>
                <a:srgbClr val="FF0000"/>
              </a:solidFill>
            </a:endParaRPr>
          </a:p>
          <a:p>
            <a:endParaRPr lang="en-US" dirty="0"/>
          </a:p>
          <a:p>
            <a:endParaRPr lang="en-US" dirty="0" smtClean="0"/>
          </a:p>
          <a:p>
            <a:endParaRPr lang="el-GR" dirty="0"/>
          </a:p>
        </p:txBody>
      </p:sp>
    </p:spTree>
    <p:extLst>
      <p:ext uri="{BB962C8B-B14F-4D97-AF65-F5344CB8AC3E}">
        <p14:creationId xmlns:p14="http://schemas.microsoft.com/office/powerpoint/2010/main" xmlns="" val="34322150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Which school needs does your scenario address?  </a:t>
            </a:r>
            <a:endParaRPr lang="el-GR" b="1" dirty="0"/>
          </a:p>
        </p:txBody>
      </p:sp>
      <p:sp>
        <p:nvSpPr>
          <p:cNvPr id="3" name="Content Placeholder 2"/>
          <p:cNvSpPr>
            <a:spLocks noGrp="1"/>
          </p:cNvSpPr>
          <p:nvPr>
            <p:ph idx="1"/>
          </p:nvPr>
        </p:nvSpPr>
        <p:spPr>
          <a:xfrm>
            <a:off x="1115616" y="2276872"/>
            <a:ext cx="7125112" cy="3652458"/>
          </a:xfrm>
        </p:spPr>
        <p:txBody>
          <a:bodyPr>
            <a:normAutofit/>
          </a:bodyPr>
          <a:lstStyle/>
          <a:p>
            <a:endParaRPr lang="sr-Latn-RS" b="1" dirty="0" smtClean="0">
              <a:solidFill>
                <a:srgbClr val="FF0000"/>
              </a:solidFill>
            </a:endParaRPr>
          </a:p>
          <a:p>
            <a:r>
              <a:rPr lang="en-US" b="1" dirty="0" smtClean="0">
                <a:solidFill>
                  <a:srgbClr val="FF0000"/>
                </a:solidFill>
              </a:rPr>
              <a:t>Through electronic homework assignments, parent involvement, electronic collaboration, we tried to increase the interest of students in mathematics more generally, as well as the efficiency of the </a:t>
            </a:r>
            <a:r>
              <a:rPr lang="sr-Latn-RS" b="1" dirty="0" smtClean="0">
                <a:solidFill>
                  <a:srgbClr val="FF0000"/>
                </a:solidFill>
              </a:rPr>
              <a:t>home work</a:t>
            </a:r>
          </a:p>
          <a:p>
            <a:r>
              <a:rPr lang="sr-Latn-RS" b="1" dirty="0" smtClean="0">
                <a:solidFill>
                  <a:srgbClr val="FF0000"/>
                </a:solidFill>
              </a:rPr>
              <a:t>S</a:t>
            </a:r>
            <a:r>
              <a:rPr lang="en-US" b="1" dirty="0" err="1" smtClean="0">
                <a:solidFill>
                  <a:srgbClr val="FF0000"/>
                </a:solidFill>
              </a:rPr>
              <a:t>cenario</a:t>
            </a:r>
            <a:r>
              <a:rPr lang="en-US" b="1" dirty="0" smtClean="0">
                <a:solidFill>
                  <a:srgbClr val="FF0000"/>
                </a:solidFill>
              </a:rPr>
              <a:t> </a:t>
            </a:r>
            <a:r>
              <a:rPr lang="en-US" b="1" dirty="0" smtClean="0">
                <a:solidFill>
                  <a:srgbClr val="FF0000"/>
                </a:solidFill>
              </a:rPr>
              <a:t>provides an opportunity for parents to participate </a:t>
            </a:r>
            <a:r>
              <a:rPr lang="en-US" b="1" dirty="0" smtClean="0">
                <a:solidFill>
                  <a:srgbClr val="FF0000"/>
                </a:solidFill>
              </a:rPr>
              <a:t>in </a:t>
            </a:r>
            <a:r>
              <a:rPr lang="en-US" b="1" dirty="0" smtClean="0">
                <a:solidFill>
                  <a:srgbClr val="FF0000"/>
                </a:solidFill>
              </a:rPr>
              <a:t>the education of their </a:t>
            </a:r>
            <a:r>
              <a:rPr lang="en-US" b="1" dirty="0" smtClean="0">
                <a:solidFill>
                  <a:srgbClr val="FF0000"/>
                </a:solidFill>
              </a:rPr>
              <a:t>children</a:t>
            </a:r>
            <a:r>
              <a:rPr lang="sr-Latn-RS" b="1" dirty="0" smtClean="0">
                <a:solidFill>
                  <a:srgbClr val="FF0000"/>
                </a:solidFill>
              </a:rPr>
              <a:t> and to monitor the same.</a:t>
            </a:r>
            <a:endParaRPr lang="en-US" dirty="0">
              <a:solidFill>
                <a:srgbClr val="FF0000"/>
              </a:solidFill>
            </a:endParaRPr>
          </a:p>
          <a:p>
            <a:endParaRPr lang="en-US" dirty="0" smtClean="0"/>
          </a:p>
          <a:p>
            <a:endParaRPr lang="el-GR" dirty="0"/>
          </a:p>
        </p:txBody>
      </p:sp>
    </p:spTree>
    <p:extLst>
      <p:ext uri="{BB962C8B-B14F-4D97-AF65-F5344CB8AC3E}">
        <p14:creationId xmlns:p14="http://schemas.microsoft.com/office/powerpoint/2010/main" xmlns="" val="29049113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116632"/>
            <a:ext cx="7125113" cy="924475"/>
          </a:xfrm>
        </p:spPr>
        <p:txBody>
          <a:bodyPr/>
          <a:lstStyle/>
          <a:p>
            <a:r>
              <a:rPr lang="en-US" b="1" dirty="0" smtClean="0"/>
              <a:t>Parental engagement </a:t>
            </a:r>
            <a:endParaRPr lang="el-GR" b="1" dirty="0"/>
          </a:p>
        </p:txBody>
      </p:sp>
      <p:sp>
        <p:nvSpPr>
          <p:cNvPr id="3" name="Content Placeholder 2"/>
          <p:cNvSpPr>
            <a:spLocks noGrp="1"/>
          </p:cNvSpPr>
          <p:nvPr>
            <p:ph idx="1"/>
          </p:nvPr>
        </p:nvSpPr>
        <p:spPr>
          <a:xfrm>
            <a:off x="251520" y="1484784"/>
            <a:ext cx="8568952" cy="4968552"/>
          </a:xfrm>
        </p:spPr>
        <p:txBody>
          <a:bodyPr>
            <a:normAutofit/>
          </a:bodyPr>
          <a:lstStyle/>
          <a:p>
            <a:pPr lvl="1"/>
            <a:r>
              <a:rPr lang="en-US" dirty="0" smtClean="0"/>
              <a:t>How </a:t>
            </a:r>
            <a:r>
              <a:rPr lang="en-US" dirty="0" smtClean="0"/>
              <a:t>are pupils’ parents engaged in the process or/ and implementation of the educational scenario? What is their role? </a:t>
            </a:r>
            <a:endParaRPr lang="sr-Latn-RS" dirty="0" smtClean="0"/>
          </a:p>
          <a:p>
            <a:pPr lvl="1"/>
            <a:r>
              <a:rPr lang="sr-Latn-RS" sz="2000" b="1" dirty="0" smtClean="0">
                <a:solidFill>
                  <a:srgbClr val="FF0000"/>
                </a:solidFill>
              </a:rPr>
              <a:t>On</a:t>
            </a:r>
            <a:r>
              <a:rPr lang="en-US" sz="2000" b="1" dirty="0" smtClean="0">
                <a:solidFill>
                  <a:srgbClr val="FF0000"/>
                </a:solidFill>
              </a:rPr>
              <a:t> </a:t>
            </a:r>
            <a:r>
              <a:rPr lang="en-US" sz="2000" b="1" dirty="0" smtClean="0">
                <a:solidFill>
                  <a:srgbClr val="FF0000"/>
                </a:solidFill>
              </a:rPr>
              <a:t>daily or weekly basis </a:t>
            </a:r>
            <a:r>
              <a:rPr lang="sr-Latn-RS" sz="2000" b="1" dirty="0" smtClean="0">
                <a:solidFill>
                  <a:srgbClr val="FF0000"/>
                </a:solidFill>
              </a:rPr>
              <a:t>watch for </a:t>
            </a:r>
            <a:r>
              <a:rPr lang="en-US" sz="2000" b="1" dirty="0" smtClean="0">
                <a:solidFill>
                  <a:srgbClr val="FF0000"/>
                </a:solidFill>
              </a:rPr>
              <a:t>children</a:t>
            </a:r>
            <a:r>
              <a:rPr lang="sr-Latn-RS" sz="2000" b="1" dirty="0" smtClean="0">
                <a:solidFill>
                  <a:srgbClr val="FF0000"/>
                </a:solidFill>
              </a:rPr>
              <a:t>s home work</a:t>
            </a:r>
            <a:r>
              <a:rPr lang="en-US" sz="2000" b="1" dirty="0" smtClean="0">
                <a:solidFill>
                  <a:srgbClr val="FF0000"/>
                </a:solidFill>
              </a:rPr>
              <a:t> </a:t>
            </a:r>
            <a:r>
              <a:rPr lang="en-US" sz="2000" b="1" dirty="0" smtClean="0">
                <a:solidFill>
                  <a:srgbClr val="FF0000"/>
                </a:solidFill>
              </a:rPr>
              <a:t>and communicate with the teacher. </a:t>
            </a:r>
            <a:endParaRPr lang="sr-Latn-RS" sz="2000" b="1" dirty="0" smtClean="0">
              <a:solidFill>
                <a:srgbClr val="FF0000"/>
              </a:solidFill>
            </a:endParaRPr>
          </a:p>
          <a:p>
            <a:pPr lvl="1"/>
            <a:r>
              <a:rPr lang="en-US" sz="2000" b="1" dirty="0" smtClean="0">
                <a:solidFill>
                  <a:srgbClr val="FF0000"/>
                </a:solidFill>
              </a:rPr>
              <a:t>To </a:t>
            </a:r>
            <a:r>
              <a:rPr lang="en-US" sz="2000" b="1" dirty="0" smtClean="0">
                <a:solidFill>
                  <a:srgbClr val="FF0000"/>
                </a:solidFill>
              </a:rPr>
              <a:t>keep an electronic log of time spent on </a:t>
            </a:r>
            <a:r>
              <a:rPr lang="en-US" sz="2000" b="1" dirty="0" smtClean="0">
                <a:solidFill>
                  <a:srgbClr val="FF0000"/>
                </a:solidFill>
              </a:rPr>
              <a:t>homework</a:t>
            </a:r>
            <a:r>
              <a:rPr lang="sr-Latn-RS" sz="2000" b="1" dirty="0" smtClean="0">
                <a:solidFill>
                  <a:srgbClr val="FF0000"/>
                </a:solidFill>
              </a:rPr>
              <a:t>.</a:t>
            </a:r>
            <a:endParaRPr lang="en-US" b="1" dirty="0" smtClean="0">
              <a:solidFill>
                <a:srgbClr val="FF0000"/>
              </a:solidFill>
            </a:endParaRPr>
          </a:p>
          <a:p>
            <a:pPr marL="457200" lvl="1" indent="0">
              <a:buNone/>
            </a:pPr>
            <a:endParaRPr lang="en-US" dirty="0" smtClean="0"/>
          </a:p>
          <a:p>
            <a:pPr lvl="1"/>
            <a:r>
              <a:rPr lang="en-US" dirty="0" smtClean="0"/>
              <a:t>Which school needs does their engagement in this scenario intend to serve?</a:t>
            </a:r>
            <a:r>
              <a:rPr lang="en-US" dirty="0"/>
              <a:t> </a:t>
            </a:r>
            <a:endParaRPr lang="sr-Latn-RS" dirty="0" smtClean="0"/>
          </a:p>
          <a:p>
            <a:pPr lvl="1"/>
            <a:r>
              <a:rPr lang="sr-Latn-RS" sz="2000" b="1" dirty="0" smtClean="0">
                <a:solidFill>
                  <a:srgbClr val="FF0000"/>
                </a:solidFill>
              </a:rPr>
              <a:t>T</a:t>
            </a:r>
            <a:r>
              <a:rPr lang="en-US" sz="2000" b="1" dirty="0" smtClean="0">
                <a:solidFill>
                  <a:srgbClr val="FF0000"/>
                </a:solidFill>
              </a:rPr>
              <a:t>o </a:t>
            </a:r>
            <a:r>
              <a:rPr lang="en-US" sz="2000" b="1" dirty="0" smtClean="0">
                <a:solidFill>
                  <a:srgbClr val="FF0000"/>
                </a:solidFill>
              </a:rPr>
              <a:t>share the responsibility with the teachers</a:t>
            </a:r>
            <a:endParaRPr lang="en-US" sz="2000" b="1" dirty="0">
              <a:solidFill>
                <a:srgbClr val="FF0000"/>
              </a:solidFill>
            </a:endParaRPr>
          </a:p>
          <a:p>
            <a:pPr marL="457200" lvl="1" indent="0">
              <a:buNone/>
            </a:pPr>
            <a:endParaRPr lang="en-US" dirty="0"/>
          </a:p>
          <a:p>
            <a:endParaRPr lang="en-US" dirty="0" smtClean="0"/>
          </a:p>
          <a:p>
            <a:endParaRPr lang="el-GR" dirty="0"/>
          </a:p>
        </p:txBody>
      </p:sp>
    </p:spTree>
    <p:extLst>
      <p:ext uri="{BB962C8B-B14F-4D97-AF65-F5344CB8AC3E}">
        <p14:creationId xmlns:p14="http://schemas.microsoft.com/office/powerpoint/2010/main" xmlns="" val="3513877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116632"/>
            <a:ext cx="7125113" cy="924475"/>
          </a:xfrm>
        </p:spPr>
        <p:txBody>
          <a:bodyPr/>
          <a:lstStyle/>
          <a:p>
            <a:r>
              <a:rPr lang="en-US" b="1" dirty="0" smtClean="0"/>
              <a:t>Parental engagement </a:t>
            </a:r>
            <a:endParaRPr lang="el-GR" b="1" dirty="0"/>
          </a:p>
        </p:txBody>
      </p:sp>
      <p:sp>
        <p:nvSpPr>
          <p:cNvPr id="3" name="Content Placeholder 2"/>
          <p:cNvSpPr>
            <a:spLocks noGrp="1"/>
          </p:cNvSpPr>
          <p:nvPr>
            <p:ph idx="1"/>
          </p:nvPr>
        </p:nvSpPr>
        <p:spPr>
          <a:xfrm>
            <a:off x="251520" y="1484784"/>
            <a:ext cx="8568952" cy="4968552"/>
          </a:xfrm>
        </p:spPr>
        <p:txBody>
          <a:bodyPr>
            <a:normAutofit/>
          </a:bodyPr>
          <a:lstStyle/>
          <a:p>
            <a:r>
              <a:rPr lang="sr-Latn-RS" dirty="0" smtClean="0"/>
              <a:t> </a:t>
            </a:r>
            <a:r>
              <a:rPr lang="en-US" dirty="0" smtClean="0"/>
              <a:t>What </a:t>
            </a:r>
            <a:r>
              <a:rPr lang="en-US" dirty="0" smtClean="0"/>
              <a:t>are the expected benefits from parents’ engagement in this scenario? </a:t>
            </a:r>
            <a:endParaRPr lang="sr-Latn-RS" dirty="0" smtClean="0"/>
          </a:p>
          <a:p>
            <a:r>
              <a:rPr lang="en-US" b="1" dirty="0" smtClean="0">
                <a:solidFill>
                  <a:srgbClr val="FF0000"/>
                </a:solidFill>
              </a:rPr>
              <a:t>Parents </a:t>
            </a:r>
            <a:r>
              <a:rPr lang="en-US" b="1" dirty="0" smtClean="0">
                <a:solidFill>
                  <a:srgbClr val="FF0000"/>
                </a:solidFill>
              </a:rPr>
              <a:t>will find that they can actively participate in children's education. </a:t>
            </a:r>
            <a:endParaRPr lang="sr-Latn-RS" b="1" dirty="0" smtClean="0">
              <a:solidFill>
                <a:srgbClr val="FF0000"/>
              </a:solidFill>
            </a:endParaRPr>
          </a:p>
          <a:p>
            <a:r>
              <a:rPr lang="en-US" b="1" dirty="0" smtClean="0">
                <a:solidFill>
                  <a:srgbClr val="FF0000"/>
                </a:solidFill>
              </a:rPr>
              <a:t>Students </a:t>
            </a:r>
            <a:r>
              <a:rPr lang="en-US" b="1" dirty="0" smtClean="0">
                <a:solidFill>
                  <a:srgbClr val="FF0000"/>
                </a:solidFill>
              </a:rPr>
              <a:t>will see their parents in a new </a:t>
            </a:r>
            <a:r>
              <a:rPr lang="en-US" b="1" dirty="0" smtClean="0">
                <a:solidFill>
                  <a:srgbClr val="FF0000"/>
                </a:solidFill>
              </a:rPr>
              <a:t>role</a:t>
            </a:r>
            <a:endParaRPr lang="sr-Latn-RS" b="1" dirty="0" smtClean="0">
              <a:solidFill>
                <a:srgbClr val="FF0000"/>
              </a:solidFill>
            </a:endParaRPr>
          </a:p>
          <a:p>
            <a:r>
              <a:rPr lang="sr-Latn-RS" b="1" dirty="0" smtClean="0">
                <a:solidFill>
                  <a:srgbClr val="FF0000"/>
                </a:solidFill>
              </a:rPr>
              <a:t>Parent will have </a:t>
            </a:r>
            <a:r>
              <a:rPr lang="en-US" b="1" dirty="0" smtClean="0">
                <a:solidFill>
                  <a:srgbClr val="FF0000"/>
                </a:solidFill>
              </a:rPr>
              <a:t>better </a:t>
            </a:r>
            <a:r>
              <a:rPr lang="en-US" b="1" dirty="0" smtClean="0">
                <a:solidFill>
                  <a:srgbClr val="FF0000"/>
                </a:solidFill>
              </a:rPr>
              <a:t>understanding </a:t>
            </a:r>
            <a:r>
              <a:rPr lang="en-GB" b="1" dirty="0" smtClean="0">
                <a:solidFill>
                  <a:srgbClr val="FF0000"/>
                </a:solidFill>
              </a:rPr>
              <a:t>of </a:t>
            </a:r>
            <a:r>
              <a:rPr lang="en-GB" b="1" dirty="0" smtClean="0">
                <a:solidFill>
                  <a:srgbClr val="FF0000"/>
                </a:solidFill>
              </a:rPr>
              <a:t>their </a:t>
            </a:r>
            <a:r>
              <a:rPr lang="en-GB" b="1" dirty="0" smtClean="0">
                <a:solidFill>
                  <a:srgbClr val="FF0000"/>
                </a:solidFill>
              </a:rPr>
              <a:t>children</a:t>
            </a:r>
            <a:r>
              <a:rPr lang="sr-Latn-RS" b="1" dirty="0" smtClean="0">
                <a:solidFill>
                  <a:srgbClr val="FF0000"/>
                </a:solidFill>
              </a:rPr>
              <a:t> </a:t>
            </a:r>
            <a:r>
              <a:rPr lang="en-GB" b="1" dirty="0" smtClean="0">
                <a:solidFill>
                  <a:srgbClr val="FF0000"/>
                </a:solidFill>
              </a:rPr>
              <a:t>needs</a:t>
            </a:r>
            <a:endParaRPr lang="sr-Latn-RS" b="1" dirty="0" smtClean="0">
              <a:solidFill>
                <a:srgbClr val="FF0000"/>
              </a:solidFill>
            </a:endParaRPr>
          </a:p>
          <a:p>
            <a:r>
              <a:rPr lang="sr-Latn-RS" b="1" dirty="0" smtClean="0">
                <a:solidFill>
                  <a:srgbClr val="FF0000"/>
                </a:solidFill>
              </a:rPr>
              <a:t>Better communication with parents</a:t>
            </a:r>
            <a:r>
              <a:rPr lang="en-GB" b="1" dirty="0" smtClean="0">
                <a:solidFill>
                  <a:srgbClr val="FF0000"/>
                </a:solidFill>
              </a:rPr>
              <a:t> </a:t>
            </a:r>
            <a:endParaRPr lang="en-US" b="1" dirty="0" smtClean="0">
              <a:solidFill>
                <a:srgbClr val="FF0000"/>
              </a:solidFill>
            </a:endParaRPr>
          </a:p>
          <a:p>
            <a:pPr lvl="1"/>
            <a:endParaRPr lang="en-US" dirty="0" smtClean="0"/>
          </a:p>
          <a:p>
            <a:pPr marL="457200" lvl="1" indent="0">
              <a:buNone/>
            </a:pPr>
            <a:endParaRPr lang="en-US" dirty="0" smtClean="0"/>
          </a:p>
          <a:p>
            <a:pPr lvl="1"/>
            <a:endParaRPr lang="en-US" dirty="0"/>
          </a:p>
          <a:p>
            <a:pPr marL="457200" lvl="1" indent="0">
              <a:buNone/>
            </a:pPr>
            <a:endParaRPr lang="en-US" dirty="0"/>
          </a:p>
          <a:p>
            <a:endParaRPr lang="en-US" dirty="0" smtClean="0"/>
          </a:p>
          <a:p>
            <a:endParaRPr lang="el-GR" dirty="0"/>
          </a:p>
        </p:txBody>
      </p:sp>
    </p:spTree>
    <p:extLst>
      <p:ext uri="{BB962C8B-B14F-4D97-AF65-F5344CB8AC3E}">
        <p14:creationId xmlns:p14="http://schemas.microsoft.com/office/powerpoint/2010/main" xmlns="" val="12350731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116632"/>
            <a:ext cx="7125113" cy="924475"/>
          </a:xfrm>
        </p:spPr>
        <p:txBody>
          <a:bodyPr/>
          <a:lstStyle/>
          <a:p>
            <a:r>
              <a:rPr lang="en-US" b="1" dirty="0" smtClean="0"/>
              <a:t>Phase 1: Preparation  </a:t>
            </a:r>
            <a:endParaRPr lang="el-GR" b="1" dirty="0"/>
          </a:p>
        </p:txBody>
      </p:sp>
      <p:sp>
        <p:nvSpPr>
          <p:cNvPr id="3" name="Content Placeholder 2"/>
          <p:cNvSpPr>
            <a:spLocks noGrp="1"/>
          </p:cNvSpPr>
          <p:nvPr>
            <p:ph idx="1"/>
          </p:nvPr>
        </p:nvSpPr>
        <p:spPr>
          <a:xfrm>
            <a:off x="251520" y="1285860"/>
            <a:ext cx="8568952" cy="4929222"/>
          </a:xfrm>
        </p:spPr>
        <p:txBody>
          <a:bodyPr>
            <a:normAutofit/>
          </a:bodyPr>
          <a:lstStyle/>
          <a:p>
            <a:r>
              <a:rPr lang="en-US" dirty="0" smtClean="0"/>
              <a:t>Please describe the preparation that the teacher needs to do before implementing the scenario. Define steps and activities, if applicable</a:t>
            </a:r>
            <a:r>
              <a:rPr lang="en-US" dirty="0" smtClean="0"/>
              <a:t>.</a:t>
            </a:r>
            <a:endParaRPr lang="sr-Latn-RS" dirty="0" smtClean="0"/>
          </a:p>
          <a:p>
            <a:r>
              <a:rPr lang="en-US" dirty="0" smtClean="0"/>
              <a:t/>
            </a:r>
            <a:br>
              <a:rPr lang="en-US" dirty="0" smtClean="0"/>
            </a:br>
            <a:endParaRPr lang="sr-Latn-RS" b="1" dirty="0" smtClean="0">
              <a:solidFill>
                <a:srgbClr val="FF0000"/>
              </a:solidFill>
            </a:endParaRPr>
          </a:p>
          <a:p>
            <a:r>
              <a:rPr lang="sr-Latn-RS" b="1" dirty="0" smtClean="0">
                <a:solidFill>
                  <a:srgbClr val="FF0000"/>
                </a:solidFill>
              </a:rPr>
              <a:t>C</a:t>
            </a:r>
            <a:r>
              <a:rPr lang="en-GB" b="1" dirty="0" err="1" smtClean="0">
                <a:solidFill>
                  <a:srgbClr val="FF0000"/>
                </a:solidFill>
              </a:rPr>
              <a:t>reat</a:t>
            </a:r>
            <a:r>
              <a:rPr lang="sr-Latn-RS" b="1" dirty="0" smtClean="0">
                <a:solidFill>
                  <a:srgbClr val="FF0000"/>
                </a:solidFill>
              </a:rPr>
              <a:t>e</a:t>
            </a:r>
            <a:r>
              <a:rPr lang="en-GB" b="1" dirty="0" smtClean="0">
                <a:solidFill>
                  <a:srgbClr val="FF0000"/>
                </a:solidFill>
              </a:rPr>
              <a:t> </a:t>
            </a:r>
            <a:r>
              <a:rPr lang="sr-Latn-RS" b="1" dirty="0" smtClean="0">
                <a:solidFill>
                  <a:srgbClr val="FF0000"/>
                </a:solidFill>
              </a:rPr>
              <a:t>the</a:t>
            </a:r>
            <a:r>
              <a:rPr lang="en-GB" b="1" dirty="0" smtClean="0">
                <a:solidFill>
                  <a:srgbClr val="FF0000"/>
                </a:solidFill>
              </a:rPr>
              <a:t> teaching materials, instructions</a:t>
            </a:r>
            <a:endParaRPr lang="sr-Latn-RS" b="1" dirty="0" smtClean="0">
              <a:solidFill>
                <a:srgbClr val="FF0000"/>
              </a:solidFill>
            </a:endParaRPr>
          </a:p>
          <a:p>
            <a:endParaRPr lang="en-US" dirty="0" smtClean="0"/>
          </a:p>
          <a:p>
            <a:pPr lvl="1"/>
            <a:endParaRPr lang="en-US" dirty="0" smtClean="0"/>
          </a:p>
          <a:p>
            <a:pPr marL="457200" lvl="1" indent="0">
              <a:buNone/>
            </a:pPr>
            <a:endParaRPr lang="en-US" dirty="0" smtClean="0"/>
          </a:p>
          <a:p>
            <a:pPr lvl="1"/>
            <a:endParaRPr lang="en-US" dirty="0"/>
          </a:p>
          <a:p>
            <a:pPr marL="457200" lvl="1" indent="0">
              <a:buNone/>
            </a:pPr>
            <a:endParaRPr lang="en-US" dirty="0"/>
          </a:p>
          <a:p>
            <a:endParaRPr lang="en-US" dirty="0" smtClean="0"/>
          </a:p>
          <a:p>
            <a:endParaRPr lang="el-GR" dirty="0"/>
          </a:p>
        </p:txBody>
      </p:sp>
    </p:spTree>
    <p:extLst>
      <p:ext uri="{BB962C8B-B14F-4D97-AF65-F5344CB8AC3E}">
        <p14:creationId xmlns:p14="http://schemas.microsoft.com/office/powerpoint/2010/main" xmlns="" val="104022971"/>
      </p:ext>
    </p:extLst>
  </p:cSld>
  <p:clrMapOvr>
    <a:masterClrMapping/>
  </p:clrMapOvr>
  <p:timing>
    <p:tnLst>
      <p:par>
        <p:cTn id="1" dur="indefinite" restart="never" nodeType="tmRoot"/>
      </p:par>
    </p:tnLst>
  </p:timing>
</p:sld>
</file>

<file path=ppt/theme/theme1.xml><?xml version="1.0" encoding="utf-8"?>
<a:theme xmlns:a="http://schemas.openxmlformats.org/drawingml/2006/main" name="Summer">
  <a:themeElements>
    <a:clrScheme name="Summer">
      <a:dk1>
        <a:sysClr val="windowText" lastClr="000000"/>
      </a:dk1>
      <a:lt1>
        <a:sysClr val="window" lastClr="FFFFFF"/>
      </a:lt1>
      <a:dk2>
        <a:srgbClr val="E89117"/>
      </a:dk2>
      <a:lt2>
        <a:srgbClr val="FEDD78"/>
      </a:lt2>
      <a:accent1>
        <a:srgbClr val="A1B633"/>
      </a:accent1>
      <a:accent2>
        <a:srgbClr val="C4D73F"/>
      </a:accent2>
      <a:accent3>
        <a:srgbClr val="FFCE2D"/>
      </a:accent3>
      <a:accent4>
        <a:srgbClr val="FFA600"/>
      </a:accent4>
      <a:accent5>
        <a:srgbClr val="ED5E00"/>
      </a:accent5>
      <a:accent6>
        <a:srgbClr val="C62D03"/>
      </a:accent6>
      <a:hlink>
        <a:srgbClr val="408080"/>
      </a:hlink>
      <a:folHlink>
        <a:srgbClr val="5EAEAE"/>
      </a:folHlink>
    </a:clrScheme>
    <a:fontScheme name="Summer">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ummer">
      <a:fillStyleLst>
        <a:solidFill>
          <a:schemeClr val="phClr"/>
        </a:solidFill>
        <a:gradFill rotWithShape="1">
          <a:gsLst>
            <a:gs pos="0">
              <a:schemeClr val="phClr">
                <a:tint val="70000"/>
                <a:lumMod val="110000"/>
              </a:schemeClr>
            </a:gs>
            <a:gs pos="100000">
              <a:schemeClr val="phClr">
                <a:tint val="90000"/>
              </a:schemeClr>
            </a:gs>
          </a:gsLst>
          <a:lin ang="5400000" scaled="1"/>
        </a:gradFill>
        <a:gradFill rotWithShape="1">
          <a:gsLst>
            <a:gs pos="0">
              <a:schemeClr val="phClr">
                <a:tint val="98000"/>
                <a:satMod val="120000"/>
                <a:lumMod val="110000"/>
              </a:schemeClr>
            </a:gs>
            <a:gs pos="100000">
              <a:schemeClr val="phClr">
                <a:shade val="90000"/>
                <a:lumMod val="9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97000"/>
                <a:shade val="80000"/>
                <a:hueMod val="110000"/>
                <a:satMod val="120000"/>
              </a:schemeClr>
            </a:gs>
            <a:gs pos="100000">
              <a:schemeClr val="phClr">
                <a:shade val="60000"/>
                <a:hueMod val="40000"/>
                <a:satMod val="120000"/>
                <a:lumMod val="103000"/>
              </a:schemeClr>
            </a:gs>
          </a:gsLst>
          <a:lin ang="5400000" scaled="1"/>
        </a:gradFill>
        <a:gradFill rotWithShape="1">
          <a:gsLst>
            <a:gs pos="0">
              <a:schemeClr val="phClr">
                <a:tint val="97000"/>
                <a:shade val="80000"/>
                <a:hueMod val="110000"/>
                <a:satMod val="130000"/>
                <a:lumMod val="100000"/>
              </a:schemeClr>
            </a:gs>
            <a:gs pos="100000">
              <a:schemeClr val="phClr">
                <a:shade val="60000"/>
                <a:hueMod val="40000"/>
                <a:satMod val="120000"/>
                <a:lumMod val="103000"/>
              </a:schemeClr>
            </a:gs>
          </a:gsLst>
          <a:path path="circle">
            <a:fillToRect l="50000" t="5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TC101972873[[fn=Summer]]</Template>
  <TotalTime>413</TotalTime>
  <Words>730</Words>
  <Application>Microsoft Office PowerPoint</Application>
  <PresentationFormat>On-screen Show (4:3)</PresentationFormat>
  <Paragraphs>90</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Summer</vt:lpstr>
      <vt:lpstr>Open Discovery Space Summer School 2014 Marathon, Greece, July 13-18 </vt:lpstr>
      <vt:lpstr>Basic info on the scenario:</vt:lpstr>
      <vt:lpstr>Educational objectives and pupils’ competences targeted: </vt:lpstr>
      <vt:lpstr> Pupils’ ages: </vt:lpstr>
      <vt:lpstr>Curriculum areas/ domains involved: </vt:lpstr>
      <vt:lpstr>Which school needs does your scenario address?  </vt:lpstr>
      <vt:lpstr>Parental engagement </vt:lpstr>
      <vt:lpstr>Parental engagement </vt:lpstr>
      <vt:lpstr>Phase 1: Preparation  </vt:lpstr>
      <vt:lpstr>Phase 2: Implementation   </vt:lpstr>
      <vt:lpstr>Phase 3: Assessment   </vt:lpstr>
      <vt:lpstr>Resources</vt:lpstr>
      <vt:lpstr> Engagement of parents to participate in a regular school life is very difficult. In my opinion in this way, considering the poor results achieved by students in mathematics and the importance of mathematics in their present and future learning,  parents will be encouraged to get involved in school life, and especially in the lives of their children.   This scenario can be be also used for the other subjects.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Discovery Space Summer Academy 2014</dc:title>
  <dc:creator>Chelioti Eleni</dc:creator>
  <cp:lastModifiedBy>Admin</cp:lastModifiedBy>
  <cp:revision>27</cp:revision>
  <dcterms:created xsi:type="dcterms:W3CDTF">2014-06-12T09:44:21Z</dcterms:created>
  <dcterms:modified xsi:type="dcterms:W3CDTF">2014-07-06T21:35:47Z</dcterms:modified>
</cp:coreProperties>
</file>