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57" r:id="rId3"/>
    <p:sldId id="258" r:id="rId4"/>
    <p:sldId id="259" r:id="rId5"/>
    <p:sldId id="261" r:id="rId6"/>
    <p:sldId id="269" r:id="rId7"/>
    <p:sldId id="262" r:id="rId8"/>
    <p:sldId id="263" r:id="rId9"/>
    <p:sldId id="270" r:id="rId10"/>
    <p:sldId id="271" r:id="rId11"/>
    <p:sldId id="264" r:id="rId12"/>
    <p:sldId id="265" r:id="rId13"/>
    <p:sldId id="266" r:id="rId14"/>
    <p:sldId id="267" r:id="rId15"/>
    <p:sldId id="268" r:id="rId16"/>
    <p:sldId id="272"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p:restoredTop sz="94649"/>
  </p:normalViewPr>
  <p:slideViewPr>
    <p:cSldViewPr>
      <p:cViewPr varScale="1">
        <p:scale>
          <a:sx n="136" d="100"/>
          <a:sy n="136" d="100"/>
        </p:scale>
        <p:origin x="208" y="2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C9F9B18-C178-454A-B2C4-5180EBDA6A70}" type="datetimeFigureOut">
              <a:rPr lang="el-GR" smtClean="0"/>
              <a:t>7/7/15</a:t>
            </a:fld>
            <a:endParaRPr lang="el-GR"/>
          </a:p>
        </p:txBody>
      </p:sp>
      <p:sp>
        <p:nvSpPr>
          <p:cNvPr id="19" name="Footer Placeholder 18"/>
          <p:cNvSpPr>
            <a:spLocks noGrp="1"/>
          </p:cNvSpPr>
          <p:nvPr>
            <p:ph type="ftr" sz="quarter" idx="11"/>
          </p:nvPr>
        </p:nvSpPr>
        <p:spPr/>
        <p:txBody>
          <a:bodyPr/>
          <a:lstStyle/>
          <a:p>
            <a:endParaRPr lang="el-GR"/>
          </a:p>
        </p:txBody>
      </p:sp>
      <p:sp>
        <p:nvSpPr>
          <p:cNvPr id="27" name="Slide Number Placeholder 26"/>
          <p:cNvSpPr>
            <a:spLocks noGrp="1"/>
          </p:cNvSpPr>
          <p:nvPr>
            <p:ph type="sldNum" sz="quarter" idx="12"/>
          </p:nvPr>
        </p:nvSpPr>
        <p:spPr/>
        <p:txBody>
          <a:bodyPr/>
          <a:lstStyle/>
          <a:p>
            <a:fld id="{20A1E926-0022-403E-962D-4BEE7D175F92}"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9F9B18-C178-454A-B2C4-5180EBDA6A70}" type="datetimeFigureOut">
              <a:rPr lang="el-GR" smtClean="0"/>
              <a:t>7/7/15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9F9B18-C178-454A-B2C4-5180EBDA6A70}" type="datetimeFigureOut">
              <a:rPr lang="el-GR" smtClean="0"/>
              <a:t>7/7/15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9F9B18-C178-454A-B2C4-5180EBDA6A70}" type="datetimeFigureOut">
              <a:rPr lang="el-GR" smtClean="0"/>
              <a:t>7/7/15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9F9B18-C178-454A-B2C4-5180EBDA6A70}" type="datetimeFigureOut">
              <a:rPr lang="el-GR" smtClean="0"/>
              <a:t>7/7/15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A1E926-0022-403E-962D-4BEE7D175F92}"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9F9B18-C178-454A-B2C4-5180EBDA6A70}" type="datetimeFigureOut">
              <a:rPr lang="el-GR" smtClean="0"/>
              <a:t>7/7/15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9F9B18-C178-454A-B2C4-5180EBDA6A70}" type="datetimeFigureOut">
              <a:rPr lang="el-GR" smtClean="0"/>
              <a:t>7/7/15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9F9B18-C178-454A-B2C4-5180EBDA6A70}" type="datetimeFigureOut">
              <a:rPr lang="el-GR" smtClean="0"/>
              <a:t>7/7/15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9F9B18-C178-454A-B2C4-5180EBDA6A70}" type="datetimeFigureOut">
              <a:rPr lang="el-GR" smtClean="0"/>
              <a:t>7/7/15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9F9B18-C178-454A-B2C4-5180EBDA6A70}" type="datetimeFigureOut">
              <a:rPr lang="el-GR" smtClean="0"/>
              <a:t>7/7/15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A1E926-0022-403E-962D-4BEE7D175F92}"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9F9B18-C178-454A-B2C4-5180EBDA6A70}" type="datetimeFigureOut">
              <a:rPr lang="el-GR" smtClean="0"/>
              <a:t>7/7/15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20A1E926-0022-403E-962D-4BEE7D175F92}"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9F9B18-C178-454A-B2C4-5180EBDA6A70}" type="datetimeFigureOut">
              <a:rPr lang="el-GR" smtClean="0"/>
              <a:t>7/7/15</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A1E926-0022-403E-962D-4BEE7D175F92}"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4" Type="http://schemas.openxmlformats.org/officeDocument/2006/relationships/image" Target="../media/image4.png"/><Relationship Id="rId5" Type="http://schemas.openxmlformats.org/officeDocument/2006/relationships/image" Target="../media/image5.jpeg"/><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taxidifygis.org.cy/" TargetMode="External"/><Relationship Id="rId4" Type="http://schemas.openxmlformats.org/officeDocument/2006/relationships/hyperlink" Target="http://portal.opendiscoveryspace.eu/el/edu-object/hartis-oi-hores-ypodohis-ton-prosfygon-778097" TargetMode="External"/><Relationship Id="rId1" Type="http://schemas.openxmlformats.org/officeDocument/2006/relationships/slideLayout" Target="../slideLayouts/slideLayout2.xml"/><Relationship Id="rId2" Type="http://schemas.openxmlformats.org/officeDocument/2006/relationships/hyperlink" Target="http://www.wfp.org/videos/food-force-promo"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ortal.opendiscoveryspace.eu/community/ods-summer-school-2015-804293" TargetMode="External"/><Relationship Id="rId3" Type="http://schemas.openxmlformats.org/officeDocument/2006/relationships/hyperlink" Target="mailto:chelioti@ea.g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b="19915"/>
          <a:stretch/>
        </p:blipFill>
        <p:spPr>
          <a:xfrm>
            <a:off x="467544" y="1769907"/>
            <a:ext cx="4928272" cy="3930892"/>
          </a:xfrm>
          <a:prstGeom prst="rect">
            <a:avLst/>
          </a:prstGeom>
        </p:spPr>
      </p:pic>
      <p:sp>
        <p:nvSpPr>
          <p:cNvPr id="2" name="Title 1"/>
          <p:cNvSpPr>
            <a:spLocks noGrp="1"/>
          </p:cNvSpPr>
          <p:nvPr>
            <p:ph type="ctrTitle"/>
          </p:nvPr>
        </p:nvSpPr>
        <p:spPr>
          <a:xfrm>
            <a:off x="5366339" y="3086199"/>
            <a:ext cx="3723136" cy="649154"/>
          </a:xfrm>
        </p:spPr>
        <p:txBody>
          <a:bodyPr>
            <a:noAutofit/>
          </a:bodyPr>
          <a:lstStyle/>
          <a:p>
            <a:pPr algn="ctr"/>
            <a:r>
              <a:rPr lang="en-US" sz="4800" dirty="0" smtClean="0"/>
              <a:t>Summer School 2015</a:t>
            </a:r>
            <a:br>
              <a:rPr lang="en-US" sz="4800" dirty="0" smtClean="0"/>
            </a:br>
            <a:r>
              <a:rPr lang="en-US" sz="4800" dirty="0" err="1" smtClean="0"/>
              <a:t>Mati</a:t>
            </a:r>
            <a:r>
              <a:rPr lang="en-US" sz="4800" dirty="0" smtClean="0"/>
              <a:t>, Greece, July 12-17</a:t>
            </a:r>
            <a:endParaRPr lang="el-GR" sz="4800" dirty="0"/>
          </a:p>
        </p:txBody>
      </p:sp>
      <p:sp>
        <p:nvSpPr>
          <p:cNvPr id="3" name="Subtitle 2"/>
          <p:cNvSpPr>
            <a:spLocks noGrp="1"/>
          </p:cNvSpPr>
          <p:nvPr>
            <p:ph type="subTitle" idx="1"/>
          </p:nvPr>
        </p:nvSpPr>
        <p:spPr>
          <a:xfrm>
            <a:off x="3707904" y="5503228"/>
            <a:ext cx="5760640" cy="828092"/>
          </a:xfrm>
        </p:spPr>
        <p:txBody>
          <a:bodyPr>
            <a:noAutofit/>
          </a:bodyPr>
          <a:lstStyle/>
          <a:p>
            <a:pPr algn="ctr"/>
            <a:r>
              <a:rPr lang="en-US" sz="3600" dirty="0" smtClean="0"/>
              <a:t>Educational Scenario</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471599"/>
            <a:ext cx="4928272" cy="1298308"/>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0152" y="5732865"/>
            <a:ext cx="1940056" cy="1371604"/>
          </a:xfrm>
          <a:prstGeom prst="rect">
            <a:avLst/>
          </a:prstGeom>
        </p:spPr>
      </p:pic>
      <p:pic>
        <p:nvPicPr>
          <p:cNvPr id="1028" name="Picture 4" descr="C:\Users\chelioti\AppData\Local\Microsoft\Windows\Temporary Internet Files\Content.Outlook\N0GO5AO6\UDL_LOGO_TEL.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52320" y="5735490"/>
            <a:ext cx="1290382" cy="943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4138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lstStyle/>
          <a:p>
            <a:r>
              <a:rPr lang="en-US" b="1" dirty="0" smtClean="0"/>
              <a:t>Game-based learning</a:t>
            </a:r>
            <a:endParaRPr lang="el-GR" b="1" dirty="0"/>
          </a:p>
        </p:txBody>
      </p:sp>
      <p:sp>
        <p:nvSpPr>
          <p:cNvPr id="3" name="Content Placeholder 2"/>
          <p:cNvSpPr>
            <a:spLocks noGrp="1"/>
          </p:cNvSpPr>
          <p:nvPr>
            <p:ph idx="1"/>
          </p:nvPr>
        </p:nvSpPr>
        <p:spPr/>
        <p:txBody>
          <a:bodyPr>
            <a:normAutofit fontScale="92500" lnSpcReduction="20000"/>
          </a:bodyPr>
          <a:lstStyle/>
          <a:p>
            <a:r>
              <a:rPr lang="en-US" dirty="0" smtClean="0">
                <a:latin typeface="+mj-lt"/>
              </a:rPr>
              <a:t>How could you add a game-based element in your scenario? Please describe your ideas the phases of the scenario (preparation, implementation, assessment) in which you would introduce this aspect.  </a:t>
            </a:r>
            <a:endParaRPr lang="en-US" dirty="0" smtClean="0">
              <a:latin typeface="+mj-lt"/>
            </a:endParaRPr>
          </a:p>
          <a:p>
            <a:r>
              <a:rPr lang="en-US" dirty="0" smtClean="0">
                <a:latin typeface="+mj-lt"/>
              </a:rPr>
              <a:t>Two video games will be used: “Food </a:t>
            </a:r>
            <a:r>
              <a:rPr lang="en-US" dirty="0">
                <a:latin typeface="+mj-lt"/>
              </a:rPr>
              <a:t>Force” (http://</a:t>
            </a:r>
            <a:r>
              <a:rPr lang="en-US" dirty="0" err="1" smtClean="0">
                <a:latin typeface="+mj-lt"/>
              </a:rPr>
              <a:t>www.wfp.org</a:t>
            </a:r>
            <a:r>
              <a:rPr lang="en-US" dirty="0" smtClean="0">
                <a:latin typeface="+mj-lt"/>
              </a:rPr>
              <a:t>/videos/food-force-promo), created by the UN to help students understand the difficulties faced (mostly) by African populations were they face famine due to natural disasters or war. “</a:t>
            </a:r>
            <a:r>
              <a:rPr lang="en-US" dirty="0" err="1" smtClean="0">
                <a:latin typeface="+mj-lt"/>
              </a:rPr>
              <a:t>Taxidi</a:t>
            </a:r>
            <a:r>
              <a:rPr lang="en-US" dirty="0" smtClean="0">
                <a:latin typeface="+mj-lt"/>
              </a:rPr>
              <a:t> </a:t>
            </a:r>
            <a:r>
              <a:rPr lang="en-US" dirty="0" err="1" smtClean="0">
                <a:latin typeface="+mj-lt"/>
              </a:rPr>
              <a:t>Fygis</a:t>
            </a:r>
            <a:r>
              <a:rPr lang="en-US" dirty="0">
                <a:latin typeface="+mj-lt"/>
              </a:rPr>
              <a:t>” (http://</a:t>
            </a:r>
            <a:r>
              <a:rPr lang="en-US" dirty="0" err="1">
                <a:latin typeface="+mj-lt"/>
              </a:rPr>
              <a:t>www.taxidifygis.org.cy</a:t>
            </a:r>
            <a:r>
              <a:rPr lang="en-US" dirty="0" smtClean="0">
                <a:latin typeface="+mj-lt"/>
              </a:rPr>
              <a:t>/) will also be used, showing the difficulties people face in a fascist regime, and also the hardships they face in their new countries (racial and/or religious discrimination).</a:t>
            </a:r>
            <a:endParaRPr lang="el-GR" dirty="0">
              <a:latin typeface="+mj-lt"/>
            </a:endParaRPr>
          </a:p>
        </p:txBody>
      </p:sp>
    </p:spTree>
    <p:extLst>
      <p:ext uri="{BB962C8B-B14F-4D97-AF65-F5344CB8AC3E}">
        <p14:creationId xmlns:p14="http://schemas.microsoft.com/office/powerpoint/2010/main" val="2657420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Phase 1: Preparation  </a:t>
            </a:r>
            <a:endParaRPr lang="el-GR" b="1" dirty="0"/>
          </a:p>
        </p:txBody>
      </p:sp>
      <p:sp>
        <p:nvSpPr>
          <p:cNvPr id="3" name="Content Placeholder 2"/>
          <p:cNvSpPr>
            <a:spLocks noGrp="1"/>
          </p:cNvSpPr>
          <p:nvPr>
            <p:ph idx="1"/>
          </p:nvPr>
        </p:nvSpPr>
        <p:spPr>
          <a:xfrm>
            <a:off x="251520" y="1484784"/>
            <a:ext cx="8568952" cy="1944216"/>
          </a:xfrm>
        </p:spPr>
        <p:txBody>
          <a:bodyPr>
            <a:normAutofit fontScale="62500" lnSpcReduction="20000"/>
          </a:bodyPr>
          <a:lstStyle/>
          <a:p>
            <a:r>
              <a:rPr lang="en-US" dirty="0" smtClean="0">
                <a:latin typeface="+mj-lt"/>
              </a:rPr>
              <a:t>Please describe the preparation that the teacher needs to do before implementing the scenario. Define steps and activities, if applicable</a:t>
            </a:r>
            <a:r>
              <a:rPr lang="en-US" dirty="0" smtClean="0">
                <a:latin typeface="+mj-lt"/>
              </a:rPr>
              <a:t>.</a:t>
            </a:r>
          </a:p>
          <a:p>
            <a:r>
              <a:rPr lang="en-US" dirty="0" smtClean="0">
                <a:latin typeface="+mj-lt"/>
              </a:rPr>
              <a:t>Resource collection and identification for each stage</a:t>
            </a:r>
          </a:p>
          <a:p>
            <a:r>
              <a:rPr lang="en-US" dirty="0" smtClean="0">
                <a:latin typeface="+mj-lt"/>
              </a:rPr>
              <a:t>Identification of the student population and creation of homogenous groups (consisting of students with native parents and students with at least one parent from Asian, Middle Eastern country)</a:t>
            </a:r>
          </a:p>
          <a:p>
            <a:r>
              <a:rPr lang="en-US" dirty="0" smtClean="0">
                <a:latin typeface="+mj-lt"/>
              </a:rPr>
              <a:t>Development of additional material (</a:t>
            </a:r>
            <a:r>
              <a:rPr lang="en-US" dirty="0" err="1" smtClean="0">
                <a:latin typeface="+mj-lt"/>
              </a:rPr>
              <a:t>ie</a:t>
            </a:r>
            <a:r>
              <a:rPr lang="en-US" dirty="0" smtClean="0">
                <a:latin typeface="+mj-lt"/>
              </a:rPr>
              <a:t> introductory presentations, Worksheets, Data gathering tools)</a:t>
            </a:r>
            <a:endParaRPr lang="en-US" dirty="0" smtClean="0">
              <a:latin typeface="+mj-lt"/>
            </a:endParaRPr>
          </a:p>
          <a:p>
            <a:pPr lvl="1"/>
            <a:endParaRPr lang="en-US" dirty="0" smtClean="0">
              <a:latin typeface="+mj-lt"/>
            </a:endParaRPr>
          </a:p>
          <a:p>
            <a:pPr marL="457200" lvl="1" indent="0">
              <a:buNone/>
            </a:pPr>
            <a:endParaRPr lang="en-US" dirty="0" smtClean="0">
              <a:latin typeface="+mj-lt"/>
            </a:endParaRPr>
          </a:p>
          <a:p>
            <a:pPr lvl="1"/>
            <a:endParaRPr lang="en-US" dirty="0">
              <a:latin typeface="+mj-lt"/>
            </a:endParaRPr>
          </a:p>
          <a:p>
            <a:pPr marL="457200" lvl="1" indent="0">
              <a:buNone/>
            </a:pPr>
            <a:endParaRPr lang="en-US" dirty="0">
              <a:latin typeface="+mj-lt"/>
            </a:endParaRPr>
          </a:p>
          <a:p>
            <a:endParaRPr lang="en-US" dirty="0" smtClean="0">
              <a:latin typeface="+mj-lt"/>
            </a:endParaRPr>
          </a:p>
          <a:p>
            <a:endParaRPr lang="el-GR" dirty="0">
              <a:latin typeface="+mj-lt"/>
            </a:endParaRPr>
          </a:p>
        </p:txBody>
      </p:sp>
    </p:spTree>
    <p:extLst>
      <p:ext uri="{BB962C8B-B14F-4D97-AF65-F5344CB8AC3E}">
        <p14:creationId xmlns:p14="http://schemas.microsoft.com/office/powerpoint/2010/main" val="1040229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Phase 2: Implementation   </a:t>
            </a:r>
            <a:endParaRPr lang="el-GR" b="1" dirty="0"/>
          </a:p>
        </p:txBody>
      </p:sp>
      <p:sp>
        <p:nvSpPr>
          <p:cNvPr id="5" name="Content Placeholder 2"/>
          <p:cNvSpPr txBox="1">
            <a:spLocks/>
          </p:cNvSpPr>
          <p:nvPr/>
        </p:nvSpPr>
        <p:spPr>
          <a:xfrm>
            <a:off x="279223" y="2456892"/>
            <a:ext cx="8568952" cy="1944216"/>
          </a:xfrm>
          <a:prstGeom prst="rect">
            <a:avLst/>
          </a:prstGeom>
        </p:spPr>
        <p:txBody>
          <a:bodyPr vert="horz" lIns="91440" tIns="45720" rIns="91440" bIns="45720" rtlCol="0" anchor="ctr">
            <a:normAutofit fontScale="77500" lnSpcReduction="20000"/>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sz="2600" dirty="0">
                <a:latin typeface="+mj-lt"/>
              </a:rPr>
              <a:t>Please describe the preparation that the teacher needs to do before implementing the scenario. Define steps and activities, if applicable</a:t>
            </a:r>
            <a:r>
              <a:rPr lang="en-US" sz="2600" dirty="0" smtClean="0">
                <a:latin typeface="+mj-lt"/>
              </a:rPr>
              <a:t>.</a:t>
            </a:r>
          </a:p>
          <a:p>
            <a:r>
              <a:rPr lang="en-US" sz="2600" dirty="0" smtClean="0">
                <a:latin typeface="+mj-lt"/>
              </a:rPr>
              <a:t>Research the background of students and the willingness of their parents to collaborate</a:t>
            </a:r>
          </a:p>
          <a:p>
            <a:r>
              <a:rPr lang="en-US" sz="2600" dirty="0" smtClean="0">
                <a:latin typeface="+mj-lt"/>
              </a:rPr>
              <a:t>Identify other people that might provide useful information (</a:t>
            </a:r>
            <a:r>
              <a:rPr lang="en-US" sz="2600" dirty="0" err="1" smtClean="0">
                <a:latin typeface="+mj-lt"/>
              </a:rPr>
              <a:t>ie</a:t>
            </a:r>
            <a:r>
              <a:rPr lang="en-US" sz="2600" dirty="0" smtClean="0">
                <a:latin typeface="+mj-lt"/>
              </a:rPr>
              <a:t> Migration Officers, Embassy members </a:t>
            </a:r>
            <a:r>
              <a:rPr lang="en-US" sz="2600" dirty="0" err="1" smtClean="0">
                <a:latin typeface="+mj-lt"/>
              </a:rPr>
              <a:t>etc</a:t>
            </a:r>
            <a:r>
              <a:rPr lang="en-US" sz="2600" dirty="0" smtClean="0">
                <a:latin typeface="+mj-lt"/>
              </a:rPr>
              <a:t>)</a:t>
            </a:r>
          </a:p>
          <a:p>
            <a:pPr marL="0" indent="0">
              <a:buNone/>
            </a:pPr>
            <a:endParaRPr lang="en-US" sz="2600" dirty="0">
              <a:latin typeface="+mj-lt"/>
            </a:endParaRPr>
          </a:p>
          <a:p>
            <a:pPr lvl="1"/>
            <a:endParaRPr lang="en-US" dirty="0" smtClean="0"/>
          </a:p>
          <a:p>
            <a:pPr marL="457200" lvl="1" indent="0">
              <a:buFont typeface="Wingdings 2" charset="2"/>
              <a:buNone/>
            </a:pPr>
            <a:endParaRPr lang="en-US" dirty="0" smtClean="0"/>
          </a:p>
          <a:p>
            <a:pPr lvl="1"/>
            <a:endParaRPr lang="en-US" dirty="0" smtClean="0"/>
          </a:p>
          <a:p>
            <a:pPr marL="457200" lvl="1" indent="0">
              <a:buFont typeface="Wingdings 2" charset="2"/>
              <a:buNone/>
            </a:pPr>
            <a:endParaRPr lang="en-US" dirty="0" smtClean="0"/>
          </a:p>
          <a:p>
            <a:endParaRPr lang="en-US" dirty="0" smtClean="0"/>
          </a:p>
          <a:p>
            <a:endParaRPr lang="el-GR" dirty="0"/>
          </a:p>
        </p:txBody>
      </p:sp>
    </p:spTree>
    <p:extLst>
      <p:ext uri="{BB962C8B-B14F-4D97-AF65-F5344CB8AC3E}">
        <p14:creationId xmlns:p14="http://schemas.microsoft.com/office/powerpoint/2010/main" val="3192521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Phase 2: Assessment   </a:t>
            </a:r>
            <a:endParaRPr lang="el-GR" b="1" dirty="0"/>
          </a:p>
        </p:txBody>
      </p:sp>
      <p:sp>
        <p:nvSpPr>
          <p:cNvPr id="5" name="Content Placeholder 2"/>
          <p:cNvSpPr txBox="1">
            <a:spLocks/>
          </p:cNvSpPr>
          <p:nvPr/>
        </p:nvSpPr>
        <p:spPr>
          <a:xfrm>
            <a:off x="251520" y="1484784"/>
            <a:ext cx="8568952" cy="1944216"/>
          </a:xfrm>
          <a:prstGeom prst="rect">
            <a:avLst/>
          </a:prstGeom>
        </p:spPr>
        <p:txBody>
          <a:bodyPr vert="horz" lIns="91440" tIns="45720" rIns="91440" bIns="45720" rtlCol="0" anchor="ctr">
            <a:normAutofit fontScale="55000" lnSpcReduction="20000"/>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endParaRPr lang="en-US" sz="2600" dirty="0" smtClean="0">
              <a:latin typeface="+mj-lt"/>
            </a:endParaRPr>
          </a:p>
          <a:p>
            <a:r>
              <a:rPr lang="en-US" sz="2600" dirty="0" smtClean="0">
                <a:latin typeface="+mj-lt"/>
              </a:rPr>
              <a:t>Please </a:t>
            </a:r>
            <a:r>
              <a:rPr lang="en-US" sz="2600" dirty="0">
                <a:latin typeface="+mj-lt"/>
              </a:rPr>
              <a:t>describe how you intend to assess the outcomes of the scenario. Define steps and activities, if applicable</a:t>
            </a:r>
            <a:r>
              <a:rPr lang="en-US" sz="2600" dirty="0" smtClean="0">
                <a:latin typeface="+mj-lt"/>
              </a:rPr>
              <a:t>.</a:t>
            </a:r>
          </a:p>
          <a:p>
            <a:endParaRPr lang="en-US" sz="2600" dirty="0">
              <a:latin typeface="+mj-lt"/>
            </a:endParaRPr>
          </a:p>
          <a:p>
            <a:r>
              <a:rPr lang="en-US" sz="2600" dirty="0" smtClean="0">
                <a:latin typeface="+mj-lt"/>
              </a:rPr>
              <a:t>Students will be assessed during the implementation of the scenario. There will be no final assessment, since students will be evaluated on the new knowledge they produce, their own assumptions and conclusions and the skills they are expected to attain or improve (</a:t>
            </a:r>
            <a:r>
              <a:rPr lang="en-US" sz="2600" dirty="0" err="1" smtClean="0">
                <a:latin typeface="+mj-lt"/>
              </a:rPr>
              <a:t>ie</a:t>
            </a:r>
            <a:r>
              <a:rPr lang="en-US" sz="2600" dirty="0" smtClean="0">
                <a:latin typeface="+mj-lt"/>
              </a:rPr>
              <a:t> taking interviews).</a:t>
            </a:r>
            <a:endParaRPr lang="en-US" sz="2600" dirty="0">
              <a:latin typeface="+mj-lt"/>
            </a:endParaRPr>
          </a:p>
          <a:p>
            <a:pPr lvl="1"/>
            <a:endParaRPr lang="en-US" dirty="0" smtClean="0"/>
          </a:p>
          <a:p>
            <a:pPr marL="457200" lvl="1" indent="0">
              <a:buFont typeface="Wingdings 2" charset="2"/>
              <a:buNone/>
            </a:pPr>
            <a:endParaRPr lang="en-US" dirty="0" smtClean="0"/>
          </a:p>
          <a:p>
            <a:pPr lvl="1"/>
            <a:endParaRPr lang="en-US" dirty="0" smtClean="0"/>
          </a:p>
          <a:p>
            <a:pPr marL="457200" lvl="1" indent="0">
              <a:buFont typeface="Wingdings 2" charset="2"/>
              <a:buNone/>
            </a:pPr>
            <a:endParaRPr lang="en-US" dirty="0" smtClean="0"/>
          </a:p>
          <a:p>
            <a:endParaRPr lang="en-US" dirty="0" smtClean="0"/>
          </a:p>
          <a:p>
            <a:endParaRPr lang="el-GR" dirty="0"/>
          </a:p>
        </p:txBody>
      </p:sp>
    </p:spTree>
    <p:extLst>
      <p:ext uri="{BB962C8B-B14F-4D97-AF65-F5344CB8AC3E}">
        <p14:creationId xmlns:p14="http://schemas.microsoft.com/office/powerpoint/2010/main" val="27625537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Resources</a:t>
            </a:r>
            <a:endParaRPr lang="el-GR" b="1" dirty="0"/>
          </a:p>
        </p:txBody>
      </p:sp>
      <p:sp>
        <p:nvSpPr>
          <p:cNvPr id="5" name="Content Placeholder 2"/>
          <p:cNvSpPr txBox="1">
            <a:spLocks/>
          </p:cNvSpPr>
          <p:nvPr/>
        </p:nvSpPr>
        <p:spPr>
          <a:xfrm>
            <a:off x="251520" y="2496334"/>
            <a:ext cx="8568952" cy="1944216"/>
          </a:xfrm>
          <a:prstGeom prst="rect">
            <a:avLst/>
          </a:prstGeom>
        </p:spPr>
        <p:txBody>
          <a:bodyPr vert="horz" lIns="91440" tIns="45720" rIns="91440" bIns="45720" rtlCol="0" anchor="ctr">
            <a:normAutofit fontScale="40000" lnSpcReduction="20000"/>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sz="2600" dirty="0">
                <a:latin typeface="+mj-lt"/>
              </a:rPr>
              <a:t>Please identify at least 5 resources (links, files </a:t>
            </a:r>
            <a:r>
              <a:rPr lang="en-US" sz="2600" dirty="0" err="1">
                <a:latin typeface="+mj-lt"/>
              </a:rPr>
              <a:t>etc</a:t>
            </a:r>
            <a:r>
              <a:rPr lang="en-US" sz="2600" dirty="0">
                <a:latin typeface="+mj-lt"/>
              </a:rPr>
              <a:t>) that will be used in the scenario. You are advised to look for relevant resources on the ODS portal. You can also add external resources. </a:t>
            </a:r>
            <a:endParaRPr lang="en-US" sz="2600" dirty="0">
              <a:latin typeface="+mj-lt"/>
            </a:endParaRPr>
          </a:p>
          <a:p>
            <a:r>
              <a:rPr lang="en-US" sz="2600" dirty="0">
                <a:latin typeface="+mj-lt"/>
              </a:rPr>
              <a:t>Food Force: </a:t>
            </a:r>
            <a:r>
              <a:rPr lang="en-US" sz="2600" dirty="0">
                <a:latin typeface="+mj-lt"/>
                <a:hlinkClick r:id="rId2"/>
              </a:rPr>
              <a:t>http://</a:t>
            </a:r>
            <a:r>
              <a:rPr lang="en-US" sz="2600" dirty="0" smtClean="0">
                <a:latin typeface="+mj-lt"/>
                <a:hlinkClick r:id="rId2"/>
              </a:rPr>
              <a:t>www.wfp.org/videos/food-force-promo</a:t>
            </a:r>
            <a:endParaRPr lang="en-US" sz="2600" dirty="0" smtClean="0">
              <a:latin typeface="+mj-lt"/>
            </a:endParaRPr>
          </a:p>
          <a:p>
            <a:r>
              <a:rPr lang="en-US" sz="2600" dirty="0" err="1" smtClean="0">
                <a:latin typeface="+mj-lt"/>
              </a:rPr>
              <a:t>Taxidi</a:t>
            </a:r>
            <a:r>
              <a:rPr lang="en-US" sz="2600" dirty="0" smtClean="0">
                <a:latin typeface="+mj-lt"/>
              </a:rPr>
              <a:t> </a:t>
            </a:r>
            <a:r>
              <a:rPr lang="en-US" sz="2600" dirty="0" err="1" smtClean="0">
                <a:latin typeface="+mj-lt"/>
              </a:rPr>
              <a:t>Fygis</a:t>
            </a:r>
            <a:r>
              <a:rPr lang="en-US" sz="2600" dirty="0">
                <a:latin typeface="+mj-lt"/>
              </a:rPr>
              <a:t>: </a:t>
            </a:r>
            <a:r>
              <a:rPr lang="en-US" sz="2600" dirty="0">
                <a:latin typeface="+mj-lt"/>
                <a:hlinkClick r:id="rId3"/>
              </a:rPr>
              <a:t>http://www.taxidifygis.org.cy</a:t>
            </a:r>
            <a:r>
              <a:rPr lang="en-US" sz="2600" dirty="0" smtClean="0">
                <a:latin typeface="+mj-lt"/>
                <a:hlinkClick r:id="rId3"/>
              </a:rPr>
              <a:t>/</a:t>
            </a:r>
            <a:endParaRPr lang="el-GR" sz="2600" dirty="0" smtClean="0">
              <a:latin typeface="+mj-lt"/>
            </a:endParaRPr>
          </a:p>
          <a:p>
            <a:r>
              <a:rPr lang="el-GR" sz="2600" dirty="0" smtClean="0">
                <a:latin typeface="+mj-lt"/>
              </a:rPr>
              <a:t>Χ</a:t>
            </a:r>
            <a:r>
              <a:rPr lang="el-GR" sz="2600" dirty="0" smtClean="0">
                <a:latin typeface="+mj-lt"/>
              </a:rPr>
              <a:t>ώρες εξόδου προσφύγων στις μέρες μας: </a:t>
            </a:r>
            <a:r>
              <a:rPr lang="en-US" sz="2600" dirty="0" err="1" smtClean="0">
                <a:latin typeface="+mj-lt"/>
              </a:rPr>
              <a:t>portal.opendiscoveryspace.eu</a:t>
            </a:r>
            <a:r>
              <a:rPr lang="en-US" sz="2600" dirty="0" smtClean="0">
                <a:latin typeface="+mj-lt"/>
              </a:rPr>
              <a:t>/el/</a:t>
            </a:r>
            <a:r>
              <a:rPr lang="en-US" sz="2600" dirty="0" err="1" smtClean="0">
                <a:latin typeface="+mj-lt"/>
              </a:rPr>
              <a:t>edu</a:t>
            </a:r>
            <a:r>
              <a:rPr lang="en-US" sz="2600" dirty="0" smtClean="0">
                <a:latin typeface="+mj-lt"/>
              </a:rPr>
              <a:t>-object/hartis-oi-hores-exodoy-prosfygon-stis-meres-mas-687924</a:t>
            </a:r>
            <a:endParaRPr lang="el-GR" sz="2600" dirty="0" smtClean="0">
              <a:latin typeface="+mj-lt"/>
            </a:endParaRPr>
          </a:p>
          <a:p>
            <a:r>
              <a:rPr lang="el-GR" sz="2600" dirty="0" smtClean="0">
                <a:latin typeface="+mj-lt"/>
              </a:rPr>
              <a:t>Χ</a:t>
            </a:r>
            <a:r>
              <a:rPr lang="el-GR" sz="2600" dirty="0" smtClean="0">
                <a:latin typeface="+mj-lt"/>
              </a:rPr>
              <a:t>άρτης: χώρες υποδοχής προσφύγων: </a:t>
            </a:r>
            <a:r>
              <a:rPr lang="en-US" sz="2600" dirty="0">
                <a:latin typeface="+mj-lt"/>
                <a:hlinkClick r:id="rId4"/>
              </a:rPr>
              <a:t>http://</a:t>
            </a:r>
            <a:r>
              <a:rPr lang="en-US" sz="2600" dirty="0" smtClean="0">
                <a:latin typeface="+mj-lt"/>
                <a:hlinkClick r:id="rId4"/>
              </a:rPr>
              <a:t>portal.opendiscoveryspace.eu/el/edu-object/hartis-oi-hores-ypodohis-ton-prosfygon-778097</a:t>
            </a:r>
            <a:endParaRPr lang="el-GR" sz="2600" dirty="0" smtClean="0">
              <a:latin typeface="+mj-lt"/>
            </a:endParaRPr>
          </a:p>
          <a:p>
            <a:r>
              <a:rPr lang="el-GR" sz="2600" dirty="0" err="1" smtClean="0">
                <a:latin typeface="+mj-lt"/>
              </a:rPr>
              <a:t>Διαδραστικός</a:t>
            </a:r>
            <a:r>
              <a:rPr lang="el-GR" sz="2600" dirty="0" smtClean="0">
                <a:latin typeface="+mj-lt"/>
              </a:rPr>
              <a:t> χάρτης: Οι ένοπλες συγκρούσεις στις μέρες μας: </a:t>
            </a:r>
            <a:r>
              <a:rPr lang="en-US" sz="2600" dirty="0">
                <a:latin typeface="+mj-lt"/>
              </a:rPr>
              <a:t>http://</a:t>
            </a:r>
            <a:r>
              <a:rPr lang="en-US" sz="2600" dirty="0" err="1">
                <a:latin typeface="+mj-lt"/>
              </a:rPr>
              <a:t>portal.opendiscoveryspace.eu</a:t>
            </a:r>
            <a:r>
              <a:rPr lang="en-US" sz="2600" dirty="0">
                <a:latin typeface="+mj-lt"/>
              </a:rPr>
              <a:t>/el/</a:t>
            </a:r>
            <a:r>
              <a:rPr lang="en-US" sz="2600" dirty="0" err="1">
                <a:latin typeface="+mj-lt"/>
              </a:rPr>
              <a:t>edu</a:t>
            </a:r>
            <a:r>
              <a:rPr lang="en-US" sz="2600" dirty="0">
                <a:latin typeface="+mj-lt"/>
              </a:rPr>
              <a:t>-object/diadrastikos-hartis-oi-enoples-sygkroyseis-stis-meres-mas-17717</a:t>
            </a:r>
            <a:endParaRPr lang="el-GR" sz="2600" dirty="0" smtClean="0">
              <a:latin typeface="+mj-lt"/>
            </a:endParaRPr>
          </a:p>
          <a:p>
            <a:endParaRPr lang="en-US" sz="2600" dirty="0" smtClean="0">
              <a:latin typeface="+mj-lt"/>
            </a:endParaRPr>
          </a:p>
          <a:p>
            <a:endParaRPr lang="en-US" dirty="0" smtClean="0"/>
          </a:p>
          <a:p>
            <a:pPr marL="457200" lvl="1" indent="0">
              <a:buFont typeface="Wingdings 2" charset="2"/>
              <a:buNone/>
            </a:pPr>
            <a:endParaRPr lang="en-US" dirty="0" smtClean="0"/>
          </a:p>
          <a:p>
            <a:pPr lvl="1"/>
            <a:endParaRPr lang="en-US" dirty="0" smtClean="0"/>
          </a:p>
          <a:p>
            <a:pPr marL="457200" lvl="1" indent="0">
              <a:buFont typeface="Wingdings 2" charset="2"/>
              <a:buNone/>
            </a:pPr>
            <a:endParaRPr lang="en-US" dirty="0" smtClean="0"/>
          </a:p>
          <a:p>
            <a:endParaRPr lang="en-US" dirty="0" smtClean="0"/>
          </a:p>
          <a:p>
            <a:endParaRPr lang="el-GR" dirty="0"/>
          </a:p>
        </p:txBody>
      </p:sp>
    </p:spTree>
    <p:extLst>
      <p:ext uri="{BB962C8B-B14F-4D97-AF65-F5344CB8AC3E}">
        <p14:creationId xmlns:p14="http://schemas.microsoft.com/office/powerpoint/2010/main" val="1299761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268760"/>
            <a:ext cx="8229600" cy="1143000"/>
          </a:xfrm>
        </p:spPr>
        <p:txBody>
          <a:bodyPr>
            <a:normAutofit fontScale="90000"/>
          </a:bodyPr>
          <a:lstStyle/>
          <a:p>
            <a:r>
              <a:rPr lang="en-US" dirty="0" smtClean="0"/>
              <a:t>If you wish, please, add any other specifications or guidelines</a:t>
            </a:r>
            <a:endParaRPr lang="el-GR" dirty="0"/>
          </a:p>
        </p:txBody>
      </p:sp>
    </p:spTree>
    <p:extLst>
      <p:ext uri="{BB962C8B-B14F-4D97-AF65-F5344CB8AC3E}">
        <p14:creationId xmlns:p14="http://schemas.microsoft.com/office/powerpoint/2010/main" val="31148592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56992"/>
            <a:ext cx="8229600" cy="1143000"/>
          </a:xfrm>
        </p:spPr>
        <p:txBody>
          <a:bodyPr>
            <a:noAutofit/>
          </a:bodyPr>
          <a:lstStyle/>
          <a:p>
            <a:r>
              <a:rPr lang="en-US" sz="2800" dirty="0" smtClean="0"/>
              <a:t>Once you complete this </a:t>
            </a:r>
            <a:r>
              <a:rPr lang="en-US" sz="2800" dirty="0" err="1" smtClean="0"/>
              <a:t>ppt</a:t>
            </a:r>
            <a:r>
              <a:rPr lang="en-US" sz="2800" dirty="0" smtClean="0"/>
              <a:t>, please upload it on the Summer </a:t>
            </a:r>
            <a:r>
              <a:rPr lang="en-US" sz="2800" dirty="0"/>
              <a:t>School’s community </a:t>
            </a:r>
            <a:r>
              <a:rPr lang="en-US" sz="2800" dirty="0" smtClean="0"/>
              <a:t>in the “Resources area” as an educational object </a:t>
            </a:r>
            <a:r>
              <a:rPr lang="en-US" sz="2800" dirty="0" smtClean="0">
                <a:hlinkClick r:id="rId2"/>
              </a:rPr>
              <a:t>http</a:t>
            </a:r>
            <a:r>
              <a:rPr lang="en-US" sz="2800" dirty="0">
                <a:hlinkClick r:id="rId2"/>
              </a:rPr>
              <a:t>://</a:t>
            </a:r>
            <a:r>
              <a:rPr lang="en-US" sz="2800" dirty="0" smtClean="0">
                <a:hlinkClick r:id="rId2"/>
              </a:rPr>
              <a:t>portal.opendiscoveryspace.eu/community/ods-summer-school-2015-804293</a:t>
            </a:r>
            <a:r>
              <a:rPr lang="en-US" sz="2800" dirty="0" smtClean="0"/>
              <a:t> </a:t>
            </a:r>
            <a:br>
              <a:rPr lang="en-US" sz="2800" dirty="0" smtClean="0"/>
            </a:br>
            <a:r>
              <a:rPr lang="en-US" sz="2800" dirty="0"/>
              <a:t/>
            </a:r>
            <a:br>
              <a:rPr lang="en-US" sz="2800" dirty="0"/>
            </a:br>
            <a:r>
              <a:rPr lang="en-US" sz="2800" dirty="0" smtClean="0"/>
              <a:t>Also please don’t forget to send it to Eleni Chelioti </a:t>
            </a:r>
            <a:r>
              <a:rPr lang="en-US" sz="2800" dirty="0" smtClean="0">
                <a:hlinkClick r:id="rId3"/>
              </a:rPr>
              <a:t>chelioti@ea.gr</a:t>
            </a:r>
            <a:r>
              <a:rPr lang="en-US" sz="2800" dirty="0" smtClean="0"/>
              <a:t> </a:t>
            </a:r>
            <a:endParaRPr lang="el-GR" sz="2800" dirty="0"/>
          </a:p>
        </p:txBody>
      </p:sp>
    </p:spTree>
    <p:extLst>
      <p:ext uri="{BB962C8B-B14F-4D97-AF65-F5344CB8AC3E}">
        <p14:creationId xmlns:p14="http://schemas.microsoft.com/office/powerpoint/2010/main" val="1182351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125113" cy="924475"/>
          </a:xfrm>
        </p:spPr>
        <p:txBody>
          <a:bodyPr>
            <a:normAutofit/>
          </a:bodyPr>
          <a:lstStyle/>
          <a:p>
            <a:r>
              <a:rPr lang="en-US" b="1" dirty="0" smtClean="0"/>
              <a:t>Basic info on the scenario:</a:t>
            </a:r>
            <a:endParaRPr lang="el-GR" b="1" dirty="0"/>
          </a:p>
        </p:txBody>
      </p:sp>
      <p:sp>
        <p:nvSpPr>
          <p:cNvPr id="3" name="Content Placeholder 2"/>
          <p:cNvSpPr>
            <a:spLocks noGrp="1"/>
          </p:cNvSpPr>
          <p:nvPr>
            <p:ph idx="1"/>
          </p:nvPr>
        </p:nvSpPr>
        <p:spPr>
          <a:xfrm>
            <a:off x="0" y="1124744"/>
            <a:ext cx="9144000" cy="4518030"/>
          </a:xfrm>
        </p:spPr>
        <p:txBody>
          <a:bodyPr>
            <a:noAutofit/>
          </a:bodyPr>
          <a:lstStyle/>
          <a:p>
            <a:r>
              <a:rPr lang="en-US" dirty="0">
                <a:latin typeface="+mj-lt"/>
              </a:rPr>
              <a:t>Name of </a:t>
            </a:r>
            <a:r>
              <a:rPr lang="en-US" dirty="0" smtClean="0">
                <a:latin typeface="+mj-lt"/>
              </a:rPr>
              <a:t>participant</a:t>
            </a:r>
            <a:r>
              <a:rPr lang="el-GR" dirty="0" smtClean="0">
                <a:latin typeface="+mj-lt"/>
              </a:rPr>
              <a:t>: Α</a:t>
            </a:r>
            <a:r>
              <a:rPr lang="en-US" dirty="0" err="1" smtClean="0">
                <a:latin typeface="+mj-lt"/>
              </a:rPr>
              <a:t>lexandros</a:t>
            </a:r>
            <a:r>
              <a:rPr lang="en-US" dirty="0" smtClean="0">
                <a:latin typeface="+mj-lt"/>
              </a:rPr>
              <a:t> </a:t>
            </a:r>
            <a:r>
              <a:rPr lang="en-US" dirty="0" err="1" smtClean="0">
                <a:latin typeface="+mj-lt"/>
              </a:rPr>
              <a:t>Kofteros</a:t>
            </a:r>
            <a:endParaRPr lang="en-US" dirty="0">
              <a:latin typeface="+mj-lt"/>
            </a:endParaRPr>
          </a:p>
          <a:p>
            <a:r>
              <a:rPr lang="en-US" dirty="0" smtClean="0">
                <a:latin typeface="+mj-lt"/>
              </a:rPr>
              <a:t>School: </a:t>
            </a:r>
            <a:r>
              <a:rPr lang="en-US" dirty="0" err="1" smtClean="0">
                <a:latin typeface="+mj-lt"/>
              </a:rPr>
              <a:t>Agios</a:t>
            </a:r>
            <a:r>
              <a:rPr lang="en-US" dirty="0" smtClean="0">
                <a:latin typeface="+mj-lt"/>
              </a:rPr>
              <a:t> </a:t>
            </a:r>
            <a:r>
              <a:rPr lang="en-US" dirty="0" err="1" smtClean="0">
                <a:latin typeface="+mj-lt"/>
              </a:rPr>
              <a:t>Spyridonas</a:t>
            </a:r>
            <a:r>
              <a:rPr lang="en-US" dirty="0" smtClean="0">
                <a:latin typeface="+mj-lt"/>
              </a:rPr>
              <a:t> Primary</a:t>
            </a:r>
            <a:endParaRPr lang="en-US" dirty="0">
              <a:latin typeface="+mj-lt"/>
            </a:endParaRPr>
          </a:p>
          <a:p>
            <a:r>
              <a:rPr lang="en-US" dirty="0">
                <a:latin typeface="+mj-lt"/>
              </a:rPr>
              <a:t>Country: </a:t>
            </a:r>
            <a:r>
              <a:rPr lang="en-US" dirty="0" smtClean="0">
                <a:latin typeface="+mj-lt"/>
              </a:rPr>
              <a:t>Cyprus</a:t>
            </a:r>
            <a:endParaRPr lang="el-GR" dirty="0">
              <a:latin typeface="+mj-lt"/>
            </a:endParaRPr>
          </a:p>
          <a:p>
            <a:endParaRPr lang="en-US" dirty="0" smtClean="0">
              <a:latin typeface="+mj-lt"/>
            </a:endParaRPr>
          </a:p>
          <a:p>
            <a:r>
              <a:rPr lang="en-US" dirty="0" smtClean="0">
                <a:latin typeface="+mj-lt"/>
              </a:rPr>
              <a:t>Title of scenario: </a:t>
            </a:r>
            <a:r>
              <a:rPr lang="en-US" dirty="0" smtClean="0">
                <a:latin typeface="+mj-lt"/>
              </a:rPr>
              <a:t>“Acceptance and integration of refugees through a game-based learning scenario”</a:t>
            </a:r>
            <a:endParaRPr lang="en-US" dirty="0" smtClean="0">
              <a:latin typeface="+mj-lt"/>
            </a:endParaRPr>
          </a:p>
          <a:p>
            <a:r>
              <a:rPr lang="en-US" dirty="0" smtClean="0">
                <a:latin typeface="+mj-lt"/>
              </a:rPr>
              <a:t>Short description/ main </a:t>
            </a:r>
            <a:r>
              <a:rPr lang="en-US" dirty="0" smtClean="0">
                <a:latin typeface="+mj-lt"/>
              </a:rPr>
              <a:t>idea: Primary schools in Cyprus have managed to integrate students from various eastern European, Asian and middle east countries. In recent years, wars in the area have forced significant number of refugees to relocate to Europe. Children from Syria, Palestine and other countries attend school for at least a year. Through this scenario, students can learn the difficulties that force people to become refugees.</a:t>
            </a:r>
            <a:endParaRPr lang="el-GR" dirty="0">
              <a:latin typeface="+mj-lt"/>
            </a:endParaRPr>
          </a:p>
        </p:txBody>
      </p:sp>
    </p:spTree>
    <p:extLst>
      <p:ext uri="{BB962C8B-B14F-4D97-AF65-F5344CB8AC3E}">
        <p14:creationId xmlns:p14="http://schemas.microsoft.com/office/powerpoint/2010/main" val="2955523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Educational objectives and pupils’ competences targeted: </a:t>
            </a:r>
            <a:endParaRPr lang="el-GR" b="1" dirty="0"/>
          </a:p>
        </p:txBody>
      </p:sp>
      <p:sp>
        <p:nvSpPr>
          <p:cNvPr id="5" name="Content Placeholder 2"/>
          <p:cNvSpPr>
            <a:spLocks noGrp="1"/>
          </p:cNvSpPr>
          <p:nvPr>
            <p:ph idx="1"/>
          </p:nvPr>
        </p:nvSpPr>
        <p:spPr>
          <a:xfrm>
            <a:off x="1115616" y="2276872"/>
            <a:ext cx="7125112" cy="3960440"/>
          </a:xfrm>
        </p:spPr>
        <p:txBody>
          <a:bodyPr>
            <a:normAutofit fontScale="77500" lnSpcReduction="20000"/>
          </a:bodyPr>
          <a:lstStyle/>
          <a:p>
            <a:pPr marL="0" indent="0">
              <a:buNone/>
            </a:pPr>
            <a:r>
              <a:rPr lang="en-US" dirty="0" smtClean="0">
                <a:latin typeface="+mj-lt"/>
              </a:rPr>
              <a:t>Students should be able to:</a:t>
            </a:r>
          </a:p>
          <a:p>
            <a:r>
              <a:rPr lang="en-US" dirty="0" smtClean="0">
                <a:latin typeface="+mj-lt"/>
              </a:rPr>
              <a:t>Identify and categorize the reasons forcing people to migrate</a:t>
            </a:r>
          </a:p>
          <a:p>
            <a:pPr lvl="2"/>
            <a:r>
              <a:rPr lang="en-US" dirty="0" smtClean="0">
                <a:latin typeface="+mj-lt"/>
              </a:rPr>
              <a:t>(a) Economic reasons (heavy unemployment, natural disasters)</a:t>
            </a:r>
          </a:p>
          <a:p>
            <a:pPr lvl="2"/>
            <a:r>
              <a:rPr lang="en-US" dirty="0" smtClean="0">
                <a:latin typeface="+mj-lt"/>
              </a:rPr>
              <a:t>(b) War, discriminations (emphasis on religious and racial reasons)</a:t>
            </a:r>
          </a:p>
          <a:p>
            <a:r>
              <a:rPr lang="en-US" dirty="0" smtClean="0">
                <a:latin typeface="+mj-lt"/>
              </a:rPr>
              <a:t>Understand the options people have in migrating, and the possible migration paths</a:t>
            </a:r>
          </a:p>
          <a:p>
            <a:r>
              <a:rPr lang="en-US" dirty="0" smtClean="0">
                <a:latin typeface="+mj-lt"/>
              </a:rPr>
              <a:t>Identify the main problems refugees / immigrants face in the countries they visit</a:t>
            </a:r>
          </a:p>
          <a:p>
            <a:r>
              <a:rPr lang="en-US" dirty="0" smtClean="0">
                <a:latin typeface="+mj-lt"/>
              </a:rPr>
              <a:t>Suggest possible ways with which governments of developed countries could:</a:t>
            </a:r>
          </a:p>
          <a:p>
            <a:pPr lvl="3"/>
            <a:r>
              <a:rPr lang="en-US" dirty="0" smtClean="0">
                <a:latin typeface="+mj-lt"/>
              </a:rPr>
              <a:t>(a) help countries with technology and infrastructure in order to reduce the number of immigrants</a:t>
            </a:r>
          </a:p>
          <a:p>
            <a:pPr lvl="3"/>
            <a:r>
              <a:rPr lang="en-US" dirty="0" smtClean="0">
                <a:latin typeface="+mj-lt"/>
              </a:rPr>
              <a:t>(b) help integrate immigrants in </a:t>
            </a:r>
            <a:r>
              <a:rPr lang="en-US" dirty="0" err="1" smtClean="0">
                <a:latin typeface="+mj-lt"/>
              </a:rPr>
              <a:t>european</a:t>
            </a:r>
            <a:r>
              <a:rPr lang="en-US" dirty="0" smtClean="0">
                <a:latin typeface="+mj-lt"/>
              </a:rPr>
              <a:t> or other ‘developed’ countries</a:t>
            </a:r>
            <a:endParaRPr lang="en-US" dirty="0" smtClean="0">
              <a:latin typeface="+mj-lt"/>
            </a:endParaRPr>
          </a:p>
          <a:p>
            <a:endParaRPr lang="en-US" dirty="0"/>
          </a:p>
          <a:p>
            <a:endParaRPr lang="en-US" dirty="0" smtClean="0"/>
          </a:p>
          <a:p>
            <a:endParaRPr lang="el-GR" dirty="0"/>
          </a:p>
        </p:txBody>
      </p:sp>
    </p:spTree>
    <p:extLst>
      <p:ext uri="{BB962C8B-B14F-4D97-AF65-F5344CB8AC3E}">
        <p14:creationId xmlns:p14="http://schemas.microsoft.com/office/powerpoint/2010/main" val="1210798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6752"/>
            <a:ext cx="8229600" cy="650335"/>
          </a:xfrm>
        </p:spPr>
        <p:txBody>
          <a:bodyPr>
            <a:normAutofit fontScale="90000"/>
          </a:bodyPr>
          <a:lstStyle/>
          <a:p>
            <a:r>
              <a:rPr lang="en-US" b="1" dirty="0" smtClean="0"/>
              <a:t> Pupils’ ages: </a:t>
            </a:r>
            <a:endParaRPr lang="el-GR" b="1" dirty="0"/>
          </a:p>
        </p:txBody>
      </p:sp>
      <p:sp>
        <p:nvSpPr>
          <p:cNvPr id="5" name="Content Placeholder 2"/>
          <p:cNvSpPr txBox="1">
            <a:spLocks/>
          </p:cNvSpPr>
          <p:nvPr/>
        </p:nvSpPr>
        <p:spPr>
          <a:xfrm>
            <a:off x="1115616" y="2276872"/>
            <a:ext cx="7125112" cy="901559"/>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dirty="0" smtClean="0"/>
              <a:t>Fifth and sixth grade, primary school (11 – 12 year olds)</a:t>
            </a:r>
            <a:endParaRPr lang="en-US" dirty="0" smtClean="0"/>
          </a:p>
          <a:p>
            <a:endParaRPr lang="en-US" dirty="0" smtClean="0"/>
          </a:p>
          <a:p>
            <a:endParaRPr lang="el-GR" dirty="0"/>
          </a:p>
        </p:txBody>
      </p:sp>
      <p:sp>
        <p:nvSpPr>
          <p:cNvPr id="4" name="Title 1"/>
          <p:cNvSpPr txBox="1">
            <a:spLocks/>
          </p:cNvSpPr>
          <p:nvPr/>
        </p:nvSpPr>
        <p:spPr>
          <a:xfrm>
            <a:off x="395536" y="3018636"/>
            <a:ext cx="8229600" cy="1143000"/>
          </a:xfrm>
          <a:prstGeom prst="rect">
            <a:avLst/>
          </a:prstGeom>
        </p:spPr>
        <p:txBody>
          <a:bodyPr vert="horz" lIns="0" rIns="0" bIns="0" anchor="b">
            <a:normAutofit fontScale="90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b="1" dirty="0" smtClean="0"/>
              <a:t>Curriculum areas/ domains involved: </a:t>
            </a:r>
            <a:endParaRPr lang="el-GR" b="1" dirty="0"/>
          </a:p>
        </p:txBody>
      </p:sp>
      <p:sp>
        <p:nvSpPr>
          <p:cNvPr id="7" name="Rectangle 6"/>
          <p:cNvSpPr/>
          <p:nvPr/>
        </p:nvSpPr>
        <p:spPr>
          <a:xfrm>
            <a:off x="1107803" y="4365104"/>
            <a:ext cx="7578997" cy="1200329"/>
          </a:xfrm>
          <a:prstGeom prst="rect">
            <a:avLst/>
          </a:prstGeom>
        </p:spPr>
        <p:txBody>
          <a:bodyPr wrap="square">
            <a:spAutoFit/>
          </a:bodyPr>
          <a:lstStyle/>
          <a:p>
            <a:pPr marL="285750" indent="-285750">
              <a:buFont typeface="Arial" charset="-95"/>
              <a:buChar char="•"/>
            </a:pPr>
            <a:r>
              <a:rPr lang="en-US" dirty="0" smtClean="0">
                <a:latin typeface="+mj-lt"/>
              </a:rPr>
              <a:t>Modern Greek (</a:t>
            </a:r>
            <a:r>
              <a:rPr lang="en-US" dirty="0" smtClean="0">
                <a:latin typeface="+mj-lt"/>
              </a:rPr>
              <a:t>Unit 2, </a:t>
            </a:r>
            <a:r>
              <a:rPr lang="en-US" dirty="0" smtClean="0">
                <a:latin typeface="+mj-lt"/>
              </a:rPr>
              <a:t>Sixth Grade Modern Greek </a:t>
            </a:r>
            <a:r>
              <a:rPr lang="en-US" dirty="0" err="1" smtClean="0">
                <a:latin typeface="+mj-lt"/>
              </a:rPr>
              <a:t>textboot</a:t>
            </a:r>
            <a:r>
              <a:rPr lang="en-US" dirty="0" smtClean="0">
                <a:latin typeface="+mj-lt"/>
              </a:rPr>
              <a:t>, “Life in other countries”, Unit 10, “War and Peace”)</a:t>
            </a:r>
          </a:p>
          <a:p>
            <a:pPr marL="285750" indent="-285750">
              <a:buFont typeface="Arial" charset="-95"/>
              <a:buChar char="•"/>
            </a:pPr>
            <a:r>
              <a:rPr lang="en-US" dirty="0" smtClean="0">
                <a:latin typeface="+mj-lt"/>
              </a:rPr>
              <a:t>Geography (Fifth grade – Europe, Africa, Middle East, Sixth grade – America and Oceania)</a:t>
            </a:r>
            <a:endParaRPr lang="en-US" dirty="0">
              <a:latin typeface="+mj-lt"/>
            </a:endParaRPr>
          </a:p>
        </p:txBody>
      </p:sp>
    </p:spTree>
    <p:extLst>
      <p:ext uri="{BB962C8B-B14F-4D97-AF65-F5344CB8AC3E}">
        <p14:creationId xmlns:p14="http://schemas.microsoft.com/office/powerpoint/2010/main" val="285648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Which school needs does your scenario address?  </a:t>
            </a:r>
            <a:endParaRPr lang="el-GR" b="1" dirty="0"/>
          </a:p>
        </p:txBody>
      </p:sp>
      <p:sp>
        <p:nvSpPr>
          <p:cNvPr id="4" name="Rectangle 3"/>
          <p:cNvSpPr/>
          <p:nvPr/>
        </p:nvSpPr>
        <p:spPr>
          <a:xfrm>
            <a:off x="539552" y="2420888"/>
            <a:ext cx="8147248" cy="2585323"/>
          </a:xfrm>
          <a:prstGeom prst="rect">
            <a:avLst/>
          </a:prstGeom>
        </p:spPr>
        <p:txBody>
          <a:bodyPr wrap="square">
            <a:spAutoFit/>
          </a:bodyPr>
          <a:lstStyle/>
          <a:p>
            <a:r>
              <a:rPr lang="en-US" dirty="0" smtClean="0">
                <a:latin typeface="+mj-lt"/>
              </a:rPr>
              <a:t>40% of students in our school originate from an Eastern European, Asian, Middle East or African country. Most of these students have been born and raised in Cyprus, while others have come to the island –and are permanent residents- in a very young age to remember their country of origin and the reasons that made their parents migrate. A small minority of students (2-3 per year) come from Middle East countries like Syria and have a vague understanding of the conditions that forced their parents to become refugees or migrate to find a better life. Through this scenario, all students can better understand the difficult conditions under which some of their fellow students familie</a:t>
            </a:r>
            <a:r>
              <a:rPr lang="en-US" dirty="0" smtClean="0">
                <a:latin typeface="+mj-lt"/>
              </a:rPr>
              <a:t>s have decided to move to Cyprus.</a:t>
            </a:r>
            <a:endParaRPr lang="en-US" dirty="0">
              <a:latin typeface="+mj-lt"/>
            </a:endParaRPr>
          </a:p>
        </p:txBody>
      </p:sp>
    </p:spTree>
    <p:extLst>
      <p:ext uri="{BB962C8B-B14F-4D97-AF65-F5344CB8AC3E}">
        <p14:creationId xmlns:p14="http://schemas.microsoft.com/office/powerpoint/2010/main" val="2904911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lstStyle/>
          <a:p>
            <a:r>
              <a:rPr lang="en-US" b="1" dirty="0" smtClean="0"/>
              <a:t>Innovative characteristics</a:t>
            </a:r>
            <a:endParaRPr lang="el-GR" b="1" dirty="0"/>
          </a:p>
        </p:txBody>
      </p:sp>
      <p:sp>
        <p:nvSpPr>
          <p:cNvPr id="3" name="Content Placeholder 2"/>
          <p:cNvSpPr>
            <a:spLocks noGrp="1"/>
          </p:cNvSpPr>
          <p:nvPr>
            <p:ph idx="1"/>
          </p:nvPr>
        </p:nvSpPr>
        <p:spPr/>
        <p:txBody>
          <a:bodyPr/>
          <a:lstStyle/>
          <a:p>
            <a:r>
              <a:rPr lang="en-US" dirty="0" smtClean="0">
                <a:latin typeface="+mj-lt"/>
              </a:rPr>
              <a:t>The scenario engages students and their parents into a deep search in recent history, using variable sources including digital means (internet) and interviews with parents to help students grasp the reasons people are forced to migrate and help them suggest ways of better integrating them in </a:t>
            </a:r>
            <a:r>
              <a:rPr lang="en-US" dirty="0" err="1" smtClean="0">
                <a:latin typeface="+mj-lt"/>
              </a:rPr>
              <a:t>european</a:t>
            </a:r>
            <a:r>
              <a:rPr lang="en-US" dirty="0" smtClean="0">
                <a:latin typeface="+mj-lt"/>
              </a:rPr>
              <a:t> and other societies.</a:t>
            </a:r>
            <a:endParaRPr lang="el-GR" dirty="0">
              <a:latin typeface="+mj-lt"/>
            </a:endParaRPr>
          </a:p>
        </p:txBody>
      </p:sp>
    </p:spTree>
    <p:extLst>
      <p:ext uri="{BB962C8B-B14F-4D97-AF65-F5344CB8AC3E}">
        <p14:creationId xmlns:p14="http://schemas.microsoft.com/office/powerpoint/2010/main" val="1613117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Parental engagement </a:t>
            </a:r>
            <a:endParaRPr lang="el-GR" b="1" dirty="0"/>
          </a:p>
        </p:txBody>
      </p:sp>
      <p:sp>
        <p:nvSpPr>
          <p:cNvPr id="3" name="Content Placeholder 2"/>
          <p:cNvSpPr>
            <a:spLocks noGrp="1"/>
          </p:cNvSpPr>
          <p:nvPr>
            <p:ph idx="1"/>
          </p:nvPr>
        </p:nvSpPr>
        <p:spPr>
          <a:xfrm>
            <a:off x="251520" y="1484784"/>
            <a:ext cx="8568952" cy="4968552"/>
          </a:xfrm>
        </p:spPr>
        <p:txBody>
          <a:bodyPr>
            <a:normAutofit lnSpcReduction="10000"/>
          </a:bodyPr>
          <a:lstStyle/>
          <a:p>
            <a:pPr lvl="1"/>
            <a:r>
              <a:rPr lang="en-US" dirty="0" smtClean="0">
                <a:latin typeface="+mj-lt"/>
              </a:rPr>
              <a:t>How are pupils’ parents engaged in the process or/ and implementation of the educational scenario? What is their role? </a:t>
            </a:r>
            <a:endParaRPr lang="en-US" dirty="0" smtClean="0">
              <a:latin typeface="+mj-lt"/>
            </a:endParaRPr>
          </a:p>
          <a:p>
            <a:pPr lvl="1"/>
            <a:r>
              <a:rPr lang="en-US" dirty="0" smtClean="0">
                <a:latin typeface="+mj-lt"/>
              </a:rPr>
              <a:t>Parents play a primary role as real-life witnesses of the reasons they were forced to move from their respected countries to Cyprus or other European countries, identifying also the difficulties they faced in their new country.</a:t>
            </a:r>
            <a:endParaRPr lang="en-US" dirty="0" smtClean="0">
              <a:latin typeface="+mj-lt"/>
            </a:endParaRPr>
          </a:p>
          <a:p>
            <a:pPr lvl="1"/>
            <a:r>
              <a:rPr lang="en-US" dirty="0" smtClean="0">
                <a:latin typeface="+mj-lt"/>
              </a:rPr>
              <a:t>Which school needs does their engagement in this scenario intend to serve?</a:t>
            </a:r>
            <a:r>
              <a:rPr lang="en-US" dirty="0">
                <a:latin typeface="+mj-lt"/>
              </a:rPr>
              <a:t> </a:t>
            </a:r>
            <a:endParaRPr lang="en-US" dirty="0" smtClean="0">
              <a:latin typeface="+mj-lt"/>
            </a:endParaRPr>
          </a:p>
          <a:p>
            <a:pPr lvl="1"/>
            <a:r>
              <a:rPr lang="en-US" dirty="0" smtClean="0">
                <a:latin typeface="+mj-lt"/>
              </a:rPr>
              <a:t>Their engagement will help students learn facts from eye-witnesses (and also cross-reference them with other witnesses and sources). This engagement will also strengthen parent-school collaboration.</a:t>
            </a:r>
            <a:endParaRPr lang="en-US" dirty="0">
              <a:latin typeface="+mj-lt"/>
            </a:endParaRPr>
          </a:p>
          <a:p>
            <a:pPr marL="457200" lvl="1" indent="0">
              <a:buNone/>
            </a:pPr>
            <a:endParaRPr lang="en-US" dirty="0">
              <a:latin typeface="+mj-lt"/>
            </a:endParaRPr>
          </a:p>
          <a:p>
            <a:endParaRPr lang="en-US" dirty="0" smtClean="0">
              <a:latin typeface="+mj-lt"/>
            </a:endParaRPr>
          </a:p>
          <a:p>
            <a:endParaRPr lang="el-GR" dirty="0">
              <a:latin typeface="+mj-lt"/>
            </a:endParaRPr>
          </a:p>
        </p:txBody>
      </p:sp>
    </p:spTree>
    <p:extLst>
      <p:ext uri="{BB962C8B-B14F-4D97-AF65-F5344CB8AC3E}">
        <p14:creationId xmlns:p14="http://schemas.microsoft.com/office/powerpoint/2010/main" val="351387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125113" cy="924475"/>
          </a:xfrm>
        </p:spPr>
        <p:txBody>
          <a:bodyPr/>
          <a:lstStyle/>
          <a:p>
            <a:r>
              <a:rPr lang="en-US" b="1" dirty="0" smtClean="0"/>
              <a:t>Parental engagement </a:t>
            </a:r>
            <a:endParaRPr lang="el-GR" b="1" dirty="0"/>
          </a:p>
        </p:txBody>
      </p:sp>
      <p:sp>
        <p:nvSpPr>
          <p:cNvPr id="3" name="Content Placeholder 2"/>
          <p:cNvSpPr>
            <a:spLocks noGrp="1"/>
          </p:cNvSpPr>
          <p:nvPr>
            <p:ph idx="1"/>
          </p:nvPr>
        </p:nvSpPr>
        <p:spPr>
          <a:xfrm>
            <a:off x="251520" y="1484784"/>
            <a:ext cx="8568952" cy="4968552"/>
          </a:xfrm>
        </p:spPr>
        <p:txBody>
          <a:bodyPr>
            <a:normAutofit/>
          </a:bodyPr>
          <a:lstStyle/>
          <a:p>
            <a:pPr lvl="1"/>
            <a:r>
              <a:rPr lang="en-US" dirty="0" smtClean="0">
                <a:latin typeface="+mj-lt"/>
              </a:rPr>
              <a:t>What are the expected benefits from parents’ engagement in this scenario? </a:t>
            </a:r>
            <a:endParaRPr lang="en-US" dirty="0" smtClean="0">
              <a:latin typeface="+mj-lt"/>
            </a:endParaRPr>
          </a:p>
          <a:p>
            <a:pPr lvl="1"/>
            <a:r>
              <a:rPr lang="en-US" dirty="0" smtClean="0">
                <a:latin typeface="+mj-lt"/>
              </a:rPr>
              <a:t>Strengthen the collaboration between parents and their children</a:t>
            </a:r>
          </a:p>
          <a:p>
            <a:pPr lvl="1"/>
            <a:r>
              <a:rPr lang="en-US" dirty="0" smtClean="0">
                <a:latin typeface="+mj-lt"/>
              </a:rPr>
              <a:t>Collaboration between parents and school</a:t>
            </a:r>
            <a:endParaRPr lang="en-US" dirty="0" smtClean="0">
              <a:latin typeface="+mj-lt"/>
            </a:endParaRPr>
          </a:p>
          <a:p>
            <a:pPr marL="457200" lvl="1" indent="0">
              <a:buNone/>
            </a:pPr>
            <a:endParaRPr lang="en-US" dirty="0" smtClean="0">
              <a:latin typeface="+mj-lt"/>
            </a:endParaRPr>
          </a:p>
          <a:p>
            <a:pPr lvl="1"/>
            <a:endParaRPr lang="en-US" dirty="0">
              <a:latin typeface="+mj-lt"/>
            </a:endParaRPr>
          </a:p>
          <a:p>
            <a:pPr marL="457200" lvl="1" indent="0">
              <a:buNone/>
            </a:pPr>
            <a:endParaRPr lang="en-US" dirty="0">
              <a:latin typeface="+mj-lt"/>
            </a:endParaRPr>
          </a:p>
          <a:p>
            <a:endParaRPr lang="en-US" dirty="0" smtClean="0">
              <a:latin typeface="+mj-lt"/>
            </a:endParaRPr>
          </a:p>
          <a:p>
            <a:endParaRPr lang="el-GR" dirty="0">
              <a:latin typeface="+mj-lt"/>
            </a:endParaRPr>
          </a:p>
        </p:txBody>
      </p:sp>
    </p:spTree>
    <p:extLst>
      <p:ext uri="{BB962C8B-B14F-4D97-AF65-F5344CB8AC3E}">
        <p14:creationId xmlns:p14="http://schemas.microsoft.com/office/powerpoint/2010/main" val="1235073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lstStyle/>
          <a:p>
            <a:r>
              <a:rPr lang="en-US" b="1" dirty="0" smtClean="0"/>
              <a:t>Equal learning opportunities</a:t>
            </a:r>
            <a:endParaRPr lang="el-GR" b="1" dirty="0"/>
          </a:p>
        </p:txBody>
      </p:sp>
      <p:sp>
        <p:nvSpPr>
          <p:cNvPr id="3" name="Content Placeholder 2"/>
          <p:cNvSpPr>
            <a:spLocks noGrp="1"/>
          </p:cNvSpPr>
          <p:nvPr>
            <p:ph idx="1"/>
          </p:nvPr>
        </p:nvSpPr>
        <p:spPr>
          <a:xfrm>
            <a:off x="251520" y="1772816"/>
            <a:ext cx="8229600" cy="4389120"/>
          </a:xfrm>
        </p:spPr>
        <p:txBody>
          <a:bodyPr/>
          <a:lstStyle/>
          <a:p>
            <a:r>
              <a:rPr lang="en-US" dirty="0" smtClean="0">
                <a:latin typeface="+mj-lt"/>
              </a:rPr>
              <a:t>How do you plan to address pupils with different learning styles and needs through the design and implementation of your scenario? </a:t>
            </a:r>
            <a:endParaRPr lang="en-US" dirty="0" smtClean="0">
              <a:latin typeface="+mj-lt"/>
            </a:endParaRPr>
          </a:p>
          <a:p>
            <a:r>
              <a:rPr lang="en-US" dirty="0" smtClean="0">
                <a:latin typeface="+mj-lt"/>
              </a:rPr>
              <a:t>Use of multiple sources of data collection (interviews, audio and video files, text)</a:t>
            </a:r>
          </a:p>
          <a:p>
            <a:r>
              <a:rPr lang="en-US" dirty="0" smtClean="0">
                <a:latin typeface="+mj-lt"/>
              </a:rPr>
              <a:t>Use of various methodologies (collaborative work, </a:t>
            </a:r>
            <a:r>
              <a:rPr lang="en-US" dirty="0" err="1" smtClean="0">
                <a:latin typeface="+mj-lt"/>
              </a:rPr>
              <a:t>personalised</a:t>
            </a:r>
            <a:r>
              <a:rPr lang="en-US" dirty="0" smtClean="0">
                <a:latin typeface="+mj-lt"/>
              </a:rPr>
              <a:t> activities)</a:t>
            </a:r>
            <a:endParaRPr lang="el-GR" dirty="0">
              <a:latin typeface="+mj-lt"/>
            </a:endParaRPr>
          </a:p>
        </p:txBody>
      </p:sp>
    </p:spTree>
    <p:extLst>
      <p:ext uri="{BB962C8B-B14F-4D97-AF65-F5344CB8AC3E}">
        <p14:creationId xmlns:p14="http://schemas.microsoft.com/office/powerpoint/2010/main" val="42580125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1843</TotalTime>
  <Words>1143</Words>
  <Application>Microsoft Macintosh PowerPoint</Application>
  <PresentationFormat>On-screen Show (4:3)</PresentationFormat>
  <Paragraphs>90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Constantia</vt:lpstr>
      <vt:lpstr>Wingdings 2</vt:lpstr>
      <vt:lpstr>Arial</vt:lpstr>
      <vt:lpstr>Flow</vt:lpstr>
      <vt:lpstr>Summer School 2015 Mati, Greece, July 12-17</vt:lpstr>
      <vt:lpstr>Basic info on the scenario:</vt:lpstr>
      <vt:lpstr>Educational objectives and pupils’ competences targeted: </vt:lpstr>
      <vt:lpstr> Pupils’ ages: </vt:lpstr>
      <vt:lpstr>Which school needs does your scenario address?  </vt:lpstr>
      <vt:lpstr>Innovative characteristics</vt:lpstr>
      <vt:lpstr>Parental engagement </vt:lpstr>
      <vt:lpstr>Parental engagement </vt:lpstr>
      <vt:lpstr>Equal learning opportunities</vt:lpstr>
      <vt:lpstr>Game-based learning</vt:lpstr>
      <vt:lpstr>Phase 1: Preparation  </vt:lpstr>
      <vt:lpstr>Phase 2: Implementation   </vt:lpstr>
      <vt:lpstr>Phase 2: Assessment   </vt:lpstr>
      <vt:lpstr>Resources</vt:lpstr>
      <vt:lpstr>If you wish, please, add any other specifications or guidelines</vt:lpstr>
      <vt:lpstr>Once you complete this ppt, please upload it on the Summer School’s community in the “Resources area” as an educational object http://portal.opendiscoveryspace.eu/community/ods-summer-school-2015-804293   Also please don’t forget to send it to Eleni Chelioti chelioti@ea.gr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Discovery Space Summer Academy 2014</dc:title>
  <dc:creator>Chelioti Eleni</dc:creator>
  <cp:lastModifiedBy>Microsoft Office User</cp:lastModifiedBy>
  <cp:revision>27</cp:revision>
  <dcterms:created xsi:type="dcterms:W3CDTF">2014-06-12T09:44:21Z</dcterms:created>
  <dcterms:modified xsi:type="dcterms:W3CDTF">2015-07-08T05:27:59Z</dcterms:modified>
</cp:coreProperties>
</file>