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9"/>
  </p:notesMasterIdLst>
  <p:sldIdLst>
    <p:sldId id="256" r:id="rId2"/>
    <p:sldId id="257" r:id="rId3"/>
    <p:sldId id="258" r:id="rId4"/>
    <p:sldId id="259" r:id="rId5"/>
    <p:sldId id="261" r:id="rId6"/>
    <p:sldId id="269" r:id="rId7"/>
    <p:sldId id="262" r:id="rId8"/>
    <p:sldId id="263" r:id="rId9"/>
    <p:sldId id="270" r:id="rId10"/>
    <p:sldId id="271" r:id="rId11"/>
    <p:sldId id="264" r:id="rId12"/>
    <p:sldId id="265" r:id="rId13"/>
    <p:sldId id="266" r:id="rId14"/>
    <p:sldId id="267" r:id="rId15"/>
    <p:sldId id="268" r:id="rId16"/>
    <p:sldId id="273" r:id="rId17"/>
    <p:sldId id="27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658CE-3199-42BF-8EAA-3FAB19A770AA}" type="datetimeFigureOut">
              <a:rPr lang="el-GR" smtClean="0"/>
              <a:pPr/>
              <a:t>3/7/2015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9D90B6-88D5-47CB-B742-38554A571D3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BE54BD7-859E-4A66-AC48-95C27645575B}" type="datetime1">
              <a:rPr lang="el-GR" smtClean="0"/>
              <a:pPr/>
              <a:t>3/7/2015</a:t>
            </a:fld>
            <a:endParaRPr lang="el-GR"/>
          </a:p>
        </p:txBody>
      </p:sp>
      <p:sp>
        <p:nvSpPr>
          <p:cNvPr id="19" name="Footer Placeholder 18"/>
          <p:cNvSpPr>
            <a:spLocks noGrp="1"/>
          </p:cNvSpPr>
          <p:nvPr>
            <p:ph type="ftr" sz="quarter" idx="11"/>
          </p:nvPr>
        </p:nvSpPr>
        <p:spPr/>
        <p:txBody>
          <a:bodyPr/>
          <a:lstStyle/>
          <a:p>
            <a:r>
              <a:rPr lang="en-US" smtClean="0"/>
              <a:t>7th High School of Trikala, Greece</a:t>
            </a:r>
            <a:endParaRPr lang="el-GR"/>
          </a:p>
        </p:txBody>
      </p:sp>
      <p:sp>
        <p:nvSpPr>
          <p:cNvPr id="27" name="Slide Number Placeholder 26"/>
          <p:cNvSpPr>
            <a:spLocks noGrp="1"/>
          </p:cNvSpPr>
          <p:nvPr>
            <p:ph type="sldNum" sz="quarter" idx="12"/>
          </p:nvPr>
        </p:nvSpPr>
        <p:spPr/>
        <p:txBody>
          <a:bodyPr/>
          <a:lstStyle/>
          <a:p>
            <a:fld id="{20A1E926-0022-403E-962D-4BEE7D175F92}"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3135B9-8404-43CB-9B66-4A2DC5034014}" type="datetime1">
              <a:rPr lang="el-GR" smtClean="0"/>
              <a:pPr/>
              <a:t>3/7/2015</a:t>
            </a:fld>
            <a:endParaRPr lang="el-GR"/>
          </a:p>
        </p:txBody>
      </p:sp>
      <p:sp>
        <p:nvSpPr>
          <p:cNvPr id="5" name="Footer Placeholder 4"/>
          <p:cNvSpPr>
            <a:spLocks noGrp="1"/>
          </p:cNvSpPr>
          <p:nvPr>
            <p:ph type="ftr" sz="quarter" idx="11"/>
          </p:nvPr>
        </p:nvSpPr>
        <p:spPr/>
        <p:txBody>
          <a:bodyPr/>
          <a:lstStyle/>
          <a:p>
            <a:r>
              <a:rPr lang="en-US" smtClean="0"/>
              <a:t>7th High School of Trikala, Greece</a:t>
            </a:r>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F0A9D4-ABF9-49AE-9BFF-AF22A7184E4F}" type="datetime1">
              <a:rPr lang="el-GR" smtClean="0"/>
              <a:pPr/>
              <a:t>3/7/2015</a:t>
            </a:fld>
            <a:endParaRPr lang="el-GR"/>
          </a:p>
        </p:txBody>
      </p:sp>
      <p:sp>
        <p:nvSpPr>
          <p:cNvPr id="5" name="Footer Placeholder 4"/>
          <p:cNvSpPr>
            <a:spLocks noGrp="1"/>
          </p:cNvSpPr>
          <p:nvPr>
            <p:ph type="ftr" sz="quarter" idx="11"/>
          </p:nvPr>
        </p:nvSpPr>
        <p:spPr/>
        <p:txBody>
          <a:bodyPr/>
          <a:lstStyle/>
          <a:p>
            <a:r>
              <a:rPr lang="en-US" smtClean="0"/>
              <a:t>7th High School of Trikala, Greece</a:t>
            </a:r>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9E5E54-ABDE-4F0F-B1CB-204C8A50D869}" type="datetime1">
              <a:rPr lang="el-GR" smtClean="0"/>
              <a:pPr/>
              <a:t>3/7/2015</a:t>
            </a:fld>
            <a:endParaRPr lang="el-GR"/>
          </a:p>
        </p:txBody>
      </p:sp>
      <p:sp>
        <p:nvSpPr>
          <p:cNvPr id="5" name="Footer Placeholder 4"/>
          <p:cNvSpPr>
            <a:spLocks noGrp="1"/>
          </p:cNvSpPr>
          <p:nvPr>
            <p:ph type="ftr" sz="quarter" idx="11"/>
          </p:nvPr>
        </p:nvSpPr>
        <p:spPr/>
        <p:txBody>
          <a:bodyPr/>
          <a:lstStyle/>
          <a:p>
            <a:r>
              <a:rPr lang="en-US" smtClean="0"/>
              <a:t>7th High School of Trikala, Greece</a:t>
            </a:r>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18123D-EB1B-4ABA-9A88-BF8435395D03}" type="datetime1">
              <a:rPr lang="el-GR" smtClean="0"/>
              <a:pPr/>
              <a:t>3/7/2015</a:t>
            </a:fld>
            <a:endParaRPr lang="el-GR"/>
          </a:p>
        </p:txBody>
      </p:sp>
      <p:sp>
        <p:nvSpPr>
          <p:cNvPr id="5" name="Footer Placeholder 4"/>
          <p:cNvSpPr>
            <a:spLocks noGrp="1"/>
          </p:cNvSpPr>
          <p:nvPr>
            <p:ph type="ftr" sz="quarter" idx="11"/>
          </p:nvPr>
        </p:nvSpPr>
        <p:spPr/>
        <p:txBody>
          <a:bodyPr/>
          <a:lstStyle/>
          <a:p>
            <a:r>
              <a:rPr lang="en-US" smtClean="0"/>
              <a:t>7th High School of Trikala, Greece</a:t>
            </a:r>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07E6C2-4B3A-46EC-99FD-98822D61361D}" type="datetime1">
              <a:rPr lang="el-GR" smtClean="0"/>
              <a:pPr/>
              <a:t>3/7/2015</a:t>
            </a:fld>
            <a:endParaRPr lang="el-GR"/>
          </a:p>
        </p:txBody>
      </p:sp>
      <p:sp>
        <p:nvSpPr>
          <p:cNvPr id="6" name="Footer Placeholder 5"/>
          <p:cNvSpPr>
            <a:spLocks noGrp="1"/>
          </p:cNvSpPr>
          <p:nvPr>
            <p:ph type="ftr" sz="quarter" idx="11"/>
          </p:nvPr>
        </p:nvSpPr>
        <p:spPr/>
        <p:txBody>
          <a:bodyPr/>
          <a:lstStyle/>
          <a:p>
            <a:r>
              <a:rPr lang="en-US" smtClean="0"/>
              <a:t>7th High School of Trikala, Greece</a:t>
            </a:r>
            <a:endParaRPr lang="el-GR"/>
          </a:p>
        </p:txBody>
      </p:sp>
      <p:sp>
        <p:nvSpPr>
          <p:cNvPr id="7" name="Slide Number Placeholder 6"/>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AB7A07-870A-4259-8AC1-D66FC741AB0B}" type="datetime1">
              <a:rPr lang="el-GR" smtClean="0"/>
              <a:pPr/>
              <a:t>3/7/2015</a:t>
            </a:fld>
            <a:endParaRPr lang="el-GR"/>
          </a:p>
        </p:txBody>
      </p:sp>
      <p:sp>
        <p:nvSpPr>
          <p:cNvPr id="8" name="Footer Placeholder 7"/>
          <p:cNvSpPr>
            <a:spLocks noGrp="1"/>
          </p:cNvSpPr>
          <p:nvPr>
            <p:ph type="ftr" sz="quarter" idx="11"/>
          </p:nvPr>
        </p:nvSpPr>
        <p:spPr/>
        <p:txBody>
          <a:bodyPr/>
          <a:lstStyle/>
          <a:p>
            <a:r>
              <a:rPr lang="en-US" smtClean="0"/>
              <a:t>7th High School of Trikala, Greece</a:t>
            </a:r>
            <a:endParaRPr lang="el-GR"/>
          </a:p>
        </p:txBody>
      </p:sp>
      <p:sp>
        <p:nvSpPr>
          <p:cNvPr id="9" name="Slide Number Placeholder 8"/>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0CC938-0E22-4FD3-864B-561898F29185}" type="datetime1">
              <a:rPr lang="el-GR" smtClean="0"/>
              <a:pPr/>
              <a:t>3/7/2015</a:t>
            </a:fld>
            <a:endParaRPr lang="el-GR"/>
          </a:p>
        </p:txBody>
      </p:sp>
      <p:sp>
        <p:nvSpPr>
          <p:cNvPr id="4" name="Footer Placeholder 3"/>
          <p:cNvSpPr>
            <a:spLocks noGrp="1"/>
          </p:cNvSpPr>
          <p:nvPr>
            <p:ph type="ftr" sz="quarter" idx="11"/>
          </p:nvPr>
        </p:nvSpPr>
        <p:spPr/>
        <p:txBody>
          <a:bodyPr/>
          <a:lstStyle/>
          <a:p>
            <a:r>
              <a:rPr lang="en-US" smtClean="0"/>
              <a:t>7th High School of Trikala, Greece</a:t>
            </a:r>
            <a:endParaRPr lang="el-GR"/>
          </a:p>
        </p:txBody>
      </p:sp>
      <p:sp>
        <p:nvSpPr>
          <p:cNvPr id="5" name="Slide Number Placeholder 4"/>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89D39-8E8E-41D3-92E7-86B1EC0A8F1D}" type="datetime1">
              <a:rPr lang="el-GR" smtClean="0"/>
              <a:pPr/>
              <a:t>3/7/2015</a:t>
            </a:fld>
            <a:endParaRPr lang="el-GR"/>
          </a:p>
        </p:txBody>
      </p:sp>
      <p:sp>
        <p:nvSpPr>
          <p:cNvPr id="3" name="Footer Placeholder 2"/>
          <p:cNvSpPr>
            <a:spLocks noGrp="1"/>
          </p:cNvSpPr>
          <p:nvPr>
            <p:ph type="ftr" sz="quarter" idx="11"/>
          </p:nvPr>
        </p:nvSpPr>
        <p:spPr/>
        <p:txBody>
          <a:bodyPr/>
          <a:lstStyle/>
          <a:p>
            <a:r>
              <a:rPr lang="en-US" smtClean="0"/>
              <a:t>7th High School of Trikala, Greece</a:t>
            </a:r>
            <a:endParaRPr lang="el-GR"/>
          </a:p>
        </p:txBody>
      </p:sp>
      <p:sp>
        <p:nvSpPr>
          <p:cNvPr id="4" name="Slide Number Placeholder 3"/>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9818A4-F048-41F0-BB37-8BD4C538DA59}" type="datetime1">
              <a:rPr lang="el-GR" smtClean="0"/>
              <a:pPr/>
              <a:t>3/7/2015</a:t>
            </a:fld>
            <a:endParaRPr lang="el-GR"/>
          </a:p>
        </p:txBody>
      </p:sp>
      <p:sp>
        <p:nvSpPr>
          <p:cNvPr id="6" name="Footer Placeholder 5"/>
          <p:cNvSpPr>
            <a:spLocks noGrp="1"/>
          </p:cNvSpPr>
          <p:nvPr>
            <p:ph type="ftr" sz="quarter" idx="11"/>
          </p:nvPr>
        </p:nvSpPr>
        <p:spPr/>
        <p:txBody>
          <a:bodyPr/>
          <a:lstStyle/>
          <a:p>
            <a:r>
              <a:rPr lang="en-US" smtClean="0"/>
              <a:t>7th High School of Trikala, Greece</a:t>
            </a:r>
            <a:endParaRPr lang="el-GR"/>
          </a:p>
        </p:txBody>
      </p:sp>
      <p:sp>
        <p:nvSpPr>
          <p:cNvPr id="7" name="Slide Number Placeholder 6"/>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F28990-F27C-492F-8D43-74853D34C0A9}" type="datetime1">
              <a:rPr lang="el-GR" smtClean="0"/>
              <a:pPr/>
              <a:t>3/7/2015</a:t>
            </a:fld>
            <a:endParaRPr lang="el-GR"/>
          </a:p>
        </p:txBody>
      </p:sp>
      <p:sp>
        <p:nvSpPr>
          <p:cNvPr id="6" name="Footer Placeholder 5"/>
          <p:cNvSpPr>
            <a:spLocks noGrp="1"/>
          </p:cNvSpPr>
          <p:nvPr>
            <p:ph type="ftr" sz="quarter" idx="11"/>
          </p:nvPr>
        </p:nvSpPr>
        <p:spPr/>
        <p:txBody>
          <a:bodyPr/>
          <a:lstStyle/>
          <a:p>
            <a:r>
              <a:rPr lang="en-US" smtClean="0"/>
              <a:t>7th High School of Trikala, Greece</a:t>
            </a:r>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20A1E926-0022-403E-962D-4BEE7D175F92}"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9CD818-8BD0-476A-A6F0-B09285E32C35}" type="datetime1">
              <a:rPr lang="el-GR" smtClean="0"/>
              <a:pPr/>
              <a:t>3/7/2015</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7th High School of Trikala, Greece</a:t>
            </a:r>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A1E926-0022-403E-962D-4BEE7D175F92}"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portal.opendiscoveryspace.eu/node/805496" TargetMode="External"/><Relationship Id="rId3" Type="http://schemas.openxmlformats.org/officeDocument/2006/relationships/hyperlink" Target="http://portal.opendiscoveryspace.eu/edu-object/what-makes-udl-different-differentiated-instruction-831334" TargetMode="External"/><Relationship Id="rId7" Type="http://schemas.openxmlformats.org/officeDocument/2006/relationships/hyperlink" Target="http://portal.opendiscoveryspace.eu/community/draseis-synergasias-sholeioy-kai-goneon-koinotita-ellinikon-sholeion-805494" TargetMode="External"/><Relationship Id="rId2" Type="http://schemas.openxmlformats.org/officeDocument/2006/relationships/hyperlink" Target="http://portal.opendiscoveryspace.eu/community/udlnet-universal-design-learning-framework-addressing-learner-variability-669613" TargetMode="External"/><Relationship Id="rId1" Type="http://schemas.openxmlformats.org/officeDocument/2006/relationships/slideLayout" Target="../slideLayouts/slideLayout2.xml"/><Relationship Id="rId6" Type="http://schemas.openxmlformats.org/officeDocument/2006/relationships/hyperlink" Target="http://portal.opendiscoveryspace.eu/edu-object/review-good-practices-parental-engagement-669917" TargetMode="External"/><Relationship Id="rId5" Type="http://schemas.openxmlformats.org/officeDocument/2006/relationships/hyperlink" Target="http://portal.opendiscoveryspace.eu/community/teachers-and-parents-collaborative-community-669875" TargetMode="External"/><Relationship Id="rId4" Type="http://schemas.openxmlformats.org/officeDocument/2006/relationships/hyperlink" Target="http://portal.opendiscoveryspace.eu/edu-object/udl-classroom-831401" TargetMode="External"/><Relationship Id="rId9" Type="http://schemas.openxmlformats.org/officeDocument/2006/relationships/hyperlink" Target="http://portal.opendiscoveryspace.eu/community/omada-rompotikis-7oy-gel-trikalon-82002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teaching.yale.edu/teaching-students-different-learning-styles-and-levels-preparation" TargetMode="External"/><Relationship Id="rId2" Type="http://schemas.openxmlformats.org/officeDocument/2006/relationships/hyperlink" Target="http://www.cdc.gov/healthyyouth/protective/parent_engagement.htm" TargetMode="External"/><Relationship Id="rId1" Type="http://schemas.openxmlformats.org/officeDocument/2006/relationships/slideLayout" Target="../slideLayouts/slideLayout2.xml"/><Relationship Id="rId5" Type="http://schemas.openxmlformats.org/officeDocument/2006/relationships/hyperlink" Target="http://ldd.lego.com/en-us/" TargetMode="External"/><Relationship Id="rId4" Type="http://schemas.openxmlformats.org/officeDocument/2006/relationships/hyperlink" Target="http://www.ascd.org/publications/educational-leadership/feb12/vol69/num05/Teach-Up-for-Excellence.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hyperlink" Target="http://portal.opendiscoveryspace.eu/community/7o-geniko-lykeio-trikalon-817853" TargetMode="External"/><Relationship Id="rId2" Type="http://schemas.openxmlformats.org/officeDocument/2006/relationships/hyperlink" Target="http://7lyk-trikal.tri.sch.g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b="19915"/>
          <a:stretch/>
        </p:blipFill>
        <p:spPr>
          <a:xfrm>
            <a:off x="467544" y="1769907"/>
            <a:ext cx="4928272" cy="3930892"/>
          </a:xfrm>
          <a:prstGeom prst="rect">
            <a:avLst/>
          </a:prstGeom>
        </p:spPr>
      </p:pic>
      <p:sp>
        <p:nvSpPr>
          <p:cNvPr id="2" name="Title 1"/>
          <p:cNvSpPr>
            <a:spLocks noGrp="1"/>
          </p:cNvSpPr>
          <p:nvPr>
            <p:ph type="ctrTitle"/>
          </p:nvPr>
        </p:nvSpPr>
        <p:spPr>
          <a:xfrm>
            <a:off x="5366339" y="3086199"/>
            <a:ext cx="3723136" cy="649154"/>
          </a:xfrm>
        </p:spPr>
        <p:txBody>
          <a:bodyPr>
            <a:noAutofit/>
          </a:bodyPr>
          <a:lstStyle/>
          <a:p>
            <a:pPr algn="ctr"/>
            <a:r>
              <a:rPr lang="en-US" sz="4800" dirty="0" smtClean="0"/>
              <a:t>Summer School 2015</a:t>
            </a:r>
            <a:br>
              <a:rPr lang="en-US" sz="4800" dirty="0" smtClean="0"/>
            </a:br>
            <a:r>
              <a:rPr lang="en-US" sz="4800" dirty="0" err="1" smtClean="0"/>
              <a:t>Mati</a:t>
            </a:r>
            <a:r>
              <a:rPr lang="en-US" sz="4800" dirty="0" smtClean="0"/>
              <a:t>, Greece, July 12-17</a:t>
            </a:r>
            <a:endParaRPr lang="el-GR" sz="4800" dirty="0"/>
          </a:p>
        </p:txBody>
      </p:sp>
      <p:sp>
        <p:nvSpPr>
          <p:cNvPr id="3" name="Subtitle 2"/>
          <p:cNvSpPr>
            <a:spLocks noGrp="1"/>
          </p:cNvSpPr>
          <p:nvPr>
            <p:ph type="subTitle" idx="1"/>
          </p:nvPr>
        </p:nvSpPr>
        <p:spPr>
          <a:xfrm>
            <a:off x="3707904" y="5503228"/>
            <a:ext cx="5760640" cy="828092"/>
          </a:xfrm>
        </p:spPr>
        <p:txBody>
          <a:bodyPr>
            <a:noAutofit/>
          </a:bodyPr>
          <a:lstStyle/>
          <a:p>
            <a:pPr algn="ctr"/>
            <a:r>
              <a:rPr lang="en-US" sz="3600" dirty="0" smtClean="0"/>
              <a:t>Educational Scenario</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471599"/>
            <a:ext cx="4928272" cy="12983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40152" y="5732865"/>
            <a:ext cx="1940056" cy="1371604"/>
          </a:xfrm>
          <a:prstGeom prst="rect">
            <a:avLst/>
          </a:prstGeom>
        </p:spPr>
      </p:pic>
      <p:pic>
        <p:nvPicPr>
          <p:cNvPr id="1028" name="Picture 4" descr="C:\Users\chelioti\AppData\Local\Microsoft\Windows\Temporary Internet Files\Content.Outlook\N0GO5AO6\UDL_LOGO_TEL.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52320" y="5735490"/>
            <a:ext cx="1290382" cy="94319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 Θέση αριθμού διαφάνειας"/>
          <p:cNvSpPr>
            <a:spLocks noGrp="1"/>
          </p:cNvSpPr>
          <p:nvPr>
            <p:ph type="sldNum" sz="quarter" idx="12"/>
          </p:nvPr>
        </p:nvSpPr>
        <p:spPr/>
        <p:txBody>
          <a:bodyPr/>
          <a:lstStyle/>
          <a:p>
            <a:fld id="{20A1E926-0022-403E-962D-4BEE7D175F92}" type="slidenum">
              <a:rPr lang="el-GR" smtClean="0"/>
              <a:pPr/>
              <a:t>1</a:t>
            </a:fld>
            <a:endParaRPr lang="el-GR"/>
          </a:p>
        </p:txBody>
      </p:sp>
      <p:sp>
        <p:nvSpPr>
          <p:cNvPr id="9" name="8 - Θέση υποσέλιδου"/>
          <p:cNvSpPr>
            <a:spLocks noGrp="1"/>
          </p:cNvSpPr>
          <p:nvPr>
            <p:ph type="ftr" sz="quarter" idx="11"/>
          </p:nvPr>
        </p:nvSpPr>
        <p:spPr/>
        <p:txBody>
          <a:bodyPr/>
          <a:lstStyle/>
          <a:p>
            <a:r>
              <a:rPr lang="en-US" dirty="0" smtClean="0"/>
              <a:t>7th High School of </a:t>
            </a:r>
            <a:r>
              <a:rPr lang="en-US" dirty="0" err="1" smtClean="0"/>
              <a:t>Trikala</a:t>
            </a:r>
            <a:r>
              <a:rPr lang="en-US" dirty="0" smtClean="0"/>
              <a:t>, Greece</a:t>
            </a:r>
            <a:endParaRPr lang="el-GR" dirty="0"/>
          </a:p>
        </p:txBody>
      </p:sp>
    </p:spTree>
    <p:extLst>
      <p:ext uri="{BB962C8B-B14F-4D97-AF65-F5344CB8AC3E}">
        <p14:creationId xmlns:p14="http://schemas.microsoft.com/office/powerpoint/2010/main" xmlns="" val="37641389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568952" cy="710952"/>
          </a:xfrm>
        </p:spPr>
        <p:txBody>
          <a:bodyPr>
            <a:normAutofit/>
          </a:bodyPr>
          <a:lstStyle/>
          <a:p>
            <a:pPr algn="ctr"/>
            <a:r>
              <a:rPr lang="en-US" sz="4000" b="1" dirty="0" smtClean="0"/>
              <a:t>Game-based learning</a:t>
            </a:r>
            <a:endParaRPr lang="el-GR" sz="4000" b="1" dirty="0"/>
          </a:p>
        </p:txBody>
      </p:sp>
      <p:sp>
        <p:nvSpPr>
          <p:cNvPr id="3" name="Content Placeholder 2"/>
          <p:cNvSpPr>
            <a:spLocks noGrp="1"/>
          </p:cNvSpPr>
          <p:nvPr>
            <p:ph idx="1"/>
          </p:nvPr>
        </p:nvSpPr>
        <p:spPr>
          <a:xfrm>
            <a:off x="179512" y="1412776"/>
            <a:ext cx="8712968" cy="5040560"/>
          </a:xfrm>
        </p:spPr>
        <p:txBody>
          <a:bodyPr>
            <a:normAutofit/>
          </a:bodyPr>
          <a:lstStyle/>
          <a:p>
            <a:r>
              <a:rPr lang="en-US" sz="2200" dirty="0" smtClean="0">
                <a:latin typeface="+mj-lt"/>
              </a:rPr>
              <a:t>The concept of “Programming with Robots” includes the idea of game-based learning.</a:t>
            </a:r>
          </a:p>
          <a:p>
            <a:r>
              <a:rPr lang="en-US" sz="2200" dirty="0" smtClean="0">
                <a:latin typeface="+mj-lt"/>
              </a:rPr>
              <a:t>Game-based learning has a great impact on the students’ learning. [4]</a:t>
            </a:r>
          </a:p>
          <a:p>
            <a:r>
              <a:rPr lang="en-US" sz="2200" dirty="0" smtClean="0">
                <a:latin typeface="+mj-lt"/>
              </a:rPr>
              <a:t>In the phase of </a:t>
            </a:r>
            <a:r>
              <a:rPr lang="en-US" sz="2200" b="1" i="1" dirty="0" smtClean="0">
                <a:latin typeface="+mj-lt"/>
              </a:rPr>
              <a:t>Preparation</a:t>
            </a:r>
            <a:r>
              <a:rPr lang="en-US" sz="2200" dirty="0" smtClean="0">
                <a:latin typeface="+mj-lt"/>
              </a:rPr>
              <a:t> , the students construct their robots in the Game-based  Robotics Simulator “</a:t>
            </a:r>
            <a:r>
              <a:rPr lang="en-US" sz="2200" i="1" dirty="0" smtClean="0">
                <a:latin typeface="+mj-lt"/>
              </a:rPr>
              <a:t>Lego Digital Designer</a:t>
            </a:r>
            <a:r>
              <a:rPr lang="en-US" sz="2200" dirty="0" smtClean="0">
                <a:latin typeface="+mj-lt"/>
              </a:rPr>
              <a:t>”. [5]</a:t>
            </a:r>
          </a:p>
          <a:p>
            <a:r>
              <a:rPr lang="en-US" sz="2200" dirty="0" smtClean="0">
                <a:latin typeface="+mj-lt"/>
              </a:rPr>
              <a:t>“Lego Digital Designer” gives the opportunity to design the robot in the virtual environment, before constructing it in real.</a:t>
            </a:r>
          </a:p>
          <a:p>
            <a:pPr>
              <a:buNone/>
            </a:pPr>
            <a:endParaRPr lang="el-GR" sz="2000" dirty="0">
              <a:latin typeface="+mj-lt"/>
            </a:endParaRPr>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10</a:t>
            </a:fld>
            <a:endParaRPr lang="el-GR"/>
          </a:p>
        </p:txBody>
      </p:sp>
      <p:sp>
        <p:nvSpPr>
          <p:cNvPr id="5" name="4 - Θέση υποσέλιδου"/>
          <p:cNvSpPr>
            <a:spLocks noGrp="1"/>
          </p:cNvSpPr>
          <p:nvPr>
            <p:ph type="ftr" sz="quarter" idx="11"/>
          </p:nvPr>
        </p:nvSpPr>
        <p:spPr/>
        <p:txBody>
          <a:bodyPr/>
          <a:lstStyle/>
          <a:p>
            <a:r>
              <a:rPr lang="en-US" smtClean="0"/>
              <a:t>7th High School of Trikala, Greece</a:t>
            </a:r>
            <a:endParaRPr lang="el-GR"/>
          </a:p>
        </p:txBody>
      </p:sp>
      <p:pic>
        <p:nvPicPr>
          <p:cNvPr id="6" name="5 - Εικόνα" descr="lego_digital_designer.jpg"/>
          <p:cNvPicPr>
            <a:picLocks noChangeAspect="1"/>
          </p:cNvPicPr>
          <p:nvPr/>
        </p:nvPicPr>
        <p:blipFill>
          <a:blip r:embed="rId2" cstate="print"/>
          <a:stretch>
            <a:fillRect/>
          </a:stretch>
        </p:blipFill>
        <p:spPr>
          <a:xfrm>
            <a:off x="2915816" y="4221088"/>
            <a:ext cx="2952328" cy="2160240"/>
          </a:xfrm>
          <a:prstGeom prst="rect">
            <a:avLst/>
          </a:prstGeom>
        </p:spPr>
      </p:pic>
    </p:spTree>
    <p:extLst>
      <p:ext uri="{BB962C8B-B14F-4D97-AF65-F5344CB8AC3E}">
        <p14:creationId xmlns:p14="http://schemas.microsoft.com/office/powerpoint/2010/main" xmlns="" val="2657420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496944" cy="692696"/>
          </a:xfrm>
        </p:spPr>
        <p:txBody>
          <a:bodyPr>
            <a:normAutofit/>
          </a:bodyPr>
          <a:lstStyle/>
          <a:p>
            <a:pPr algn="ctr"/>
            <a:r>
              <a:rPr lang="en-US" sz="4000" b="1" dirty="0" smtClean="0"/>
              <a:t>Phase 1-2: Preparation-Implementation</a:t>
            </a:r>
            <a:endParaRPr lang="el-GR" sz="4000" b="1" dirty="0"/>
          </a:p>
        </p:txBody>
      </p:sp>
      <p:sp>
        <p:nvSpPr>
          <p:cNvPr id="3" name="Content Placeholder 2"/>
          <p:cNvSpPr>
            <a:spLocks noGrp="1"/>
          </p:cNvSpPr>
          <p:nvPr>
            <p:ph idx="1"/>
          </p:nvPr>
        </p:nvSpPr>
        <p:spPr>
          <a:xfrm>
            <a:off x="107504" y="1484784"/>
            <a:ext cx="8928992" cy="4968552"/>
          </a:xfrm>
        </p:spPr>
        <p:txBody>
          <a:bodyPr>
            <a:normAutofit/>
          </a:bodyPr>
          <a:lstStyle/>
          <a:p>
            <a:pPr lvl="1">
              <a:buNone/>
            </a:pPr>
            <a:endParaRPr lang="en-US" dirty="0" smtClean="0">
              <a:latin typeface="+mj-lt"/>
            </a:endParaRPr>
          </a:p>
          <a:p>
            <a:pPr marL="457200" lvl="1" indent="0">
              <a:buNone/>
            </a:pPr>
            <a:endParaRPr lang="en-US" dirty="0" smtClean="0">
              <a:latin typeface="+mj-lt"/>
            </a:endParaRPr>
          </a:p>
          <a:p>
            <a:pPr lvl="1"/>
            <a:endParaRPr lang="en-US" dirty="0">
              <a:latin typeface="+mj-lt"/>
            </a:endParaRPr>
          </a:p>
          <a:p>
            <a:pPr marL="457200" lvl="1" indent="0">
              <a:buNone/>
            </a:pPr>
            <a:endParaRPr lang="en-US" dirty="0">
              <a:latin typeface="+mj-lt"/>
            </a:endParaRPr>
          </a:p>
          <a:p>
            <a:endParaRPr lang="en-US" dirty="0" smtClean="0">
              <a:latin typeface="+mj-lt"/>
            </a:endParaRPr>
          </a:p>
          <a:p>
            <a:endParaRPr lang="el-GR" dirty="0">
              <a:latin typeface="+mj-lt"/>
            </a:endParaRPr>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11</a:t>
            </a:fld>
            <a:endParaRPr lang="el-GR"/>
          </a:p>
        </p:txBody>
      </p:sp>
      <p:sp>
        <p:nvSpPr>
          <p:cNvPr id="5" name="4 - Θέση υποσέλιδου"/>
          <p:cNvSpPr>
            <a:spLocks noGrp="1"/>
          </p:cNvSpPr>
          <p:nvPr>
            <p:ph type="ftr" sz="quarter" idx="11"/>
          </p:nvPr>
        </p:nvSpPr>
        <p:spPr/>
        <p:txBody>
          <a:bodyPr/>
          <a:lstStyle/>
          <a:p>
            <a:r>
              <a:rPr lang="en-US" smtClean="0"/>
              <a:t>7th High School of Trikala, Greece</a:t>
            </a:r>
            <a:endParaRPr lang="el-GR"/>
          </a:p>
        </p:txBody>
      </p:sp>
      <p:graphicFrame>
        <p:nvGraphicFramePr>
          <p:cNvPr id="6" name="5 - Πίνακας"/>
          <p:cNvGraphicFramePr>
            <a:graphicFrameLocks noGrp="1"/>
          </p:cNvGraphicFramePr>
          <p:nvPr/>
        </p:nvGraphicFramePr>
        <p:xfrm>
          <a:off x="179512" y="692695"/>
          <a:ext cx="8856985" cy="5799973"/>
        </p:xfrm>
        <a:graphic>
          <a:graphicData uri="http://schemas.openxmlformats.org/drawingml/2006/table">
            <a:tbl>
              <a:tblPr firstRow="1" bandRow="1">
                <a:tableStyleId>{5C22544A-7EE6-4342-B048-85BDC9FD1C3A}</a:tableStyleId>
              </a:tblPr>
              <a:tblGrid>
                <a:gridCol w="1771397"/>
                <a:gridCol w="1771397"/>
                <a:gridCol w="1771397"/>
                <a:gridCol w="1771397"/>
                <a:gridCol w="1771397"/>
              </a:tblGrid>
              <a:tr h="213348">
                <a:tc>
                  <a:txBody>
                    <a:bodyPr/>
                    <a:lstStyle/>
                    <a:p>
                      <a:pPr algn="ctr" fontAlgn="t"/>
                      <a:r>
                        <a:rPr lang="en-US" sz="1000" b="1" i="0" u="none" strike="noStrike" dirty="0">
                          <a:solidFill>
                            <a:srgbClr val="000000"/>
                          </a:solidFill>
                          <a:latin typeface="Cambria"/>
                        </a:rPr>
                        <a:t>Duration</a:t>
                      </a:r>
                      <a:endParaRPr lang="el-GR" sz="1000" b="1" i="0" u="none" strike="noStrike" dirty="0">
                        <a:solidFill>
                          <a:srgbClr val="000000"/>
                        </a:solidFill>
                        <a:latin typeface="Cambria"/>
                      </a:endParaRPr>
                    </a:p>
                  </a:txBody>
                  <a:tcPr marL="9525" marR="9525" marT="9525" marB="0">
                    <a:solidFill>
                      <a:schemeClr val="accent3">
                        <a:lumMod val="60000"/>
                        <a:lumOff val="40000"/>
                      </a:schemeClr>
                    </a:solidFill>
                  </a:tcPr>
                </a:tc>
                <a:tc>
                  <a:txBody>
                    <a:bodyPr/>
                    <a:lstStyle/>
                    <a:p>
                      <a:pPr algn="ctr" fontAlgn="t"/>
                      <a:r>
                        <a:rPr lang="en-US" sz="1000" b="1" i="0" u="none" strike="noStrike" dirty="0">
                          <a:solidFill>
                            <a:srgbClr val="000000"/>
                          </a:solidFill>
                          <a:latin typeface="Cambria"/>
                        </a:rPr>
                        <a:t>Subject</a:t>
                      </a:r>
                      <a:endParaRPr lang="el-GR" sz="1000" b="1" i="0" u="none" strike="noStrike" dirty="0">
                        <a:solidFill>
                          <a:srgbClr val="000000"/>
                        </a:solidFill>
                        <a:latin typeface="Cambria"/>
                      </a:endParaRPr>
                    </a:p>
                  </a:txBody>
                  <a:tcPr marL="9525" marR="9525" marT="9525" marB="0">
                    <a:solidFill>
                      <a:schemeClr val="accent3">
                        <a:lumMod val="60000"/>
                        <a:lumOff val="40000"/>
                      </a:schemeClr>
                    </a:solidFill>
                  </a:tcPr>
                </a:tc>
                <a:tc>
                  <a:txBody>
                    <a:bodyPr/>
                    <a:lstStyle/>
                    <a:p>
                      <a:pPr algn="ctr" fontAlgn="t"/>
                      <a:r>
                        <a:rPr lang="en-US" sz="1000" b="1" i="0" u="none" strike="noStrike" dirty="0">
                          <a:solidFill>
                            <a:srgbClr val="000000"/>
                          </a:solidFill>
                          <a:latin typeface="Cambria"/>
                        </a:rPr>
                        <a:t>Activity</a:t>
                      </a:r>
                      <a:endParaRPr lang="el-GR" sz="1000" b="1" i="0" u="none" strike="noStrike" dirty="0">
                        <a:solidFill>
                          <a:srgbClr val="000000"/>
                        </a:solidFill>
                        <a:latin typeface="Cambria"/>
                      </a:endParaRPr>
                    </a:p>
                  </a:txBody>
                  <a:tcPr marL="9525" marR="9525" marT="9525" marB="0">
                    <a:solidFill>
                      <a:schemeClr val="accent3">
                        <a:lumMod val="60000"/>
                        <a:lumOff val="40000"/>
                      </a:schemeClr>
                    </a:solidFill>
                  </a:tcPr>
                </a:tc>
                <a:tc>
                  <a:txBody>
                    <a:bodyPr/>
                    <a:lstStyle/>
                    <a:p>
                      <a:pPr algn="ctr" fontAlgn="t"/>
                      <a:r>
                        <a:rPr lang="en-US" sz="1000" b="1" i="0" u="none" strike="noStrike" dirty="0">
                          <a:solidFill>
                            <a:srgbClr val="000000"/>
                          </a:solidFill>
                          <a:latin typeface="Cambria"/>
                        </a:rPr>
                        <a:t>Tools</a:t>
                      </a:r>
                      <a:endParaRPr lang="el-GR" sz="1000" b="1" i="0" u="none" strike="noStrike" dirty="0">
                        <a:solidFill>
                          <a:srgbClr val="000000"/>
                        </a:solidFill>
                        <a:latin typeface="Cambria"/>
                      </a:endParaRPr>
                    </a:p>
                  </a:txBody>
                  <a:tcPr marL="9525" marR="9525" marT="9525" marB="0">
                    <a:solidFill>
                      <a:schemeClr val="accent3">
                        <a:lumMod val="60000"/>
                        <a:lumOff val="40000"/>
                      </a:schemeClr>
                    </a:solidFill>
                  </a:tcPr>
                </a:tc>
                <a:tc>
                  <a:txBody>
                    <a:bodyPr/>
                    <a:lstStyle/>
                    <a:p>
                      <a:pPr algn="ctr" fontAlgn="t"/>
                      <a:r>
                        <a:rPr lang="en-US" sz="1000" b="1" i="0" u="none" strike="noStrike" dirty="0">
                          <a:solidFill>
                            <a:srgbClr val="000000"/>
                          </a:solidFill>
                          <a:latin typeface="Cambria"/>
                        </a:rPr>
                        <a:t>Assessment</a:t>
                      </a:r>
                      <a:endParaRPr lang="el-GR" sz="1000" b="1" i="0" u="none" strike="noStrike" dirty="0">
                        <a:solidFill>
                          <a:srgbClr val="000000"/>
                        </a:solidFill>
                        <a:latin typeface="Cambria"/>
                      </a:endParaRPr>
                    </a:p>
                  </a:txBody>
                  <a:tcPr marL="9525" marR="9525" marT="9525" marB="0">
                    <a:solidFill>
                      <a:schemeClr val="accent3">
                        <a:lumMod val="60000"/>
                        <a:lumOff val="40000"/>
                      </a:schemeClr>
                    </a:solidFill>
                  </a:tcPr>
                </a:tc>
              </a:tr>
              <a:tr h="912467">
                <a:tc>
                  <a:txBody>
                    <a:bodyPr/>
                    <a:lstStyle/>
                    <a:p>
                      <a:pPr algn="l" fontAlgn="t"/>
                      <a:r>
                        <a:rPr lang="en-US" sz="1000" b="0" i="0" u="none" strike="noStrike" dirty="0">
                          <a:solidFill>
                            <a:srgbClr val="000000"/>
                          </a:solidFill>
                          <a:latin typeface="Cambria"/>
                        </a:rPr>
                        <a:t>Till end of December 2014</a:t>
                      </a:r>
                      <a:endParaRPr lang="el-GR" sz="1000" b="0" i="0" u="none" strike="noStrike" dirty="0">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First contact, Introduction</a:t>
                      </a:r>
                      <a:endParaRPr lang="el-GR" sz="1000" b="0" i="0" u="none" strike="noStrike" dirty="0">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First contact of the students with Robotics, introduction to the subject, guidelines, separation of students in </a:t>
                      </a:r>
                      <a:r>
                        <a:rPr lang="en-US" sz="1000" b="0" i="0" u="none" strike="noStrike" dirty="0" smtClean="0">
                          <a:solidFill>
                            <a:srgbClr val="000000"/>
                          </a:solidFill>
                          <a:latin typeface="Cambria"/>
                        </a:rPr>
                        <a:t>teams-</a:t>
                      </a:r>
                      <a:r>
                        <a:rPr lang="en-US" sz="1000" b="1" i="0" u="none" strike="noStrike" dirty="0" smtClean="0">
                          <a:solidFill>
                            <a:srgbClr val="000000"/>
                          </a:solidFill>
                          <a:latin typeface="Cambria"/>
                        </a:rPr>
                        <a:t>Collaborative Learning Method</a:t>
                      </a:r>
                      <a:endParaRPr lang="el-GR" sz="1000" b="1" i="0" u="none" strike="noStrike" dirty="0">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 Lego </a:t>
                      </a:r>
                      <a:r>
                        <a:rPr lang="en-US" sz="1000" b="0" i="0" u="none" strike="noStrike" dirty="0" err="1" smtClean="0">
                          <a:solidFill>
                            <a:srgbClr val="000000"/>
                          </a:solidFill>
                          <a:latin typeface="Cambria"/>
                        </a:rPr>
                        <a:t>Mindstorms</a:t>
                      </a:r>
                      <a:r>
                        <a:rPr lang="en-US" sz="1000" b="0" i="0" u="none" strike="noStrike" dirty="0" smtClean="0">
                          <a:solidFill>
                            <a:srgbClr val="000000"/>
                          </a:solidFill>
                          <a:latin typeface="Cambria"/>
                        </a:rPr>
                        <a:t> </a:t>
                      </a:r>
                      <a:r>
                        <a:rPr lang="en-US" sz="1000" b="0" i="0" u="none" strike="noStrike" dirty="0">
                          <a:solidFill>
                            <a:srgbClr val="000000"/>
                          </a:solidFill>
                          <a:latin typeface="Cambria"/>
                        </a:rPr>
                        <a:t>NXT, EV3, Lego Digital Designer</a:t>
                      </a:r>
                      <a:endParaRPr lang="el-GR" sz="1000" b="0" i="0" u="none" strike="noStrike" dirty="0">
                        <a:solidFill>
                          <a:srgbClr val="000000"/>
                        </a:solidFill>
                        <a:latin typeface="Cambria"/>
                      </a:endParaRPr>
                    </a:p>
                  </a:txBody>
                  <a:tcPr marL="9525" marR="9525" marT="9525" marB="0"/>
                </a:tc>
                <a:tc>
                  <a:txBody>
                    <a:bodyPr/>
                    <a:lstStyle/>
                    <a:p>
                      <a:pPr algn="ctr" fontAlgn="t"/>
                      <a:r>
                        <a:rPr lang="en-US" sz="1000" b="0" i="0" u="none" strike="noStrike" dirty="0">
                          <a:solidFill>
                            <a:srgbClr val="000000"/>
                          </a:solidFill>
                          <a:latin typeface="Cambria"/>
                        </a:rPr>
                        <a:t>NO</a:t>
                      </a:r>
                      <a:endParaRPr lang="el-GR" sz="1000" b="0" i="0" u="none" strike="noStrike" dirty="0">
                        <a:solidFill>
                          <a:srgbClr val="000000"/>
                        </a:solidFill>
                        <a:latin typeface="Cambria"/>
                      </a:endParaRPr>
                    </a:p>
                  </a:txBody>
                  <a:tcPr marL="9525" marR="9525" marT="9525" marB="0"/>
                </a:tc>
              </a:tr>
              <a:tr h="460937">
                <a:tc>
                  <a:txBody>
                    <a:bodyPr/>
                    <a:lstStyle/>
                    <a:p>
                      <a:pPr algn="l" fontAlgn="t"/>
                      <a:r>
                        <a:rPr lang="en-US" sz="1000" b="0" i="0" u="none" strike="noStrike">
                          <a:solidFill>
                            <a:srgbClr val="000000"/>
                          </a:solidFill>
                          <a:latin typeface="Cambria"/>
                        </a:rPr>
                        <a:t>8-18 January 2015</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Segregation of duties</a:t>
                      </a:r>
                      <a:endParaRPr lang="el-GR" sz="1000" b="0" i="0" u="none" strike="noStrike" dirty="0">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Guidelines for each team</a:t>
                      </a:r>
                      <a:endParaRPr lang="el-GR" sz="1000" b="0" i="0" u="none" strike="noStrike" dirty="0">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Text 2 Mind Map, Lego Mindstorm NXT, EV3, Lego Digital Designer</a:t>
                      </a:r>
                      <a:endParaRPr lang="el-GR" sz="1000" b="0" i="0" u="none" strike="noStrike">
                        <a:solidFill>
                          <a:srgbClr val="000000"/>
                        </a:solidFill>
                        <a:latin typeface="Cambria"/>
                      </a:endParaRPr>
                    </a:p>
                  </a:txBody>
                  <a:tcPr marL="9525" marR="9525" marT="9525" marB="0"/>
                </a:tc>
                <a:tc>
                  <a:txBody>
                    <a:bodyPr/>
                    <a:lstStyle/>
                    <a:p>
                      <a:pPr algn="ctr" fontAlgn="t"/>
                      <a:r>
                        <a:rPr lang="en-US" sz="1000" b="0" i="0" u="none" strike="noStrike" dirty="0">
                          <a:solidFill>
                            <a:srgbClr val="000000"/>
                          </a:solidFill>
                          <a:latin typeface="Cambria"/>
                        </a:rPr>
                        <a:t>NO</a:t>
                      </a:r>
                      <a:endParaRPr lang="el-GR" sz="1000" b="0" i="0" u="none" strike="noStrike" dirty="0">
                        <a:solidFill>
                          <a:srgbClr val="000000"/>
                        </a:solidFill>
                        <a:latin typeface="Cambria"/>
                      </a:endParaRPr>
                    </a:p>
                  </a:txBody>
                  <a:tcPr marL="9525" marR="9525" marT="9525" marB="0"/>
                </a:tc>
              </a:tr>
              <a:tr h="460937">
                <a:tc>
                  <a:txBody>
                    <a:bodyPr/>
                    <a:lstStyle/>
                    <a:p>
                      <a:pPr algn="l" fontAlgn="t"/>
                      <a:r>
                        <a:rPr lang="en-US" sz="1000" b="0" i="0" u="none" strike="noStrike">
                          <a:solidFill>
                            <a:srgbClr val="000000"/>
                          </a:solidFill>
                          <a:latin typeface="Cambria"/>
                        </a:rPr>
                        <a:t>19 January-1 February 2015</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Proposals for implementation</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Each team will propose ideas for the implementation of the robots and their names</a:t>
                      </a:r>
                      <a:endParaRPr lang="el-GR" sz="1000" b="0" i="0" u="none" strike="noStrike" dirty="0">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Lego Mindstorm NXT, EV3, Lego Digital Designer</a:t>
                      </a:r>
                      <a:endParaRPr lang="el-GR" sz="1000" b="0" i="0" u="none" strike="noStrike">
                        <a:solidFill>
                          <a:srgbClr val="000000"/>
                        </a:solidFill>
                        <a:latin typeface="Cambria"/>
                      </a:endParaRPr>
                    </a:p>
                  </a:txBody>
                  <a:tcPr marL="9525" marR="9525" marT="9525" marB="0"/>
                </a:tc>
                <a:tc>
                  <a:txBody>
                    <a:bodyPr/>
                    <a:lstStyle/>
                    <a:p>
                      <a:pPr algn="ctr" fontAlgn="t"/>
                      <a:r>
                        <a:rPr lang="en-US" sz="1000" b="0" i="0" u="none" strike="noStrike" dirty="0">
                          <a:solidFill>
                            <a:srgbClr val="000000"/>
                          </a:solidFill>
                          <a:latin typeface="Cambria"/>
                        </a:rPr>
                        <a:t>NO</a:t>
                      </a:r>
                      <a:endParaRPr lang="el-GR" sz="1000" b="0" i="0" u="none" strike="noStrike" dirty="0">
                        <a:solidFill>
                          <a:srgbClr val="000000"/>
                        </a:solidFill>
                        <a:latin typeface="Cambria"/>
                      </a:endParaRPr>
                    </a:p>
                  </a:txBody>
                  <a:tcPr marL="9525" marR="9525" marT="9525" marB="0"/>
                </a:tc>
              </a:tr>
              <a:tr h="460937">
                <a:tc>
                  <a:txBody>
                    <a:bodyPr/>
                    <a:lstStyle/>
                    <a:p>
                      <a:pPr algn="l" fontAlgn="t"/>
                      <a:r>
                        <a:rPr lang="en-US" sz="1000" b="0" i="0" u="none" strike="noStrike">
                          <a:solidFill>
                            <a:srgbClr val="000000"/>
                          </a:solidFill>
                          <a:latin typeface="Cambria"/>
                        </a:rPr>
                        <a:t>2-22 February 2015</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Implementation of the project</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Programming the robots to move</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Learning Designer, Google Drive,   Lego </a:t>
                      </a:r>
                      <a:r>
                        <a:rPr lang="en-US" sz="1000" b="0" i="0" u="none" strike="noStrike" dirty="0" err="1">
                          <a:solidFill>
                            <a:srgbClr val="000000"/>
                          </a:solidFill>
                          <a:latin typeface="Cambria"/>
                        </a:rPr>
                        <a:t>Mindstorm</a:t>
                      </a:r>
                      <a:r>
                        <a:rPr lang="en-US" sz="1000" b="0" i="0" u="none" strike="noStrike" dirty="0">
                          <a:solidFill>
                            <a:srgbClr val="000000"/>
                          </a:solidFill>
                          <a:latin typeface="Cambria"/>
                        </a:rPr>
                        <a:t> NXT, EV3, Lego Digital Designer</a:t>
                      </a:r>
                      <a:endParaRPr lang="el-GR" sz="1000" b="0" i="0" u="none" strike="noStrike" dirty="0">
                        <a:solidFill>
                          <a:srgbClr val="000000"/>
                        </a:solidFill>
                        <a:latin typeface="Cambria"/>
                      </a:endParaRPr>
                    </a:p>
                  </a:txBody>
                  <a:tcPr marL="9525" marR="9525" marT="9525" marB="0"/>
                </a:tc>
                <a:tc>
                  <a:txBody>
                    <a:bodyPr/>
                    <a:lstStyle/>
                    <a:p>
                      <a:pPr algn="ctr" fontAlgn="t"/>
                      <a:r>
                        <a:rPr lang="en-US" sz="1000" b="0" i="0" u="none" strike="noStrike" dirty="0">
                          <a:solidFill>
                            <a:srgbClr val="000000"/>
                          </a:solidFill>
                          <a:latin typeface="Cambria"/>
                        </a:rPr>
                        <a:t>NO</a:t>
                      </a:r>
                      <a:endParaRPr lang="el-GR" sz="1000" b="0" i="0" u="none" strike="noStrike" dirty="0">
                        <a:solidFill>
                          <a:srgbClr val="000000"/>
                        </a:solidFill>
                        <a:latin typeface="Cambria"/>
                      </a:endParaRPr>
                    </a:p>
                  </a:txBody>
                  <a:tcPr marL="9525" marR="9525" marT="9525" marB="0"/>
                </a:tc>
              </a:tr>
              <a:tr h="460937">
                <a:tc>
                  <a:txBody>
                    <a:bodyPr/>
                    <a:lstStyle/>
                    <a:p>
                      <a:pPr algn="l" fontAlgn="t"/>
                      <a:r>
                        <a:rPr lang="en-US" sz="1000" b="0" i="0" u="none" strike="noStrike">
                          <a:solidFill>
                            <a:srgbClr val="000000"/>
                          </a:solidFill>
                          <a:latin typeface="Cambria"/>
                        </a:rPr>
                        <a:t>23 February -8 March 2015</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Implementation of the project</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Programming the robots to make color separation</a:t>
                      </a:r>
                      <a:endParaRPr lang="el-GR" sz="1000" b="0" i="0" u="none" strike="noStrike" dirty="0">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Learning Designer, Google Drive,  Lego </a:t>
                      </a:r>
                      <a:r>
                        <a:rPr lang="en-US" sz="1000" b="0" i="0" u="none" strike="noStrike" dirty="0" err="1">
                          <a:solidFill>
                            <a:srgbClr val="000000"/>
                          </a:solidFill>
                          <a:latin typeface="Cambria"/>
                        </a:rPr>
                        <a:t>Mindstorm</a:t>
                      </a:r>
                      <a:r>
                        <a:rPr lang="en-US" sz="1000" b="0" i="0" u="none" strike="noStrike" dirty="0">
                          <a:solidFill>
                            <a:srgbClr val="000000"/>
                          </a:solidFill>
                          <a:latin typeface="Cambria"/>
                        </a:rPr>
                        <a:t> NXT, EV3, Lego Digital Designer</a:t>
                      </a:r>
                      <a:endParaRPr lang="el-GR" sz="1000" b="0" i="0" u="none" strike="noStrike" dirty="0">
                        <a:solidFill>
                          <a:srgbClr val="000000"/>
                        </a:solidFill>
                        <a:latin typeface="Cambria"/>
                      </a:endParaRPr>
                    </a:p>
                  </a:txBody>
                  <a:tcPr marL="9525" marR="9525" marT="9525" marB="0"/>
                </a:tc>
                <a:tc>
                  <a:txBody>
                    <a:bodyPr/>
                    <a:lstStyle/>
                    <a:p>
                      <a:pPr algn="ctr" fontAlgn="t"/>
                      <a:r>
                        <a:rPr lang="en-US" sz="1000" b="0" i="0" u="none" strike="noStrike" dirty="0">
                          <a:solidFill>
                            <a:srgbClr val="000000"/>
                          </a:solidFill>
                          <a:latin typeface="Cambria"/>
                        </a:rPr>
                        <a:t>NO</a:t>
                      </a:r>
                      <a:endParaRPr lang="el-GR" sz="1000" b="0" i="0" u="none" strike="noStrike" dirty="0">
                        <a:solidFill>
                          <a:srgbClr val="000000"/>
                        </a:solidFill>
                        <a:latin typeface="Cambria"/>
                      </a:endParaRPr>
                    </a:p>
                  </a:txBody>
                  <a:tcPr marL="9525" marR="9525" marT="9525" marB="0"/>
                </a:tc>
              </a:tr>
              <a:tr h="460937">
                <a:tc>
                  <a:txBody>
                    <a:bodyPr/>
                    <a:lstStyle/>
                    <a:p>
                      <a:pPr algn="l" fontAlgn="t"/>
                      <a:r>
                        <a:rPr lang="en-US" sz="1000" b="0" i="0" u="none" strike="noStrike">
                          <a:solidFill>
                            <a:srgbClr val="000000"/>
                          </a:solidFill>
                          <a:latin typeface="Cambria"/>
                        </a:rPr>
                        <a:t>9 - 22 March 2015</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Implementation of the project</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Programming the robots to get round any obstacles</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Learning Designer, Google Drive, Lego </a:t>
                      </a:r>
                      <a:r>
                        <a:rPr lang="en-US" sz="1000" b="0" i="0" u="none" strike="noStrike" dirty="0" err="1">
                          <a:solidFill>
                            <a:srgbClr val="000000"/>
                          </a:solidFill>
                          <a:latin typeface="Cambria"/>
                        </a:rPr>
                        <a:t>Mindstorm</a:t>
                      </a:r>
                      <a:r>
                        <a:rPr lang="en-US" sz="1000" b="0" i="0" u="none" strike="noStrike" dirty="0">
                          <a:solidFill>
                            <a:srgbClr val="000000"/>
                          </a:solidFill>
                          <a:latin typeface="Cambria"/>
                        </a:rPr>
                        <a:t> NXT, EV3, Lego Digital Designer</a:t>
                      </a:r>
                      <a:endParaRPr lang="el-GR" sz="1000" b="0" i="0" u="none" strike="noStrike" dirty="0">
                        <a:solidFill>
                          <a:srgbClr val="000000"/>
                        </a:solidFill>
                        <a:latin typeface="Cambria"/>
                      </a:endParaRPr>
                    </a:p>
                  </a:txBody>
                  <a:tcPr marL="9525" marR="9525" marT="9525" marB="0"/>
                </a:tc>
                <a:tc>
                  <a:txBody>
                    <a:bodyPr/>
                    <a:lstStyle/>
                    <a:p>
                      <a:pPr algn="ctr" fontAlgn="t"/>
                      <a:r>
                        <a:rPr lang="en-US" sz="1000" b="0" i="0" u="none" strike="noStrike" dirty="0">
                          <a:solidFill>
                            <a:srgbClr val="000000"/>
                          </a:solidFill>
                          <a:latin typeface="Cambria"/>
                        </a:rPr>
                        <a:t>NO</a:t>
                      </a:r>
                      <a:endParaRPr lang="el-GR" sz="1000" b="0" i="0" u="none" strike="noStrike" dirty="0">
                        <a:solidFill>
                          <a:srgbClr val="000000"/>
                        </a:solidFill>
                        <a:latin typeface="Cambria"/>
                      </a:endParaRPr>
                    </a:p>
                  </a:txBody>
                  <a:tcPr marL="9525" marR="9525" marT="9525" marB="0"/>
                </a:tc>
              </a:tr>
              <a:tr h="611447">
                <a:tc>
                  <a:txBody>
                    <a:bodyPr/>
                    <a:lstStyle/>
                    <a:p>
                      <a:pPr algn="l" fontAlgn="t"/>
                      <a:r>
                        <a:rPr lang="en-US" sz="1000" b="0" i="0" u="none" strike="noStrike">
                          <a:solidFill>
                            <a:srgbClr val="000000"/>
                          </a:solidFill>
                          <a:latin typeface="Cambria"/>
                        </a:rPr>
                        <a:t>23 March- 5 April 2015</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Implementation of the project</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Control the robots by using tablets via bluetooth</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Learning Designer, Google Drive, Lego </a:t>
                      </a:r>
                      <a:r>
                        <a:rPr lang="en-US" sz="1000" b="0" i="0" u="none" strike="noStrike" dirty="0" err="1" smtClean="0">
                          <a:solidFill>
                            <a:srgbClr val="000000"/>
                          </a:solidFill>
                          <a:latin typeface="Cambria"/>
                        </a:rPr>
                        <a:t>Mindstorms</a:t>
                      </a:r>
                      <a:r>
                        <a:rPr lang="en-US" sz="1000" b="0" i="0" u="none" strike="noStrike" baseline="0" dirty="0" smtClean="0">
                          <a:solidFill>
                            <a:srgbClr val="000000"/>
                          </a:solidFill>
                          <a:latin typeface="Cambria"/>
                        </a:rPr>
                        <a:t> </a:t>
                      </a:r>
                      <a:r>
                        <a:rPr lang="en-US" sz="1000" b="0" i="0" u="none" strike="noStrike" dirty="0" smtClean="0">
                          <a:solidFill>
                            <a:srgbClr val="000000"/>
                          </a:solidFill>
                          <a:latin typeface="Cambria"/>
                        </a:rPr>
                        <a:t>NXT</a:t>
                      </a:r>
                      <a:r>
                        <a:rPr lang="en-US" sz="1000" b="0" i="0" u="none" strike="noStrike" dirty="0">
                          <a:solidFill>
                            <a:srgbClr val="000000"/>
                          </a:solidFill>
                          <a:latin typeface="Cambria"/>
                        </a:rPr>
                        <a:t>, EV3, Lego Digital </a:t>
                      </a:r>
                      <a:r>
                        <a:rPr lang="en-US" sz="1000" b="0" i="0" u="none" strike="noStrike" dirty="0" smtClean="0">
                          <a:solidFill>
                            <a:srgbClr val="000000"/>
                          </a:solidFill>
                          <a:latin typeface="Cambria"/>
                        </a:rPr>
                        <a:t>Designer, tablets</a:t>
                      </a:r>
                      <a:endParaRPr lang="el-GR" sz="1000" b="0" i="0" u="none" strike="noStrike" dirty="0">
                        <a:solidFill>
                          <a:srgbClr val="000000"/>
                        </a:solidFill>
                        <a:latin typeface="Cambria"/>
                      </a:endParaRPr>
                    </a:p>
                  </a:txBody>
                  <a:tcPr marL="9525" marR="9525" marT="9525" marB="0"/>
                </a:tc>
                <a:tc>
                  <a:txBody>
                    <a:bodyPr/>
                    <a:lstStyle/>
                    <a:p>
                      <a:pPr algn="ctr" fontAlgn="t"/>
                      <a:r>
                        <a:rPr lang="en-US" sz="1000" b="0" i="0" u="none" strike="noStrike" dirty="0">
                          <a:solidFill>
                            <a:srgbClr val="000000"/>
                          </a:solidFill>
                          <a:latin typeface="Cambria"/>
                        </a:rPr>
                        <a:t>NO</a:t>
                      </a:r>
                      <a:endParaRPr lang="el-GR" sz="1000" b="0" i="0" u="none" strike="noStrike" dirty="0">
                        <a:solidFill>
                          <a:srgbClr val="000000"/>
                        </a:solidFill>
                        <a:latin typeface="Cambria"/>
                      </a:endParaRPr>
                    </a:p>
                  </a:txBody>
                  <a:tcPr marL="9525" marR="9525" marT="9525" marB="0"/>
                </a:tc>
              </a:tr>
              <a:tr h="319300">
                <a:tc>
                  <a:txBody>
                    <a:bodyPr/>
                    <a:lstStyle/>
                    <a:p>
                      <a:pPr algn="l" fontAlgn="t"/>
                      <a:r>
                        <a:rPr lang="en-US" sz="1000" b="0" i="0" u="none" strike="noStrike">
                          <a:solidFill>
                            <a:srgbClr val="000000"/>
                          </a:solidFill>
                          <a:latin typeface="Cambria"/>
                        </a:rPr>
                        <a:t>6  April - 3 May 2015</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Complete </a:t>
                      </a:r>
                      <a:r>
                        <a:rPr lang="en-US" sz="1000" b="0" i="0" u="none" strike="noStrike" dirty="0" smtClean="0">
                          <a:solidFill>
                            <a:srgbClr val="000000"/>
                          </a:solidFill>
                          <a:latin typeface="Cambria"/>
                        </a:rPr>
                        <a:t>implementation</a:t>
                      </a:r>
                      <a:endParaRPr lang="el-GR" sz="1000" b="0" i="0" u="none" strike="noStrike" dirty="0">
                        <a:solidFill>
                          <a:srgbClr val="000000"/>
                        </a:solidFill>
                        <a:latin typeface="Cambria"/>
                      </a:endParaRPr>
                    </a:p>
                  </a:txBody>
                  <a:tcPr marL="9525" marR="9525" marT="9525" marB="0"/>
                </a:tc>
                <a:tc>
                  <a:txBody>
                    <a:bodyPr/>
                    <a:lstStyle/>
                    <a:p>
                      <a:pPr algn="l" fontAlgn="t"/>
                      <a:r>
                        <a:rPr lang="en-US" sz="1000" b="1" i="0" u="none" strike="noStrike" dirty="0">
                          <a:solidFill>
                            <a:srgbClr val="000000"/>
                          </a:solidFill>
                          <a:latin typeface="Cambria"/>
                        </a:rPr>
                        <a:t> </a:t>
                      </a:r>
                      <a:r>
                        <a:rPr lang="en-US" sz="1000" b="1" i="0" u="none" strike="noStrike" dirty="0" smtClean="0">
                          <a:solidFill>
                            <a:srgbClr val="000000"/>
                          </a:solidFill>
                          <a:latin typeface="Cambria"/>
                        </a:rPr>
                        <a:t>Trial and Error method </a:t>
                      </a:r>
                      <a:endParaRPr lang="el-GR" sz="1000" b="1" i="0" u="none" strike="noStrike" dirty="0">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Lego </a:t>
                      </a:r>
                      <a:r>
                        <a:rPr lang="en-US" sz="1000" b="0" i="0" u="none" strike="noStrike" dirty="0" err="1" smtClean="0">
                          <a:solidFill>
                            <a:srgbClr val="000000"/>
                          </a:solidFill>
                          <a:latin typeface="Cambria"/>
                        </a:rPr>
                        <a:t>Mindstorms</a:t>
                      </a:r>
                      <a:r>
                        <a:rPr lang="en-US" sz="1000" b="0" i="0" u="none" strike="noStrike" dirty="0" smtClean="0">
                          <a:solidFill>
                            <a:srgbClr val="000000"/>
                          </a:solidFill>
                          <a:latin typeface="Cambria"/>
                        </a:rPr>
                        <a:t> </a:t>
                      </a:r>
                      <a:r>
                        <a:rPr lang="en-US" sz="1000" b="0" i="0" u="none" strike="noStrike" dirty="0">
                          <a:solidFill>
                            <a:srgbClr val="000000"/>
                          </a:solidFill>
                          <a:latin typeface="Cambria"/>
                        </a:rPr>
                        <a:t>NXT, </a:t>
                      </a:r>
                      <a:r>
                        <a:rPr lang="en-US" sz="1000" b="0" i="0" u="none" strike="noStrike" dirty="0" smtClean="0">
                          <a:solidFill>
                            <a:srgbClr val="000000"/>
                          </a:solidFill>
                          <a:latin typeface="Cambria"/>
                        </a:rPr>
                        <a:t>EV3, tablets</a:t>
                      </a:r>
                      <a:endParaRPr lang="el-GR" sz="1000" b="0" i="0" u="none" strike="noStrike" dirty="0">
                        <a:solidFill>
                          <a:srgbClr val="000000"/>
                        </a:solidFill>
                        <a:latin typeface="Cambria"/>
                      </a:endParaRPr>
                    </a:p>
                  </a:txBody>
                  <a:tcPr marL="9525" marR="9525" marT="9525" marB="0"/>
                </a:tc>
                <a:tc>
                  <a:txBody>
                    <a:bodyPr/>
                    <a:lstStyle/>
                    <a:p>
                      <a:pPr algn="ctr" fontAlgn="t"/>
                      <a:r>
                        <a:rPr lang="en-US" sz="1000" b="0" i="0" u="none" strike="noStrike" dirty="0">
                          <a:solidFill>
                            <a:srgbClr val="000000"/>
                          </a:solidFill>
                          <a:latin typeface="Cambria"/>
                        </a:rPr>
                        <a:t>NO</a:t>
                      </a:r>
                      <a:endParaRPr lang="el-GR" sz="1000" b="0" i="0" u="none" strike="noStrike" dirty="0">
                        <a:solidFill>
                          <a:srgbClr val="000000"/>
                        </a:solidFill>
                        <a:latin typeface="Cambria"/>
                      </a:endParaRPr>
                    </a:p>
                  </a:txBody>
                  <a:tcPr marL="9525" marR="9525" marT="9525" marB="0"/>
                </a:tc>
              </a:tr>
              <a:tr h="761957">
                <a:tc>
                  <a:txBody>
                    <a:bodyPr/>
                    <a:lstStyle/>
                    <a:p>
                      <a:pPr algn="l" fontAlgn="t"/>
                      <a:r>
                        <a:rPr lang="en-US" sz="1000" b="0" i="0" u="none" strike="noStrike">
                          <a:solidFill>
                            <a:srgbClr val="000000"/>
                          </a:solidFill>
                          <a:latin typeface="Cambria"/>
                        </a:rPr>
                        <a:t>4 May -17 May 2015</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Complete project and start preparation for the 3rd Regional Challenge of Educational Robotics on 20th June 2015</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Each team presents its implementations and teachers choose the students for the Challenge </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 </a:t>
                      </a:r>
                      <a:r>
                        <a:rPr lang="en-US" sz="1000" b="0" i="0" u="none" strike="noStrike" dirty="0" smtClean="0">
                          <a:solidFill>
                            <a:srgbClr val="000000"/>
                          </a:solidFill>
                          <a:latin typeface="Cambria"/>
                        </a:rPr>
                        <a:t>Tablets, Google Drive</a:t>
                      </a:r>
                      <a:endParaRPr lang="el-GR" sz="1000" b="0" i="0" u="none" strike="noStrike" dirty="0">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A final questionnaire for all the students and the teachers for the </a:t>
                      </a:r>
                      <a:r>
                        <a:rPr lang="en-US" sz="1000" b="0" i="0" u="none" strike="noStrike" dirty="0" smtClean="0">
                          <a:solidFill>
                            <a:srgbClr val="000000"/>
                          </a:solidFill>
                          <a:latin typeface="Cambria"/>
                        </a:rPr>
                        <a:t>assessment of </a:t>
                      </a:r>
                      <a:r>
                        <a:rPr lang="en-US" sz="1000" b="0" i="0" u="none" strike="noStrike" dirty="0">
                          <a:solidFill>
                            <a:srgbClr val="000000"/>
                          </a:solidFill>
                          <a:latin typeface="Cambria"/>
                        </a:rPr>
                        <a:t>the project</a:t>
                      </a:r>
                      <a:endParaRPr lang="el-GR" sz="1000" b="0" i="0" u="none" strike="noStrike" dirty="0">
                        <a:solidFill>
                          <a:srgbClr val="000000"/>
                        </a:solidFill>
                        <a:latin typeface="Cambria"/>
                      </a:endParaRPr>
                    </a:p>
                  </a:txBody>
                  <a:tcPr marL="9525" marR="9525" marT="9525" marB="0"/>
                </a:tc>
              </a:tr>
              <a:tr h="611447">
                <a:tc>
                  <a:txBody>
                    <a:bodyPr/>
                    <a:lstStyle/>
                    <a:p>
                      <a:pPr algn="l" fontAlgn="t"/>
                      <a:r>
                        <a:rPr lang="en-US" sz="1000" b="0" i="0" u="none" strike="noStrike" dirty="0">
                          <a:solidFill>
                            <a:srgbClr val="000000"/>
                          </a:solidFill>
                          <a:latin typeface="Cambria"/>
                        </a:rPr>
                        <a:t>18 May -19 June 2015</a:t>
                      </a:r>
                      <a:endParaRPr lang="el-GR" sz="1000" b="0" i="0" u="none" strike="noStrike" dirty="0">
                        <a:solidFill>
                          <a:srgbClr val="000000"/>
                        </a:solidFill>
                        <a:latin typeface="Cambria"/>
                      </a:endParaRPr>
                    </a:p>
                  </a:txBody>
                  <a:tcPr marL="9525" marR="9525" marT="9525" marB="0"/>
                </a:tc>
                <a:tc>
                  <a:txBody>
                    <a:bodyPr/>
                    <a:lstStyle/>
                    <a:p>
                      <a:pPr algn="l" fontAlgn="t"/>
                      <a:r>
                        <a:rPr lang="en-US" sz="1000" b="0" i="0" u="none" strike="noStrike">
                          <a:solidFill>
                            <a:srgbClr val="000000"/>
                          </a:solidFill>
                          <a:latin typeface="Cambria"/>
                        </a:rPr>
                        <a:t>Preparation for the 3rd Regional Challenge of Educational Robotics on 20th June 2015</a:t>
                      </a:r>
                      <a:endParaRPr lang="el-GR" sz="1000" b="0" i="0" u="none" strike="noStrike">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Two teams for each challenge: one for the Lyceum </a:t>
                      </a:r>
                      <a:r>
                        <a:rPr lang="en-US" sz="1000" b="0" i="0" u="none" strike="noStrike" dirty="0" smtClean="0">
                          <a:solidFill>
                            <a:srgbClr val="000000"/>
                          </a:solidFill>
                          <a:latin typeface="Cambria"/>
                        </a:rPr>
                        <a:t>Challenge </a:t>
                      </a:r>
                      <a:r>
                        <a:rPr lang="en-US" sz="1000" b="0" i="0" u="none" strike="noStrike" dirty="0">
                          <a:solidFill>
                            <a:srgbClr val="000000"/>
                          </a:solidFill>
                          <a:latin typeface="Cambria"/>
                        </a:rPr>
                        <a:t>and one for the Open Challenge</a:t>
                      </a:r>
                      <a:endParaRPr lang="el-GR" sz="1000" b="0" i="0" u="none" strike="noStrike" dirty="0">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Lego </a:t>
                      </a:r>
                      <a:r>
                        <a:rPr lang="en-US" sz="1000" b="0" i="0" u="none" strike="noStrike" dirty="0" err="1" smtClean="0">
                          <a:solidFill>
                            <a:srgbClr val="000000"/>
                          </a:solidFill>
                          <a:latin typeface="Cambria"/>
                        </a:rPr>
                        <a:t>Mindstorms</a:t>
                      </a:r>
                      <a:r>
                        <a:rPr lang="en-US" sz="1000" b="0" i="0" u="none" strike="noStrike" dirty="0" smtClean="0">
                          <a:solidFill>
                            <a:srgbClr val="000000"/>
                          </a:solidFill>
                          <a:latin typeface="Cambria"/>
                        </a:rPr>
                        <a:t> </a:t>
                      </a:r>
                      <a:r>
                        <a:rPr lang="en-US" sz="1000" b="0" i="0" u="none" strike="noStrike" dirty="0">
                          <a:solidFill>
                            <a:srgbClr val="000000"/>
                          </a:solidFill>
                          <a:latin typeface="Cambria"/>
                        </a:rPr>
                        <a:t>NXT, </a:t>
                      </a:r>
                      <a:r>
                        <a:rPr lang="en-US" sz="1000" b="0" i="0" u="none" strike="noStrike" dirty="0" smtClean="0">
                          <a:solidFill>
                            <a:srgbClr val="000000"/>
                          </a:solidFill>
                          <a:latin typeface="Cambria"/>
                        </a:rPr>
                        <a:t>EV3, tablets</a:t>
                      </a:r>
                      <a:endParaRPr lang="el-GR" sz="1000" b="0" i="0" u="none" strike="noStrike" dirty="0">
                        <a:solidFill>
                          <a:srgbClr val="000000"/>
                        </a:solidFill>
                        <a:latin typeface="Cambria"/>
                      </a:endParaRPr>
                    </a:p>
                  </a:txBody>
                  <a:tcPr marL="9525" marR="9525" marT="9525" marB="0"/>
                </a:tc>
                <a:tc>
                  <a:txBody>
                    <a:bodyPr/>
                    <a:lstStyle/>
                    <a:p>
                      <a:pPr algn="l" fontAlgn="t"/>
                      <a:r>
                        <a:rPr lang="en-US" sz="1000" b="0" i="0" u="none" strike="noStrike" dirty="0">
                          <a:solidFill>
                            <a:srgbClr val="000000"/>
                          </a:solidFill>
                          <a:latin typeface="Cambria"/>
                        </a:rPr>
                        <a:t>Evaluation the day of the </a:t>
                      </a:r>
                      <a:r>
                        <a:rPr lang="en-US" sz="1000" b="0" i="0" u="none" strike="noStrike" dirty="0" smtClean="0">
                          <a:solidFill>
                            <a:srgbClr val="000000"/>
                          </a:solidFill>
                          <a:latin typeface="Cambria"/>
                        </a:rPr>
                        <a:t>Challenge 20-06-2015</a:t>
                      </a:r>
                      <a:endParaRPr lang="el-GR" sz="1000" b="0" i="0" u="none" strike="noStrike" dirty="0">
                        <a:solidFill>
                          <a:srgbClr val="000000"/>
                        </a:solidFill>
                        <a:latin typeface="Cambria"/>
                      </a:endParaRPr>
                    </a:p>
                  </a:txBody>
                  <a:tcPr marL="9525" marR="9525" marT="9525" marB="0"/>
                </a:tc>
              </a:tr>
            </a:tbl>
          </a:graphicData>
        </a:graphic>
      </p:graphicFrame>
    </p:spTree>
    <p:extLst>
      <p:ext uri="{BB962C8B-B14F-4D97-AF65-F5344CB8AC3E}">
        <p14:creationId xmlns:p14="http://schemas.microsoft.com/office/powerpoint/2010/main" xmlns="" val="104022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12968" cy="792088"/>
          </a:xfrm>
        </p:spPr>
        <p:txBody>
          <a:bodyPr>
            <a:noAutofit/>
          </a:bodyPr>
          <a:lstStyle/>
          <a:p>
            <a:pPr algn="ctr"/>
            <a:r>
              <a:rPr lang="en-US" sz="4000" b="1" dirty="0" smtClean="0"/>
              <a:t>Phase 1-2: Preparation-Implementation</a:t>
            </a:r>
            <a:endParaRPr lang="el-GR" sz="4000" b="1" dirty="0"/>
          </a:p>
        </p:txBody>
      </p:sp>
      <p:sp>
        <p:nvSpPr>
          <p:cNvPr id="7" name="6 - Θέση περιεχομένου"/>
          <p:cNvSpPr>
            <a:spLocks noGrp="1"/>
          </p:cNvSpPr>
          <p:nvPr>
            <p:ph idx="1"/>
          </p:nvPr>
        </p:nvSpPr>
        <p:spPr>
          <a:xfrm>
            <a:off x="179512" y="836712"/>
            <a:ext cx="8784976" cy="5487888"/>
          </a:xfrm>
        </p:spPr>
        <p:txBody>
          <a:bodyPr>
            <a:normAutofit/>
          </a:bodyPr>
          <a:lstStyle/>
          <a:p>
            <a:pPr algn="just">
              <a:buNone/>
            </a:pPr>
            <a:r>
              <a:rPr lang="pt-PT" sz="2200" b="1" dirty="0" smtClean="0"/>
              <a:t>	</a:t>
            </a:r>
            <a:r>
              <a:rPr lang="pt-PT" sz="2200" b="1" dirty="0" smtClean="0">
                <a:latin typeface="+mj-lt"/>
              </a:rPr>
              <a:t>Infrastructure</a:t>
            </a:r>
            <a:r>
              <a:rPr lang="pt-PT" sz="2200" dirty="0" smtClean="0">
                <a:latin typeface="+mj-lt"/>
              </a:rPr>
              <a:t>: The equipment that will be used for the purpose of the project is:</a:t>
            </a:r>
            <a:endParaRPr lang="el-GR" sz="2200" dirty="0" smtClean="0">
              <a:latin typeface="+mj-lt"/>
            </a:endParaRPr>
          </a:p>
          <a:p>
            <a:pPr lvl="0" algn="just"/>
            <a:r>
              <a:rPr lang="pt-PT" sz="2200" dirty="0" smtClean="0">
                <a:latin typeface="+mj-lt"/>
              </a:rPr>
              <a:t>An ICT Laboratory with 10 PC's which "run" on Window7</a:t>
            </a:r>
            <a:endParaRPr lang="el-GR" sz="2200" dirty="0" smtClean="0">
              <a:latin typeface="+mj-lt"/>
            </a:endParaRPr>
          </a:p>
          <a:p>
            <a:pPr lvl="0" algn="just"/>
            <a:r>
              <a:rPr lang="pt-PT" sz="2200" dirty="0" smtClean="0">
                <a:latin typeface="+mj-lt"/>
              </a:rPr>
              <a:t>An Interactive board in the lab</a:t>
            </a:r>
            <a:endParaRPr lang="el-GR" sz="2200" dirty="0" smtClean="0">
              <a:latin typeface="+mj-lt"/>
            </a:endParaRPr>
          </a:p>
          <a:p>
            <a:pPr lvl="0" algn="just"/>
            <a:r>
              <a:rPr lang="pt-PT" sz="2200" dirty="0" smtClean="0">
                <a:latin typeface="+mj-lt"/>
              </a:rPr>
              <a:t>A projector which is part of the equipment of the lab</a:t>
            </a:r>
            <a:endParaRPr lang="el-GR" sz="2200" dirty="0" smtClean="0">
              <a:latin typeface="+mj-lt"/>
            </a:endParaRPr>
          </a:p>
          <a:p>
            <a:pPr lvl="0" algn="just"/>
            <a:r>
              <a:rPr lang="pt-PT" sz="2200" dirty="0" smtClean="0">
                <a:latin typeface="+mj-lt"/>
              </a:rPr>
              <a:t>A mobile lab with 5 tablets which "run" on Android 4.4 kitkat</a:t>
            </a:r>
            <a:endParaRPr lang="el-GR" sz="2200" dirty="0" smtClean="0">
              <a:latin typeface="+mj-lt"/>
            </a:endParaRPr>
          </a:p>
          <a:p>
            <a:pPr lvl="0" algn="just"/>
            <a:r>
              <a:rPr lang="pt-PT" sz="2200" dirty="0" smtClean="0">
                <a:latin typeface="+mj-lt"/>
              </a:rPr>
              <a:t>2 Lego EV3 packets with an extension packet</a:t>
            </a:r>
            <a:endParaRPr lang="el-GR" sz="2200" dirty="0" smtClean="0">
              <a:latin typeface="+mj-lt"/>
            </a:endParaRPr>
          </a:p>
          <a:p>
            <a:pPr lvl="0" algn="just"/>
            <a:r>
              <a:rPr lang="pt-PT" sz="2200" dirty="0" smtClean="0">
                <a:latin typeface="+mj-lt"/>
              </a:rPr>
              <a:t>2 Lego Mindstorm NXT packets with an extension packet</a:t>
            </a:r>
            <a:endParaRPr lang="el-GR" sz="2200" dirty="0" smtClean="0">
              <a:latin typeface="+mj-lt"/>
            </a:endParaRPr>
          </a:p>
          <a:p>
            <a:pPr>
              <a:buNone/>
            </a:pPr>
            <a:endParaRPr lang="el-GR" dirty="0"/>
          </a:p>
        </p:txBody>
      </p:sp>
      <p:sp>
        <p:nvSpPr>
          <p:cNvPr id="6" name="5 - Θέση υποσέλιδου"/>
          <p:cNvSpPr>
            <a:spLocks noGrp="1"/>
          </p:cNvSpPr>
          <p:nvPr>
            <p:ph type="ftr" sz="quarter" idx="11"/>
          </p:nvPr>
        </p:nvSpPr>
        <p:spPr/>
        <p:txBody>
          <a:bodyPr/>
          <a:lstStyle/>
          <a:p>
            <a:r>
              <a:rPr lang="en-US" dirty="0" smtClean="0"/>
              <a:t>7th High School of </a:t>
            </a:r>
            <a:r>
              <a:rPr lang="en-US" dirty="0" err="1" smtClean="0"/>
              <a:t>Trikala</a:t>
            </a:r>
            <a:r>
              <a:rPr lang="en-US" dirty="0" smtClean="0"/>
              <a:t>, Greece</a:t>
            </a:r>
            <a:endParaRPr lang="el-GR" dirty="0"/>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12</a:t>
            </a:fld>
            <a:endParaRPr lang="el-GR" dirty="0"/>
          </a:p>
        </p:txBody>
      </p:sp>
      <p:sp>
        <p:nvSpPr>
          <p:cNvPr id="5" name="Content Placeholder 2"/>
          <p:cNvSpPr txBox="1">
            <a:spLocks/>
          </p:cNvSpPr>
          <p:nvPr/>
        </p:nvSpPr>
        <p:spPr>
          <a:xfrm>
            <a:off x="107504" y="1268760"/>
            <a:ext cx="8928992" cy="518457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None/>
            </a:pPr>
            <a:endParaRPr lang="en-US" sz="2600" dirty="0">
              <a:latin typeface="+mj-lt"/>
            </a:endParaRPr>
          </a:p>
          <a:p>
            <a:pPr lvl="1"/>
            <a:endParaRPr lang="en-US" dirty="0" smtClean="0"/>
          </a:p>
          <a:p>
            <a:pPr marL="457200" lvl="1" indent="0">
              <a:buFont typeface="Wingdings 2" charset="2"/>
              <a:buNone/>
            </a:pPr>
            <a:endParaRPr lang="en-US" dirty="0" smtClean="0"/>
          </a:p>
          <a:p>
            <a:pPr marL="457200" lvl="1" indent="0">
              <a:buFont typeface="Wingdings 2" charset="2"/>
              <a:buNone/>
            </a:pPr>
            <a:endParaRPr lang="en-US" dirty="0" smtClean="0"/>
          </a:p>
          <a:p>
            <a:pPr>
              <a:buNone/>
            </a:pPr>
            <a:endParaRPr lang="en-US" dirty="0" smtClean="0"/>
          </a:p>
          <a:p>
            <a:endParaRPr lang="el-GR" dirty="0"/>
          </a:p>
        </p:txBody>
      </p:sp>
      <p:graphicFrame>
        <p:nvGraphicFramePr>
          <p:cNvPr id="8" name="7 - Πίνακας"/>
          <p:cNvGraphicFramePr>
            <a:graphicFrameLocks noGrp="1"/>
          </p:cNvGraphicFramePr>
          <p:nvPr/>
        </p:nvGraphicFramePr>
        <p:xfrm>
          <a:off x="1259632" y="4149080"/>
          <a:ext cx="6696744" cy="1858645"/>
        </p:xfrm>
        <a:graphic>
          <a:graphicData uri="http://schemas.openxmlformats.org/drawingml/2006/table">
            <a:tbl>
              <a:tblPr firstRow="1" bandRow="1">
                <a:tableStyleId>{5C22544A-7EE6-4342-B048-85BDC9FD1C3A}</a:tableStyleId>
              </a:tblPr>
              <a:tblGrid>
                <a:gridCol w="316417"/>
                <a:gridCol w="1423875"/>
                <a:gridCol w="4956452"/>
              </a:tblGrid>
              <a:tr h="370840">
                <a:tc gridSpan="3">
                  <a:txBody>
                    <a:bodyPr/>
                    <a:lstStyle/>
                    <a:p>
                      <a:pPr algn="ctr" fontAlgn="t"/>
                      <a:r>
                        <a:rPr lang="en-US" sz="1200" b="1" i="0" u="none" strike="noStrike" dirty="0">
                          <a:solidFill>
                            <a:srgbClr val="000000"/>
                          </a:solidFill>
                          <a:latin typeface="Cambria"/>
                        </a:rPr>
                        <a:t>Collaborating Tools for "Programming with Robots"</a:t>
                      </a:r>
                      <a:endParaRPr lang="el-GR" sz="1200" b="1" i="0" u="none" strike="noStrike" dirty="0">
                        <a:solidFill>
                          <a:srgbClr val="000000"/>
                        </a:solidFill>
                        <a:latin typeface="Cambria"/>
                      </a:endParaRPr>
                    </a:p>
                  </a:txBody>
                  <a:tcPr marL="9525" marR="9525" marT="9525" marB="0">
                    <a:solidFill>
                      <a:schemeClr val="accent3">
                        <a:lumMod val="60000"/>
                        <a:lumOff val="40000"/>
                      </a:schemeClr>
                    </a:solidFill>
                  </a:tcPr>
                </a:tc>
                <a:tc hMerge="1">
                  <a:txBody>
                    <a:bodyPr/>
                    <a:lstStyle/>
                    <a:p>
                      <a:endParaRPr lang="el-GR"/>
                    </a:p>
                  </a:txBody>
                  <a:tcPr/>
                </a:tc>
                <a:tc hMerge="1">
                  <a:txBody>
                    <a:bodyPr/>
                    <a:lstStyle/>
                    <a:p>
                      <a:endParaRPr lang="el-GR"/>
                    </a:p>
                  </a:txBody>
                  <a:tcPr/>
                </a:tc>
              </a:tr>
              <a:tr h="370840">
                <a:tc>
                  <a:txBody>
                    <a:bodyPr/>
                    <a:lstStyle/>
                    <a:p>
                      <a:pPr algn="ctr" fontAlgn="t"/>
                      <a:r>
                        <a:rPr lang="en-US" sz="1200" b="0" i="0" u="none" strike="noStrike" dirty="0">
                          <a:solidFill>
                            <a:srgbClr val="000000"/>
                          </a:solidFill>
                          <a:latin typeface="Cambria"/>
                        </a:rPr>
                        <a:t>1</a:t>
                      </a:r>
                      <a:endParaRPr lang="el-GR" sz="1200" b="0" i="0" u="none" strike="noStrike" dirty="0">
                        <a:solidFill>
                          <a:srgbClr val="000000"/>
                        </a:solidFill>
                        <a:latin typeface="Cambria"/>
                      </a:endParaRPr>
                    </a:p>
                  </a:txBody>
                  <a:tcPr marL="9525" marR="9525" marT="9525" marB="0"/>
                </a:tc>
                <a:tc>
                  <a:txBody>
                    <a:bodyPr/>
                    <a:lstStyle/>
                    <a:p>
                      <a:pPr algn="l" fontAlgn="t"/>
                      <a:r>
                        <a:rPr lang="en-US" sz="1200" b="0" i="0" u="none" strike="noStrike" dirty="0">
                          <a:solidFill>
                            <a:srgbClr val="000000"/>
                          </a:solidFill>
                          <a:latin typeface="Cambria"/>
                        </a:rPr>
                        <a:t>Text 2 Mind Map</a:t>
                      </a:r>
                      <a:endParaRPr lang="el-GR" sz="1200" b="0" i="0" u="none" strike="noStrike" dirty="0">
                        <a:solidFill>
                          <a:srgbClr val="000000"/>
                        </a:solidFill>
                        <a:latin typeface="Cambria"/>
                      </a:endParaRPr>
                    </a:p>
                  </a:txBody>
                  <a:tcPr marL="9525" marR="9525" marT="9525" marB="0"/>
                </a:tc>
                <a:tc>
                  <a:txBody>
                    <a:bodyPr/>
                    <a:lstStyle/>
                    <a:p>
                      <a:pPr algn="l" fontAlgn="t"/>
                      <a:r>
                        <a:rPr lang="en-US" sz="1200" b="0" i="0" u="none" strike="noStrike" dirty="0">
                          <a:solidFill>
                            <a:srgbClr val="000000"/>
                          </a:solidFill>
                          <a:latin typeface="Cambria"/>
                        </a:rPr>
                        <a:t>Assigning roles to every team member</a:t>
                      </a:r>
                      <a:endParaRPr lang="el-GR" sz="1200" b="0" i="0" u="none" strike="noStrike" dirty="0">
                        <a:solidFill>
                          <a:srgbClr val="000000"/>
                        </a:solidFill>
                        <a:latin typeface="Cambria"/>
                      </a:endParaRPr>
                    </a:p>
                  </a:txBody>
                  <a:tcPr marL="9525" marR="9525" marT="9525" marB="0"/>
                </a:tc>
              </a:tr>
              <a:tr h="370840">
                <a:tc>
                  <a:txBody>
                    <a:bodyPr/>
                    <a:lstStyle/>
                    <a:p>
                      <a:pPr algn="ctr" fontAlgn="t"/>
                      <a:r>
                        <a:rPr lang="en-US" sz="1200" b="0" i="0" u="none" strike="noStrike" dirty="0">
                          <a:solidFill>
                            <a:srgbClr val="000000"/>
                          </a:solidFill>
                          <a:latin typeface="Cambria"/>
                        </a:rPr>
                        <a:t>2</a:t>
                      </a:r>
                      <a:endParaRPr lang="el-GR" sz="1200" b="0" i="0" u="none" strike="noStrike" dirty="0">
                        <a:solidFill>
                          <a:srgbClr val="000000"/>
                        </a:solidFill>
                        <a:latin typeface="Cambria"/>
                      </a:endParaRPr>
                    </a:p>
                  </a:txBody>
                  <a:tcPr marL="9525" marR="9525" marT="9525" marB="0"/>
                </a:tc>
                <a:tc>
                  <a:txBody>
                    <a:bodyPr/>
                    <a:lstStyle/>
                    <a:p>
                      <a:pPr algn="l" fontAlgn="t"/>
                      <a:r>
                        <a:rPr lang="en-US" sz="1200" b="0" i="0" u="none" strike="noStrike">
                          <a:solidFill>
                            <a:srgbClr val="000000"/>
                          </a:solidFill>
                          <a:latin typeface="Cambria"/>
                        </a:rPr>
                        <a:t>Google Drive</a:t>
                      </a:r>
                      <a:endParaRPr lang="el-GR" sz="1200" b="0" i="0" u="none" strike="noStrike">
                        <a:solidFill>
                          <a:srgbClr val="000000"/>
                        </a:solidFill>
                        <a:latin typeface="Cambria"/>
                      </a:endParaRPr>
                    </a:p>
                  </a:txBody>
                  <a:tcPr marL="9525" marR="9525" marT="9525" marB="0"/>
                </a:tc>
                <a:tc>
                  <a:txBody>
                    <a:bodyPr/>
                    <a:lstStyle/>
                    <a:p>
                      <a:pPr algn="l" fontAlgn="t"/>
                      <a:r>
                        <a:rPr lang="en-US" sz="1200" b="0" i="0" u="none" strike="noStrike" dirty="0">
                          <a:solidFill>
                            <a:srgbClr val="000000"/>
                          </a:solidFill>
                          <a:latin typeface="Cambria"/>
                        </a:rPr>
                        <a:t>Sharing Documents among the students and implementation of </a:t>
                      </a:r>
                      <a:r>
                        <a:rPr lang="en-US" sz="1200" b="0" i="0" u="none" strike="noStrike" dirty="0" smtClean="0">
                          <a:solidFill>
                            <a:srgbClr val="000000"/>
                          </a:solidFill>
                          <a:latin typeface="Cambria"/>
                        </a:rPr>
                        <a:t>questionnaire. Each student has a </a:t>
                      </a:r>
                      <a:r>
                        <a:rPr lang="en-US" sz="1200" b="0" i="0" u="none" strike="noStrike" dirty="0" err="1" smtClean="0">
                          <a:solidFill>
                            <a:srgbClr val="000000"/>
                          </a:solidFill>
                          <a:latin typeface="Cambria"/>
                        </a:rPr>
                        <a:t>google</a:t>
                      </a:r>
                      <a:r>
                        <a:rPr lang="en-US" sz="1200" b="0" i="0" u="none" strike="noStrike" dirty="0" smtClean="0">
                          <a:solidFill>
                            <a:srgbClr val="000000"/>
                          </a:solidFill>
                          <a:latin typeface="Cambria"/>
                        </a:rPr>
                        <a:t> account</a:t>
                      </a:r>
                      <a:endParaRPr lang="el-GR" sz="1200" b="0" i="0" u="none" strike="noStrike" dirty="0">
                        <a:solidFill>
                          <a:srgbClr val="000000"/>
                        </a:solidFill>
                        <a:latin typeface="Cambria"/>
                      </a:endParaRPr>
                    </a:p>
                  </a:txBody>
                  <a:tcPr marL="9525" marR="9525" marT="9525" marB="0"/>
                </a:tc>
              </a:tr>
              <a:tr h="370840">
                <a:tc>
                  <a:txBody>
                    <a:bodyPr/>
                    <a:lstStyle/>
                    <a:p>
                      <a:pPr algn="ctr" fontAlgn="t"/>
                      <a:r>
                        <a:rPr lang="en-US" sz="1200" b="0" i="0" u="none" strike="noStrike" dirty="0">
                          <a:solidFill>
                            <a:srgbClr val="000000"/>
                          </a:solidFill>
                          <a:latin typeface="Cambria"/>
                        </a:rPr>
                        <a:t>3</a:t>
                      </a:r>
                      <a:endParaRPr lang="el-GR" sz="1200" b="0" i="0" u="none" strike="noStrike" dirty="0">
                        <a:solidFill>
                          <a:srgbClr val="000000"/>
                        </a:solidFill>
                        <a:latin typeface="Cambria"/>
                      </a:endParaRPr>
                    </a:p>
                  </a:txBody>
                  <a:tcPr marL="9525" marR="9525" marT="9525" marB="0"/>
                </a:tc>
                <a:tc>
                  <a:txBody>
                    <a:bodyPr/>
                    <a:lstStyle/>
                    <a:p>
                      <a:pPr algn="l" fontAlgn="t"/>
                      <a:r>
                        <a:rPr lang="en-US" sz="1200" b="0" i="0" u="none" strike="noStrike">
                          <a:solidFill>
                            <a:srgbClr val="000000"/>
                          </a:solidFill>
                          <a:latin typeface="Cambria"/>
                        </a:rPr>
                        <a:t>Learning Designer</a:t>
                      </a:r>
                      <a:endParaRPr lang="el-GR" sz="1200" b="0" i="0" u="none" strike="noStrike">
                        <a:solidFill>
                          <a:srgbClr val="000000"/>
                        </a:solidFill>
                        <a:latin typeface="Cambria"/>
                      </a:endParaRPr>
                    </a:p>
                  </a:txBody>
                  <a:tcPr marL="9525" marR="9525" marT="9525" marB="0"/>
                </a:tc>
                <a:tc>
                  <a:txBody>
                    <a:bodyPr/>
                    <a:lstStyle/>
                    <a:p>
                      <a:pPr algn="l" fontAlgn="t"/>
                      <a:r>
                        <a:rPr lang="en-US" sz="1200" b="0" i="0" u="none" strike="noStrike" dirty="0">
                          <a:solidFill>
                            <a:srgbClr val="000000"/>
                          </a:solidFill>
                          <a:latin typeface="Cambria"/>
                        </a:rPr>
                        <a:t>Organizing the lesson</a:t>
                      </a:r>
                      <a:endParaRPr lang="el-GR" sz="1200" b="0" i="0" u="none" strike="noStrike" dirty="0">
                        <a:solidFill>
                          <a:srgbClr val="000000"/>
                        </a:solidFill>
                        <a:latin typeface="Cambria"/>
                      </a:endParaRPr>
                    </a:p>
                  </a:txBody>
                  <a:tcPr marL="9525" marR="9525" marT="9525" marB="0"/>
                </a:tc>
              </a:tr>
              <a:tr h="370840">
                <a:tc>
                  <a:txBody>
                    <a:bodyPr/>
                    <a:lstStyle/>
                    <a:p>
                      <a:pPr algn="ctr" fontAlgn="t"/>
                      <a:r>
                        <a:rPr lang="en-US" sz="1200" b="0" i="0" u="none" strike="noStrike" dirty="0">
                          <a:solidFill>
                            <a:srgbClr val="000000"/>
                          </a:solidFill>
                          <a:latin typeface="Cambria"/>
                        </a:rPr>
                        <a:t>4</a:t>
                      </a:r>
                      <a:endParaRPr lang="el-GR" sz="1200" b="0" i="0" u="none" strike="noStrike" dirty="0">
                        <a:solidFill>
                          <a:srgbClr val="000000"/>
                        </a:solidFill>
                        <a:latin typeface="Cambria"/>
                      </a:endParaRPr>
                    </a:p>
                  </a:txBody>
                  <a:tcPr marL="9525" marR="9525" marT="9525" marB="0"/>
                </a:tc>
                <a:tc>
                  <a:txBody>
                    <a:bodyPr/>
                    <a:lstStyle/>
                    <a:p>
                      <a:pPr algn="l" fontAlgn="t"/>
                      <a:r>
                        <a:rPr lang="en-US" sz="1200" b="0" i="0" u="none" strike="noStrike">
                          <a:solidFill>
                            <a:srgbClr val="000000"/>
                          </a:solidFill>
                          <a:latin typeface="Cambria"/>
                        </a:rPr>
                        <a:t>Lego Digital Designer</a:t>
                      </a:r>
                      <a:endParaRPr lang="el-GR" sz="1200" b="0" i="0" u="none" strike="noStrike">
                        <a:solidFill>
                          <a:srgbClr val="000000"/>
                        </a:solidFill>
                        <a:latin typeface="Cambria"/>
                      </a:endParaRPr>
                    </a:p>
                  </a:txBody>
                  <a:tcPr marL="9525" marR="9525" marT="9525" marB="0"/>
                </a:tc>
                <a:tc>
                  <a:txBody>
                    <a:bodyPr/>
                    <a:lstStyle/>
                    <a:p>
                      <a:pPr algn="l" fontAlgn="t"/>
                      <a:r>
                        <a:rPr lang="en-US" sz="1200" b="0" i="0" u="none" strike="noStrike" dirty="0">
                          <a:solidFill>
                            <a:srgbClr val="000000"/>
                          </a:solidFill>
                          <a:latin typeface="Cambria"/>
                        </a:rPr>
                        <a:t>Games-based Robotics Simulator</a:t>
                      </a:r>
                      <a:endParaRPr lang="el-GR" sz="1200" b="0" i="0" u="none" strike="noStrike" dirty="0">
                        <a:solidFill>
                          <a:srgbClr val="000000"/>
                        </a:solidFill>
                        <a:latin typeface="Cambria"/>
                      </a:endParaRPr>
                    </a:p>
                  </a:txBody>
                  <a:tcPr marL="9525" marR="9525" marT="9525" marB="0"/>
                </a:tc>
              </a:tr>
            </a:tbl>
          </a:graphicData>
        </a:graphic>
      </p:graphicFrame>
    </p:spTree>
    <p:extLst>
      <p:ext uri="{BB962C8B-B14F-4D97-AF65-F5344CB8AC3E}">
        <p14:creationId xmlns:p14="http://schemas.microsoft.com/office/powerpoint/2010/main" xmlns="" val="3192521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08112"/>
          </a:xfrm>
        </p:spPr>
        <p:txBody>
          <a:bodyPr>
            <a:noAutofit/>
          </a:bodyPr>
          <a:lstStyle/>
          <a:p>
            <a:pPr algn="ctr"/>
            <a:r>
              <a:rPr lang="en-US" sz="4000" b="1" dirty="0" smtClean="0"/>
              <a:t>Phase 3: Assessment-Students’ Questionnaire through Google Drive   </a:t>
            </a:r>
            <a:endParaRPr lang="el-GR" sz="4000" b="1" dirty="0"/>
          </a:p>
        </p:txBody>
      </p:sp>
      <p:sp>
        <p:nvSpPr>
          <p:cNvPr id="6" name="5 - Θέση υποσέλιδου"/>
          <p:cNvSpPr>
            <a:spLocks noGrp="1"/>
          </p:cNvSpPr>
          <p:nvPr>
            <p:ph type="ftr" sz="quarter" idx="11"/>
          </p:nvPr>
        </p:nvSpPr>
        <p:spPr/>
        <p:txBody>
          <a:bodyPr/>
          <a:lstStyle/>
          <a:p>
            <a:r>
              <a:rPr lang="en-US" smtClean="0"/>
              <a:t>7th High School of Trikala, Greece</a:t>
            </a:r>
            <a:endParaRPr lang="el-GR"/>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13</a:t>
            </a:fld>
            <a:endParaRPr lang="el-GR"/>
          </a:p>
        </p:txBody>
      </p:sp>
      <p:sp>
        <p:nvSpPr>
          <p:cNvPr id="5" name="Content Placeholder 2"/>
          <p:cNvSpPr txBox="1">
            <a:spLocks/>
          </p:cNvSpPr>
          <p:nvPr/>
        </p:nvSpPr>
        <p:spPr>
          <a:xfrm>
            <a:off x="179512" y="1484784"/>
            <a:ext cx="8856984" cy="496855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lvl="1">
              <a:buNone/>
            </a:pPr>
            <a:endParaRPr lang="en-US" dirty="0" smtClean="0"/>
          </a:p>
          <a:p>
            <a:pPr marL="457200" lvl="1" indent="0">
              <a:buFont typeface="Wingdings 2" charset="2"/>
              <a:buNone/>
            </a:pPr>
            <a:endParaRPr lang="en-US" dirty="0" smtClean="0"/>
          </a:p>
          <a:p>
            <a:pPr lvl="1"/>
            <a:endParaRPr lang="en-US" dirty="0" smtClean="0"/>
          </a:p>
          <a:p>
            <a:pPr marL="457200" lvl="1" indent="0">
              <a:buFont typeface="Wingdings 2" charset="2"/>
              <a:buNone/>
            </a:pPr>
            <a:endParaRPr lang="en-US" dirty="0" smtClean="0"/>
          </a:p>
          <a:p>
            <a:endParaRPr lang="en-US" dirty="0" smtClean="0"/>
          </a:p>
          <a:p>
            <a:endParaRPr lang="el-GR" dirty="0"/>
          </a:p>
        </p:txBody>
      </p:sp>
      <p:sp>
        <p:nvSpPr>
          <p:cNvPr id="9" name="8 - Θέση περιεχομένου"/>
          <p:cNvSpPr>
            <a:spLocks noGrp="1"/>
          </p:cNvSpPr>
          <p:nvPr>
            <p:ph idx="1"/>
          </p:nvPr>
        </p:nvSpPr>
        <p:spPr>
          <a:xfrm>
            <a:off x="251520" y="1340768"/>
            <a:ext cx="8712968" cy="5184576"/>
          </a:xfrm>
        </p:spPr>
        <p:txBody>
          <a:bodyPr>
            <a:normAutofit lnSpcReduction="10000"/>
          </a:bodyPr>
          <a:lstStyle/>
          <a:p>
            <a:pPr marL="457200" indent="-457200" algn="just">
              <a:buFont typeface="+mj-lt"/>
              <a:buAutoNum type="arabicPeriod"/>
            </a:pPr>
            <a:r>
              <a:rPr lang="en-US" sz="2000" dirty="0" smtClean="0">
                <a:latin typeface="+mj-lt"/>
              </a:rPr>
              <a:t>What is the level of your satisfaction about the collaboration with your schoolmates in the context of the project?</a:t>
            </a:r>
          </a:p>
          <a:p>
            <a:pPr marL="457200" indent="-457200" algn="just">
              <a:buFont typeface="+mj-lt"/>
              <a:buAutoNum type="arabicPeriod"/>
            </a:pPr>
            <a:r>
              <a:rPr lang="en-US" sz="2000" dirty="0" smtClean="0">
                <a:latin typeface="+mj-lt"/>
              </a:rPr>
              <a:t>What is the level of your satisfaction about the evolution of your capabilities and skills?</a:t>
            </a:r>
          </a:p>
          <a:p>
            <a:pPr marL="457200" indent="-457200" algn="just">
              <a:buFont typeface="+mj-lt"/>
              <a:buAutoNum type="arabicPeriod"/>
            </a:pPr>
            <a:r>
              <a:rPr lang="en-US" sz="2000" dirty="0" smtClean="0">
                <a:latin typeface="+mj-lt"/>
              </a:rPr>
              <a:t>How much interesting were the robot constructions?</a:t>
            </a:r>
          </a:p>
          <a:p>
            <a:pPr marL="457200" indent="-457200" algn="just">
              <a:buFont typeface="+mj-lt"/>
              <a:buAutoNum type="arabicPeriod"/>
            </a:pPr>
            <a:r>
              <a:rPr lang="en-US" sz="2000" dirty="0" smtClean="0">
                <a:latin typeface="+mj-lt"/>
              </a:rPr>
              <a:t>How difficult were the robot constructions?</a:t>
            </a:r>
          </a:p>
          <a:p>
            <a:pPr marL="457200" indent="-457200" algn="just">
              <a:buFont typeface="+mj-lt"/>
              <a:buAutoNum type="arabicPeriod"/>
            </a:pPr>
            <a:r>
              <a:rPr lang="en-US" sz="2000" dirty="0" smtClean="0">
                <a:latin typeface="+mj-lt"/>
              </a:rPr>
              <a:t>What is your personal opinion about the level of collaboration among the students?</a:t>
            </a:r>
          </a:p>
          <a:p>
            <a:pPr marL="457200" indent="-457200" algn="just">
              <a:buFont typeface="+mj-lt"/>
              <a:buAutoNum type="arabicPeriod"/>
            </a:pPr>
            <a:r>
              <a:rPr lang="en-US" sz="2000" dirty="0" smtClean="0">
                <a:latin typeface="+mj-lt"/>
              </a:rPr>
              <a:t>How much the level of collaboration among the students was improved because of their participation into the project?</a:t>
            </a:r>
          </a:p>
          <a:p>
            <a:pPr marL="457200" indent="-457200" algn="just">
              <a:buFont typeface="+mj-lt"/>
              <a:buAutoNum type="arabicPeriod"/>
            </a:pPr>
            <a:r>
              <a:rPr lang="en-US" sz="2000" dirty="0" smtClean="0">
                <a:latin typeface="+mj-lt"/>
              </a:rPr>
              <a:t>How much, do you think, your school performance was improved because of your participation into the project?</a:t>
            </a:r>
          </a:p>
          <a:p>
            <a:pPr marL="457200" indent="-457200" algn="just">
              <a:buFont typeface="+mj-lt"/>
              <a:buAutoNum type="arabicPeriod"/>
            </a:pPr>
            <a:r>
              <a:rPr lang="en-US" sz="2000" dirty="0" smtClean="0">
                <a:latin typeface="+mj-lt"/>
              </a:rPr>
              <a:t>Do you believe that the project affected your job orientation?</a:t>
            </a:r>
          </a:p>
          <a:p>
            <a:pPr marL="457200" indent="-457200" algn="just">
              <a:buFont typeface="+mj-lt"/>
              <a:buAutoNum type="arabicPeriod"/>
            </a:pPr>
            <a:r>
              <a:rPr lang="en-US" sz="2000" dirty="0" smtClean="0">
                <a:latin typeface="+mj-lt"/>
              </a:rPr>
              <a:t>Would you participate again into a similar project?</a:t>
            </a:r>
          </a:p>
          <a:p>
            <a:pPr marL="457200" indent="-457200" algn="just">
              <a:buFont typeface="+mj-lt"/>
              <a:buAutoNum type="arabicPeriod"/>
            </a:pPr>
            <a:r>
              <a:rPr lang="en-US" sz="2000" dirty="0" smtClean="0">
                <a:latin typeface="+mj-lt"/>
              </a:rPr>
              <a:t>What is the level of your satisfaction about your participation into the program?</a:t>
            </a:r>
          </a:p>
          <a:p>
            <a:pPr marL="457200" indent="-457200">
              <a:buFont typeface="+mj-lt"/>
              <a:buAutoNum type="arabicPeriod"/>
            </a:pPr>
            <a:endParaRPr lang="en-US" sz="2000" dirty="0" smtClean="0"/>
          </a:p>
          <a:p>
            <a:endParaRPr lang="el-GR" dirty="0"/>
          </a:p>
        </p:txBody>
      </p:sp>
    </p:spTree>
    <p:extLst>
      <p:ext uri="{BB962C8B-B14F-4D97-AF65-F5344CB8AC3E}">
        <p14:creationId xmlns:p14="http://schemas.microsoft.com/office/powerpoint/2010/main" xmlns="" val="2762553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2344"/>
          </a:xfrm>
        </p:spPr>
        <p:txBody>
          <a:bodyPr/>
          <a:lstStyle/>
          <a:p>
            <a:pPr algn="ctr"/>
            <a:r>
              <a:rPr lang="en-US" sz="4000" b="1" dirty="0" smtClean="0"/>
              <a:t>Resources</a:t>
            </a:r>
            <a:endParaRPr lang="el-GR" sz="4000" b="1" dirty="0"/>
          </a:p>
        </p:txBody>
      </p:sp>
      <p:sp>
        <p:nvSpPr>
          <p:cNvPr id="7" name="6 - Θέση περιεχομένου"/>
          <p:cNvSpPr>
            <a:spLocks noGrp="1"/>
          </p:cNvSpPr>
          <p:nvPr>
            <p:ph idx="1"/>
          </p:nvPr>
        </p:nvSpPr>
        <p:spPr>
          <a:xfrm>
            <a:off x="251520" y="1052736"/>
            <a:ext cx="8712968" cy="5400600"/>
          </a:xfrm>
        </p:spPr>
        <p:txBody>
          <a:bodyPr>
            <a:normAutofit fontScale="92500" lnSpcReduction="20000"/>
          </a:bodyPr>
          <a:lstStyle/>
          <a:p>
            <a:r>
              <a:rPr lang="en-US" sz="2400" dirty="0" smtClean="0">
                <a:latin typeface="+mj-lt"/>
              </a:rPr>
              <a:t>Repository: ODS| </a:t>
            </a:r>
            <a:r>
              <a:rPr lang="en-US" sz="2400" dirty="0" err="1" smtClean="0">
                <a:latin typeface="+mj-lt"/>
                <a:hlinkClick r:id="rId2"/>
              </a:rPr>
              <a:t>UDLnet</a:t>
            </a:r>
            <a:r>
              <a:rPr lang="en-US" sz="2400" dirty="0" smtClean="0">
                <a:latin typeface="+mj-lt"/>
                <a:hlinkClick r:id="rId2"/>
              </a:rPr>
              <a:t>: Universal Design for Learning: A Framework for Addressing Learner Variability</a:t>
            </a:r>
            <a:r>
              <a:rPr lang="en-US" sz="2400" dirty="0" smtClean="0">
                <a:latin typeface="+mj-lt"/>
              </a:rPr>
              <a:t> </a:t>
            </a:r>
          </a:p>
          <a:p>
            <a:pPr>
              <a:buNone/>
            </a:pPr>
            <a:r>
              <a:rPr lang="en-US" sz="2400" dirty="0" smtClean="0">
                <a:latin typeface="+mj-lt"/>
                <a:hlinkClick r:id="rId3"/>
              </a:rPr>
              <a:t>    http://portal.opendiscoveryspace.eu/edu-object/what-makes-udl-different-differentiated-instruction-831334</a:t>
            </a:r>
            <a:endParaRPr lang="en-US" sz="2400" dirty="0" smtClean="0">
              <a:latin typeface="+mj-lt"/>
            </a:endParaRPr>
          </a:p>
          <a:p>
            <a:r>
              <a:rPr lang="en-US" sz="2400" dirty="0" smtClean="0">
                <a:latin typeface="+mj-lt"/>
              </a:rPr>
              <a:t>Repository: ODS | </a:t>
            </a:r>
            <a:r>
              <a:rPr lang="en-US" sz="2400" dirty="0" err="1" smtClean="0">
                <a:latin typeface="+mj-lt"/>
                <a:hlinkClick r:id="rId2"/>
              </a:rPr>
              <a:t>UDLnet</a:t>
            </a:r>
            <a:r>
              <a:rPr lang="en-US" sz="2400" dirty="0" smtClean="0">
                <a:latin typeface="+mj-lt"/>
                <a:hlinkClick r:id="rId2"/>
              </a:rPr>
              <a:t>: Universal Design for Learning: A Framework for Addressing Learner Variability</a:t>
            </a:r>
            <a:endParaRPr lang="en-US" sz="2400" dirty="0" smtClean="0">
              <a:latin typeface="+mj-lt"/>
            </a:endParaRPr>
          </a:p>
          <a:p>
            <a:pPr>
              <a:buNone/>
            </a:pPr>
            <a:r>
              <a:rPr lang="en-US" sz="2400" dirty="0" smtClean="0">
                <a:latin typeface="+mj-lt"/>
              </a:rPr>
              <a:t>     </a:t>
            </a:r>
            <a:r>
              <a:rPr lang="en-US" sz="2400" dirty="0" smtClean="0">
                <a:latin typeface="+mj-lt"/>
                <a:hlinkClick r:id="rId4"/>
              </a:rPr>
              <a:t>http://portal.opendiscoveryspace.eu/edu-object/udl-classroom-831401</a:t>
            </a:r>
            <a:endParaRPr lang="en-US" sz="2400" dirty="0" smtClean="0">
              <a:latin typeface="+mj-lt"/>
            </a:endParaRPr>
          </a:p>
          <a:p>
            <a:r>
              <a:rPr lang="en-US" sz="2400" dirty="0" smtClean="0">
                <a:latin typeface="+mj-lt"/>
              </a:rPr>
              <a:t>Repository: ODS| </a:t>
            </a:r>
            <a:r>
              <a:rPr lang="en-US" sz="2400" dirty="0" smtClean="0">
                <a:latin typeface="+mj-lt"/>
                <a:hlinkClick r:id="rId5"/>
              </a:rPr>
              <a:t>Teachers' and parents' collaborative community</a:t>
            </a:r>
            <a:endParaRPr lang="en-US" sz="2400" dirty="0" smtClean="0">
              <a:latin typeface="+mj-lt"/>
            </a:endParaRPr>
          </a:p>
          <a:p>
            <a:pPr>
              <a:buNone/>
            </a:pPr>
            <a:r>
              <a:rPr lang="en-US" sz="2400" dirty="0" smtClean="0">
                <a:latin typeface="+mj-lt"/>
              </a:rPr>
              <a:t>     </a:t>
            </a:r>
            <a:r>
              <a:rPr lang="en-US" sz="2400" dirty="0" smtClean="0">
                <a:latin typeface="+mj-lt"/>
                <a:hlinkClick r:id="rId6"/>
              </a:rPr>
              <a:t>http://portal.opendiscoveryspace.eu/edu-object/review-good-practices-parental-engagement-669917</a:t>
            </a:r>
            <a:endParaRPr lang="en-US" sz="2400" dirty="0" smtClean="0">
              <a:latin typeface="+mj-lt"/>
            </a:endParaRPr>
          </a:p>
          <a:p>
            <a:r>
              <a:rPr lang="el-GR" sz="2400" dirty="0" err="1" smtClean="0">
                <a:latin typeface="+mj-lt"/>
              </a:rPr>
              <a:t>Repository</a:t>
            </a:r>
            <a:r>
              <a:rPr lang="el-GR" sz="2400" dirty="0" smtClean="0">
                <a:latin typeface="+mj-lt"/>
              </a:rPr>
              <a:t>: ODS| </a:t>
            </a:r>
            <a:r>
              <a:rPr lang="el-GR" sz="2400" dirty="0" smtClean="0">
                <a:latin typeface="+mj-lt"/>
                <a:hlinkClick r:id="rId7"/>
              </a:rPr>
              <a:t>Δράσεις συνεργασίας σχολείου και γονέων- Κοινότητα ελληνικών σχολείων</a:t>
            </a:r>
            <a:endParaRPr lang="en-US" sz="2400" dirty="0" smtClean="0">
              <a:latin typeface="+mj-lt"/>
            </a:endParaRPr>
          </a:p>
          <a:p>
            <a:pPr>
              <a:buNone/>
            </a:pPr>
            <a:r>
              <a:rPr lang="en-US" sz="2400" dirty="0" smtClean="0">
                <a:latin typeface="+mj-lt"/>
              </a:rPr>
              <a:t>    </a:t>
            </a:r>
            <a:r>
              <a:rPr lang="en-US" sz="2400" dirty="0" smtClean="0">
                <a:latin typeface="+mj-lt"/>
                <a:hlinkClick r:id="rId8"/>
              </a:rPr>
              <a:t>http://portal.opendiscoveryspace.eu/node/805496</a:t>
            </a:r>
            <a:endParaRPr lang="en-US" sz="2400" dirty="0" smtClean="0">
              <a:latin typeface="+mj-lt"/>
            </a:endParaRPr>
          </a:p>
          <a:p>
            <a:r>
              <a:rPr lang="en-US" sz="2400" dirty="0" smtClean="0">
                <a:latin typeface="+mj-lt"/>
              </a:rPr>
              <a:t>ODS - Our  sub-community “</a:t>
            </a:r>
            <a:r>
              <a:rPr lang="el-GR" sz="2400" dirty="0" smtClean="0">
                <a:latin typeface="+mj-lt"/>
              </a:rPr>
              <a:t>Ομάδα Ρομποτικής 7</a:t>
            </a:r>
            <a:r>
              <a:rPr lang="el-GR" sz="2400" baseline="30000" dirty="0" smtClean="0">
                <a:latin typeface="+mj-lt"/>
              </a:rPr>
              <a:t>ου</a:t>
            </a:r>
            <a:r>
              <a:rPr lang="el-GR" sz="2400" dirty="0" smtClean="0">
                <a:latin typeface="+mj-lt"/>
              </a:rPr>
              <a:t> ΓΕΛ Τρικάλων</a:t>
            </a:r>
            <a:r>
              <a:rPr lang="en-US" sz="2400" dirty="0" smtClean="0">
                <a:latin typeface="+mj-lt"/>
              </a:rPr>
              <a:t>” </a:t>
            </a:r>
            <a:r>
              <a:rPr lang="en-US" sz="2400" dirty="0" smtClean="0">
                <a:latin typeface="+mj-lt"/>
                <a:hlinkClick r:id="rId9"/>
              </a:rPr>
              <a:t>http://portal.opendiscoveryspace.eu/community/omada-rompotikis-7oy-gel-trikalon-820028</a:t>
            </a:r>
            <a:endParaRPr lang="el-GR" sz="2400" dirty="0" smtClean="0">
              <a:latin typeface="+mj-lt"/>
            </a:endParaRPr>
          </a:p>
          <a:p>
            <a:endParaRPr lang="en-US" sz="2000" dirty="0" smtClean="0"/>
          </a:p>
          <a:p>
            <a:endParaRPr lang="en-US" sz="2000" dirty="0" smtClean="0"/>
          </a:p>
          <a:p>
            <a:endParaRPr lang="en-US" sz="2000" dirty="0" smtClean="0"/>
          </a:p>
          <a:p>
            <a:endParaRPr lang="en-US" sz="2200" dirty="0" smtClean="0"/>
          </a:p>
          <a:p>
            <a:endParaRPr lang="en-US" dirty="0" smtClean="0"/>
          </a:p>
          <a:p>
            <a:endParaRPr lang="el-GR" dirty="0"/>
          </a:p>
        </p:txBody>
      </p:sp>
      <p:sp>
        <p:nvSpPr>
          <p:cNvPr id="6" name="5 - Θέση υποσέλιδου"/>
          <p:cNvSpPr>
            <a:spLocks noGrp="1"/>
          </p:cNvSpPr>
          <p:nvPr>
            <p:ph type="ftr" sz="quarter" idx="11"/>
          </p:nvPr>
        </p:nvSpPr>
        <p:spPr/>
        <p:txBody>
          <a:bodyPr/>
          <a:lstStyle/>
          <a:p>
            <a:r>
              <a:rPr lang="en-US" smtClean="0"/>
              <a:t>7th High School of Trikala, Greece</a:t>
            </a:r>
            <a:endParaRPr lang="el-GR"/>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14</a:t>
            </a:fld>
            <a:endParaRPr lang="el-GR"/>
          </a:p>
        </p:txBody>
      </p:sp>
      <p:sp>
        <p:nvSpPr>
          <p:cNvPr id="5" name="Content Placeholder 2"/>
          <p:cNvSpPr txBox="1">
            <a:spLocks/>
          </p:cNvSpPr>
          <p:nvPr/>
        </p:nvSpPr>
        <p:spPr>
          <a:xfrm>
            <a:off x="251520" y="1196752"/>
            <a:ext cx="8568952" cy="525658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457200" lvl="1" indent="0">
              <a:buFont typeface="Wingdings 2" charset="2"/>
              <a:buNone/>
            </a:pPr>
            <a:endParaRPr lang="en-US" dirty="0" smtClean="0"/>
          </a:p>
          <a:p>
            <a:endParaRPr lang="en-US" dirty="0" smtClean="0"/>
          </a:p>
          <a:p>
            <a:endParaRPr lang="el-GR" dirty="0"/>
          </a:p>
        </p:txBody>
      </p:sp>
    </p:spTree>
    <p:extLst>
      <p:ext uri="{BB962C8B-B14F-4D97-AF65-F5344CB8AC3E}">
        <p14:creationId xmlns:p14="http://schemas.microsoft.com/office/powerpoint/2010/main" xmlns="" val="129976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40960" cy="708688"/>
          </a:xfrm>
        </p:spPr>
        <p:txBody>
          <a:bodyPr>
            <a:noAutofit/>
          </a:bodyPr>
          <a:lstStyle/>
          <a:p>
            <a:pPr algn="ctr"/>
            <a:r>
              <a:rPr lang="en-US" sz="4000" b="1" dirty="0" smtClean="0"/>
              <a:t>References</a:t>
            </a:r>
            <a:endParaRPr lang="el-GR" sz="4000" b="1" dirty="0"/>
          </a:p>
        </p:txBody>
      </p:sp>
      <p:sp>
        <p:nvSpPr>
          <p:cNvPr id="5" name="4 - Θέση περιεχομένου"/>
          <p:cNvSpPr>
            <a:spLocks noGrp="1"/>
          </p:cNvSpPr>
          <p:nvPr>
            <p:ph idx="1"/>
          </p:nvPr>
        </p:nvSpPr>
        <p:spPr>
          <a:xfrm>
            <a:off x="179512" y="1268760"/>
            <a:ext cx="8784976" cy="5184576"/>
          </a:xfrm>
        </p:spPr>
        <p:txBody>
          <a:bodyPr>
            <a:normAutofit/>
          </a:bodyPr>
          <a:lstStyle/>
          <a:p>
            <a:pPr marL="457200" indent="-457200">
              <a:buFont typeface="+mj-lt"/>
              <a:buAutoNum type="arabicPeriod"/>
            </a:pPr>
            <a:r>
              <a:rPr lang="en-US" sz="2200" dirty="0" smtClean="0">
                <a:latin typeface="+mj-lt"/>
                <a:hlinkClick r:id="rId2"/>
              </a:rPr>
              <a:t>http://www.cdc.gov/healthyyouth/protective/parent_engagement.htm</a:t>
            </a:r>
            <a:r>
              <a:rPr lang="en-US" sz="2200" dirty="0" smtClean="0">
                <a:latin typeface="+mj-lt"/>
              </a:rPr>
              <a:t> - Centers for Disease Control and Prevention</a:t>
            </a:r>
            <a:endParaRPr lang="en-US" sz="2200" dirty="0" smtClean="0">
              <a:latin typeface="+mj-lt"/>
              <a:hlinkClick r:id="rId3"/>
            </a:endParaRPr>
          </a:p>
          <a:p>
            <a:pPr marL="457200" indent="-457200">
              <a:buFont typeface="+mj-lt"/>
              <a:buAutoNum type="arabicPeriod"/>
            </a:pPr>
            <a:r>
              <a:rPr lang="en-US" sz="2200" dirty="0" smtClean="0">
                <a:latin typeface="+mj-lt"/>
                <a:hlinkClick r:id="rId3"/>
              </a:rPr>
              <a:t>http://teaching.yale.edu/teaching-students-different-learning-styles-and-levels-preparation</a:t>
            </a:r>
            <a:r>
              <a:rPr lang="en-US" sz="2200" dirty="0" smtClean="0">
                <a:latin typeface="+mj-lt"/>
              </a:rPr>
              <a:t> - Yale Teaching Center</a:t>
            </a:r>
          </a:p>
          <a:p>
            <a:pPr marL="457200" indent="-457200">
              <a:buFont typeface="+mj-lt"/>
              <a:buAutoNum type="arabicPeriod"/>
            </a:pPr>
            <a:r>
              <a:rPr lang="en-US" sz="2200" dirty="0" smtClean="0">
                <a:latin typeface="+mj-lt"/>
              </a:rPr>
              <a:t>Tomlinson C. A., </a:t>
            </a:r>
            <a:r>
              <a:rPr lang="en-US" sz="2200" dirty="0" err="1" smtClean="0">
                <a:latin typeface="+mj-lt"/>
              </a:rPr>
              <a:t>Javius</a:t>
            </a:r>
            <a:r>
              <a:rPr lang="en-US" sz="2200" dirty="0" smtClean="0">
                <a:latin typeface="+mj-lt"/>
              </a:rPr>
              <a:t> E. L. (2012), “Teach up for Excellence”,  For each to excel, Vol.69, No.5, Pages 28-33, Retrieved from </a:t>
            </a:r>
            <a:r>
              <a:rPr lang="en-US" sz="2200" dirty="0" smtClean="0">
                <a:latin typeface="+mj-lt"/>
                <a:hlinkClick r:id="rId4"/>
              </a:rPr>
              <a:t>http://www.ascd.org/publications/educational-leadership/feb12/vol69/num05/Teach-Up-for-Excellence.aspx</a:t>
            </a:r>
            <a:endParaRPr lang="en-US" sz="2200" dirty="0" smtClean="0">
              <a:latin typeface="+mj-lt"/>
            </a:endParaRPr>
          </a:p>
          <a:p>
            <a:pPr marL="457200" indent="-457200" algn="just">
              <a:buFont typeface="+mj-lt"/>
              <a:buAutoNum type="arabicPeriod"/>
            </a:pPr>
            <a:r>
              <a:rPr lang="en-US" sz="2200" dirty="0" err="1" smtClean="0">
                <a:latin typeface="+mj-lt"/>
              </a:rPr>
              <a:t>Kinsheel</a:t>
            </a:r>
            <a:r>
              <a:rPr lang="en-US" sz="2200" dirty="0" smtClean="0">
                <a:latin typeface="+mj-lt"/>
              </a:rPr>
              <a:t> A., et al., (2013), </a:t>
            </a:r>
            <a:r>
              <a:rPr lang="en-US" sz="2200" dirty="0" smtClean="0"/>
              <a:t>“</a:t>
            </a:r>
            <a:r>
              <a:rPr lang="en-US" sz="2200" i="1" dirty="0" smtClean="0">
                <a:latin typeface="+mj-lt"/>
              </a:rPr>
              <a:t>Constructivist Game-based Robotics Simulator in Engineering Education</a:t>
            </a:r>
            <a:r>
              <a:rPr lang="en-US" sz="2200" dirty="0" smtClean="0"/>
              <a:t>”, </a:t>
            </a:r>
            <a:r>
              <a:rPr lang="en-US" sz="2200" dirty="0" smtClean="0">
                <a:latin typeface="+mj-lt"/>
              </a:rPr>
              <a:t>International Journal of Engineering Education Vol.29, No.4, pp 1024-1036</a:t>
            </a:r>
          </a:p>
          <a:p>
            <a:pPr marL="457200" indent="-457200" algn="just">
              <a:buFont typeface="+mj-lt"/>
              <a:buAutoNum type="arabicPeriod"/>
            </a:pPr>
            <a:r>
              <a:rPr lang="en-US" sz="2200" dirty="0" smtClean="0">
                <a:latin typeface="+mj-lt"/>
                <a:hlinkClick r:id="rId5"/>
              </a:rPr>
              <a:t>http://ldd.lego.com/en-us/</a:t>
            </a:r>
            <a:r>
              <a:rPr lang="en-US" sz="2200" dirty="0" smtClean="0">
                <a:latin typeface="+mj-lt"/>
              </a:rPr>
              <a:t> - Lego Digital Designer </a:t>
            </a:r>
          </a:p>
          <a:p>
            <a:pPr marL="457200" indent="-457200" algn="just">
              <a:buFont typeface="+mj-lt"/>
              <a:buAutoNum type="arabicPeriod"/>
            </a:pPr>
            <a:r>
              <a:rPr lang="en-US" sz="2200" dirty="0" smtClean="0">
                <a:latin typeface="+mj-lt"/>
              </a:rPr>
              <a:t>The NMC Horizon Report: 2015 K-12 Edition</a:t>
            </a:r>
          </a:p>
          <a:p>
            <a:pPr marL="457200" indent="-457200" algn="just">
              <a:buFont typeface="+mj-lt"/>
              <a:buAutoNum type="arabicPeriod"/>
            </a:pPr>
            <a:endParaRPr lang="en-US" sz="2200" dirty="0" smtClean="0">
              <a:latin typeface="+mj-lt"/>
            </a:endParaRPr>
          </a:p>
          <a:p>
            <a:pPr marL="457200" indent="-457200" algn="just">
              <a:buFont typeface="+mj-lt"/>
              <a:buAutoNum type="arabicPeriod"/>
            </a:pPr>
            <a:endParaRPr lang="en-US" sz="2200" dirty="0" smtClean="0">
              <a:latin typeface="+mj-lt"/>
            </a:endParaRPr>
          </a:p>
          <a:p>
            <a:pPr marL="457200" indent="-457200">
              <a:buFont typeface="+mj-lt"/>
              <a:buAutoNum type="arabicPeriod"/>
            </a:pPr>
            <a:endParaRPr lang="el-GR" sz="2200" dirty="0"/>
          </a:p>
        </p:txBody>
      </p:sp>
      <p:sp>
        <p:nvSpPr>
          <p:cNvPr id="4" name="3 - Θέση υποσέλιδου"/>
          <p:cNvSpPr>
            <a:spLocks noGrp="1"/>
          </p:cNvSpPr>
          <p:nvPr>
            <p:ph type="ftr" sz="quarter" idx="11"/>
          </p:nvPr>
        </p:nvSpPr>
        <p:spPr/>
        <p:txBody>
          <a:bodyPr/>
          <a:lstStyle/>
          <a:p>
            <a:r>
              <a:rPr lang="en-US" smtClean="0"/>
              <a:t>7th High School of Trikala, Greece</a:t>
            </a:r>
            <a:endParaRPr lang="el-GR"/>
          </a:p>
        </p:txBody>
      </p:sp>
      <p:sp>
        <p:nvSpPr>
          <p:cNvPr id="3" name="2 - Θέση αριθμού διαφάνειας"/>
          <p:cNvSpPr>
            <a:spLocks noGrp="1"/>
          </p:cNvSpPr>
          <p:nvPr>
            <p:ph type="sldNum" sz="quarter" idx="12"/>
          </p:nvPr>
        </p:nvSpPr>
        <p:spPr/>
        <p:txBody>
          <a:bodyPr/>
          <a:lstStyle/>
          <a:p>
            <a:fld id="{20A1E926-0022-403E-962D-4BEE7D175F92}" type="slidenum">
              <a:rPr lang="el-GR" smtClean="0"/>
              <a:pPr/>
              <a:t>15</a:t>
            </a:fld>
            <a:endParaRPr lang="el-GR"/>
          </a:p>
        </p:txBody>
      </p:sp>
    </p:spTree>
    <p:extLst>
      <p:ext uri="{BB962C8B-B14F-4D97-AF65-F5344CB8AC3E}">
        <p14:creationId xmlns:p14="http://schemas.microsoft.com/office/powerpoint/2010/main" xmlns="" val="3114859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16632"/>
            <a:ext cx="8712968" cy="794352"/>
          </a:xfrm>
        </p:spPr>
        <p:txBody>
          <a:bodyPr>
            <a:normAutofit/>
          </a:bodyPr>
          <a:lstStyle/>
          <a:p>
            <a:pPr algn="ctr"/>
            <a:r>
              <a:rPr lang="en-US" sz="4000" b="1" dirty="0" smtClean="0"/>
              <a:t>Photos of our Project</a:t>
            </a:r>
            <a:endParaRPr lang="el-GR" sz="4000" b="1" dirty="0"/>
          </a:p>
        </p:txBody>
      </p:sp>
      <p:pic>
        <p:nvPicPr>
          <p:cNvPr id="6" name="5 - Θέση περιεχομένου" descr="IMG_1458.JPG"/>
          <p:cNvPicPr>
            <a:picLocks noGrp="1" noChangeAspect="1"/>
          </p:cNvPicPr>
          <p:nvPr>
            <p:ph idx="1"/>
          </p:nvPr>
        </p:nvPicPr>
        <p:blipFill>
          <a:blip r:embed="rId2" cstate="print"/>
          <a:stretch>
            <a:fillRect/>
          </a:stretch>
        </p:blipFill>
        <p:spPr>
          <a:xfrm>
            <a:off x="611560" y="1052736"/>
            <a:ext cx="3744416" cy="2592288"/>
          </a:xfrm>
        </p:spPr>
      </p:pic>
      <p:sp>
        <p:nvSpPr>
          <p:cNvPr id="4" name="3 - Θέση υποσέλιδου"/>
          <p:cNvSpPr>
            <a:spLocks noGrp="1"/>
          </p:cNvSpPr>
          <p:nvPr>
            <p:ph type="ftr" sz="quarter" idx="11"/>
          </p:nvPr>
        </p:nvSpPr>
        <p:spPr/>
        <p:txBody>
          <a:bodyPr/>
          <a:lstStyle/>
          <a:p>
            <a:r>
              <a:rPr lang="en-US" smtClean="0"/>
              <a:t>7th High School of Trikala, Greece</a:t>
            </a:r>
            <a:endParaRPr lang="el-GR"/>
          </a:p>
        </p:txBody>
      </p:sp>
      <p:sp>
        <p:nvSpPr>
          <p:cNvPr id="5" name="4 - Θέση αριθμού διαφάνειας"/>
          <p:cNvSpPr>
            <a:spLocks noGrp="1"/>
          </p:cNvSpPr>
          <p:nvPr>
            <p:ph type="sldNum" sz="quarter" idx="12"/>
          </p:nvPr>
        </p:nvSpPr>
        <p:spPr/>
        <p:txBody>
          <a:bodyPr/>
          <a:lstStyle/>
          <a:p>
            <a:fld id="{20A1E926-0022-403E-962D-4BEE7D175F92}" type="slidenum">
              <a:rPr lang="el-GR" smtClean="0"/>
              <a:pPr/>
              <a:t>16</a:t>
            </a:fld>
            <a:endParaRPr lang="el-GR"/>
          </a:p>
        </p:txBody>
      </p:sp>
      <p:pic>
        <p:nvPicPr>
          <p:cNvPr id="7" name="6 - Εικόνα" descr="IMG_1403.JPG"/>
          <p:cNvPicPr>
            <a:picLocks noChangeAspect="1"/>
          </p:cNvPicPr>
          <p:nvPr/>
        </p:nvPicPr>
        <p:blipFill>
          <a:blip r:embed="rId3" cstate="print"/>
          <a:stretch>
            <a:fillRect/>
          </a:stretch>
        </p:blipFill>
        <p:spPr>
          <a:xfrm>
            <a:off x="4427984" y="1052737"/>
            <a:ext cx="3888432" cy="2592288"/>
          </a:xfrm>
          <a:prstGeom prst="rect">
            <a:avLst/>
          </a:prstGeom>
        </p:spPr>
      </p:pic>
      <p:pic>
        <p:nvPicPr>
          <p:cNvPr id="8" name="7 - Εικόνα" descr="IMG_1245.JPG"/>
          <p:cNvPicPr>
            <a:picLocks noChangeAspect="1"/>
          </p:cNvPicPr>
          <p:nvPr/>
        </p:nvPicPr>
        <p:blipFill>
          <a:blip r:embed="rId4" cstate="print"/>
          <a:stretch>
            <a:fillRect/>
          </a:stretch>
        </p:blipFill>
        <p:spPr>
          <a:xfrm>
            <a:off x="611560" y="3717032"/>
            <a:ext cx="3744416" cy="2448272"/>
          </a:xfrm>
          <a:prstGeom prst="rect">
            <a:avLst/>
          </a:prstGeom>
        </p:spPr>
      </p:pic>
      <p:pic>
        <p:nvPicPr>
          <p:cNvPr id="9" name="8 - Εικόνα" descr="IMG_1287.JPG"/>
          <p:cNvPicPr>
            <a:picLocks noChangeAspect="1"/>
          </p:cNvPicPr>
          <p:nvPr/>
        </p:nvPicPr>
        <p:blipFill>
          <a:blip r:embed="rId5" cstate="print"/>
          <a:stretch>
            <a:fillRect/>
          </a:stretch>
        </p:blipFill>
        <p:spPr>
          <a:xfrm>
            <a:off x="4427984" y="3717032"/>
            <a:ext cx="3888432" cy="24482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40"/>
            <a:ext cx="8568952" cy="794352"/>
          </a:xfrm>
        </p:spPr>
        <p:txBody>
          <a:bodyPr>
            <a:normAutofit/>
          </a:bodyPr>
          <a:lstStyle/>
          <a:p>
            <a:pPr algn="ctr"/>
            <a:r>
              <a:rPr lang="en-US" sz="4000" b="1" dirty="0" smtClean="0"/>
              <a:t>Photos of our Project</a:t>
            </a:r>
            <a:endParaRPr lang="el-GR" sz="4000" dirty="0"/>
          </a:p>
        </p:txBody>
      </p:sp>
      <p:pic>
        <p:nvPicPr>
          <p:cNvPr id="6" name="5 - Θέση περιεχομένου" descr="IMG_1291.JPG"/>
          <p:cNvPicPr>
            <a:picLocks noGrp="1" noChangeAspect="1"/>
          </p:cNvPicPr>
          <p:nvPr>
            <p:ph idx="1"/>
          </p:nvPr>
        </p:nvPicPr>
        <p:blipFill>
          <a:blip r:embed="rId2" cstate="print"/>
          <a:stretch>
            <a:fillRect/>
          </a:stretch>
        </p:blipFill>
        <p:spPr>
          <a:xfrm>
            <a:off x="755576" y="1124744"/>
            <a:ext cx="3888432" cy="2520627"/>
          </a:xfrm>
        </p:spPr>
      </p:pic>
      <p:sp>
        <p:nvSpPr>
          <p:cNvPr id="4" name="3 - Θέση υποσέλιδου"/>
          <p:cNvSpPr>
            <a:spLocks noGrp="1"/>
          </p:cNvSpPr>
          <p:nvPr>
            <p:ph type="ftr" sz="quarter" idx="11"/>
          </p:nvPr>
        </p:nvSpPr>
        <p:spPr/>
        <p:txBody>
          <a:bodyPr/>
          <a:lstStyle/>
          <a:p>
            <a:r>
              <a:rPr lang="en-US" smtClean="0"/>
              <a:t>7th High School of Trikala, Greece</a:t>
            </a:r>
            <a:endParaRPr lang="el-GR"/>
          </a:p>
        </p:txBody>
      </p:sp>
      <p:sp>
        <p:nvSpPr>
          <p:cNvPr id="5" name="4 - Θέση αριθμού διαφάνειας"/>
          <p:cNvSpPr>
            <a:spLocks noGrp="1"/>
          </p:cNvSpPr>
          <p:nvPr>
            <p:ph type="sldNum" sz="quarter" idx="12"/>
          </p:nvPr>
        </p:nvSpPr>
        <p:spPr/>
        <p:txBody>
          <a:bodyPr/>
          <a:lstStyle/>
          <a:p>
            <a:fld id="{20A1E926-0022-403E-962D-4BEE7D175F92}" type="slidenum">
              <a:rPr lang="el-GR" smtClean="0"/>
              <a:pPr/>
              <a:t>17</a:t>
            </a:fld>
            <a:endParaRPr lang="el-GR"/>
          </a:p>
        </p:txBody>
      </p:sp>
      <p:pic>
        <p:nvPicPr>
          <p:cNvPr id="7" name="6 - Εικόνα" descr="IMG_1327.JPG"/>
          <p:cNvPicPr>
            <a:picLocks noChangeAspect="1"/>
          </p:cNvPicPr>
          <p:nvPr/>
        </p:nvPicPr>
        <p:blipFill>
          <a:blip r:embed="rId3" cstate="print"/>
          <a:stretch>
            <a:fillRect/>
          </a:stretch>
        </p:blipFill>
        <p:spPr>
          <a:xfrm>
            <a:off x="4716016" y="1124744"/>
            <a:ext cx="3816424" cy="2520280"/>
          </a:xfrm>
          <a:prstGeom prst="rect">
            <a:avLst/>
          </a:prstGeom>
        </p:spPr>
      </p:pic>
      <p:pic>
        <p:nvPicPr>
          <p:cNvPr id="8" name="7 - Εικόνα" descr="IMG_1331.JPG"/>
          <p:cNvPicPr>
            <a:picLocks noChangeAspect="1"/>
          </p:cNvPicPr>
          <p:nvPr/>
        </p:nvPicPr>
        <p:blipFill>
          <a:blip r:embed="rId4" cstate="print"/>
          <a:stretch>
            <a:fillRect/>
          </a:stretch>
        </p:blipFill>
        <p:spPr>
          <a:xfrm>
            <a:off x="755576" y="3717032"/>
            <a:ext cx="3888432" cy="2664296"/>
          </a:xfrm>
          <a:prstGeom prst="rect">
            <a:avLst/>
          </a:prstGeom>
        </p:spPr>
      </p:pic>
      <p:pic>
        <p:nvPicPr>
          <p:cNvPr id="9" name="8 - Εικόνα" descr="IMG_1323.JPG"/>
          <p:cNvPicPr>
            <a:picLocks noChangeAspect="1"/>
          </p:cNvPicPr>
          <p:nvPr/>
        </p:nvPicPr>
        <p:blipFill>
          <a:blip r:embed="rId5" cstate="print"/>
          <a:stretch>
            <a:fillRect/>
          </a:stretch>
        </p:blipFill>
        <p:spPr>
          <a:xfrm>
            <a:off x="4716016" y="3717032"/>
            <a:ext cx="3816424" cy="26642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80920" cy="924475"/>
          </a:xfrm>
        </p:spPr>
        <p:txBody>
          <a:bodyPr>
            <a:normAutofit/>
          </a:bodyPr>
          <a:lstStyle/>
          <a:p>
            <a:pPr algn="ctr"/>
            <a:r>
              <a:rPr lang="en-US" sz="4000" b="1" dirty="0" smtClean="0"/>
              <a:t>Basic info on the scenario</a:t>
            </a:r>
            <a:endParaRPr lang="el-GR" sz="4000" b="1" dirty="0"/>
          </a:p>
        </p:txBody>
      </p:sp>
      <p:sp>
        <p:nvSpPr>
          <p:cNvPr id="3" name="Content Placeholder 2"/>
          <p:cNvSpPr>
            <a:spLocks noGrp="1"/>
          </p:cNvSpPr>
          <p:nvPr>
            <p:ph idx="1"/>
          </p:nvPr>
        </p:nvSpPr>
        <p:spPr>
          <a:xfrm>
            <a:off x="0" y="1124744"/>
            <a:ext cx="9144000" cy="5616624"/>
          </a:xfrm>
        </p:spPr>
        <p:txBody>
          <a:bodyPr>
            <a:noAutofit/>
          </a:bodyPr>
          <a:lstStyle/>
          <a:p>
            <a:r>
              <a:rPr lang="en-US" sz="2400" b="1" dirty="0">
                <a:latin typeface="+mj-lt"/>
              </a:rPr>
              <a:t>Name of </a:t>
            </a:r>
            <a:r>
              <a:rPr lang="en-US" sz="2400" b="1" dirty="0" smtClean="0">
                <a:latin typeface="+mj-lt"/>
              </a:rPr>
              <a:t>participants</a:t>
            </a:r>
            <a:r>
              <a:rPr lang="en-US" sz="2400" dirty="0" smtClean="0">
                <a:latin typeface="+mj-lt"/>
              </a:rPr>
              <a:t>: Eleftheria Karagiorgou, </a:t>
            </a:r>
            <a:r>
              <a:rPr lang="en-US" sz="2400" dirty="0" err="1" smtClean="0">
                <a:latin typeface="+mj-lt"/>
              </a:rPr>
              <a:t>Vasileios</a:t>
            </a:r>
            <a:r>
              <a:rPr lang="en-US" sz="2400" dirty="0" smtClean="0">
                <a:latin typeface="+mj-lt"/>
              </a:rPr>
              <a:t> </a:t>
            </a:r>
            <a:r>
              <a:rPr lang="en-US" sz="2400" dirty="0" err="1" smtClean="0">
                <a:latin typeface="+mj-lt"/>
              </a:rPr>
              <a:t>Spahos</a:t>
            </a:r>
            <a:r>
              <a:rPr lang="en-US" sz="2400" dirty="0" smtClean="0">
                <a:latin typeface="+mj-lt"/>
              </a:rPr>
              <a:t> </a:t>
            </a:r>
            <a:endParaRPr lang="en-US" sz="2400" dirty="0">
              <a:latin typeface="+mj-lt"/>
            </a:endParaRPr>
          </a:p>
          <a:p>
            <a:r>
              <a:rPr lang="en-US" sz="2400" b="1" dirty="0" smtClean="0">
                <a:latin typeface="+mj-lt"/>
              </a:rPr>
              <a:t>School</a:t>
            </a:r>
            <a:r>
              <a:rPr lang="en-US" sz="2400" dirty="0" smtClean="0">
                <a:latin typeface="+mj-lt"/>
              </a:rPr>
              <a:t>:7</a:t>
            </a:r>
            <a:r>
              <a:rPr lang="en-US" sz="2400" baseline="30000" dirty="0" smtClean="0">
                <a:latin typeface="+mj-lt"/>
              </a:rPr>
              <a:t>th</a:t>
            </a:r>
            <a:r>
              <a:rPr lang="en-US" sz="2400" dirty="0" smtClean="0">
                <a:latin typeface="+mj-lt"/>
              </a:rPr>
              <a:t> High School of </a:t>
            </a:r>
            <a:r>
              <a:rPr lang="en-US" sz="2400" dirty="0" err="1" smtClean="0">
                <a:latin typeface="+mj-lt"/>
              </a:rPr>
              <a:t>Trikala</a:t>
            </a:r>
            <a:r>
              <a:rPr lang="en-US" sz="2400" dirty="0" smtClean="0">
                <a:latin typeface="+mj-lt"/>
              </a:rPr>
              <a:t>, </a:t>
            </a:r>
            <a:r>
              <a:rPr lang="en-US" sz="2400" dirty="0" smtClean="0">
                <a:latin typeface="+mj-lt"/>
                <a:hlinkClick r:id="rId2"/>
              </a:rPr>
              <a:t>http://7lyk-trikal.tri.sch.gr/</a:t>
            </a:r>
            <a:endParaRPr lang="en-US" sz="2400" dirty="0" smtClean="0">
              <a:latin typeface="+mj-lt"/>
            </a:endParaRPr>
          </a:p>
          <a:p>
            <a:r>
              <a:rPr lang="en-US" sz="2400" b="1" dirty="0" smtClean="0">
                <a:latin typeface="+mj-lt"/>
              </a:rPr>
              <a:t>School’s Community</a:t>
            </a:r>
            <a:r>
              <a:rPr lang="en-US" sz="2400" dirty="0" smtClean="0">
                <a:latin typeface="+mj-lt"/>
              </a:rPr>
              <a:t>: 7th High School of </a:t>
            </a:r>
            <a:r>
              <a:rPr lang="en-US" sz="2400" dirty="0" err="1" smtClean="0">
                <a:latin typeface="+mj-lt"/>
              </a:rPr>
              <a:t>Trikala</a:t>
            </a:r>
            <a:r>
              <a:rPr lang="en-US" sz="2400" dirty="0" smtClean="0">
                <a:latin typeface="+mj-lt"/>
              </a:rPr>
              <a:t>/7ο ΓΕΛ </a:t>
            </a:r>
            <a:r>
              <a:rPr lang="en-US" sz="2400" dirty="0" err="1" smtClean="0">
                <a:latin typeface="+mj-lt"/>
              </a:rPr>
              <a:t>Τρικάλων</a:t>
            </a:r>
            <a:endParaRPr lang="en-US" sz="2400" dirty="0" smtClean="0">
              <a:latin typeface="+mj-lt"/>
            </a:endParaRPr>
          </a:p>
          <a:p>
            <a:pPr>
              <a:buNone/>
            </a:pPr>
            <a:r>
              <a:rPr lang="en-US" sz="2400" dirty="0" smtClean="0">
                <a:latin typeface="+mj-lt"/>
              </a:rPr>
              <a:t>    </a:t>
            </a:r>
            <a:r>
              <a:rPr lang="en-US" sz="2000" dirty="0" smtClean="0">
                <a:latin typeface="+mj-lt"/>
                <a:hlinkClick r:id="rId3"/>
              </a:rPr>
              <a:t>http://portal.opendiscoveryspace.eu/community/7o-geniko-lykeio-trikalon-817853</a:t>
            </a:r>
            <a:endParaRPr lang="en-US" sz="2000" dirty="0">
              <a:latin typeface="+mj-lt"/>
            </a:endParaRPr>
          </a:p>
          <a:p>
            <a:r>
              <a:rPr lang="en-US" sz="2400" b="1" dirty="0">
                <a:latin typeface="+mj-lt"/>
              </a:rPr>
              <a:t>Country</a:t>
            </a:r>
            <a:r>
              <a:rPr lang="en-US" sz="2400" dirty="0">
                <a:latin typeface="+mj-lt"/>
              </a:rPr>
              <a:t>: </a:t>
            </a:r>
            <a:r>
              <a:rPr lang="en-US" sz="2400" dirty="0" smtClean="0">
                <a:latin typeface="+mj-lt"/>
              </a:rPr>
              <a:t>Greece</a:t>
            </a:r>
            <a:endParaRPr lang="el-GR" sz="2400" dirty="0">
              <a:latin typeface="+mj-lt"/>
            </a:endParaRPr>
          </a:p>
          <a:p>
            <a:r>
              <a:rPr lang="en-US" sz="2400" b="1" dirty="0" smtClean="0">
                <a:latin typeface="+mj-lt"/>
              </a:rPr>
              <a:t>Title of scenario</a:t>
            </a:r>
            <a:r>
              <a:rPr lang="en-US" sz="2400" dirty="0" smtClean="0">
                <a:latin typeface="+mj-lt"/>
              </a:rPr>
              <a:t>: Programming with Robots</a:t>
            </a:r>
          </a:p>
          <a:p>
            <a:r>
              <a:rPr lang="en-US" sz="2400" b="1" dirty="0" smtClean="0">
                <a:latin typeface="+mj-lt"/>
              </a:rPr>
              <a:t>Short description/ main idea</a:t>
            </a:r>
            <a:r>
              <a:rPr lang="en-US" sz="2400" dirty="0" smtClean="0">
                <a:latin typeface="+mj-lt"/>
              </a:rPr>
              <a:t>:</a:t>
            </a:r>
          </a:p>
          <a:p>
            <a:pPr algn="just">
              <a:buNone/>
            </a:pPr>
            <a:r>
              <a:rPr lang="en-US" dirty="0" smtClean="0">
                <a:latin typeface="+mj-lt"/>
              </a:rPr>
              <a:t>	I</a:t>
            </a:r>
            <a:r>
              <a:rPr lang="en-US" sz="2200" dirty="0" smtClean="0">
                <a:latin typeface="+mj-lt"/>
              </a:rPr>
              <a:t>n the context of Open Discovery Space Project- we entered in the third phase of ODS-, we implemented the project "</a:t>
            </a:r>
            <a:r>
              <a:rPr lang="en-US" sz="2200" b="1" dirty="0" smtClean="0">
                <a:latin typeface="+mj-lt"/>
              </a:rPr>
              <a:t>Programming with Robots</a:t>
            </a:r>
            <a:r>
              <a:rPr lang="en-US" sz="2200" dirty="0" smtClean="0">
                <a:latin typeface="+mj-lt"/>
              </a:rPr>
              <a:t>" with a view to moving them, making a color separation, getting round  any obstacles and controlling them by using tablets via </a:t>
            </a:r>
            <a:r>
              <a:rPr lang="en-US" sz="2200" dirty="0" err="1" smtClean="0">
                <a:latin typeface="+mj-lt"/>
              </a:rPr>
              <a:t>bluetooth</a:t>
            </a:r>
            <a:r>
              <a:rPr lang="en-US" sz="2200" dirty="0" smtClean="0">
                <a:latin typeface="+mj-lt"/>
              </a:rPr>
              <a:t>. Additionally, we integrated STEM to our robots by using Ph meter for measuring the ph of the liquids.</a:t>
            </a:r>
          </a:p>
          <a:p>
            <a:pPr marL="0" indent="0">
              <a:buNone/>
            </a:pPr>
            <a:endParaRPr lang="el-GR" dirty="0">
              <a:latin typeface="+mj-lt"/>
            </a:endParaRPr>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2</a:t>
            </a:fld>
            <a:endParaRPr lang="el-GR"/>
          </a:p>
        </p:txBody>
      </p:sp>
      <p:sp>
        <p:nvSpPr>
          <p:cNvPr id="5" name="4 - Θέση υποσέλιδου"/>
          <p:cNvSpPr>
            <a:spLocks noGrp="1"/>
          </p:cNvSpPr>
          <p:nvPr>
            <p:ph type="ftr" sz="quarter" idx="11"/>
          </p:nvPr>
        </p:nvSpPr>
        <p:spPr/>
        <p:txBody>
          <a:bodyPr/>
          <a:lstStyle/>
          <a:p>
            <a:r>
              <a:rPr lang="en-US" smtClean="0"/>
              <a:t>7th High School of Trikala, Greece</a:t>
            </a:r>
            <a:endParaRPr lang="el-GR"/>
          </a:p>
        </p:txBody>
      </p:sp>
    </p:spTree>
    <p:extLst>
      <p:ext uri="{BB962C8B-B14F-4D97-AF65-F5344CB8AC3E}">
        <p14:creationId xmlns:p14="http://schemas.microsoft.com/office/powerpoint/2010/main" xmlns="" val="295552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pPr algn="ctr"/>
            <a:r>
              <a:rPr lang="en-US" sz="4000" b="1" dirty="0" smtClean="0"/>
              <a:t>Educational objectives and pupils’ competences targeted</a:t>
            </a:r>
            <a:endParaRPr lang="el-GR" sz="4000" b="1" dirty="0"/>
          </a:p>
        </p:txBody>
      </p:sp>
      <p:sp>
        <p:nvSpPr>
          <p:cNvPr id="5" name="Content Placeholder 2"/>
          <p:cNvSpPr>
            <a:spLocks noGrp="1"/>
          </p:cNvSpPr>
          <p:nvPr>
            <p:ph idx="1"/>
          </p:nvPr>
        </p:nvSpPr>
        <p:spPr>
          <a:xfrm>
            <a:off x="323528" y="1844824"/>
            <a:ext cx="8568952" cy="4608512"/>
          </a:xfrm>
        </p:spPr>
        <p:txBody>
          <a:bodyPr/>
          <a:lstStyle/>
          <a:p>
            <a:pPr algn="just"/>
            <a:r>
              <a:rPr lang="en-US" sz="2200" dirty="0" smtClean="0">
                <a:latin typeface="+mj-lt"/>
              </a:rPr>
              <a:t>The students learn to collaborate and to work in team spirit -Collaborative Learning </a:t>
            </a:r>
            <a:r>
              <a:rPr lang="en-US" sz="2200" dirty="0" smtClean="0">
                <a:latin typeface="+mj-lt"/>
              </a:rPr>
              <a:t>Method.</a:t>
            </a:r>
            <a:endParaRPr lang="en-US" sz="2200" dirty="0" smtClean="0">
              <a:latin typeface="+mj-lt"/>
            </a:endParaRPr>
          </a:p>
          <a:p>
            <a:pPr algn="just"/>
            <a:r>
              <a:rPr lang="en-US" sz="2200" dirty="0" smtClean="0">
                <a:latin typeface="+mj-lt"/>
              </a:rPr>
              <a:t>The students learn through experimentation- Trial and Error Method</a:t>
            </a:r>
          </a:p>
          <a:p>
            <a:pPr algn="just"/>
            <a:r>
              <a:rPr lang="en-US" sz="2200" dirty="0" smtClean="0">
                <a:latin typeface="+mj-lt"/>
              </a:rPr>
              <a:t>The students get familiarized with the development of approaches for problems’ </a:t>
            </a:r>
            <a:r>
              <a:rPr lang="en-US" sz="2200" dirty="0" smtClean="0">
                <a:latin typeface="+mj-lt"/>
              </a:rPr>
              <a:t>solution.</a:t>
            </a:r>
            <a:endParaRPr lang="en-US" sz="2200" dirty="0" smtClean="0">
              <a:latin typeface="+mj-lt"/>
            </a:endParaRPr>
          </a:p>
          <a:p>
            <a:pPr algn="just"/>
            <a:r>
              <a:rPr lang="en-US" sz="2200" dirty="0" smtClean="0">
                <a:latin typeface="+mj-lt"/>
              </a:rPr>
              <a:t>The teachers engage the students in the learning process by exploiting their skills and </a:t>
            </a:r>
            <a:r>
              <a:rPr lang="en-US" sz="2200" dirty="0" smtClean="0">
                <a:latin typeface="+mj-lt"/>
              </a:rPr>
              <a:t>abilities.</a:t>
            </a:r>
            <a:endParaRPr lang="en-US" sz="2200" dirty="0" smtClean="0">
              <a:latin typeface="+mj-lt"/>
            </a:endParaRPr>
          </a:p>
          <a:p>
            <a:pPr>
              <a:buNone/>
            </a:pPr>
            <a:endParaRPr lang="en-US" dirty="0" smtClean="0">
              <a:latin typeface="+mj-lt"/>
            </a:endParaRPr>
          </a:p>
          <a:p>
            <a:endParaRPr lang="en-US" dirty="0"/>
          </a:p>
          <a:p>
            <a:endParaRPr lang="en-US" dirty="0" smtClean="0"/>
          </a:p>
          <a:p>
            <a:endParaRPr lang="el-GR" dirty="0"/>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3</a:t>
            </a:fld>
            <a:endParaRPr lang="el-GR"/>
          </a:p>
        </p:txBody>
      </p:sp>
      <p:sp>
        <p:nvSpPr>
          <p:cNvPr id="6" name="5 - Θέση υποσέλιδου"/>
          <p:cNvSpPr>
            <a:spLocks noGrp="1"/>
          </p:cNvSpPr>
          <p:nvPr>
            <p:ph type="ftr" sz="quarter" idx="11"/>
          </p:nvPr>
        </p:nvSpPr>
        <p:spPr/>
        <p:txBody>
          <a:bodyPr/>
          <a:lstStyle/>
          <a:p>
            <a:r>
              <a:rPr lang="en-US" smtClean="0"/>
              <a:t>7th High School of Trikala, Greece</a:t>
            </a:r>
            <a:endParaRPr lang="el-GR"/>
          </a:p>
        </p:txBody>
      </p:sp>
    </p:spTree>
    <p:extLst>
      <p:ext uri="{BB962C8B-B14F-4D97-AF65-F5344CB8AC3E}">
        <p14:creationId xmlns:p14="http://schemas.microsoft.com/office/powerpoint/2010/main" xmlns="" val="121079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29600" cy="854968"/>
          </a:xfrm>
        </p:spPr>
        <p:txBody>
          <a:bodyPr/>
          <a:lstStyle/>
          <a:p>
            <a:r>
              <a:rPr lang="en-US" b="1" dirty="0" smtClean="0"/>
              <a:t> </a:t>
            </a:r>
            <a:r>
              <a:rPr lang="en-US" sz="4000" b="1" dirty="0" smtClean="0"/>
              <a:t>Pupils’ ages </a:t>
            </a:r>
            <a:endParaRPr lang="el-GR" sz="4000" b="1" dirty="0"/>
          </a:p>
        </p:txBody>
      </p:sp>
      <p:sp>
        <p:nvSpPr>
          <p:cNvPr id="5" name="Content Placeholder 2"/>
          <p:cNvSpPr txBox="1">
            <a:spLocks/>
          </p:cNvSpPr>
          <p:nvPr/>
        </p:nvSpPr>
        <p:spPr>
          <a:xfrm>
            <a:off x="611560" y="1916833"/>
            <a:ext cx="7629168" cy="50405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Font typeface="Wingdings" pitchFamily="2" charset="2"/>
              <a:buChar char="v"/>
            </a:pPr>
            <a:r>
              <a:rPr lang="en-US" sz="2200" dirty="0" smtClean="0">
                <a:latin typeface="+mj-lt"/>
              </a:rPr>
              <a:t>16 and 17 years old, meaning, 1</a:t>
            </a:r>
            <a:r>
              <a:rPr lang="en-US" sz="2200" baseline="30000" dirty="0" smtClean="0">
                <a:latin typeface="+mj-lt"/>
              </a:rPr>
              <a:t>st</a:t>
            </a:r>
            <a:r>
              <a:rPr lang="en-US" sz="2200" dirty="0" smtClean="0">
                <a:latin typeface="+mj-lt"/>
              </a:rPr>
              <a:t> and 2</a:t>
            </a:r>
            <a:r>
              <a:rPr lang="en-US" sz="2200" baseline="30000" dirty="0" smtClean="0">
                <a:latin typeface="+mj-lt"/>
              </a:rPr>
              <a:t>nd</a:t>
            </a:r>
            <a:r>
              <a:rPr lang="en-US" sz="2200" dirty="0" smtClean="0">
                <a:latin typeface="+mj-lt"/>
              </a:rPr>
              <a:t> class of High School</a:t>
            </a:r>
          </a:p>
          <a:p>
            <a:endParaRPr lang="en-US" dirty="0" smtClean="0"/>
          </a:p>
          <a:p>
            <a:endParaRPr lang="el-GR" dirty="0"/>
          </a:p>
        </p:txBody>
      </p:sp>
      <p:sp>
        <p:nvSpPr>
          <p:cNvPr id="4" name="Title 1"/>
          <p:cNvSpPr txBox="1">
            <a:spLocks/>
          </p:cNvSpPr>
          <p:nvPr/>
        </p:nvSpPr>
        <p:spPr>
          <a:xfrm>
            <a:off x="395536" y="2420888"/>
            <a:ext cx="8373616" cy="72008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b="1" dirty="0" smtClean="0"/>
              <a:t>Curriculum areas/ domains involved </a:t>
            </a:r>
            <a:endParaRPr lang="el-GR" sz="4000" b="1" dirty="0"/>
          </a:p>
        </p:txBody>
      </p:sp>
      <p:sp>
        <p:nvSpPr>
          <p:cNvPr id="7" name="Rectangle 6"/>
          <p:cNvSpPr/>
          <p:nvPr/>
        </p:nvSpPr>
        <p:spPr>
          <a:xfrm>
            <a:off x="611560" y="3501008"/>
            <a:ext cx="5899436" cy="430887"/>
          </a:xfrm>
          <a:prstGeom prst="rect">
            <a:avLst/>
          </a:prstGeom>
        </p:spPr>
        <p:txBody>
          <a:bodyPr wrap="none">
            <a:spAutoFit/>
          </a:bodyPr>
          <a:lstStyle/>
          <a:p>
            <a:pPr>
              <a:buFont typeface="Wingdings" pitchFamily="2" charset="2"/>
              <a:buChar char="v"/>
            </a:pPr>
            <a:r>
              <a:rPr lang="en-US" sz="2200" dirty="0" smtClean="0">
                <a:latin typeface="+mj-lt"/>
              </a:rPr>
              <a:t> ICT, Programming, Robotics, Chemistry, Science</a:t>
            </a:r>
            <a:endParaRPr lang="en-US" sz="2200" dirty="0">
              <a:latin typeface="+mj-lt"/>
            </a:endParaRPr>
          </a:p>
        </p:txBody>
      </p:sp>
      <p:sp>
        <p:nvSpPr>
          <p:cNvPr id="6" name="5 - Θέση αριθμού διαφάνειας"/>
          <p:cNvSpPr>
            <a:spLocks noGrp="1"/>
          </p:cNvSpPr>
          <p:nvPr>
            <p:ph type="sldNum" sz="quarter" idx="12"/>
          </p:nvPr>
        </p:nvSpPr>
        <p:spPr/>
        <p:txBody>
          <a:bodyPr/>
          <a:lstStyle/>
          <a:p>
            <a:fld id="{20A1E926-0022-403E-962D-4BEE7D175F92}" type="slidenum">
              <a:rPr lang="el-GR" smtClean="0"/>
              <a:pPr/>
              <a:t>4</a:t>
            </a:fld>
            <a:endParaRPr lang="el-GR"/>
          </a:p>
        </p:txBody>
      </p:sp>
      <p:sp>
        <p:nvSpPr>
          <p:cNvPr id="8" name="7 - Θέση υποσέλιδου"/>
          <p:cNvSpPr>
            <a:spLocks noGrp="1"/>
          </p:cNvSpPr>
          <p:nvPr>
            <p:ph type="ftr" sz="quarter" idx="11"/>
          </p:nvPr>
        </p:nvSpPr>
        <p:spPr/>
        <p:txBody>
          <a:bodyPr/>
          <a:lstStyle/>
          <a:p>
            <a:r>
              <a:rPr lang="en-US" smtClean="0"/>
              <a:t>7th High School of Trikala, Greece</a:t>
            </a:r>
            <a:endParaRPr lang="el-GR"/>
          </a:p>
        </p:txBody>
      </p:sp>
      <p:pic>
        <p:nvPicPr>
          <p:cNvPr id="9" name="0 - Εικόνα" descr="983856_805618952841717_3361495334323926630_n.png"/>
          <p:cNvPicPr/>
          <p:nvPr/>
        </p:nvPicPr>
        <p:blipFill>
          <a:blip r:embed="rId2" cstate="print"/>
          <a:stretch>
            <a:fillRect/>
          </a:stretch>
        </p:blipFill>
        <p:spPr>
          <a:xfrm>
            <a:off x="5076056" y="3933056"/>
            <a:ext cx="3511550" cy="2603500"/>
          </a:xfrm>
          <a:prstGeom prst="rect">
            <a:avLst/>
          </a:prstGeom>
        </p:spPr>
      </p:pic>
    </p:spTree>
    <p:extLst>
      <p:ext uri="{BB962C8B-B14F-4D97-AF65-F5344CB8AC3E}">
        <p14:creationId xmlns:p14="http://schemas.microsoft.com/office/powerpoint/2010/main" xmlns="" val="28564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712968" cy="1152128"/>
          </a:xfrm>
        </p:spPr>
        <p:txBody>
          <a:bodyPr>
            <a:noAutofit/>
          </a:bodyPr>
          <a:lstStyle/>
          <a:p>
            <a:pPr algn="ctr"/>
            <a:r>
              <a:rPr lang="en-US" sz="4000" b="1" dirty="0" smtClean="0"/>
              <a:t>Which school needs does your scenario address?  </a:t>
            </a:r>
            <a:endParaRPr lang="el-GR" sz="4000" b="1" dirty="0"/>
          </a:p>
        </p:txBody>
      </p:sp>
      <p:sp>
        <p:nvSpPr>
          <p:cNvPr id="7" name="6 - Θέση περιεχομένου"/>
          <p:cNvSpPr>
            <a:spLocks noGrp="1"/>
          </p:cNvSpPr>
          <p:nvPr>
            <p:ph idx="1"/>
          </p:nvPr>
        </p:nvSpPr>
        <p:spPr/>
        <p:txBody>
          <a:bodyPr/>
          <a:lstStyle/>
          <a:p>
            <a:pPr algn="just">
              <a:buFont typeface="Wingdings" pitchFamily="2" charset="2"/>
              <a:buChar char="v"/>
            </a:pPr>
            <a:r>
              <a:rPr lang="en-US" sz="2200" dirty="0" smtClean="0">
                <a:latin typeface="+mj-lt"/>
              </a:rPr>
              <a:t>We took into account that both students and teachers of our school   wish for and are interested in this action. </a:t>
            </a:r>
          </a:p>
          <a:p>
            <a:pPr algn="just">
              <a:buFont typeface="Wingdings" pitchFamily="2" charset="2"/>
              <a:buChar char="v"/>
            </a:pPr>
            <a:r>
              <a:rPr lang="en-US" sz="2200" dirty="0" smtClean="0">
                <a:latin typeface="+mj-lt"/>
              </a:rPr>
              <a:t>The fact that during the last few years the Greek Ministry of Education promotes the "Digital School" which includes some new teaching methods, several innovative actions and the use of digital teaching means. </a:t>
            </a:r>
          </a:p>
          <a:p>
            <a:pPr algn="just">
              <a:buFont typeface="Wingdings" pitchFamily="2" charset="2"/>
              <a:buChar char="v"/>
            </a:pPr>
            <a:r>
              <a:rPr lang="en-US" sz="2200" dirty="0" smtClean="0">
                <a:latin typeface="+mj-lt"/>
              </a:rPr>
              <a:t>Robotics includes all the above.</a:t>
            </a:r>
          </a:p>
          <a:p>
            <a:endParaRPr lang="el-GR" dirty="0"/>
          </a:p>
        </p:txBody>
      </p:sp>
      <p:sp>
        <p:nvSpPr>
          <p:cNvPr id="6" name="5 - Θέση υποσέλιδου"/>
          <p:cNvSpPr>
            <a:spLocks noGrp="1"/>
          </p:cNvSpPr>
          <p:nvPr>
            <p:ph type="ftr" sz="quarter" idx="11"/>
          </p:nvPr>
        </p:nvSpPr>
        <p:spPr/>
        <p:txBody>
          <a:bodyPr/>
          <a:lstStyle/>
          <a:p>
            <a:r>
              <a:rPr lang="en-US" smtClean="0"/>
              <a:t>7th High School of Trikala, Greece</a:t>
            </a:r>
            <a:endParaRPr lang="el-GR"/>
          </a:p>
        </p:txBody>
      </p:sp>
      <p:sp>
        <p:nvSpPr>
          <p:cNvPr id="5" name="4 - Θέση αριθμού διαφάνειας"/>
          <p:cNvSpPr>
            <a:spLocks noGrp="1"/>
          </p:cNvSpPr>
          <p:nvPr>
            <p:ph type="sldNum" sz="quarter" idx="12"/>
          </p:nvPr>
        </p:nvSpPr>
        <p:spPr/>
        <p:txBody>
          <a:bodyPr/>
          <a:lstStyle/>
          <a:p>
            <a:fld id="{20A1E926-0022-403E-962D-4BEE7D175F92}" type="slidenum">
              <a:rPr lang="el-GR" smtClean="0"/>
              <a:pPr/>
              <a:t>5</a:t>
            </a:fld>
            <a:endParaRPr lang="el-GR"/>
          </a:p>
        </p:txBody>
      </p:sp>
    </p:spTree>
    <p:extLst>
      <p:ext uri="{BB962C8B-B14F-4D97-AF65-F5344CB8AC3E}">
        <p14:creationId xmlns:p14="http://schemas.microsoft.com/office/powerpoint/2010/main" xmlns="" val="2904911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10952"/>
          </a:xfrm>
        </p:spPr>
        <p:txBody>
          <a:bodyPr>
            <a:normAutofit/>
          </a:bodyPr>
          <a:lstStyle/>
          <a:p>
            <a:pPr algn="ctr"/>
            <a:r>
              <a:rPr lang="en-US" sz="4000" b="1" dirty="0" smtClean="0"/>
              <a:t>Innovative characteristics:</a:t>
            </a:r>
            <a:endParaRPr lang="el-GR" sz="4000" b="1" dirty="0"/>
          </a:p>
        </p:txBody>
      </p:sp>
      <p:sp>
        <p:nvSpPr>
          <p:cNvPr id="3" name="Content Placeholder 2"/>
          <p:cNvSpPr>
            <a:spLocks noGrp="1"/>
          </p:cNvSpPr>
          <p:nvPr>
            <p:ph idx="1"/>
          </p:nvPr>
        </p:nvSpPr>
        <p:spPr>
          <a:xfrm>
            <a:off x="107504" y="1196752"/>
            <a:ext cx="8928992" cy="5256584"/>
          </a:xfrm>
        </p:spPr>
        <p:txBody>
          <a:bodyPr>
            <a:normAutofit/>
          </a:bodyPr>
          <a:lstStyle/>
          <a:p>
            <a:pPr algn="just"/>
            <a:r>
              <a:rPr lang="en-US" sz="2200" dirty="0" smtClean="0">
                <a:latin typeface="+mj-lt"/>
              </a:rPr>
              <a:t>Change the educational process in the long term through the promotion of </a:t>
            </a:r>
            <a:r>
              <a:rPr lang="en-US" sz="2200" i="1" dirty="0" smtClean="0">
                <a:latin typeface="+mj-lt"/>
              </a:rPr>
              <a:t>STEM.</a:t>
            </a:r>
          </a:p>
          <a:p>
            <a:pPr algn="just"/>
            <a:r>
              <a:rPr lang="en-US" sz="2200" dirty="0" smtClean="0">
                <a:latin typeface="+mj-lt"/>
              </a:rPr>
              <a:t>Make students familiar with the concept of robots, especially in a provincial school like ours.</a:t>
            </a:r>
          </a:p>
          <a:p>
            <a:pPr algn="just"/>
            <a:r>
              <a:rPr lang="en-US" sz="2200" dirty="0" smtClean="0">
                <a:latin typeface="+mj-lt"/>
              </a:rPr>
              <a:t>Students' familiarization with the use of tablets.</a:t>
            </a:r>
          </a:p>
          <a:p>
            <a:pPr algn="just"/>
            <a:r>
              <a:rPr lang="en-US" sz="2200" dirty="0" smtClean="0">
                <a:latin typeface="+mj-lt"/>
              </a:rPr>
              <a:t>Pilot introduction of </a:t>
            </a:r>
            <a:r>
              <a:rPr lang="en-US" sz="2200" i="1" dirty="0" smtClean="0">
                <a:latin typeface="+mj-lt"/>
              </a:rPr>
              <a:t>BYOND</a:t>
            </a:r>
            <a:r>
              <a:rPr lang="en-US" sz="2200" dirty="0" smtClean="0">
                <a:latin typeface="+mj-lt"/>
              </a:rPr>
              <a:t> (Bring Your Own Device) model, in a subsequent level, through the provision of devices to students from the school and their programming with App Inventor, according to the “</a:t>
            </a:r>
            <a:r>
              <a:rPr lang="en-US" sz="2200" i="1" dirty="0" smtClean="0">
                <a:latin typeface="+mj-lt"/>
              </a:rPr>
              <a:t>NMC Horizon Report: 2015 K-12 Edition</a:t>
            </a:r>
            <a:r>
              <a:rPr lang="en-US" sz="2200" dirty="0" smtClean="0">
                <a:latin typeface="+mj-lt"/>
              </a:rPr>
              <a:t>”.  [6]</a:t>
            </a:r>
          </a:p>
          <a:p>
            <a:pPr algn="just"/>
            <a:r>
              <a:rPr lang="en-US" sz="2200" dirty="0" smtClean="0">
                <a:latin typeface="+mj-lt"/>
              </a:rPr>
              <a:t>The upcoming school year, integrate </a:t>
            </a:r>
            <a:r>
              <a:rPr lang="en-US" sz="2200" i="1" dirty="0" smtClean="0">
                <a:latin typeface="+mj-lt"/>
              </a:rPr>
              <a:t>3D Printing</a:t>
            </a:r>
            <a:r>
              <a:rPr lang="en-US" sz="2200" dirty="0" smtClean="0">
                <a:latin typeface="+mj-lt"/>
              </a:rPr>
              <a:t> to Robotics after the donation to our school a 3d printer and so, the students will have the opportunity to design and create parts of the robots, according to the “</a:t>
            </a:r>
            <a:r>
              <a:rPr lang="en-US" sz="2200" i="1" dirty="0" smtClean="0">
                <a:latin typeface="+mj-lt"/>
              </a:rPr>
              <a:t>NMC Horizon Report: 2015 K-12 Edition</a:t>
            </a:r>
            <a:r>
              <a:rPr lang="en-US" sz="2200" dirty="0" smtClean="0">
                <a:latin typeface="+mj-lt"/>
              </a:rPr>
              <a:t>”. [6]</a:t>
            </a:r>
            <a:endParaRPr lang="el-GR" sz="2200" dirty="0" smtClean="0">
              <a:latin typeface="+mj-lt"/>
            </a:endParaRPr>
          </a:p>
          <a:p>
            <a:endParaRPr lang="el-GR" dirty="0">
              <a:latin typeface="+mj-lt"/>
            </a:endParaRPr>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6</a:t>
            </a:fld>
            <a:endParaRPr lang="el-GR"/>
          </a:p>
        </p:txBody>
      </p:sp>
      <p:sp>
        <p:nvSpPr>
          <p:cNvPr id="5" name="4 - Θέση υποσέλιδου"/>
          <p:cNvSpPr>
            <a:spLocks noGrp="1"/>
          </p:cNvSpPr>
          <p:nvPr>
            <p:ph type="ftr" sz="quarter" idx="11"/>
          </p:nvPr>
        </p:nvSpPr>
        <p:spPr/>
        <p:txBody>
          <a:bodyPr/>
          <a:lstStyle/>
          <a:p>
            <a:r>
              <a:rPr lang="en-US" smtClean="0"/>
              <a:t>7th High School of Trikala, Greece</a:t>
            </a:r>
            <a:endParaRPr lang="el-GR"/>
          </a:p>
        </p:txBody>
      </p:sp>
    </p:spTree>
    <p:extLst>
      <p:ext uri="{BB962C8B-B14F-4D97-AF65-F5344CB8AC3E}">
        <p14:creationId xmlns:p14="http://schemas.microsoft.com/office/powerpoint/2010/main" xmlns="" val="1613117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924475"/>
          </a:xfrm>
        </p:spPr>
        <p:txBody>
          <a:bodyPr>
            <a:normAutofit/>
          </a:bodyPr>
          <a:lstStyle/>
          <a:p>
            <a:pPr algn="ctr"/>
            <a:r>
              <a:rPr lang="en-US" sz="4000" b="1" dirty="0" smtClean="0"/>
              <a:t>Parental engagement </a:t>
            </a:r>
            <a:endParaRPr lang="el-GR" sz="4000" b="1" dirty="0"/>
          </a:p>
        </p:txBody>
      </p:sp>
      <p:sp>
        <p:nvSpPr>
          <p:cNvPr id="3" name="Content Placeholder 2"/>
          <p:cNvSpPr>
            <a:spLocks noGrp="1"/>
          </p:cNvSpPr>
          <p:nvPr>
            <p:ph idx="1"/>
          </p:nvPr>
        </p:nvSpPr>
        <p:spPr>
          <a:xfrm>
            <a:off x="107504" y="1268760"/>
            <a:ext cx="8784976" cy="5184576"/>
          </a:xfrm>
        </p:spPr>
        <p:txBody>
          <a:bodyPr>
            <a:normAutofit/>
          </a:bodyPr>
          <a:lstStyle/>
          <a:p>
            <a:pPr lvl="1" algn="just"/>
            <a:r>
              <a:rPr lang="en-US" sz="2200" dirty="0" smtClean="0">
                <a:latin typeface="+mj-lt"/>
              </a:rPr>
              <a:t>The students’ parents are always informed about the organized project meetings at school, every Sunday afternoon.</a:t>
            </a:r>
          </a:p>
          <a:p>
            <a:pPr lvl="1" algn="just"/>
            <a:r>
              <a:rPr lang="en-US" sz="2200" dirty="0" smtClean="0">
                <a:latin typeface="+mj-lt"/>
              </a:rPr>
              <a:t>There is a typical phone communication between the students’ parents and the two school teachers who implement the project.</a:t>
            </a:r>
          </a:p>
          <a:p>
            <a:pPr lvl="1" algn="just"/>
            <a:r>
              <a:rPr lang="en-US" sz="2200" dirty="0" smtClean="0">
                <a:latin typeface="+mj-lt"/>
              </a:rPr>
              <a:t>The students’ parents are always helpful and they are next to their children.</a:t>
            </a:r>
          </a:p>
          <a:p>
            <a:pPr marL="393192" lvl="1" indent="0">
              <a:buNone/>
            </a:pPr>
            <a:endParaRPr lang="en-US" sz="2200" dirty="0" smtClean="0">
              <a:latin typeface="+mj-lt"/>
            </a:endParaRPr>
          </a:p>
          <a:p>
            <a:pPr marL="457200" lvl="1" indent="0">
              <a:buNone/>
            </a:pPr>
            <a:endParaRPr lang="en-US" dirty="0" smtClean="0">
              <a:latin typeface="+mj-lt"/>
            </a:endParaRPr>
          </a:p>
          <a:p>
            <a:pPr marL="457200" lvl="1" indent="0">
              <a:buNone/>
            </a:pPr>
            <a:endParaRPr lang="en-US" dirty="0" smtClean="0">
              <a:latin typeface="+mj-lt"/>
            </a:endParaRPr>
          </a:p>
          <a:p>
            <a:pPr marL="457200" lvl="1" indent="0">
              <a:buNone/>
            </a:pPr>
            <a:endParaRPr lang="en-US" dirty="0" smtClean="0">
              <a:latin typeface="+mj-lt"/>
            </a:endParaRPr>
          </a:p>
          <a:p>
            <a:pPr lvl="1" algn="just"/>
            <a:r>
              <a:rPr lang="en-US" sz="2200" dirty="0" smtClean="0">
                <a:latin typeface="+mj-lt"/>
              </a:rPr>
              <a:t>Their engagement encourages the participation of their children into the project. The parents seem to trust the involved teachers and their purpose.   </a:t>
            </a:r>
            <a:endParaRPr lang="en-US" sz="2200" dirty="0">
              <a:latin typeface="+mj-lt"/>
            </a:endParaRPr>
          </a:p>
          <a:p>
            <a:pPr marL="457200" lvl="1" indent="0">
              <a:buNone/>
            </a:pPr>
            <a:endParaRPr lang="en-US" dirty="0">
              <a:latin typeface="+mj-lt"/>
            </a:endParaRPr>
          </a:p>
          <a:p>
            <a:endParaRPr lang="en-US" dirty="0" smtClean="0">
              <a:latin typeface="+mj-lt"/>
            </a:endParaRPr>
          </a:p>
          <a:p>
            <a:endParaRPr lang="el-GR" dirty="0">
              <a:latin typeface="+mj-lt"/>
            </a:endParaRPr>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7</a:t>
            </a:fld>
            <a:endParaRPr lang="el-GR"/>
          </a:p>
        </p:txBody>
      </p:sp>
      <p:sp>
        <p:nvSpPr>
          <p:cNvPr id="5" name="4 - Θέση υποσέλιδου"/>
          <p:cNvSpPr>
            <a:spLocks noGrp="1"/>
          </p:cNvSpPr>
          <p:nvPr>
            <p:ph type="ftr" sz="quarter" idx="11"/>
          </p:nvPr>
        </p:nvSpPr>
        <p:spPr/>
        <p:txBody>
          <a:bodyPr/>
          <a:lstStyle/>
          <a:p>
            <a:r>
              <a:rPr lang="en-US" smtClean="0"/>
              <a:t>7th High School of Trikala, Greece</a:t>
            </a:r>
            <a:endParaRPr lang="el-GR"/>
          </a:p>
        </p:txBody>
      </p:sp>
      <p:sp>
        <p:nvSpPr>
          <p:cNvPr id="7" name="6 - Έλλειψη"/>
          <p:cNvSpPr/>
          <p:nvPr/>
        </p:nvSpPr>
        <p:spPr>
          <a:xfrm>
            <a:off x="1763688" y="3645024"/>
            <a:ext cx="2088232" cy="79208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School</a:t>
            </a:r>
            <a:endParaRPr lang="el-GR" dirty="0">
              <a:solidFill>
                <a:schemeClr val="tx1"/>
              </a:solidFill>
            </a:endParaRPr>
          </a:p>
        </p:txBody>
      </p:sp>
      <p:sp>
        <p:nvSpPr>
          <p:cNvPr id="8" name="7 - Έλλειψη"/>
          <p:cNvSpPr/>
          <p:nvPr/>
        </p:nvSpPr>
        <p:spPr>
          <a:xfrm>
            <a:off x="4932040" y="3645024"/>
            <a:ext cx="2016224" cy="79208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Parents</a:t>
            </a:r>
            <a:endParaRPr lang="el-GR" dirty="0">
              <a:solidFill>
                <a:schemeClr val="tx1"/>
              </a:solidFill>
            </a:endParaRPr>
          </a:p>
        </p:txBody>
      </p:sp>
      <p:cxnSp>
        <p:nvCxnSpPr>
          <p:cNvPr id="10" name="9 - Ευθύγραμμο βέλος σύνδεσης"/>
          <p:cNvCxnSpPr>
            <a:stCxn id="7" idx="6"/>
            <a:endCxn id="8" idx="2"/>
          </p:cNvCxnSpPr>
          <p:nvPr/>
        </p:nvCxnSpPr>
        <p:spPr>
          <a:xfrm>
            <a:off x="3851920" y="4041068"/>
            <a:ext cx="10801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387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24936" cy="780459"/>
          </a:xfrm>
        </p:spPr>
        <p:txBody>
          <a:bodyPr>
            <a:normAutofit/>
          </a:bodyPr>
          <a:lstStyle/>
          <a:p>
            <a:pPr algn="ctr"/>
            <a:r>
              <a:rPr lang="en-US" sz="4000" b="1" dirty="0" smtClean="0"/>
              <a:t>Parental engagement </a:t>
            </a:r>
            <a:endParaRPr lang="el-GR" sz="4000" b="1" dirty="0"/>
          </a:p>
        </p:txBody>
      </p:sp>
      <p:sp>
        <p:nvSpPr>
          <p:cNvPr id="3" name="Content Placeholder 2"/>
          <p:cNvSpPr>
            <a:spLocks noGrp="1"/>
          </p:cNvSpPr>
          <p:nvPr>
            <p:ph idx="1"/>
          </p:nvPr>
        </p:nvSpPr>
        <p:spPr>
          <a:xfrm>
            <a:off x="251520" y="1268760"/>
            <a:ext cx="8568952" cy="5184576"/>
          </a:xfrm>
        </p:spPr>
        <p:txBody>
          <a:bodyPr>
            <a:normAutofit/>
          </a:bodyPr>
          <a:lstStyle/>
          <a:p>
            <a:pPr lvl="1">
              <a:buNone/>
            </a:pPr>
            <a:r>
              <a:rPr lang="en-US" sz="2200" dirty="0" smtClean="0">
                <a:latin typeface="+mj-lt"/>
              </a:rPr>
              <a:t>	Parental engagement in school and in educational procedure encourages [1]:</a:t>
            </a:r>
          </a:p>
          <a:p>
            <a:pPr lvl="1"/>
            <a:r>
              <a:rPr lang="en-US" sz="2200" dirty="0" smtClean="0">
                <a:latin typeface="+mj-lt"/>
              </a:rPr>
              <a:t>The students’ better school performance</a:t>
            </a:r>
          </a:p>
          <a:p>
            <a:pPr lvl="1"/>
            <a:r>
              <a:rPr lang="en-US" sz="2200" dirty="0" smtClean="0">
                <a:latin typeface="+mj-lt"/>
              </a:rPr>
              <a:t>The students’ good behavior and presence in school</a:t>
            </a:r>
          </a:p>
          <a:p>
            <a:pPr lvl="1"/>
            <a:r>
              <a:rPr lang="en-US" sz="2200" dirty="0" smtClean="0">
                <a:latin typeface="+mj-lt"/>
              </a:rPr>
              <a:t>The students’ greater interest for learning</a:t>
            </a:r>
          </a:p>
          <a:p>
            <a:pPr lvl="1"/>
            <a:r>
              <a:rPr lang="en-US" sz="2200" dirty="0" smtClean="0">
                <a:latin typeface="+mj-lt"/>
              </a:rPr>
              <a:t>The students’ better capabilities and skills</a:t>
            </a:r>
          </a:p>
          <a:p>
            <a:pPr marL="457200" lvl="1" indent="0">
              <a:buNone/>
            </a:pPr>
            <a:endParaRPr lang="en-US" dirty="0" smtClean="0">
              <a:latin typeface="+mj-lt"/>
            </a:endParaRPr>
          </a:p>
          <a:p>
            <a:pPr lvl="1"/>
            <a:endParaRPr lang="en-US" dirty="0">
              <a:latin typeface="+mj-lt"/>
            </a:endParaRPr>
          </a:p>
          <a:p>
            <a:pPr marL="457200" lvl="1" indent="0">
              <a:buNone/>
            </a:pPr>
            <a:endParaRPr lang="en-US" dirty="0">
              <a:latin typeface="+mj-lt"/>
            </a:endParaRPr>
          </a:p>
          <a:p>
            <a:endParaRPr lang="en-US" dirty="0" smtClean="0">
              <a:latin typeface="+mj-lt"/>
            </a:endParaRPr>
          </a:p>
          <a:p>
            <a:endParaRPr lang="el-GR" dirty="0">
              <a:latin typeface="+mj-lt"/>
            </a:endParaRPr>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8</a:t>
            </a:fld>
            <a:endParaRPr lang="el-GR"/>
          </a:p>
        </p:txBody>
      </p:sp>
      <p:sp>
        <p:nvSpPr>
          <p:cNvPr id="5" name="4 - Θέση υποσέλιδου"/>
          <p:cNvSpPr>
            <a:spLocks noGrp="1"/>
          </p:cNvSpPr>
          <p:nvPr>
            <p:ph type="ftr" sz="quarter" idx="11"/>
          </p:nvPr>
        </p:nvSpPr>
        <p:spPr/>
        <p:txBody>
          <a:bodyPr/>
          <a:lstStyle/>
          <a:p>
            <a:r>
              <a:rPr lang="en-US" smtClean="0"/>
              <a:t>7th High School of Trikala, Greece</a:t>
            </a:r>
            <a:endParaRPr lang="el-GR"/>
          </a:p>
        </p:txBody>
      </p:sp>
      <p:pic>
        <p:nvPicPr>
          <p:cNvPr id="6" name="5 - Εικόνα" descr="parental_engagement.jpg"/>
          <p:cNvPicPr>
            <a:picLocks noChangeAspect="1"/>
          </p:cNvPicPr>
          <p:nvPr/>
        </p:nvPicPr>
        <p:blipFill>
          <a:blip r:embed="rId2" cstate="print"/>
          <a:stretch>
            <a:fillRect/>
          </a:stretch>
        </p:blipFill>
        <p:spPr>
          <a:xfrm>
            <a:off x="1835696" y="3789040"/>
            <a:ext cx="5184576" cy="2736304"/>
          </a:xfrm>
          <a:prstGeom prst="rect">
            <a:avLst/>
          </a:prstGeom>
        </p:spPr>
      </p:pic>
    </p:spTree>
    <p:extLst>
      <p:ext uri="{BB962C8B-B14F-4D97-AF65-F5344CB8AC3E}">
        <p14:creationId xmlns:p14="http://schemas.microsoft.com/office/powerpoint/2010/main" xmlns="" val="1235073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12968" cy="782960"/>
          </a:xfrm>
        </p:spPr>
        <p:txBody>
          <a:bodyPr>
            <a:normAutofit/>
          </a:bodyPr>
          <a:lstStyle/>
          <a:p>
            <a:pPr algn="ctr"/>
            <a:r>
              <a:rPr lang="en-US" sz="4000" b="1" dirty="0" smtClean="0"/>
              <a:t>Equal learning opportunities</a:t>
            </a:r>
            <a:endParaRPr lang="el-GR" sz="4000" b="1" dirty="0"/>
          </a:p>
        </p:txBody>
      </p:sp>
      <p:sp>
        <p:nvSpPr>
          <p:cNvPr id="3" name="Content Placeholder 2"/>
          <p:cNvSpPr>
            <a:spLocks noGrp="1"/>
          </p:cNvSpPr>
          <p:nvPr>
            <p:ph idx="1"/>
          </p:nvPr>
        </p:nvSpPr>
        <p:spPr>
          <a:xfrm>
            <a:off x="251520" y="1772816"/>
            <a:ext cx="8640960" cy="4389120"/>
          </a:xfrm>
        </p:spPr>
        <p:txBody>
          <a:bodyPr>
            <a:normAutofit/>
          </a:bodyPr>
          <a:lstStyle/>
          <a:p>
            <a:pPr algn="just"/>
            <a:r>
              <a:rPr lang="en-US" sz="2200" dirty="0" smtClean="0">
                <a:latin typeface="+mj-lt"/>
              </a:rPr>
              <a:t>In our school applies the concept of the “separate but equal” opportunity for all our students. [2], [3]</a:t>
            </a:r>
          </a:p>
          <a:p>
            <a:pPr algn="just"/>
            <a:r>
              <a:rPr lang="en-US" sz="2200" dirty="0" smtClean="0">
                <a:latin typeface="+mj-lt"/>
              </a:rPr>
              <a:t>Nevertheless, in the specific scenario, there are no students with different learning styles, since the two teachers who implement it, have chosen the students, and therefore, the basic criteria of their choice was the good understanding of programming.</a:t>
            </a:r>
          </a:p>
          <a:p>
            <a:pPr algn="just"/>
            <a:r>
              <a:rPr lang="en-US" sz="2200" dirty="0" smtClean="0">
                <a:latin typeface="+mj-lt"/>
              </a:rPr>
              <a:t>So, more or less, the majority of the selected students has the same level of performance.  </a:t>
            </a:r>
            <a:endParaRPr lang="el-GR" sz="2200" dirty="0">
              <a:latin typeface="+mj-lt"/>
            </a:endParaRPr>
          </a:p>
        </p:txBody>
      </p:sp>
      <p:sp>
        <p:nvSpPr>
          <p:cNvPr id="4" name="3 - Θέση αριθμού διαφάνειας"/>
          <p:cNvSpPr>
            <a:spLocks noGrp="1"/>
          </p:cNvSpPr>
          <p:nvPr>
            <p:ph type="sldNum" sz="quarter" idx="12"/>
          </p:nvPr>
        </p:nvSpPr>
        <p:spPr/>
        <p:txBody>
          <a:bodyPr/>
          <a:lstStyle/>
          <a:p>
            <a:fld id="{20A1E926-0022-403E-962D-4BEE7D175F92}" type="slidenum">
              <a:rPr lang="el-GR" smtClean="0"/>
              <a:pPr/>
              <a:t>9</a:t>
            </a:fld>
            <a:endParaRPr lang="el-GR"/>
          </a:p>
        </p:txBody>
      </p:sp>
      <p:sp>
        <p:nvSpPr>
          <p:cNvPr id="5" name="4 - Θέση υποσέλιδου"/>
          <p:cNvSpPr>
            <a:spLocks noGrp="1"/>
          </p:cNvSpPr>
          <p:nvPr>
            <p:ph type="ftr" sz="quarter" idx="11"/>
          </p:nvPr>
        </p:nvSpPr>
        <p:spPr/>
        <p:txBody>
          <a:bodyPr/>
          <a:lstStyle/>
          <a:p>
            <a:r>
              <a:rPr lang="en-US" smtClean="0"/>
              <a:t>7th High School of Trikala, Greece</a:t>
            </a:r>
            <a:endParaRPr lang="el-GR"/>
          </a:p>
        </p:txBody>
      </p:sp>
    </p:spTree>
    <p:extLst>
      <p:ext uri="{BB962C8B-B14F-4D97-AF65-F5344CB8AC3E}">
        <p14:creationId xmlns:p14="http://schemas.microsoft.com/office/powerpoint/2010/main" xmlns="" val="42580125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1882</TotalTime>
  <Words>1514</Words>
  <Application>Microsoft Office PowerPoint</Application>
  <PresentationFormat>Προβολή στην οθόνη (4:3)</PresentationFormat>
  <Paragraphs>221</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Flow</vt:lpstr>
      <vt:lpstr>Summer School 2015 Mati, Greece, July 12-17</vt:lpstr>
      <vt:lpstr>Basic info on the scenario</vt:lpstr>
      <vt:lpstr>Educational objectives and pupils’ competences targeted</vt:lpstr>
      <vt:lpstr> Pupils’ ages </vt:lpstr>
      <vt:lpstr>Which school needs does your scenario address?  </vt:lpstr>
      <vt:lpstr>Innovative characteristics:</vt:lpstr>
      <vt:lpstr>Parental engagement </vt:lpstr>
      <vt:lpstr>Parental engagement </vt:lpstr>
      <vt:lpstr>Equal learning opportunities</vt:lpstr>
      <vt:lpstr>Game-based learning</vt:lpstr>
      <vt:lpstr>Phase 1-2: Preparation-Implementation</vt:lpstr>
      <vt:lpstr>Phase 1-2: Preparation-Implementation</vt:lpstr>
      <vt:lpstr>Phase 3: Assessment-Students’ Questionnaire through Google Drive   </vt:lpstr>
      <vt:lpstr>Resources</vt:lpstr>
      <vt:lpstr>References</vt:lpstr>
      <vt:lpstr>Photos of our Project</vt:lpstr>
      <vt:lpstr>Photos of our Project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Discovery Space Summer Academy 2014</dc:title>
  <dc:creator>Chelioti Eleni</dc:creator>
  <cp:lastModifiedBy>kareri</cp:lastModifiedBy>
  <cp:revision>90</cp:revision>
  <dcterms:created xsi:type="dcterms:W3CDTF">2014-06-12T09:44:21Z</dcterms:created>
  <dcterms:modified xsi:type="dcterms:W3CDTF">2015-07-03T06:23:41Z</dcterms:modified>
</cp:coreProperties>
</file>