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72" r:id="rId1"/>
  </p:sldMasterIdLst>
  <p:sldIdLst>
    <p:sldId id="256" r:id="rId2"/>
    <p:sldId id="257" r:id="rId3"/>
    <p:sldId id="258" r:id="rId4"/>
    <p:sldId id="259" r:id="rId5"/>
    <p:sldId id="261" r:id="rId6"/>
    <p:sldId id="269" r:id="rId7"/>
    <p:sldId id="262" r:id="rId8"/>
    <p:sldId id="263" r:id="rId9"/>
    <p:sldId id="270" r:id="rId10"/>
    <p:sldId id="271" r:id="rId11"/>
    <p:sldId id="264" r:id="rId12"/>
    <p:sldId id="265" r:id="rId13"/>
    <p:sldId id="266" r:id="rId14"/>
    <p:sldId id="267" r:id="rId15"/>
    <p:sldId id="272" r:id="rId16"/>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5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7C9F9B18-C178-454A-B2C4-5180EBDA6A70}" type="datetimeFigureOut">
              <a:rPr lang="el-GR" smtClean="0"/>
              <a:pPr/>
              <a:t>16/7/2015</a:t>
            </a:fld>
            <a:endParaRPr lang="el-GR"/>
          </a:p>
        </p:txBody>
      </p:sp>
      <p:sp>
        <p:nvSpPr>
          <p:cNvPr id="19" name="Footer Placeholder 18"/>
          <p:cNvSpPr>
            <a:spLocks noGrp="1"/>
          </p:cNvSpPr>
          <p:nvPr>
            <p:ph type="ftr" sz="quarter" idx="11"/>
          </p:nvPr>
        </p:nvSpPr>
        <p:spPr/>
        <p:txBody>
          <a:bodyPr/>
          <a:lstStyle/>
          <a:p>
            <a:endParaRPr lang="el-GR"/>
          </a:p>
        </p:txBody>
      </p:sp>
      <p:sp>
        <p:nvSpPr>
          <p:cNvPr id="27" name="Slide Number Placeholder 26"/>
          <p:cNvSpPr>
            <a:spLocks noGrp="1"/>
          </p:cNvSpPr>
          <p:nvPr>
            <p:ph type="sldNum" sz="quarter" idx="12"/>
          </p:nvPr>
        </p:nvSpPr>
        <p:spPr/>
        <p:txBody>
          <a:bodyPr/>
          <a:lstStyle/>
          <a:p>
            <a:fld id="{20A1E926-0022-403E-962D-4BEE7D175F92}" type="slidenum">
              <a:rPr lang="el-GR" smtClean="0"/>
              <a:pPr/>
              <a:t>‹#›</a:t>
            </a:fld>
            <a:endParaRPr lang="el-G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C9F9B18-C178-454A-B2C4-5180EBDA6A70}" type="datetimeFigureOut">
              <a:rPr lang="el-GR" smtClean="0"/>
              <a:pPr/>
              <a:t>16/7/2015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20A1E926-0022-403E-962D-4BEE7D175F92}"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C9F9B18-C178-454A-B2C4-5180EBDA6A70}" type="datetimeFigureOut">
              <a:rPr lang="el-GR" smtClean="0"/>
              <a:pPr/>
              <a:t>16/7/2015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20A1E926-0022-403E-962D-4BEE7D175F92}"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C9F9B18-C178-454A-B2C4-5180EBDA6A70}" type="datetimeFigureOut">
              <a:rPr lang="el-GR" smtClean="0"/>
              <a:pPr/>
              <a:t>16/7/2015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20A1E926-0022-403E-962D-4BEE7D175F92}"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7C9F9B18-C178-454A-B2C4-5180EBDA6A70}" type="datetimeFigureOut">
              <a:rPr lang="el-GR" smtClean="0"/>
              <a:pPr/>
              <a:t>16/7/2015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20A1E926-0022-403E-962D-4BEE7D175F92}" type="slidenum">
              <a:rPr lang="el-GR" smtClean="0"/>
              <a:pPr/>
              <a:t>‹#›</a:t>
            </a:fld>
            <a:endParaRPr lang="el-G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7C9F9B18-C178-454A-B2C4-5180EBDA6A70}" type="datetimeFigureOut">
              <a:rPr lang="el-GR" smtClean="0"/>
              <a:pPr/>
              <a:t>16/7/2015</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20A1E926-0022-403E-962D-4BEE7D175F92}"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7C9F9B18-C178-454A-B2C4-5180EBDA6A70}" type="datetimeFigureOut">
              <a:rPr lang="el-GR" smtClean="0"/>
              <a:pPr/>
              <a:t>16/7/2015</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20A1E926-0022-403E-962D-4BEE7D175F92}"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7C9F9B18-C178-454A-B2C4-5180EBDA6A70}" type="datetimeFigureOut">
              <a:rPr lang="el-GR" smtClean="0"/>
              <a:pPr/>
              <a:t>16/7/2015</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20A1E926-0022-403E-962D-4BEE7D175F92}"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9F9B18-C178-454A-B2C4-5180EBDA6A70}" type="datetimeFigureOut">
              <a:rPr lang="el-GR" smtClean="0"/>
              <a:pPr/>
              <a:t>16/7/2015</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20A1E926-0022-403E-962D-4BEE7D175F92}"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7C9F9B18-C178-454A-B2C4-5180EBDA6A70}" type="datetimeFigureOut">
              <a:rPr lang="el-GR" smtClean="0"/>
              <a:pPr/>
              <a:t>16/7/2015</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20A1E926-0022-403E-962D-4BEE7D175F92}"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7C9F9B18-C178-454A-B2C4-5180EBDA6A70}" type="datetimeFigureOut">
              <a:rPr lang="el-GR" smtClean="0"/>
              <a:pPr/>
              <a:t>16/7/2015</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a:xfrm>
            <a:off x="8077200" y="6356350"/>
            <a:ext cx="609600" cy="365125"/>
          </a:xfrm>
        </p:spPr>
        <p:txBody>
          <a:bodyPr/>
          <a:lstStyle/>
          <a:p>
            <a:fld id="{20A1E926-0022-403E-962D-4BEE7D175F92}" type="slidenum">
              <a:rPr lang="el-GR" smtClean="0"/>
              <a:pPr/>
              <a:t>‹#›</a:t>
            </a:fld>
            <a:endParaRPr lang="el-G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7C9F9B18-C178-454A-B2C4-5180EBDA6A70}" type="datetimeFigureOut">
              <a:rPr lang="el-GR" smtClean="0"/>
              <a:pPr/>
              <a:t>16/7/2015</a:t>
            </a:fld>
            <a:endParaRPr lang="el-G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l-G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20A1E926-0022-403E-962D-4BEE7D175F92}" type="slidenum">
              <a:rPr lang="el-GR" smtClean="0"/>
              <a:pPr/>
              <a:t>‹#›</a:t>
            </a:fld>
            <a:endParaRPr lang="el-G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973" r:id="rId1"/>
    <p:sldLayoutId id="2147483974" r:id="rId2"/>
    <p:sldLayoutId id="2147483975" r:id="rId3"/>
    <p:sldLayoutId id="2147483976" r:id="rId4"/>
    <p:sldLayoutId id="2147483977" r:id="rId5"/>
    <p:sldLayoutId id="2147483978" r:id="rId6"/>
    <p:sldLayoutId id="2147483979" r:id="rId7"/>
    <p:sldLayoutId id="2147483980" r:id="rId8"/>
    <p:sldLayoutId id="2147483981" r:id="rId9"/>
    <p:sldLayoutId id="2147483982" r:id="rId10"/>
    <p:sldLayoutId id="2147483983"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 Id="rId5" Type="http://schemas.openxmlformats.org/officeDocument/2006/relationships/image" Target="../media/image5.jpe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www.issuu.com/" TargetMode="External"/><Relationship Id="rId2" Type="http://schemas.openxmlformats.org/officeDocument/2006/relationships/hyperlink" Target="http://www.surveymonkey.com/" TargetMode="External"/><Relationship Id="rId1" Type="http://schemas.openxmlformats.org/officeDocument/2006/relationships/slideLayout" Target="../slideLayouts/slideLayout2.xml"/><Relationship Id="rId6" Type="http://schemas.openxmlformats.org/officeDocument/2006/relationships/hyperlink" Target="http://flag-designer.appspot.com/" TargetMode="External"/><Relationship Id="rId5" Type="http://schemas.openxmlformats.org/officeDocument/2006/relationships/hyperlink" Target="http://www.collectionspace.org/" TargetMode="External"/><Relationship Id="rId4" Type="http://schemas.openxmlformats.org/officeDocument/2006/relationships/hyperlink" Target="http://www.dipity.com/"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mailto:chelioti@ea.gr" TargetMode="External"/><Relationship Id="rId2" Type="http://schemas.openxmlformats.org/officeDocument/2006/relationships/hyperlink" Target="http://portal.opendiscoveryspace.eu/community/ods-summer-school-2015-804293"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cstate="print">
            <a:extLst>
              <a:ext uri="{28A0092B-C50C-407E-A947-70E740481C1C}">
                <a14:useLocalDpi xmlns:a14="http://schemas.microsoft.com/office/drawing/2010/main" val="0"/>
              </a:ext>
            </a:extLst>
          </a:blip>
          <a:srcRect b="19915"/>
          <a:stretch/>
        </p:blipFill>
        <p:spPr>
          <a:xfrm>
            <a:off x="467544" y="1769907"/>
            <a:ext cx="4928272" cy="3930892"/>
          </a:xfrm>
          <a:prstGeom prst="rect">
            <a:avLst/>
          </a:prstGeom>
        </p:spPr>
      </p:pic>
      <p:sp>
        <p:nvSpPr>
          <p:cNvPr id="2" name="Title 1"/>
          <p:cNvSpPr>
            <a:spLocks noGrp="1"/>
          </p:cNvSpPr>
          <p:nvPr>
            <p:ph type="ctrTitle"/>
          </p:nvPr>
        </p:nvSpPr>
        <p:spPr>
          <a:xfrm>
            <a:off x="5366339" y="3086199"/>
            <a:ext cx="3723136" cy="649154"/>
          </a:xfrm>
        </p:spPr>
        <p:txBody>
          <a:bodyPr>
            <a:noAutofit/>
          </a:bodyPr>
          <a:lstStyle/>
          <a:p>
            <a:pPr algn="ctr"/>
            <a:r>
              <a:rPr lang="en-US" sz="4800" dirty="0" smtClean="0"/>
              <a:t>Summer School 2015</a:t>
            </a:r>
            <a:br>
              <a:rPr lang="en-US" sz="4800" dirty="0" smtClean="0"/>
            </a:br>
            <a:r>
              <a:rPr lang="en-US" sz="4800" dirty="0" err="1" smtClean="0"/>
              <a:t>Mati</a:t>
            </a:r>
            <a:r>
              <a:rPr lang="en-US" sz="4800" dirty="0" smtClean="0"/>
              <a:t>, Greece, July 12-17</a:t>
            </a:r>
            <a:endParaRPr lang="el-GR" sz="4800" dirty="0"/>
          </a:p>
        </p:txBody>
      </p:sp>
      <p:sp>
        <p:nvSpPr>
          <p:cNvPr id="3" name="Subtitle 2"/>
          <p:cNvSpPr>
            <a:spLocks noGrp="1"/>
          </p:cNvSpPr>
          <p:nvPr>
            <p:ph type="subTitle" idx="1"/>
          </p:nvPr>
        </p:nvSpPr>
        <p:spPr>
          <a:xfrm>
            <a:off x="3707904" y="5503228"/>
            <a:ext cx="5760640" cy="828092"/>
          </a:xfrm>
        </p:spPr>
        <p:txBody>
          <a:bodyPr>
            <a:noAutofit/>
          </a:bodyPr>
          <a:lstStyle/>
          <a:p>
            <a:pPr algn="ctr"/>
            <a:r>
              <a:rPr lang="en-US" sz="3600" dirty="0" smtClean="0"/>
              <a:t>Educational Scenario</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3528" y="471599"/>
            <a:ext cx="4928272" cy="1298308"/>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40152" y="5732865"/>
            <a:ext cx="1940056" cy="1371604"/>
          </a:xfrm>
          <a:prstGeom prst="rect">
            <a:avLst/>
          </a:prstGeom>
        </p:spPr>
      </p:pic>
      <p:pic>
        <p:nvPicPr>
          <p:cNvPr id="1028" name="Picture 4" descr="C:\Users\chelioti\AppData\Local\Microsoft\Windows\Temporary Internet Files\Content.Outlook\N0GO5AO6\UDL_LOGO_TEL.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452320" y="5735490"/>
            <a:ext cx="1290382" cy="9431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41389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404664"/>
            <a:ext cx="8229600" cy="1143000"/>
          </a:xfrm>
        </p:spPr>
        <p:txBody>
          <a:bodyPr/>
          <a:lstStyle/>
          <a:p>
            <a:r>
              <a:rPr lang="en-US" b="1" dirty="0" smtClean="0"/>
              <a:t>Game-based learning</a:t>
            </a:r>
            <a:endParaRPr lang="el-GR" b="1" dirty="0"/>
          </a:p>
        </p:txBody>
      </p:sp>
      <p:sp>
        <p:nvSpPr>
          <p:cNvPr id="3" name="Content Placeholder 2"/>
          <p:cNvSpPr>
            <a:spLocks noGrp="1"/>
          </p:cNvSpPr>
          <p:nvPr>
            <p:ph idx="1"/>
          </p:nvPr>
        </p:nvSpPr>
        <p:spPr>
          <a:xfrm>
            <a:off x="395536" y="1556792"/>
            <a:ext cx="8229600" cy="4922520"/>
          </a:xfrm>
        </p:spPr>
        <p:txBody>
          <a:bodyPr>
            <a:normAutofit fontScale="92500" lnSpcReduction="10000"/>
          </a:bodyPr>
          <a:lstStyle/>
          <a:p>
            <a:pPr algn="ctr"/>
            <a:r>
              <a:rPr lang="en-US" dirty="0" smtClean="0">
                <a:solidFill>
                  <a:schemeClr val="tx2"/>
                </a:solidFill>
                <a:latin typeface="+mj-lt"/>
              </a:rPr>
              <a:t>How could you add a game-based element in your scenario? Please describe your ideas the phases of the scenario (preparation, implementation, assessment) in which you would introduce this aspect. </a:t>
            </a:r>
          </a:p>
          <a:p>
            <a:pPr algn="just">
              <a:buNone/>
            </a:pPr>
            <a:r>
              <a:rPr lang="en-US" dirty="0" smtClean="0">
                <a:latin typeface="+mj-lt"/>
              </a:rPr>
              <a:t>	The whole idea of the scenario would be based on </a:t>
            </a:r>
            <a:r>
              <a:rPr lang="en-US" dirty="0" smtClean="0">
                <a:solidFill>
                  <a:schemeClr val="accent1"/>
                </a:solidFill>
                <a:latin typeface="+mj-lt"/>
              </a:rPr>
              <a:t>problem solving</a:t>
            </a:r>
            <a:r>
              <a:rPr lang="en-US" dirty="0" smtClean="0">
                <a:latin typeface="+mj-lt"/>
              </a:rPr>
              <a:t>. The students  will have to solve a problem:</a:t>
            </a:r>
            <a:r>
              <a:rPr lang="el-GR" dirty="0" smtClean="0">
                <a:latin typeface="+mj-lt"/>
              </a:rPr>
              <a:t> </a:t>
            </a:r>
            <a:r>
              <a:rPr lang="en-US" dirty="0" smtClean="0">
                <a:solidFill>
                  <a:srgbClr val="FF0000"/>
                </a:solidFill>
                <a:latin typeface="+mj-lt"/>
              </a:rPr>
              <a:t>How to get information </a:t>
            </a:r>
            <a:r>
              <a:rPr lang="en-US" dirty="0" smtClean="0">
                <a:solidFill>
                  <a:srgbClr val="FF0000"/>
                </a:solidFill>
                <a:latin typeface="+mj-lt"/>
              </a:rPr>
              <a:t>about </a:t>
            </a:r>
            <a:r>
              <a:rPr lang="en-US" dirty="0" smtClean="0">
                <a:solidFill>
                  <a:srgbClr val="FF0000"/>
                </a:solidFill>
                <a:latin typeface="+mj-lt"/>
              </a:rPr>
              <a:t>our </a:t>
            </a:r>
            <a:r>
              <a:rPr lang="en-US" dirty="0" smtClean="0">
                <a:solidFill>
                  <a:srgbClr val="FF0000"/>
                </a:solidFill>
                <a:latin typeface="+mj-lt"/>
              </a:rPr>
              <a:t>school’s past? </a:t>
            </a:r>
            <a:r>
              <a:rPr lang="en-US" dirty="0" smtClean="0">
                <a:solidFill>
                  <a:srgbClr val="FF0000"/>
                </a:solidFill>
                <a:latin typeface="+mj-lt"/>
              </a:rPr>
              <a:t> </a:t>
            </a:r>
            <a:r>
              <a:rPr lang="en-US" u="sng" dirty="0" smtClean="0">
                <a:latin typeface="+mj-lt"/>
              </a:rPr>
              <a:t>Their goal </a:t>
            </a:r>
            <a:r>
              <a:rPr lang="en-US" dirty="0" smtClean="0">
                <a:latin typeface="+mj-lt"/>
              </a:rPr>
              <a:t>will be to find as many information as possible and </a:t>
            </a:r>
            <a:r>
              <a:rPr lang="en-US" dirty="0" smtClean="0">
                <a:latin typeface="+mj-lt"/>
              </a:rPr>
              <a:t>to present it in </a:t>
            </a:r>
            <a:r>
              <a:rPr lang="en-US" dirty="0" smtClean="0">
                <a:latin typeface="+mj-lt"/>
              </a:rPr>
              <a:t>a way that will promote our school’s history.  </a:t>
            </a:r>
          </a:p>
          <a:p>
            <a:pPr algn="just">
              <a:buNone/>
            </a:pPr>
            <a:r>
              <a:rPr lang="en-US" dirty="0" smtClean="0">
                <a:solidFill>
                  <a:schemeClr val="tx2"/>
                </a:solidFill>
                <a:latin typeface="+mj-lt"/>
              </a:rPr>
              <a:t>	</a:t>
            </a:r>
            <a:r>
              <a:rPr lang="en-US" dirty="0" smtClean="0">
                <a:latin typeface="+mj-lt"/>
              </a:rPr>
              <a:t>By using tools such as: search engines, survey monkey, </a:t>
            </a:r>
            <a:r>
              <a:rPr lang="en-US" dirty="0" err="1" smtClean="0">
                <a:latin typeface="+mj-lt"/>
              </a:rPr>
              <a:t>Dipity</a:t>
            </a:r>
            <a:r>
              <a:rPr lang="en-US" dirty="0" smtClean="0">
                <a:latin typeface="+mj-lt"/>
              </a:rPr>
              <a:t>, movie maker, </a:t>
            </a:r>
            <a:r>
              <a:rPr lang="en-US" dirty="0" err="1" smtClean="0">
                <a:latin typeface="+mj-lt"/>
              </a:rPr>
              <a:t>issuu</a:t>
            </a:r>
            <a:r>
              <a:rPr lang="en-US" dirty="0" smtClean="0">
                <a:latin typeface="+mj-lt"/>
              </a:rPr>
              <a:t>, flag designer etc. they will solve the problem and the best presentations will be </a:t>
            </a:r>
            <a:r>
              <a:rPr lang="en-US" dirty="0" smtClean="0">
                <a:latin typeface="+mj-lt"/>
              </a:rPr>
              <a:t>awarded with certificates.  </a:t>
            </a:r>
            <a:endParaRPr lang="el-GR" dirty="0">
              <a:solidFill>
                <a:schemeClr val="tx2"/>
              </a:solidFill>
              <a:latin typeface="+mj-lt"/>
            </a:endParaRPr>
          </a:p>
        </p:txBody>
      </p:sp>
    </p:spTree>
    <p:extLst>
      <p:ext uri="{BB962C8B-B14F-4D97-AF65-F5344CB8AC3E}">
        <p14:creationId xmlns:p14="http://schemas.microsoft.com/office/powerpoint/2010/main" val="265742020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584" y="116632"/>
            <a:ext cx="7125113" cy="924475"/>
          </a:xfrm>
        </p:spPr>
        <p:txBody>
          <a:bodyPr/>
          <a:lstStyle/>
          <a:p>
            <a:r>
              <a:rPr lang="en-US" b="1" dirty="0" smtClean="0"/>
              <a:t>Phase 1: Preparation  </a:t>
            </a:r>
            <a:endParaRPr lang="el-GR" b="1" dirty="0"/>
          </a:p>
        </p:txBody>
      </p:sp>
      <p:sp>
        <p:nvSpPr>
          <p:cNvPr id="3" name="Content Placeholder 2"/>
          <p:cNvSpPr>
            <a:spLocks noGrp="1"/>
          </p:cNvSpPr>
          <p:nvPr>
            <p:ph idx="1"/>
          </p:nvPr>
        </p:nvSpPr>
        <p:spPr>
          <a:xfrm>
            <a:off x="251520" y="1484784"/>
            <a:ext cx="8568952" cy="1944216"/>
          </a:xfrm>
        </p:spPr>
        <p:txBody>
          <a:bodyPr>
            <a:normAutofit/>
          </a:bodyPr>
          <a:lstStyle/>
          <a:p>
            <a:r>
              <a:rPr lang="en-US" dirty="0" smtClean="0">
                <a:latin typeface="+mj-lt"/>
              </a:rPr>
              <a:t>Please describe the preparation that the teacher needs to do before implementing the scenario. Define steps and activities, if applicable.</a:t>
            </a:r>
          </a:p>
          <a:p>
            <a:pPr lvl="1"/>
            <a:endParaRPr lang="en-US" dirty="0" smtClean="0">
              <a:latin typeface="+mj-lt"/>
            </a:endParaRPr>
          </a:p>
          <a:p>
            <a:pPr marL="457200" lvl="1" indent="0">
              <a:buNone/>
            </a:pPr>
            <a:endParaRPr lang="en-US" dirty="0" smtClean="0">
              <a:latin typeface="+mj-lt"/>
            </a:endParaRPr>
          </a:p>
          <a:p>
            <a:pPr lvl="1"/>
            <a:endParaRPr lang="en-US" dirty="0">
              <a:latin typeface="+mj-lt"/>
            </a:endParaRPr>
          </a:p>
          <a:p>
            <a:pPr marL="457200" lvl="1" indent="0">
              <a:buNone/>
            </a:pPr>
            <a:endParaRPr lang="en-US" dirty="0">
              <a:latin typeface="+mj-lt"/>
            </a:endParaRPr>
          </a:p>
          <a:p>
            <a:endParaRPr lang="en-US" dirty="0" smtClean="0">
              <a:latin typeface="+mj-lt"/>
            </a:endParaRPr>
          </a:p>
          <a:p>
            <a:endParaRPr lang="el-GR" dirty="0">
              <a:latin typeface="+mj-lt"/>
            </a:endParaRPr>
          </a:p>
        </p:txBody>
      </p:sp>
      <p:sp>
        <p:nvSpPr>
          <p:cNvPr id="4" name="TextBox 3"/>
          <p:cNvSpPr txBox="1"/>
          <p:nvPr/>
        </p:nvSpPr>
        <p:spPr>
          <a:xfrm>
            <a:off x="611560" y="2708920"/>
            <a:ext cx="7704856" cy="3970318"/>
          </a:xfrm>
          <a:prstGeom prst="rect">
            <a:avLst/>
          </a:prstGeom>
          <a:noFill/>
        </p:spPr>
        <p:txBody>
          <a:bodyPr wrap="square" rtlCol="0">
            <a:spAutoFit/>
          </a:bodyPr>
          <a:lstStyle/>
          <a:p>
            <a:r>
              <a:rPr lang="en-US" dirty="0" smtClean="0"/>
              <a:t>Preparation will include:</a:t>
            </a:r>
          </a:p>
          <a:p>
            <a:pPr marL="342900" indent="-342900">
              <a:buAutoNum type="arabicPeriod"/>
            </a:pPr>
            <a:r>
              <a:rPr lang="en-US" dirty="0" smtClean="0"/>
              <a:t>Clarify objectives and learning outcomes </a:t>
            </a:r>
          </a:p>
          <a:p>
            <a:pPr marL="342900" indent="-342900">
              <a:buAutoNum type="arabicPeriod"/>
            </a:pPr>
            <a:r>
              <a:rPr lang="en-US" dirty="0" smtClean="0"/>
              <a:t>Design activities taking into consideration the different styles and needs of students</a:t>
            </a:r>
          </a:p>
          <a:p>
            <a:pPr marL="342900" indent="-342900">
              <a:buAutoNum type="arabicPeriod"/>
            </a:pPr>
            <a:r>
              <a:rPr lang="en-US" dirty="0" smtClean="0"/>
              <a:t>Find resources/tools which will be used for each activity.</a:t>
            </a:r>
          </a:p>
          <a:p>
            <a:pPr marL="342900" indent="-342900">
              <a:buAutoNum type="arabicPeriod"/>
            </a:pPr>
            <a:r>
              <a:rPr lang="en-US" dirty="0" smtClean="0"/>
              <a:t>Prepare and send a letter to the parents informing them of the learning scenario and asking their help in participating in the interviews, survey and in providing us with photos, documents, old items…</a:t>
            </a:r>
          </a:p>
          <a:p>
            <a:pPr marL="342900" indent="-342900">
              <a:buAutoNum type="arabicPeriod"/>
            </a:pPr>
            <a:r>
              <a:rPr lang="en-US" dirty="0" smtClean="0"/>
              <a:t>Make a </a:t>
            </a:r>
            <a:r>
              <a:rPr lang="en-US" dirty="0" err="1" smtClean="0"/>
              <a:t>facebook</a:t>
            </a:r>
            <a:r>
              <a:rPr lang="en-US" dirty="0" smtClean="0"/>
              <a:t> group titled: A’ </a:t>
            </a:r>
            <a:r>
              <a:rPr lang="en-US" dirty="0" err="1" smtClean="0"/>
              <a:t>Engomis</a:t>
            </a:r>
            <a:r>
              <a:rPr lang="en-US" dirty="0" smtClean="0"/>
              <a:t> Primary School graduates in order to find  names and contact information of old graduates.</a:t>
            </a:r>
          </a:p>
          <a:p>
            <a:pPr marL="342900" indent="-342900">
              <a:buAutoNum type="arabicPeriod"/>
            </a:pPr>
            <a:r>
              <a:rPr lang="en-US" dirty="0" smtClean="0"/>
              <a:t>Go to the </a:t>
            </a:r>
            <a:r>
              <a:rPr lang="en-US" dirty="0" err="1" smtClean="0"/>
              <a:t>Muncipility</a:t>
            </a:r>
            <a:r>
              <a:rPr lang="en-US" dirty="0" smtClean="0"/>
              <a:t> in order to find old documents that will provide us with information.</a:t>
            </a:r>
          </a:p>
          <a:p>
            <a:pPr marL="342900" indent="-342900">
              <a:buAutoNum type="arabicPeriod"/>
            </a:pPr>
            <a:r>
              <a:rPr lang="en-US" dirty="0" smtClean="0"/>
              <a:t>Search the school’s records to find helpful information.</a:t>
            </a:r>
          </a:p>
          <a:p>
            <a:pPr marL="342900" indent="-342900">
              <a:buAutoNum type="arabicPeriod"/>
            </a:pPr>
            <a:r>
              <a:rPr lang="en-US" dirty="0" smtClean="0"/>
              <a:t>Make a timetable with the activities.</a:t>
            </a:r>
            <a:endParaRPr lang="en-GB" dirty="0"/>
          </a:p>
        </p:txBody>
      </p:sp>
    </p:spTree>
    <p:extLst>
      <p:ext uri="{BB962C8B-B14F-4D97-AF65-F5344CB8AC3E}">
        <p14:creationId xmlns:p14="http://schemas.microsoft.com/office/powerpoint/2010/main" val="10402297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584" y="116632"/>
            <a:ext cx="7125113" cy="924475"/>
          </a:xfrm>
        </p:spPr>
        <p:txBody>
          <a:bodyPr/>
          <a:lstStyle/>
          <a:p>
            <a:r>
              <a:rPr lang="en-US" b="1" dirty="0" smtClean="0"/>
              <a:t>Phase 2: Implementation   </a:t>
            </a:r>
            <a:endParaRPr lang="el-GR" b="1" dirty="0"/>
          </a:p>
        </p:txBody>
      </p:sp>
      <p:sp>
        <p:nvSpPr>
          <p:cNvPr id="5" name="Content Placeholder 2"/>
          <p:cNvSpPr txBox="1">
            <a:spLocks/>
          </p:cNvSpPr>
          <p:nvPr/>
        </p:nvSpPr>
        <p:spPr>
          <a:xfrm>
            <a:off x="279223" y="2456892"/>
            <a:ext cx="8568952" cy="1944216"/>
          </a:xfrm>
          <a:prstGeom prst="rect">
            <a:avLst/>
          </a:prstGeom>
        </p:spPr>
        <p:txBody>
          <a:bodyPr vert="horz" lIns="91440" tIns="45720" rIns="91440" bIns="45720" rtlCol="0" anchor="ctr">
            <a:normAutofit/>
          </a:bodyPr>
          <a:lstStyle>
            <a:lvl1pPr marL="342900" indent="-342900" algn="l" defTabSz="457200" rtl="0" eaLnBrk="1" latinLnBrk="0" hangingPunct="1">
              <a:spcBef>
                <a:spcPct val="20000"/>
              </a:spcBef>
              <a:spcAft>
                <a:spcPts val="600"/>
              </a:spcAft>
              <a:buClr>
                <a:schemeClr val="tx2"/>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tx2"/>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tx2"/>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tx2"/>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tx2"/>
              </a:buClr>
              <a:buFont typeface="Wingdings 2" charset="2"/>
              <a:buChar char=""/>
              <a:defRPr sz="1200" kern="1200">
                <a:solidFill>
                  <a:schemeClr val="tx1"/>
                </a:solidFill>
                <a:latin typeface="+mn-lt"/>
                <a:ea typeface="+mn-ea"/>
                <a:cs typeface="+mn-cs"/>
              </a:defRPr>
            </a:lvl5pPr>
            <a:lvl6pPr marL="2514600" indent="-228600" algn="l" defTabSz="457200" rtl="0" eaLnBrk="1" latinLnBrk="0" hangingPunct="1">
              <a:spcBef>
                <a:spcPct val="20000"/>
              </a:spcBef>
              <a:buClr>
                <a:schemeClr val="tx2"/>
              </a:buClr>
              <a:buSzPct val="101000"/>
              <a:buFont typeface="Courier New" pitchFamily="49" charset="0"/>
              <a:buChar char="o"/>
              <a:defRPr sz="1200" kern="1200">
                <a:solidFill>
                  <a:schemeClr val="tx1"/>
                </a:solidFill>
                <a:latin typeface="+mn-lt"/>
                <a:ea typeface="+mn-ea"/>
                <a:cs typeface="+mn-cs"/>
              </a:defRPr>
            </a:lvl6pPr>
            <a:lvl7pPr marL="2971800" indent="-228600" algn="l" defTabSz="457200" rtl="0" eaLnBrk="1" latinLnBrk="0" hangingPunct="1">
              <a:spcBef>
                <a:spcPct val="20000"/>
              </a:spcBef>
              <a:buClr>
                <a:schemeClr val="tx2"/>
              </a:buClr>
              <a:buFont typeface="Courier New" pitchFamily="49" charset="0"/>
              <a:buChar char="o"/>
              <a:defRPr sz="1200" kern="1200" baseline="0">
                <a:solidFill>
                  <a:schemeClr val="tx1"/>
                </a:solidFill>
                <a:latin typeface="+mn-lt"/>
                <a:ea typeface="+mn-ea"/>
                <a:cs typeface="+mn-cs"/>
              </a:defRPr>
            </a:lvl7pPr>
            <a:lvl8pPr marL="3429000" indent="-228600" algn="l" defTabSz="457200" rtl="0" eaLnBrk="1" latinLnBrk="0" hangingPunct="1">
              <a:spcBef>
                <a:spcPct val="20000"/>
              </a:spcBef>
              <a:buClr>
                <a:schemeClr val="tx2"/>
              </a:buClr>
              <a:buFont typeface="Courier New" pitchFamily="49" charset="0"/>
              <a:buChar char="o"/>
              <a:defRPr sz="1200" kern="1200" baseline="0">
                <a:solidFill>
                  <a:schemeClr val="tx1"/>
                </a:solidFill>
                <a:latin typeface="+mn-lt"/>
                <a:ea typeface="+mn-ea"/>
                <a:cs typeface="+mn-cs"/>
              </a:defRPr>
            </a:lvl8pPr>
            <a:lvl9pPr marL="3886200" indent="-228600" algn="l" defTabSz="457200" rtl="0" eaLnBrk="1" latinLnBrk="0" hangingPunct="1">
              <a:spcBef>
                <a:spcPct val="20000"/>
              </a:spcBef>
              <a:buClr>
                <a:schemeClr val="tx2"/>
              </a:buClr>
              <a:buFont typeface="Courier New" pitchFamily="49" charset="0"/>
              <a:buChar char="o"/>
              <a:defRPr sz="1200" kern="1200" baseline="0">
                <a:solidFill>
                  <a:schemeClr val="tx1"/>
                </a:solidFill>
                <a:latin typeface="+mn-lt"/>
                <a:ea typeface="+mn-ea"/>
                <a:cs typeface="+mn-cs"/>
              </a:defRPr>
            </a:lvl9pPr>
          </a:lstStyle>
          <a:p>
            <a:r>
              <a:rPr lang="en-US" sz="2600" dirty="0">
                <a:latin typeface="+mj-lt"/>
              </a:rPr>
              <a:t>Please describe the preparation that the teacher needs to do </a:t>
            </a:r>
            <a:r>
              <a:rPr lang="en-US" sz="2600" dirty="0" smtClean="0">
                <a:latin typeface="+mj-lt"/>
              </a:rPr>
              <a:t>during </a:t>
            </a:r>
            <a:r>
              <a:rPr lang="en-US" sz="2600" dirty="0">
                <a:latin typeface="+mj-lt"/>
              </a:rPr>
              <a:t>implementing the scenario. Define steps and activities, if applicable.</a:t>
            </a:r>
          </a:p>
          <a:p>
            <a:pPr lvl="1"/>
            <a:endParaRPr lang="en-US" dirty="0" smtClean="0"/>
          </a:p>
          <a:p>
            <a:pPr marL="457200" lvl="1" indent="0">
              <a:buFont typeface="Wingdings 2" charset="2"/>
              <a:buNone/>
            </a:pPr>
            <a:endParaRPr lang="en-US" dirty="0" smtClean="0"/>
          </a:p>
          <a:p>
            <a:pPr lvl="1"/>
            <a:endParaRPr lang="en-US" dirty="0" smtClean="0"/>
          </a:p>
          <a:p>
            <a:pPr marL="457200" lvl="1" indent="0">
              <a:buFont typeface="Wingdings 2" charset="2"/>
              <a:buNone/>
            </a:pPr>
            <a:endParaRPr lang="en-US" dirty="0" smtClean="0"/>
          </a:p>
          <a:p>
            <a:endParaRPr lang="en-US" dirty="0" smtClean="0"/>
          </a:p>
          <a:p>
            <a:endParaRPr lang="el-GR" dirty="0"/>
          </a:p>
        </p:txBody>
      </p:sp>
      <p:sp>
        <p:nvSpPr>
          <p:cNvPr id="6" name="TextBox 5"/>
          <p:cNvSpPr txBox="1"/>
          <p:nvPr/>
        </p:nvSpPr>
        <p:spPr>
          <a:xfrm>
            <a:off x="323528" y="3068960"/>
            <a:ext cx="8496944" cy="3323987"/>
          </a:xfrm>
          <a:prstGeom prst="rect">
            <a:avLst/>
          </a:prstGeom>
          <a:noFill/>
        </p:spPr>
        <p:txBody>
          <a:bodyPr wrap="square" rtlCol="0">
            <a:spAutoFit/>
          </a:bodyPr>
          <a:lstStyle/>
          <a:p>
            <a:r>
              <a:rPr lang="en-US" sz="2400" dirty="0" smtClean="0"/>
              <a:t>During the </a:t>
            </a:r>
            <a:r>
              <a:rPr lang="en-US" sz="2400" dirty="0" smtClean="0"/>
              <a:t>implementation </a:t>
            </a:r>
            <a:r>
              <a:rPr lang="en-US" sz="2400" dirty="0" smtClean="0"/>
              <a:t>of the scenario the teacher will:</a:t>
            </a:r>
          </a:p>
          <a:p>
            <a:pPr>
              <a:buFont typeface="Arial" pitchFamily="34" charset="0"/>
              <a:buChar char="•"/>
            </a:pPr>
            <a:r>
              <a:rPr lang="en-US" sz="2400" dirty="0" smtClean="0"/>
              <a:t> Monitor students and provide them with feedback</a:t>
            </a:r>
          </a:p>
          <a:p>
            <a:pPr>
              <a:buFont typeface="Arial" pitchFamily="34" charset="0"/>
              <a:buChar char="•"/>
            </a:pPr>
            <a:r>
              <a:rPr lang="en-US" sz="2400" dirty="0" smtClean="0"/>
              <a:t>Give guidelines to students</a:t>
            </a:r>
          </a:p>
          <a:p>
            <a:pPr>
              <a:buFont typeface="Arial" pitchFamily="34" charset="0"/>
              <a:buChar char="•"/>
            </a:pPr>
            <a:r>
              <a:rPr lang="en-US" sz="2400" dirty="0" smtClean="0"/>
              <a:t>Contact parents and organize  the  activities that require their participation</a:t>
            </a:r>
          </a:p>
          <a:p>
            <a:pPr>
              <a:buFont typeface="Arial" pitchFamily="34" charset="0"/>
              <a:buChar char="•"/>
            </a:pPr>
            <a:r>
              <a:rPr lang="en-US" sz="2400" dirty="0" smtClean="0"/>
              <a:t> Gather </a:t>
            </a:r>
            <a:r>
              <a:rPr lang="en-US" sz="2400" dirty="0" smtClean="0"/>
              <a:t>information </a:t>
            </a:r>
          </a:p>
          <a:p>
            <a:pPr>
              <a:buFont typeface="Arial" pitchFamily="34" charset="0"/>
              <a:buChar char="•"/>
            </a:pPr>
            <a:r>
              <a:rPr lang="en-US" sz="2400" dirty="0" smtClean="0"/>
              <a:t> Make sure to follow the timetable</a:t>
            </a:r>
          </a:p>
          <a:p>
            <a:pPr>
              <a:buFont typeface="Arial" pitchFamily="34" charset="0"/>
              <a:buChar char="•"/>
            </a:pPr>
            <a:r>
              <a:rPr lang="en-US" sz="2400" dirty="0" smtClean="0"/>
              <a:t>Adjust some activities if needed</a:t>
            </a:r>
          </a:p>
          <a:p>
            <a:pPr>
              <a:buFont typeface="Arial" pitchFamily="34" charset="0"/>
              <a:buChar char="•"/>
            </a:pPr>
            <a:endParaRPr lang="en-US" dirty="0" smtClean="0"/>
          </a:p>
        </p:txBody>
      </p:sp>
    </p:spTree>
    <p:extLst>
      <p:ext uri="{BB962C8B-B14F-4D97-AF65-F5344CB8AC3E}">
        <p14:creationId xmlns:p14="http://schemas.microsoft.com/office/powerpoint/2010/main" val="319252134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584" y="116632"/>
            <a:ext cx="7125113" cy="924475"/>
          </a:xfrm>
        </p:spPr>
        <p:txBody>
          <a:bodyPr/>
          <a:lstStyle/>
          <a:p>
            <a:r>
              <a:rPr lang="en-US" b="1" dirty="0" smtClean="0"/>
              <a:t>Phase 2: Assessment   </a:t>
            </a:r>
            <a:endParaRPr lang="el-GR" b="1" dirty="0"/>
          </a:p>
        </p:txBody>
      </p:sp>
      <p:sp>
        <p:nvSpPr>
          <p:cNvPr id="5" name="Content Placeholder 2"/>
          <p:cNvSpPr txBox="1">
            <a:spLocks/>
          </p:cNvSpPr>
          <p:nvPr/>
        </p:nvSpPr>
        <p:spPr>
          <a:xfrm>
            <a:off x="251520" y="1484784"/>
            <a:ext cx="8568952" cy="1944216"/>
          </a:xfrm>
          <a:prstGeom prst="rect">
            <a:avLst/>
          </a:prstGeom>
        </p:spPr>
        <p:txBody>
          <a:bodyPr vert="horz" lIns="91440" tIns="45720" rIns="91440" bIns="45720" rtlCol="0" anchor="ctr">
            <a:normAutofit/>
          </a:bodyPr>
          <a:lstStyle>
            <a:lvl1pPr marL="342900" indent="-342900" algn="l" defTabSz="457200" rtl="0" eaLnBrk="1" latinLnBrk="0" hangingPunct="1">
              <a:spcBef>
                <a:spcPct val="20000"/>
              </a:spcBef>
              <a:spcAft>
                <a:spcPts val="600"/>
              </a:spcAft>
              <a:buClr>
                <a:schemeClr val="tx2"/>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tx2"/>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tx2"/>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tx2"/>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tx2"/>
              </a:buClr>
              <a:buFont typeface="Wingdings 2" charset="2"/>
              <a:buChar char=""/>
              <a:defRPr sz="1200" kern="1200">
                <a:solidFill>
                  <a:schemeClr val="tx1"/>
                </a:solidFill>
                <a:latin typeface="+mn-lt"/>
                <a:ea typeface="+mn-ea"/>
                <a:cs typeface="+mn-cs"/>
              </a:defRPr>
            </a:lvl5pPr>
            <a:lvl6pPr marL="2514600" indent="-228600" algn="l" defTabSz="457200" rtl="0" eaLnBrk="1" latinLnBrk="0" hangingPunct="1">
              <a:spcBef>
                <a:spcPct val="20000"/>
              </a:spcBef>
              <a:buClr>
                <a:schemeClr val="tx2"/>
              </a:buClr>
              <a:buSzPct val="101000"/>
              <a:buFont typeface="Courier New" pitchFamily="49" charset="0"/>
              <a:buChar char="o"/>
              <a:defRPr sz="1200" kern="1200">
                <a:solidFill>
                  <a:schemeClr val="tx1"/>
                </a:solidFill>
                <a:latin typeface="+mn-lt"/>
                <a:ea typeface="+mn-ea"/>
                <a:cs typeface="+mn-cs"/>
              </a:defRPr>
            </a:lvl6pPr>
            <a:lvl7pPr marL="2971800" indent="-228600" algn="l" defTabSz="457200" rtl="0" eaLnBrk="1" latinLnBrk="0" hangingPunct="1">
              <a:spcBef>
                <a:spcPct val="20000"/>
              </a:spcBef>
              <a:buClr>
                <a:schemeClr val="tx2"/>
              </a:buClr>
              <a:buFont typeface="Courier New" pitchFamily="49" charset="0"/>
              <a:buChar char="o"/>
              <a:defRPr sz="1200" kern="1200" baseline="0">
                <a:solidFill>
                  <a:schemeClr val="tx1"/>
                </a:solidFill>
                <a:latin typeface="+mn-lt"/>
                <a:ea typeface="+mn-ea"/>
                <a:cs typeface="+mn-cs"/>
              </a:defRPr>
            </a:lvl7pPr>
            <a:lvl8pPr marL="3429000" indent="-228600" algn="l" defTabSz="457200" rtl="0" eaLnBrk="1" latinLnBrk="0" hangingPunct="1">
              <a:spcBef>
                <a:spcPct val="20000"/>
              </a:spcBef>
              <a:buClr>
                <a:schemeClr val="tx2"/>
              </a:buClr>
              <a:buFont typeface="Courier New" pitchFamily="49" charset="0"/>
              <a:buChar char="o"/>
              <a:defRPr sz="1200" kern="1200" baseline="0">
                <a:solidFill>
                  <a:schemeClr val="tx1"/>
                </a:solidFill>
                <a:latin typeface="+mn-lt"/>
                <a:ea typeface="+mn-ea"/>
                <a:cs typeface="+mn-cs"/>
              </a:defRPr>
            </a:lvl8pPr>
            <a:lvl9pPr marL="3886200" indent="-228600" algn="l" defTabSz="457200" rtl="0" eaLnBrk="1" latinLnBrk="0" hangingPunct="1">
              <a:spcBef>
                <a:spcPct val="20000"/>
              </a:spcBef>
              <a:buClr>
                <a:schemeClr val="tx2"/>
              </a:buClr>
              <a:buFont typeface="Courier New" pitchFamily="49" charset="0"/>
              <a:buChar char="o"/>
              <a:defRPr sz="1200" kern="1200" baseline="0">
                <a:solidFill>
                  <a:schemeClr val="tx1"/>
                </a:solidFill>
                <a:latin typeface="+mn-lt"/>
                <a:ea typeface="+mn-ea"/>
                <a:cs typeface="+mn-cs"/>
              </a:defRPr>
            </a:lvl9pPr>
          </a:lstStyle>
          <a:p>
            <a:endParaRPr lang="en-US" sz="2600" dirty="0" smtClean="0">
              <a:latin typeface="+mj-lt"/>
            </a:endParaRPr>
          </a:p>
          <a:p>
            <a:r>
              <a:rPr lang="en-US" sz="2600" dirty="0" smtClean="0">
                <a:solidFill>
                  <a:schemeClr val="tx2"/>
                </a:solidFill>
                <a:latin typeface="+mj-lt"/>
              </a:rPr>
              <a:t>Please </a:t>
            </a:r>
            <a:r>
              <a:rPr lang="en-US" sz="2600" dirty="0">
                <a:solidFill>
                  <a:schemeClr val="tx2"/>
                </a:solidFill>
                <a:latin typeface="+mj-lt"/>
              </a:rPr>
              <a:t>describe how you intend to assess the outcomes of the scenario. Define steps and activities, if applicable.</a:t>
            </a:r>
          </a:p>
          <a:p>
            <a:pPr lvl="1"/>
            <a:endParaRPr lang="en-US" dirty="0" smtClean="0"/>
          </a:p>
          <a:p>
            <a:pPr marL="457200" lvl="1" indent="0">
              <a:buFont typeface="Wingdings 2" charset="2"/>
              <a:buNone/>
            </a:pPr>
            <a:endParaRPr lang="en-US" dirty="0" smtClean="0"/>
          </a:p>
          <a:p>
            <a:pPr lvl="1"/>
            <a:endParaRPr lang="en-US" dirty="0" smtClean="0"/>
          </a:p>
          <a:p>
            <a:pPr marL="457200" lvl="1" indent="0">
              <a:buFont typeface="Wingdings 2" charset="2"/>
              <a:buNone/>
            </a:pPr>
            <a:endParaRPr lang="en-US" dirty="0" smtClean="0"/>
          </a:p>
          <a:p>
            <a:endParaRPr lang="en-US" dirty="0" smtClean="0"/>
          </a:p>
          <a:p>
            <a:endParaRPr lang="el-GR" dirty="0"/>
          </a:p>
        </p:txBody>
      </p:sp>
      <p:sp>
        <p:nvSpPr>
          <p:cNvPr id="4" name="TextBox 3"/>
          <p:cNvSpPr txBox="1"/>
          <p:nvPr/>
        </p:nvSpPr>
        <p:spPr>
          <a:xfrm>
            <a:off x="467544" y="2276872"/>
            <a:ext cx="7992888" cy="3385542"/>
          </a:xfrm>
          <a:prstGeom prst="rect">
            <a:avLst/>
          </a:prstGeom>
          <a:noFill/>
        </p:spPr>
        <p:txBody>
          <a:bodyPr wrap="square" rtlCol="0">
            <a:spAutoFit/>
          </a:bodyPr>
          <a:lstStyle/>
          <a:p>
            <a:pPr algn="just">
              <a:buFont typeface="Arial" pitchFamily="34" charset="0"/>
              <a:buChar char="•"/>
            </a:pPr>
            <a:r>
              <a:rPr lang="en-US" dirty="0" smtClean="0"/>
              <a:t> </a:t>
            </a:r>
            <a:r>
              <a:rPr lang="en-US" sz="2800" dirty="0" smtClean="0">
                <a:latin typeface="+mj-lt"/>
              </a:rPr>
              <a:t>Assessment will be continuous and will take place during the implementation of the activities. Students will be monitored by the teacher and feedback will be given when needed.</a:t>
            </a:r>
          </a:p>
          <a:p>
            <a:pPr algn="just">
              <a:buFont typeface="Arial" pitchFamily="34" charset="0"/>
              <a:buChar char="•"/>
            </a:pPr>
            <a:r>
              <a:rPr lang="en-US" sz="2800" dirty="0" smtClean="0">
                <a:latin typeface="+mj-lt"/>
              </a:rPr>
              <a:t> Final assessment will be based on the final products (movie, digital book, virtual museum, survey results, flag…)</a:t>
            </a:r>
          </a:p>
          <a:p>
            <a:endParaRPr lang="en-GB" dirty="0"/>
          </a:p>
        </p:txBody>
      </p:sp>
    </p:spTree>
    <p:extLst>
      <p:ext uri="{BB962C8B-B14F-4D97-AF65-F5344CB8AC3E}">
        <p14:creationId xmlns:p14="http://schemas.microsoft.com/office/powerpoint/2010/main" val="276255375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584" y="116632"/>
            <a:ext cx="7125113" cy="924475"/>
          </a:xfrm>
        </p:spPr>
        <p:txBody>
          <a:bodyPr/>
          <a:lstStyle/>
          <a:p>
            <a:pPr algn="ctr"/>
            <a:r>
              <a:rPr lang="en-US" b="1" dirty="0" smtClean="0"/>
              <a:t>Resources</a:t>
            </a:r>
            <a:endParaRPr lang="el-GR" b="1" dirty="0"/>
          </a:p>
        </p:txBody>
      </p:sp>
      <p:sp>
        <p:nvSpPr>
          <p:cNvPr id="5" name="Content Placeholder 2"/>
          <p:cNvSpPr txBox="1">
            <a:spLocks/>
          </p:cNvSpPr>
          <p:nvPr/>
        </p:nvSpPr>
        <p:spPr>
          <a:xfrm>
            <a:off x="323528" y="2276872"/>
            <a:ext cx="8568952" cy="4032448"/>
          </a:xfrm>
          <a:prstGeom prst="rect">
            <a:avLst/>
          </a:prstGeom>
        </p:spPr>
        <p:txBody>
          <a:bodyPr vert="horz" lIns="91440" tIns="45720" rIns="91440" bIns="45720" rtlCol="0" anchor="ctr">
            <a:noAutofit/>
          </a:bodyPr>
          <a:lstStyle>
            <a:lvl1pPr marL="342900" indent="-342900" algn="l" defTabSz="457200" rtl="0" eaLnBrk="1" latinLnBrk="0" hangingPunct="1">
              <a:spcBef>
                <a:spcPct val="20000"/>
              </a:spcBef>
              <a:spcAft>
                <a:spcPts val="600"/>
              </a:spcAft>
              <a:buClr>
                <a:schemeClr val="tx2"/>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tx2"/>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tx2"/>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tx2"/>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tx2"/>
              </a:buClr>
              <a:buFont typeface="Wingdings 2" charset="2"/>
              <a:buChar char=""/>
              <a:defRPr sz="1200" kern="1200">
                <a:solidFill>
                  <a:schemeClr val="tx1"/>
                </a:solidFill>
                <a:latin typeface="+mn-lt"/>
                <a:ea typeface="+mn-ea"/>
                <a:cs typeface="+mn-cs"/>
              </a:defRPr>
            </a:lvl5pPr>
            <a:lvl6pPr marL="2514600" indent="-228600" algn="l" defTabSz="457200" rtl="0" eaLnBrk="1" latinLnBrk="0" hangingPunct="1">
              <a:spcBef>
                <a:spcPct val="20000"/>
              </a:spcBef>
              <a:buClr>
                <a:schemeClr val="tx2"/>
              </a:buClr>
              <a:buSzPct val="101000"/>
              <a:buFont typeface="Courier New" pitchFamily="49" charset="0"/>
              <a:buChar char="o"/>
              <a:defRPr sz="1200" kern="1200">
                <a:solidFill>
                  <a:schemeClr val="tx1"/>
                </a:solidFill>
                <a:latin typeface="+mn-lt"/>
                <a:ea typeface="+mn-ea"/>
                <a:cs typeface="+mn-cs"/>
              </a:defRPr>
            </a:lvl6pPr>
            <a:lvl7pPr marL="2971800" indent="-228600" algn="l" defTabSz="457200" rtl="0" eaLnBrk="1" latinLnBrk="0" hangingPunct="1">
              <a:spcBef>
                <a:spcPct val="20000"/>
              </a:spcBef>
              <a:buClr>
                <a:schemeClr val="tx2"/>
              </a:buClr>
              <a:buFont typeface="Courier New" pitchFamily="49" charset="0"/>
              <a:buChar char="o"/>
              <a:defRPr sz="1200" kern="1200" baseline="0">
                <a:solidFill>
                  <a:schemeClr val="tx1"/>
                </a:solidFill>
                <a:latin typeface="+mn-lt"/>
                <a:ea typeface="+mn-ea"/>
                <a:cs typeface="+mn-cs"/>
              </a:defRPr>
            </a:lvl7pPr>
            <a:lvl8pPr marL="3429000" indent="-228600" algn="l" defTabSz="457200" rtl="0" eaLnBrk="1" latinLnBrk="0" hangingPunct="1">
              <a:spcBef>
                <a:spcPct val="20000"/>
              </a:spcBef>
              <a:buClr>
                <a:schemeClr val="tx2"/>
              </a:buClr>
              <a:buFont typeface="Courier New" pitchFamily="49" charset="0"/>
              <a:buChar char="o"/>
              <a:defRPr sz="1200" kern="1200" baseline="0">
                <a:solidFill>
                  <a:schemeClr val="tx1"/>
                </a:solidFill>
                <a:latin typeface="+mn-lt"/>
                <a:ea typeface="+mn-ea"/>
                <a:cs typeface="+mn-cs"/>
              </a:defRPr>
            </a:lvl8pPr>
            <a:lvl9pPr marL="3886200" indent="-228600" algn="l" defTabSz="457200" rtl="0" eaLnBrk="1" latinLnBrk="0" hangingPunct="1">
              <a:spcBef>
                <a:spcPct val="20000"/>
              </a:spcBef>
              <a:buClr>
                <a:schemeClr val="tx2"/>
              </a:buClr>
              <a:buFont typeface="Courier New" pitchFamily="49" charset="0"/>
              <a:buChar char="o"/>
              <a:defRPr sz="1200" kern="1200" baseline="0">
                <a:solidFill>
                  <a:schemeClr val="tx1"/>
                </a:solidFill>
                <a:latin typeface="+mn-lt"/>
                <a:ea typeface="+mn-ea"/>
                <a:cs typeface="+mn-cs"/>
              </a:defRPr>
            </a:lvl9pPr>
          </a:lstStyle>
          <a:p>
            <a:endParaRPr lang="en-US" sz="2400" dirty="0" smtClean="0">
              <a:latin typeface="+mj-lt"/>
            </a:endParaRPr>
          </a:p>
          <a:p>
            <a:endParaRPr lang="en-US" sz="2400" dirty="0" smtClean="0">
              <a:latin typeface="+mj-lt"/>
            </a:endParaRPr>
          </a:p>
          <a:p>
            <a:endParaRPr lang="en-US" sz="2400" dirty="0" smtClean="0">
              <a:latin typeface="+mj-lt"/>
            </a:endParaRPr>
          </a:p>
          <a:p>
            <a:endParaRPr lang="en-US" sz="2400" dirty="0" smtClean="0">
              <a:latin typeface="+mj-lt"/>
            </a:endParaRPr>
          </a:p>
          <a:p>
            <a:endParaRPr lang="en-US" sz="2400" dirty="0" smtClean="0">
              <a:latin typeface="+mj-lt"/>
            </a:endParaRPr>
          </a:p>
          <a:p>
            <a:endParaRPr lang="en-US" sz="2400" dirty="0" smtClean="0">
              <a:latin typeface="+mj-lt"/>
            </a:endParaRPr>
          </a:p>
          <a:p>
            <a:pPr>
              <a:buNone/>
            </a:pPr>
            <a:endParaRPr lang="en-US" sz="2400" dirty="0" smtClean="0">
              <a:latin typeface="+mj-lt"/>
            </a:endParaRPr>
          </a:p>
          <a:p>
            <a:pPr>
              <a:buNone/>
            </a:pPr>
            <a:r>
              <a:rPr lang="en-US" sz="2400" dirty="0" smtClean="0">
                <a:latin typeface="+mj-lt"/>
              </a:rPr>
              <a:t>	Please </a:t>
            </a:r>
            <a:r>
              <a:rPr lang="en-US" sz="2400" dirty="0">
                <a:latin typeface="+mj-lt"/>
              </a:rPr>
              <a:t>identify at least 5 resources (links, files etc) that will be used in the scenario. You are advised to look for relevant resources on the ODS portal. You can also add external resources. </a:t>
            </a:r>
          </a:p>
          <a:p>
            <a:pPr marL="457200" lvl="1" indent="0"/>
            <a:r>
              <a:rPr lang="en-US" sz="2400" dirty="0" smtClean="0">
                <a:hlinkClick r:id="rId2"/>
              </a:rPr>
              <a:t>www.surveymonkey.com</a:t>
            </a:r>
            <a:r>
              <a:rPr lang="en-US" sz="2400" dirty="0" smtClean="0"/>
              <a:t> (Survey tool)</a:t>
            </a:r>
          </a:p>
          <a:p>
            <a:pPr marL="457200" lvl="1" indent="0"/>
            <a:r>
              <a:rPr lang="en-US" sz="2400" dirty="0" smtClean="0">
                <a:hlinkClick r:id="rId3"/>
              </a:rPr>
              <a:t>www.issuu.com</a:t>
            </a:r>
            <a:r>
              <a:rPr lang="en-US" sz="2400" dirty="0" smtClean="0"/>
              <a:t> (digital book)</a:t>
            </a:r>
          </a:p>
          <a:p>
            <a:pPr marL="457200" lvl="1" indent="0"/>
            <a:r>
              <a:rPr lang="en-US" sz="2400" dirty="0" smtClean="0">
                <a:hlinkClick r:id="rId4"/>
              </a:rPr>
              <a:t>www.dipity.com</a:t>
            </a:r>
            <a:r>
              <a:rPr lang="en-US" sz="2400" dirty="0" smtClean="0"/>
              <a:t> (timelines)</a:t>
            </a:r>
          </a:p>
          <a:p>
            <a:pPr marL="457200" lvl="1" indent="0"/>
            <a:r>
              <a:rPr lang="en-US" sz="2400" dirty="0" smtClean="0">
                <a:hlinkClick r:id="rId5"/>
              </a:rPr>
              <a:t>http://www.collectionspace.org</a:t>
            </a:r>
            <a:r>
              <a:rPr lang="en-US" sz="2400" dirty="0" smtClean="0">
                <a:hlinkClick r:id="rId5"/>
              </a:rPr>
              <a:t>/</a:t>
            </a:r>
            <a:r>
              <a:rPr lang="en-US" sz="2400" dirty="0" smtClean="0"/>
              <a:t>(</a:t>
            </a:r>
            <a:r>
              <a:rPr lang="en-US" sz="2400" dirty="0" smtClean="0"/>
              <a:t>Create digital</a:t>
            </a:r>
            <a:r>
              <a:rPr lang="en-US" sz="2400" dirty="0" smtClean="0"/>
              <a:t> </a:t>
            </a:r>
            <a:r>
              <a:rPr lang="en-US" sz="2400" dirty="0" smtClean="0"/>
              <a:t>museums)</a:t>
            </a:r>
          </a:p>
          <a:p>
            <a:pPr marL="457200" lvl="1" indent="0"/>
            <a:r>
              <a:rPr lang="en-US" sz="2400" dirty="0" smtClean="0">
                <a:hlinkClick r:id="rId6"/>
              </a:rPr>
              <a:t>http://flag-designer.appspot.com/</a:t>
            </a:r>
            <a:r>
              <a:rPr lang="en-US" sz="2400" dirty="0" smtClean="0"/>
              <a:t> (flag designer)</a:t>
            </a:r>
          </a:p>
          <a:p>
            <a:pPr marL="457200" lvl="1" indent="0"/>
            <a:r>
              <a:rPr lang="en-US" sz="2400" dirty="0" smtClean="0"/>
              <a:t>Microsoft Movie Maker (movie maker</a:t>
            </a:r>
            <a:r>
              <a:rPr lang="en-US" sz="2400" dirty="0" smtClean="0"/>
              <a:t>) </a:t>
            </a:r>
            <a:endParaRPr lang="en-US" sz="2400" dirty="0" smtClean="0"/>
          </a:p>
          <a:p>
            <a:pPr marL="457200" lvl="1" indent="0"/>
            <a:endParaRPr lang="en-US" sz="2400" dirty="0" smtClean="0"/>
          </a:p>
          <a:p>
            <a:pPr marL="457200" lvl="1" indent="0"/>
            <a:endParaRPr lang="en-US" sz="2400" dirty="0" smtClean="0"/>
          </a:p>
          <a:p>
            <a:pPr marL="457200" lvl="1" indent="0">
              <a:buNone/>
            </a:pPr>
            <a:endParaRPr lang="en-US" sz="2400" dirty="0" smtClean="0"/>
          </a:p>
          <a:p>
            <a:pPr marL="457200" lvl="1" indent="0"/>
            <a:endParaRPr lang="en-US" sz="2400" dirty="0" smtClean="0">
              <a:latin typeface="+mj-lt"/>
            </a:endParaRPr>
          </a:p>
          <a:p>
            <a:pPr marL="457200" lvl="1" indent="0"/>
            <a:endParaRPr lang="en-US" sz="2400" dirty="0" smtClean="0">
              <a:latin typeface="+mj-lt"/>
            </a:endParaRPr>
          </a:p>
          <a:p>
            <a:pPr lvl="1"/>
            <a:endParaRPr lang="en-US" sz="2400" dirty="0" smtClean="0">
              <a:latin typeface="+mj-lt"/>
            </a:endParaRPr>
          </a:p>
          <a:p>
            <a:pPr marL="457200" lvl="1" indent="0">
              <a:buFont typeface="Wingdings 2" charset="2"/>
              <a:buNone/>
            </a:pPr>
            <a:endParaRPr lang="en-US" sz="2400" dirty="0" smtClean="0">
              <a:latin typeface="+mj-lt"/>
            </a:endParaRPr>
          </a:p>
          <a:p>
            <a:endParaRPr lang="en-US" sz="2400" dirty="0" smtClean="0">
              <a:latin typeface="+mj-lt"/>
            </a:endParaRPr>
          </a:p>
          <a:p>
            <a:endParaRPr lang="el-GR" sz="2400" dirty="0">
              <a:latin typeface="+mj-lt"/>
            </a:endParaRPr>
          </a:p>
        </p:txBody>
      </p:sp>
    </p:spTree>
    <p:extLst>
      <p:ext uri="{BB962C8B-B14F-4D97-AF65-F5344CB8AC3E}">
        <p14:creationId xmlns:p14="http://schemas.microsoft.com/office/powerpoint/2010/main" val="12997615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3356992"/>
            <a:ext cx="8229600" cy="1143000"/>
          </a:xfrm>
        </p:spPr>
        <p:txBody>
          <a:bodyPr>
            <a:noAutofit/>
          </a:bodyPr>
          <a:lstStyle/>
          <a:p>
            <a:r>
              <a:rPr lang="en-US" sz="2800" dirty="0" smtClean="0"/>
              <a:t>Once you complete this </a:t>
            </a:r>
            <a:r>
              <a:rPr lang="en-US" sz="2800" dirty="0" err="1" smtClean="0"/>
              <a:t>ppt</a:t>
            </a:r>
            <a:r>
              <a:rPr lang="en-US" sz="2800" dirty="0" smtClean="0"/>
              <a:t>, please upload it on the Summer </a:t>
            </a:r>
            <a:r>
              <a:rPr lang="en-US" sz="2800" dirty="0"/>
              <a:t>School’s community </a:t>
            </a:r>
            <a:r>
              <a:rPr lang="en-US" sz="2800" dirty="0" smtClean="0"/>
              <a:t>in the “Resources area” as an educational object </a:t>
            </a:r>
            <a:r>
              <a:rPr lang="en-US" sz="2800" dirty="0" smtClean="0">
                <a:hlinkClick r:id="rId2"/>
              </a:rPr>
              <a:t>http</a:t>
            </a:r>
            <a:r>
              <a:rPr lang="en-US" sz="2800" dirty="0">
                <a:hlinkClick r:id="rId2"/>
              </a:rPr>
              <a:t>://</a:t>
            </a:r>
            <a:r>
              <a:rPr lang="en-US" sz="2800" dirty="0" smtClean="0">
                <a:hlinkClick r:id="rId2"/>
              </a:rPr>
              <a:t>portal.opendiscoveryspace.eu/community/ods-summer-school-2015-804293</a:t>
            </a:r>
            <a:r>
              <a:rPr lang="en-US" sz="2800" dirty="0" smtClean="0"/>
              <a:t> </a:t>
            </a:r>
            <a:br>
              <a:rPr lang="en-US" sz="2800" dirty="0" smtClean="0"/>
            </a:br>
            <a:r>
              <a:rPr lang="en-US" sz="2800" dirty="0"/>
              <a:t/>
            </a:r>
            <a:br>
              <a:rPr lang="en-US" sz="2800" dirty="0"/>
            </a:br>
            <a:r>
              <a:rPr lang="en-US" sz="2800" dirty="0" smtClean="0"/>
              <a:t>Also please don’t forget to send it to Eleni Chelioti </a:t>
            </a:r>
            <a:r>
              <a:rPr lang="en-US" sz="2800" dirty="0" smtClean="0">
                <a:hlinkClick r:id="rId3"/>
              </a:rPr>
              <a:t>chelioti@ea.gr</a:t>
            </a:r>
            <a:r>
              <a:rPr lang="en-US" sz="2800" dirty="0" smtClean="0"/>
              <a:t> </a:t>
            </a:r>
            <a:endParaRPr lang="el-GR" sz="2800" dirty="0"/>
          </a:p>
        </p:txBody>
      </p:sp>
    </p:spTree>
    <p:extLst>
      <p:ext uri="{BB962C8B-B14F-4D97-AF65-F5344CB8AC3E}">
        <p14:creationId xmlns:p14="http://schemas.microsoft.com/office/powerpoint/2010/main" val="118235178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16632"/>
            <a:ext cx="7125113" cy="924475"/>
          </a:xfrm>
        </p:spPr>
        <p:txBody>
          <a:bodyPr>
            <a:normAutofit/>
          </a:bodyPr>
          <a:lstStyle/>
          <a:p>
            <a:r>
              <a:rPr lang="en-US" b="1" dirty="0" smtClean="0"/>
              <a:t>Basic info on the scenario:</a:t>
            </a:r>
            <a:endParaRPr lang="el-GR" b="1" dirty="0"/>
          </a:p>
        </p:txBody>
      </p:sp>
      <p:sp>
        <p:nvSpPr>
          <p:cNvPr id="3" name="Content Placeholder 2"/>
          <p:cNvSpPr>
            <a:spLocks noGrp="1"/>
          </p:cNvSpPr>
          <p:nvPr>
            <p:ph idx="1"/>
          </p:nvPr>
        </p:nvSpPr>
        <p:spPr>
          <a:xfrm>
            <a:off x="0" y="1124744"/>
            <a:ext cx="9144000" cy="5733256"/>
          </a:xfrm>
        </p:spPr>
        <p:txBody>
          <a:bodyPr>
            <a:noAutofit/>
          </a:bodyPr>
          <a:lstStyle/>
          <a:p>
            <a:r>
              <a:rPr lang="en-US" dirty="0">
                <a:latin typeface="+mj-lt"/>
              </a:rPr>
              <a:t>Name of participant</a:t>
            </a:r>
            <a:r>
              <a:rPr lang="en-US" dirty="0" smtClean="0">
                <a:latin typeface="+mj-lt"/>
              </a:rPr>
              <a:t>: </a:t>
            </a:r>
            <a:r>
              <a:rPr lang="en-US" dirty="0" smtClean="0">
                <a:solidFill>
                  <a:srgbClr val="C00000"/>
                </a:solidFill>
                <a:latin typeface="+mj-lt"/>
              </a:rPr>
              <a:t>Noni Eleftheriou</a:t>
            </a:r>
            <a:endParaRPr lang="en-US" dirty="0">
              <a:solidFill>
                <a:srgbClr val="C00000"/>
              </a:solidFill>
              <a:latin typeface="+mj-lt"/>
            </a:endParaRPr>
          </a:p>
          <a:p>
            <a:r>
              <a:rPr lang="en-US" dirty="0">
                <a:latin typeface="+mj-lt"/>
              </a:rPr>
              <a:t>School</a:t>
            </a:r>
            <a:r>
              <a:rPr lang="en-US" dirty="0" smtClean="0">
                <a:latin typeface="+mj-lt"/>
              </a:rPr>
              <a:t>: </a:t>
            </a:r>
            <a:r>
              <a:rPr lang="en-US" dirty="0" err="1" smtClean="0">
                <a:solidFill>
                  <a:srgbClr val="C00000"/>
                </a:solidFill>
                <a:latin typeface="+mj-lt"/>
              </a:rPr>
              <a:t>Demotiko</a:t>
            </a:r>
            <a:r>
              <a:rPr lang="en-US" dirty="0" smtClean="0">
                <a:solidFill>
                  <a:srgbClr val="C00000"/>
                </a:solidFill>
                <a:latin typeface="+mj-lt"/>
              </a:rPr>
              <a:t> </a:t>
            </a:r>
            <a:r>
              <a:rPr lang="en-US" dirty="0" err="1" smtClean="0">
                <a:solidFill>
                  <a:srgbClr val="C00000"/>
                </a:solidFill>
                <a:latin typeface="+mj-lt"/>
              </a:rPr>
              <a:t>Scholeio</a:t>
            </a:r>
            <a:r>
              <a:rPr lang="en-US" dirty="0" smtClean="0">
                <a:solidFill>
                  <a:srgbClr val="C00000"/>
                </a:solidFill>
                <a:latin typeface="+mj-lt"/>
              </a:rPr>
              <a:t> </a:t>
            </a:r>
            <a:r>
              <a:rPr lang="en-US" dirty="0" err="1" smtClean="0">
                <a:solidFill>
                  <a:srgbClr val="C00000"/>
                </a:solidFill>
                <a:latin typeface="+mj-lt"/>
              </a:rPr>
              <a:t>Engomis</a:t>
            </a:r>
            <a:r>
              <a:rPr lang="en-US" dirty="0" smtClean="0">
                <a:solidFill>
                  <a:srgbClr val="C00000"/>
                </a:solidFill>
                <a:latin typeface="+mj-lt"/>
              </a:rPr>
              <a:t> A’ (K.A)</a:t>
            </a:r>
            <a:endParaRPr lang="en-US" dirty="0">
              <a:solidFill>
                <a:srgbClr val="C00000"/>
              </a:solidFill>
              <a:latin typeface="+mj-lt"/>
            </a:endParaRPr>
          </a:p>
          <a:p>
            <a:r>
              <a:rPr lang="en-US" dirty="0">
                <a:latin typeface="+mj-lt"/>
              </a:rPr>
              <a:t>Country</a:t>
            </a:r>
            <a:r>
              <a:rPr lang="en-US" dirty="0" smtClean="0">
                <a:latin typeface="+mj-lt"/>
              </a:rPr>
              <a:t>: </a:t>
            </a:r>
            <a:r>
              <a:rPr lang="en-US" dirty="0" smtClean="0">
                <a:solidFill>
                  <a:srgbClr val="C00000"/>
                </a:solidFill>
                <a:latin typeface="+mj-lt"/>
              </a:rPr>
              <a:t>Cyprus</a:t>
            </a:r>
            <a:endParaRPr lang="el-GR" dirty="0">
              <a:solidFill>
                <a:srgbClr val="C00000"/>
              </a:solidFill>
              <a:latin typeface="+mj-lt"/>
            </a:endParaRPr>
          </a:p>
          <a:p>
            <a:endParaRPr lang="en-US" dirty="0" smtClean="0">
              <a:latin typeface="+mj-lt"/>
            </a:endParaRPr>
          </a:p>
          <a:p>
            <a:r>
              <a:rPr lang="en-US" dirty="0" smtClean="0">
                <a:latin typeface="+mj-lt"/>
              </a:rPr>
              <a:t>Title of scenario:</a:t>
            </a:r>
          </a:p>
          <a:p>
            <a:pPr algn="ctr">
              <a:buNone/>
            </a:pPr>
            <a:r>
              <a:rPr lang="en-US" sz="3200" b="1" dirty="0" smtClean="0">
                <a:solidFill>
                  <a:srgbClr val="C00000"/>
                </a:solidFill>
                <a:latin typeface="+mj-lt"/>
              </a:rPr>
              <a:t>Celebrating our school’s 100 years!</a:t>
            </a:r>
          </a:p>
          <a:p>
            <a:pPr algn="ctr">
              <a:buNone/>
            </a:pPr>
            <a:endParaRPr lang="en-US" dirty="0" smtClean="0">
              <a:solidFill>
                <a:srgbClr val="C00000"/>
              </a:solidFill>
              <a:latin typeface="+mj-lt"/>
            </a:endParaRPr>
          </a:p>
          <a:p>
            <a:r>
              <a:rPr lang="en-US" dirty="0" smtClean="0">
                <a:latin typeface="+mj-lt"/>
              </a:rPr>
              <a:t>Short description/ main idea:</a:t>
            </a:r>
          </a:p>
          <a:p>
            <a:pPr>
              <a:buNone/>
            </a:pPr>
            <a:r>
              <a:rPr lang="en-US" dirty="0" smtClean="0">
                <a:latin typeface="+mj-lt"/>
              </a:rPr>
              <a:t>	</a:t>
            </a:r>
            <a:r>
              <a:rPr lang="en-US" b="1" dirty="0" smtClean="0">
                <a:solidFill>
                  <a:schemeClr val="tx2"/>
                </a:solidFill>
                <a:latin typeface="+mj-lt"/>
              </a:rPr>
              <a:t>A’ </a:t>
            </a:r>
            <a:r>
              <a:rPr lang="en-US" b="1" dirty="0" err="1" smtClean="0">
                <a:solidFill>
                  <a:schemeClr val="tx2"/>
                </a:solidFill>
                <a:latin typeface="+mj-lt"/>
              </a:rPr>
              <a:t>Engomis</a:t>
            </a:r>
            <a:r>
              <a:rPr lang="en-US" b="1" dirty="0" smtClean="0">
                <a:solidFill>
                  <a:schemeClr val="tx2"/>
                </a:solidFill>
                <a:latin typeface="+mj-lt"/>
              </a:rPr>
              <a:t> Primary school was built in 1915. This year we are celebrating its 100</a:t>
            </a:r>
            <a:r>
              <a:rPr lang="en-US" b="1" baseline="30000" dirty="0" smtClean="0">
                <a:solidFill>
                  <a:schemeClr val="tx2"/>
                </a:solidFill>
                <a:latin typeface="+mj-lt"/>
              </a:rPr>
              <a:t>th</a:t>
            </a:r>
            <a:r>
              <a:rPr lang="en-US" b="1" dirty="0" smtClean="0">
                <a:solidFill>
                  <a:schemeClr val="tx2"/>
                </a:solidFill>
                <a:latin typeface="+mj-lt"/>
              </a:rPr>
              <a:t> </a:t>
            </a:r>
            <a:r>
              <a:rPr lang="en-US" b="1" dirty="0" err="1" smtClean="0">
                <a:solidFill>
                  <a:schemeClr val="tx2"/>
                </a:solidFill>
                <a:latin typeface="+mj-lt"/>
              </a:rPr>
              <a:t>unniversary</a:t>
            </a:r>
            <a:r>
              <a:rPr lang="en-US" b="1" dirty="0" smtClean="0">
                <a:solidFill>
                  <a:schemeClr val="tx2"/>
                </a:solidFill>
                <a:latin typeface="+mj-lt"/>
              </a:rPr>
              <a:t>! A lot of activities will take place this year involving students, teachers, parents, graduates and members of the community.</a:t>
            </a:r>
          </a:p>
          <a:p>
            <a:pPr marL="0" indent="0">
              <a:buNone/>
            </a:pPr>
            <a:endParaRPr lang="el-GR" dirty="0">
              <a:latin typeface="+mj-lt"/>
            </a:endParaRPr>
          </a:p>
        </p:txBody>
      </p:sp>
    </p:spTree>
    <p:extLst>
      <p:ext uri="{BB962C8B-B14F-4D97-AF65-F5344CB8AC3E}">
        <p14:creationId xmlns:p14="http://schemas.microsoft.com/office/powerpoint/2010/main" val="295552350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Educational objectives and pupils’ competences targeted: </a:t>
            </a:r>
            <a:endParaRPr lang="el-GR" b="1" dirty="0"/>
          </a:p>
        </p:txBody>
      </p:sp>
      <p:sp>
        <p:nvSpPr>
          <p:cNvPr id="5" name="Content Placeholder 2"/>
          <p:cNvSpPr>
            <a:spLocks noGrp="1"/>
          </p:cNvSpPr>
          <p:nvPr>
            <p:ph idx="1"/>
          </p:nvPr>
        </p:nvSpPr>
        <p:spPr>
          <a:xfrm>
            <a:off x="251520" y="2060848"/>
            <a:ext cx="8640960" cy="4581128"/>
          </a:xfrm>
        </p:spPr>
        <p:txBody>
          <a:bodyPr>
            <a:normAutofit fontScale="85000" lnSpcReduction="20000"/>
          </a:bodyPr>
          <a:lstStyle/>
          <a:p>
            <a:pPr>
              <a:buNone/>
            </a:pPr>
            <a:r>
              <a:rPr lang="en-US" dirty="0" smtClean="0"/>
              <a:t>Student’s will be able to:</a:t>
            </a:r>
          </a:p>
          <a:p>
            <a:r>
              <a:rPr lang="en-US" dirty="0" smtClean="0"/>
              <a:t>Conduct research in order to find out </a:t>
            </a:r>
            <a:r>
              <a:rPr lang="en-US" dirty="0" smtClean="0"/>
              <a:t>information about our </a:t>
            </a:r>
            <a:r>
              <a:rPr lang="en-US" dirty="0" smtClean="0"/>
              <a:t>school’s </a:t>
            </a:r>
            <a:r>
              <a:rPr lang="en-US" dirty="0" smtClean="0"/>
              <a:t>history.</a:t>
            </a:r>
          </a:p>
          <a:p>
            <a:r>
              <a:rPr lang="en-US" dirty="0" smtClean="0"/>
              <a:t>Collect photos, documents and old items in order to prepare a </a:t>
            </a:r>
            <a:r>
              <a:rPr lang="en-US" dirty="0" smtClean="0"/>
              <a:t>digital</a:t>
            </a:r>
            <a:r>
              <a:rPr lang="en-US" dirty="0" smtClean="0"/>
              <a:t> </a:t>
            </a:r>
            <a:r>
              <a:rPr lang="en-US" dirty="0" smtClean="0"/>
              <a:t>museum and/or  digital album.</a:t>
            </a:r>
          </a:p>
          <a:p>
            <a:r>
              <a:rPr lang="en-US" dirty="0" smtClean="0"/>
              <a:t>Take interviews from our school’s graduates and other members of the community.</a:t>
            </a:r>
          </a:p>
          <a:p>
            <a:r>
              <a:rPr lang="en-US" dirty="0" smtClean="0"/>
              <a:t>Use web tools and their creativity in order to make a school flag.</a:t>
            </a:r>
          </a:p>
          <a:p>
            <a:r>
              <a:rPr lang="en-US" dirty="0" smtClean="0"/>
              <a:t>Prepare on line questionnaires using survey monkey in order to find out the professions of our school’s graduates.</a:t>
            </a:r>
          </a:p>
          <a:p>
            <a:r>
              <a:rPr lang="en-US" dirty="0" smtClean="0"/>
              <a:t>Prepare our school’s anthem or/and </a:t>
            </a:r>
            <a:r>
              <a:rPr lang="en-US" dirty="0" err="1" smtClean="0"/>
              <a:t>embleem</a:t>
            </a:r>
            <a:r>
              <a:rPr lang="en-US" dirty="0" smtClean="0"/>
              <a:t> in form of a contest.</a:t>
            </a:r>
          </a:p>
          <a:p>
            <a:r>
              <a:rPr lang="en-US" dirty="0" smtClean="0"/>
              <a:t>Prepare a movie about our school’s history using movie maker.</a:t>
            </a:r>
          </a:p>
          <a:p>
            <a:r>
              <a:rPr lang="en-US" dirty="0" smtClean="0"/>
              <a:t>Make a timeline with all  important stops of our school’s history using </a:t>
            </a:r>
            <a:r>
              <a:rPr lang="en-US" dirty="0" err="1" smtClean="0"/>
              <a:t>Dipity</a:t>
            </a:r>
            <a:r>
              <a:rPr lang="en-US" dirty="0" smtClean="0"/>
              <a:t>.</a:t>
            </a:r>
          </a:p>
          <a:p>
            <a:pPr>
              <a:buNone/>
            </a:pPr>
            <a:endParaRPr lang="en-US" dirty="0" smtClean="0"/>
          </a:p>
          <a:p>
            <a:endParaRPr lang="en-US" dirty="0" smtClean="0"/>
          </a:p>
          <a:p>
            <a:endParaRPr lang="en-US" dirty="0" smtClean="0"/>
          </a:p>
          <a:p>
            <a:endParaRPr lang="en-US" dirty="0" smtClean="0"/>
          </a:p>
          <a:p>
            <a:endParaRPr lang="en-US" dirty="0" smtClean="0"/>
          </a:p>
          <a:p>
            <a:endParaRPr lang="en-US" dirty="0"/>
          </a:p>
          <a:p>
            <a:endParaRPr lang="en-US" dirty="0" smtClean="0"/>
          </a:p>
          <a:p>
            <a:endParaRPr lang="el-GR" dirty="0"/>
          </a:p>
        </p:txBody>
      </p:sp>
    </p:spTree>
    <p:extLst>
      <p:ext uri="{BB962C8B-B14F-4D97-AF65-F5344CB8AC3E}">
        <p14:creationId xmlns:p14="http://schemas.microsoft.com/office/powerpoint/2010/main" val="121079844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 Pupils’ ages: </a:t>
            </a:r>
            <a:endParaRPr lang="el-GR" b="1" dirty="0"/>
          </a:p>
        </p:txBody>
      </p:sp>
      <p:sp>
        <p:nvSpPr>
          <p:cNvPr id="5" name="Content Placeholder 2"/>
          <p:cNvSpPr txBox="1">
            <a:spLocks/>
          </p:cNvSpPr>
          <p:nvPr/>
        </p:nvSpPr>
        <p:spPr>
          <a:xfrm>
            <a:off x="1115616" y="1988840"/>
            <a:ext cx="7125112" cy="901559"/>
          </a:xfrm>
          <a:prstGeom prst="rect">
            <a:avLst/>
          </a:prstGeom>
        </p:spPr>
        <p:txBody>
          <a:bodyPr vert="horz" lIns="91440" tIns="45720" rIns="91440" bIns="45720" rtlCol="0" anchor="ctr">
            <a:normAutofit fontScale="92500" lnSpcReduction="20000"/>
          </a:bodyPr>
          <a:lstStyle>
            <a:lvl1pPr marL="342900" indent="-342900" algn="l" defTabSz="457200" rtl="0" eaLnBrk="1" latinLnBrk="0" hangingPunct="1">
              <a:spcBef>
                <a:spcPct val="20000"/>
              </a:spcBef>
              <a:spcAft>
                <a:spcPts val="600"/>
              </a:spcAft>
              <a:buClr>
                <a:schemeClr val="tx2"/>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tx2"/>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tx2"/>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tx2"/>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tx2"/>
              </a:buClr>
              <a:buFont typeface="Wingdings 2" charset="2"/>
              <a:buChar char=""/>
              <a:defRPr sz="1200" kern="1200">
                <a:solidFill>
                  <a:schemeClr val="tx1"/>
                </a:solidFill>
                <a:latin typeface="+mn-lt"/>
                <a:ea typeface="+mn-ea"/>
                <a:cs typeface="+mn-cs"/>
              </a:defRPr>
            </a:lvl5pPr>
            <a:lvl6pPr marL="2514600" indent="-228600" algn="l" defTabSz="457200" rtl="0" eaLnBrk="1" latinLnBrk="0" hangingPunct="1">
              <a:spcBef>
                <a:spcPct val="20000"/>
              </a:spcBef>
              <a:buClr>
                <a:schemeClr val="tx2"/>
              </a:buClr>
              <a:buSzPct val="101000"/>
              <a:buFont typeface="Courier New" pitchFamily="49" charset="0"/>
              <a:buChar char="o"/>
              <a:defRPr sz="1200" kern="1200">
                <a:solidFill>
                  <a:schemeClr val="tx1"/>
                </a:solidFill>
                <a:latin typeface="+mn-lt"/>
                <a:ea typeface="+mn-ea"/>
                <a:cs typeface="+mn-cs"/>
              </a:defRPr>
            </a:lvl6pPr>
            <a:lvl7pPr marL="2971800" indent="-228600" algn="l" defTabSz="457200" rtl="0" eaLnBrk="1" latinLnBrk="0" hangingPunct="1">
              <a:spcBef>
                <a:spcPct val="20000"/>
              </a:spcBef>
              <a:buClr>
                <a:schemeClr val="tx2"/>
              </a:buClr>
              <a:buFont typeface="Courier New" pitchFamily="49" charset="0"/>
              <a:buChar char="o"/>
              <a:defRPr sz="1200" kern="1200" baseline="0">
                <a:solidFill>
                  <a:schemeClr val="tx1"/>
                </a:solidFill>
                <a:latin typeface="+mn-lt"/>
                <a:ea typeface="+mn-ea"/>
                <a:cs typeface="+mn-cs"/>
              </a:defRPr>
            </a:lvl7pPr>
            <a:lvl8pPr marL="3429000" indent="-228600" algn="l" defTabSz="457200" rtl="0" eaLnBrk="1" latinLnBrk="0" hangingPunct="1">
              <a:spcBef>
                <a:spcPct val="20000"/>
              </a:spcBef>
              <a:buClr>
                <a:schemeClr val="tx2"/>
              </a:buClr>
              <a:buFont typeface="Courier New" pitchFamily="49" charset="0"/>
              <a:buChar char="o"/>
              <a:defRPr sz="1200" kern="1200" baseline="0">
                <a:solidFill>
                  <a:schemeClr val="tx1"/>
                </a:solidFill>
                <a:latin typeface="+mn-lt"/>
                <a:ea typeface="+mn-ea"/>
                <a:cs typeface="+mn-cs"/>
              </a:defRPr>
            </a:lvl8pPr>
            <a:lvl9pPr marL="3886200" indent="-228600" algn="l" defTabSz="457200" rtl="0" eaLnBrk="1" latinLnBrk="0" hangingPunct="1">
              <a:spcBef>
                <a:spcPct val="20000"/>
              </a:spcBef>
              <a:buClr>
                <a:schemeClr val="tx2"/>
              </a:buClr>
              <a:buFont typeface="Courier New" pitchFamily="49" charset="0"/>
              <a:buChar char="o"/>
              <a:defRPr sz="1200" kern="1200" baseline="0">
                <a:solidFill>
                  <a:schemeClr val="tx1"/>
                </a:solidFill>
                <a:latin typeface="+mn-lt"/>
                <a:ea typeface="+mn-ea"/>
                <a:cs typeface="+mn-cs"/>
              </a:defRPr>
            </a:lvl9pPr>
          </a:lstStyle>
          <a:p>
            <a:pPr>
              <a:buNone/>
            </a:pPr>
            <a:endParaRPr lang="en-US" dirty="0" smtClean="0">
              <a:latin typeface="+mj-lt"/>
            </a:endParaRPr>
          </a:p>
          <a:p>
            <a:r>
              <a:rPr lang="en-US" sz="2800" b="1" dirty="0" smtClean="0"/>
              <a:t>Third grade students aged 8-9.</a:t>
            </a:r>
          </a:p>
          <a:p>
            <a:endParaRPr lang="en-US" dirty="0" smtClean="0"/>
          </a:p>
          <a:p>
            <a:endParaRPr lang="el-GR" dirty="0"/>
          </a:p>
        </p:txBody>
      </p:sp>
      <p:sp>
        <p:nvSpPr>
          <p:cNvPr id="4" name="Title 1"/>
          <p:cNvSpPr txBox="1">
            <a:spLocks/>
          </p:cNvSpPr>
          <p:nvPr/>
        </p:nvSpPr>
        <p:spPr>
          <a:xfrm>
            <a:off x="395536" y="3018636"/>
            <a:ext cx="8229600" cy="1143000"/>
          </a:xfrm>
          <a:prstGeom prst="rect">
            <a:avLst/>
          </a:prstGeom>
        </p:spPr>
        <p:txBody>
          <a:bodyPr vert="horz" lIns="0" rIns="0" bIns="0" anchor="b">
            <a:normAutofit fontScale="90000" lnSpcReduction="200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en-US" b="1" dirty="0" smtClean="0"/>
              <a:t>Curriculum areas/ domains involved: </a:t>
            </a:r>
            <a:endParaRPr lang="el-GR" b="1" dirty="0"/>
          </a:p>
        </p:txBody>
      </p:sp>
      <p:sp>
        <p:nvSpPr>
          <p:cNvPr id="7" name="Rectangle 6"/>
          <p:cNvSpPr/>
          <p:nvPr/>
        </p:nvSpPr>
        <p:spPr>
          <a:xfrm>
            <a:off x="539552" y="4365104"/>
            <a:ext cx="7200801" cy="2246769"/>
          </a:xfrm>
          <a:prstGeom prst="rect">
            <a:avLst/>
          </a:prstGeom>
        </p:spPr>
        <p:txBody>
          <a:bodyPr wrap="square">
            <a:spAutoFit/>
          </a:bodyPr>
          <a:lstStyle/>
          <a:p>
            <a:pPr>
              <a:buFont typeface="Arial" pitchFamily="34" charset="0"/>
              <a:buChar char="•"/>
            </a:pPr>
            <a:r>
              <a:rPr lang="en-US" sz="2800" b="1" dirty="0" smtClean="0">
                <a:latin typeface="+mj-lt"/>
              </a:rPr>
              <a:t>Greek Language</a:t>
            </a:r>
          </a:p>
          <a:p>
            <a:pPr>
              <a:buFont typeface="Arial" pitchFamily="34" charset="0"/>
              <a:buChar char="•"/>
            </a:pPr>
            <a:r>
              <a:rPr lang="en-US" sz="2800" b="1" dirty="0" err="1" smtClean="0">
                <a:latin typeface="+mj-lt"/>
              </a:rPr>
              <a:t>Maths</a:t>
            </a:r>
            <a:endParaRPr lang="en-US" sz="2800" b="1" dirty="0" smtClean="0">
              <a:latin typeface="+mj-lt"/>
            </a:endParaRPr>
          </a:p>
          <a:p>
            <a:pPr>
              <a:buFont typeface="Arial" pitchFamily="34" charset="0"/>
              <a:buChar char="•"/>
            </a:pPr>
            <a:r>
              <a:rPr lang="en-US" sz="2800" b="1" dirty="0" smtClean="0">
                <a:latin typeface="+mj-lt"/>
              </a:rPr>
              <a:t>Music</a:t>
            </a:r>
          </a:p>
          <a:p>
            <a:pPr>
              <a:buFont typeface="Arial" pitchFamily="34" charset="0"/>
              <a:buChar char="•"/>
            </a:pPr>
            <a:r>
              <a:rPr lang="en-US" sz="2800" b="1" dirty="0" smtClean="0">
                <a:latin typeface="+mj-lt"/>
              </a:rPr>
              <a:t>Art</a:t>
            </a:r>
          </a:p>
          <a:p>
            <a:pPr>
              <a:buFont typeface="Arial" pitchFamily="34" charset="0"/>
              <a:buChar char="•"/>
            </a:pPr>
            <a:r>
              <a:rPr lang="en-US" sz="2800" b="1" dirty="0" smtClean="0">
                <a:latin typeface="+mj-lt"/>
              </a:rPr>
              <a:t>Computers</a:t>
            </a:r>
            <a:endParaRPr lang="en-US" sz="2800" b="1" dirty="0">
              <a:latin typeface="+mj-lt"/>
            </a:endParaRPr>
          </a:p>
        </p:txBody>
      </p:sp>
    </p:spTree>
    <p:extLst>
      <p:ext uri="{BB962C8B-B14F-4D97-AF65-F5344CB8AC3E}">
        <p14:creationId xmlns:p14="http://schemas.microsoft.com/office/powerpoint/2010/main" val="28564835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Which school needs does your scenario address?  </a:t>
            </a:r>
            <a:endParaRPr lang="el-GR" b="1" dirty="0"/>
          </a:p>
        </p:txBody>
      </p:sp>
      <p:sp>
        <p:nvSpPr>
          <p:cNvPr id="5" name="TextBox 4"/>
          <p:cNvSpPr txBox="1"/>
          <p:nvPr/>
        </p:nvSpPr>
        <p:spPr>
          <a:xfrm>
            <a:off x="539552" y="2420888"/>
            <a:ext cx="7704856" cy="2677656"/>
          </a:xfrm>
          <a:prstGeom prst="rect">
            <a:avLst/>
          </a:prstGeom>
          <a:noFill/>
        </p:spPr>
        <p:txBody>
          <a:bodyPr wrap="square" rtlCol="0">
            <a:spAutoFit/>
          </a:bodyPr>
          <a:lstStyle/>
          <a:p>
            <a:pPr algn="just"/>
            <a:r>
              <a:rPr lang="en-US" sz="2800" b="1" dirty="0" smtClean="0">
                <a:solidFill>
                  <a:schemeClr val="tx2"/>
                </a:solidFill>
              </a:rPr>
              <a:t>A’ </a:t>
            </a:r>
            <a:r>
              <a:rPr lang="en-US" sz="2800" b="1" dirty="0" err="1" smtClean="0">
                <a:solidFill>
                  <a:schemeClr val="tx2"/>
                </a:solidFill>
              </a:rPr>
              <a:t>Engomis</a:t>
            </a:r>
            <a:r>
              <a:rPr lang="en-US" sz="2800" b="1" dirty="0" smtClean="0">
                <a:solidFill>
                  <a:schemeClr val="tx2"/>
                </a:solidFill>
              </a:rPr>
              <a:t> Primary school was built in 1915. This year we are celebrating its 100</a:t>
            </a:r>
            <a:r>
              <a:rPr lang="en-US" sz="2800" b="1" baseline="30000" dirty="0" smtClean="0">
                <a:solidFill>
                  <a:schemeClr val="tx2"/>
                </a:solidFill>
              </a:rPr>
              <a:t>th</a:t>
            </a:r>
            <a:r>
              <a:rPr lang="en-US" sz="2800" b="1" dirty="0" smtClean="0">
                <a:solidFill>
                  <a:schemeClr val="tx2"/>
                </a:solidFill>
              </a:rPr>
              <a:t> anniversary!  A lot of activities will take place this year involving students, teachers, parents, graduates and members of the community</a:t>
            </a:r>
            <a:r>
              <a:rPr lang="en-US" sz="2000" b="1" dirty="0" smtClean="0">
                <a:solidFill>
                  <a:schemeClr val="tx2"/>
                </a:solidFill>
              </a:rPr>
              <a:t>.</a:t>
            </a:r>
            <a:endParaRPr lang="en-GB" sz="2000" dirty="0"/>
          </a:p>
        </p:txBody>
      </p:sp>
    </p:spTree>
    <p:extLst>
      <p:ext uri="{BB962C8B-B14F-4D97-AF65-F5344CB8AC3E}">
        <p14:creationId xmlns:p14="http://schemas.microsoft.com/office/powerpoint/2010/main" val="290491138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620688"/>
            <a:ext cx="8229600" cy="1143000"/>
          </a:xfrm>
        </p:spPr>
        <p:txBody>
          <a:bodyPr/>
          <a:lstStyle/>
          <a:p>
            <a:r>
              <a:rPr lang="en-US" b="1" dirty="0" smtClean="0"/>
              <a:t>Innovative characteristics</a:t>
            </a:r>
            <a:endParaRPr lang="el-GR" b="1" dirty="0"/>
          </a:p>
        </p:txBody>
      </p:sp>
      <p:sp>
        <p:nvSpPr>
          <p:cNvPr id="3" name="Content Placeholder 2"/>
          <p:cNvSpPr>
            <a:spLocks noGrp="1"/>
          </p:cNvSpPr>
          <p:nvPr>
            <p:ph idx="1"/>
          </p:nvPr>
        </p:nvSpPr>
        <p:spPr/>
        <p:txBody>
          <a:bodyPr>
            <a:normAutofit lnSpcReduction="10000"/>
          </a:bodyPr>
          <a:lstStyle/>
          <a:p>
            <a:r>
              <a:rPr lang="en-US" b="1" dirty="0" smtClean="0">
                <a:solidFill>
                  <a:schemeClr val="tx2"/>
                </a:solidFill>
                <a:latin typeface="+mj-lt"/>
              </a:rPr>
              <a:t>In what sense is your scenario innovative? What are its innovative aspects with regard to your school context?</a:t>
            </a:r>
          </a:p>
          <a:p>
            <a:pPr>
              <a:buNone/>
            </a:pPr>
            <a:r>
              <a:rPr lang="en-US" dirty="0" smtClean="0">
                <a:latin typeface="+mj-lt"/>
              </a:rPr>
              <a:t>The scenario is innovative because:</a:t>
            </a:r>
          </a:p>
          <a:p>
            <a:r>
              <a:rPr lang="en-US" dirty="0" smtClean="0">
                <a:latin typeface="+mj-lt"/>
              </a:rPr>
              <a:t>It integrates effectively </a:t>
            </a:r>
            <a:r>
              <a:rPr lang="en-US" dirty="0" smtClean="0">
                <a:latin typeface="+mj-lt"/>
              </a:rPr>
              <a:t>ICT</a:t>
            </a:r>
          </a:p>
          <a:p>
            <a:r>
              <a:rPr lang="en-US" dirty="0" smtClean="0">
                <a:latin typeface="+mj-lt"/>
              </a:rPr>
              <a:t>It is based on game-based learning</a:t>
            </a:r>
            <a:endParaRPr lang="en-US" dirty="0" smtClean="0">
              <a:latin typeface="+mj-lt"/>
            </a:endParaRPr>
          </a:p>
          <a:p>
            <a:r>
              <a:rPr lang="en-US" dirty="0" smtClean="0">
                <a:latin typeface="+mj-lt"/>
              </a:rPr>
              <a:t>It involves all school </a:t>
            </a:r>
            <a:r>
              <a:rPr lang="en-US" dirty="0" smtClean="0">
                <a:latin typeface="+mj-lt"/>
              </a:rPr>
              <a:t>stakeholders (community members, parents)</a:t>
            </a:r>
            <a:endParaRPr lang="en-US" dirty="0" smtClean="0">
              <a:latin typeface="+mj-lt"/>
            </a:endParaRPr>
          </a:p>
          <a:p>
            <a:r>
              <a:rPr lang="en-US" dirty="0" smtClean="0">
                <a:latin typeface="+mj-lt"/>
              </a:rPr>
              <a:t>It </a:t>
            </a:r>
            <a:r>
              <a:rPr lang="en-US" dirty="0" smtClean="0">
                <a:latin typeface="+mj-lt"/>
              </a:rPr>
              <a:t>will motivate students to conduct research, </a:t>
            </a:r>
            <a:r>
              <a:rPr lang="en-US" dirty="0" smtClean="0">
                <a:latin typeface="+mj-lt"/>
              </a:rPr>
              <a:t>analyze </a:t>
            </a:r>
            <a:r>
              <a:rPr lang="en-US" dirty="0" smtClean="0">
                <a:latin typeface="+mj-lt"/>
              </a:rPr>
              <a:t>the results and present them in different forms (graphs, charts, virtual </a:t>
            </a:r>
            <a:r>
              <a:rPr lang="en-US" dirty="0" smtClean="0">
                <a:latin typeface="+mj-lt"/>
              </a:rPr>
              <a:t>museum, </a:t>
            </a:r>
            <a:r>
              <a:rPr lang="en-US" dirty="0" smtClean="0">
                <a:latin typeface="+mj-lt"/>
              </a:rPr>
              <a:t>movie, digital album…)</a:t>
            </a:r>
          </a:p>
          <a:p>
            <a:pPr marL="0" indent="0">
              <a:buNone/>
            </a:pPr>
            <a:endParaRPr lang="el-GR" dirty="0">
              <a:latin typeface="+mj-lt"/>
            </a:endParaRPr>
          </a:p>
        </p:txBody>
      </p:sp>
    </p:spTree>
    <p:extLst>
      <p:ext uri="{BB962C8B-B14F-4D97-AF65-F5344CB8AC3E}">
        <p14:creationId xmlns:p14="http://schemas.microsoft.com/office/powerpoint/2010/main" val="161311732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584" y="116632"/>
            <a:ext cx="7125113" cy="924475"/>
          </a:xfrm>
        </p:spPr>
        <p:txBody>
          <a:bodyPr/>
          <a:lstStyle/>
          <a:p>
            <a:pPr algn="ctr"/>
            <a:r>
              <a:rPr lang="en-US" b="1" dirty="0" smtClean="0"/>
              <a:t>Parental engagement </a:t>
            </a:r>
            <a:endParaRPr lang="el-GR" b="1" dirty="0"/>
          </a:p>
        </p:txBody>
      </p:sp>
      <p:sp>
        <p:nvSpPr>
          <p:cNvPr id="3" name="Content Placeholder 2"/>
          <p:cNvSpPr>
            <a:spLocks noGrp="1"/>
          </p:cNvSpPr>
          <p:nvPr>
            <p:ph idx="1"/>
          </p:nvPr>
        </p:nvSpPr>
        <p:spPr>
          <a:xfrm>
            <a:off x="251520" y="1052736"/>
            <a:ext cx="8568952" cy="5805264"/>
          </a:xfrm>
        </p:spPr>
        <p:txBody>
          <a:bodyPr>
            <a:normAutofit lnSpcReduction="10000"/>
          </a:bodyPr>
          <a:lstStyle/>
          <a:p>
            <a:pPr lvl="1" algn="ctr">
              <a:buNone/>
            </a:pPr>
            <a:r>
              <a:rPr lang="en-US" dirty="0" smtClean="0">
                <a:solidFill>
                  <a:schemeClr val="tx2"/>
                </a:solidFill>
                <a:latin typeface="+mj-lt"/>
              </a:rPr>
              <a:t>How are pupils’ parents engaged in the process or/ an</a:t>
            </a:r>
          </a:p>
          <a:p>
            <a:pPr lvl="1" algn="ctr">
              <a:buNone/>
            </a:pPr>
            <a:r>
              <a:rPr lang="en-US" dirty="0" smtClean="0">
                <a:solidFill>
                  <a:schemeClr val="tx2"/>
                </a:solidFill>
                <a:latin typeface="+mj-lt"/>
              </a:rPr>
              <a:t>implementation of the educational scenario? What is their role?</a:t>
            </a:r>
          </a:p>
          <a:p>
            <a:pPr lvl="1" algn="ctr">
              <a:buNone/>
            </a:pPr>
            <a:r>
              <a:rPr lang="en-US" dirty="0" smtClean="0">
                <a:solidFill>
                  <a:schemeClr val="tx2"/>
                </a:solidFill>
                <a:latin typeface="+mj-lt"/>
              </a:rPr>
              <a:t> </a:t>
            </a:r>
          </a:p>
          <a:p>
            <a:pPr lvl="1"/>
            <a:r>
              <a:rPr lang="en-US" sz="2800" dirty="0" smtClean="0">
                <a:latin typeface="+mj-lt"/>
              </a:rPr>
              <a:t>Students will take interviews from their parents/grandparents concerning the school’s history.</a:t>
            </a:r>
          </a:p>
          <a:p>
            <a:pPr lvl="1"/>
            <a:r>
              <a:rPr lang="en-US" sz="2800" dirty="0" smtClean="0">
                <a:latin typeface="+mj-lt"/>
              </a:rPr>
              <a:t>Since most of the parents are graduates of our school they will be involved in the on line research about their professions.</a:t>
            </a:r>
          </a:p>
          <a:p>
            <a:pPr lvl="1"/>
            <a:r>
              <a:rPr lang="en-US" sz="2800" dirty="0" smtClean="0">
                <a:latin typeface="+mj-lt"/>
              </a:rPr>
              <a:t>Furthermore parents/grandparents will provide us with photos, documents, old items and anything else that will help students to prepare a </a:t>
            </a:r>
            <a:r>
              <a:rPr lang="en-US" sz="2800" dirty="0" smtClean="0">
                <a:latin typeface="+mj-lt"/>
              </a:rPr>
              <a:t>digital</a:t>
            </a:r>
            <a:r>
              <a:rPr lang="en-US" sz="2800" dirty="0" smtClean="0">
                <a:latin typeface="+mj-lt"/>
              </a:rPr>
              <a:t> </a:t>
            </a:r>
            <a:r>
              <a:rPr lang="en-US" sz="2800" dirty="0" smtClean="0">
                <a:latin typeface="+mj-lt"/>
              </a:rPr>
              <a:t>museum and a digital album.</a:t>
            </a:r>
          </a:p>
          <a:p>
            <a:pPr marL="457200" lvl="1" indent="0">
              <a:buNone/>
            </a:pPr>
            <a:endParaRPr lang="en-US" dirty="0">
              <a:latin typeface="+mj-lt"/>
            </a:endParaRPr>
          </a:p>
          <a:p>
            <a:endParaRPr lang="en-US" dirty="0" smtClean="0">
              <a:latin typeface="+mj-lt"/>
            </a:endParaRPr>
          </a:p>
          <a:p>
            <a:endParaRPr lang="el-GR" dirty="0">
              <a:latin typeface="+mj-lt"/>
            </a:endParaRPr>
          </a:p>
        </p:txBody>
      </p:sp>
    </p:spTree>
    <p:extLst>
      <p:ext uri="{BB962C8B-B14F-4D97-AF65-F5344CB8AC3E}">
        <p14:creationId xmlns:p14="http://schemas.microsoft.com/office/powerpoint/2010/main" val="35138778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584" y="116632"/>
            <a:ext cx="7125113" cy="924475"/>
          </a:xfrm>
        </p:spPr>
        <p:txBody>
          <a:bodyPr/>
          <a:lstStyle/>
          <a:p>
            <a:pPr algn="ctr"/>
            <a:r>
              <a:rPr lang="en-US" b="1" dirty="0" smtClean="0"/>
              <a:t> Parental engagement </a:t>
            </a:r>
            <a:endParaRPr lang="el-GR" b="1" dirty="0"/>
          </a:p>
        </p:txBody>
      </p:sp>
      <p:sp>
        <p:nvSpPr>
          <p:cNvPr id="3" name="Content Placeholder 2"/>
          <p:cNvSpPr>
            <a:spLocks noGrp="1"/>
          </p:cNvSpPr>
          <p:nvPr>
            <p:ph idx="1"/>
          </p:nvPr>
        </p:nvSpPr>
        <p:spPr>
          <a:xfrm>
            <a:off x="251520" y="1124744"/>
            <a:ext cx="8568952" cy="5328592"/>
          </a:xfrm>
        </p:spPr>
        <p:txBody>
          <a:bodyPr>
            <a:normAutofit fontScale="92500" lnSpcReduction="20000"/>
          </a:bodyPr>
          <a:lstStyle/>
          <a:p>
            <a:pPr lvl="1"/>
            <a:r>
              <a:rPr lang="en-US" b="1" dirty="0" smtClean="0">
                <a:solidFill>
                  <a:schemeClr val="tx2"/>
                </a:solidFill>
                <a:latin typeface="+mj-lt"/>
              </a:rPr>
              <a:t>What are the expected benefits from parents’ engagement in this scenario? </a:t>
            </a:r>
          </a:p>
          <a:p>
            <a:pPr marL="457200" lvl="1" indent="0">
              <a:buNone/>
            </a:pPr>
            <a:r>
              <a:rPr lang="en-US" dirty="0" smtClean="0"/>
              <a:t> Involvement of parents in school’s activities has always been a priority for us because:</a:t>
            </a:r>
          </a:p>
          <a:p>
            <a:pPr marL="457200" lvl="1" indent="0" algn="just"/>
            <a:r>
              <a:rPr lang="en-US" dirty="0" smtClean="0"/>
              <a:t> </a:t>
            </a:r>
            <a:r>
              <a:rPr lang="en-GB" dirty="0" smtClean="0">
                <a:latin typeface="+mj-lt"/>
              </a:rPr>
              <a:t>Parents increase their interaction and discussion with their children and are more responsive and sensitive to their children's social, emotional, and intellectual developmental needs.</a:t>
            </a:r>
          </a:p>
          <a:p>
            <a:pPr marL="457200" lvl="1" indent="0" algn="just"/>
            <a:r>
              <a:rPr lang="en-GB" dirty="0" smtClean="0">
                <a:latin typeface="+mj-lt"/>
              </a:rPr>
              <a:t>Parents have a better understanding of the teacher's job and school curriculum.</a:t>
            </a:r>
          </a:p>
          <a:p>
            <a:pPr lvl="1" algn="just"/>
            <a:r>
              <a:rPr lang="en-GB" dirty="0" smtClean="0">
                <a:latin typeface="+mj-lt"/>
              </a:rPr>
              <a:t>When parents are aware of what their children are learning, they are more likely to help when they are requested by teachers to become more involved in their children's learning activities at home.</a:t>
            </a:r>
          </a:p>
          <a:p>
            <a:pPr lvl="1" algn="just"/>
            <a:r>
              <a:rPr lang="en-GB" dirty="0" smtClean="0">
                <a:latin typeface="+mj-lt"/>
              </a:rPr>
              <a:t>Parents' perceptions of the school are improved and there are stronger ties and commitment to the school.</a:t>
            </a:r>
          </a:p>
          <a:p>
            <a:pPr marL="457200" lvl="1" indent="0" algn="just"/>
            <a:r>
              <a:rPr lang="en-US" dirty="0" smtClean="0">
                <a:latin typeface="+mj-lt"/>
              </a:rPr>
              <a:t> By seeing our engagement in activities  with ICT parents  will </a:t>
            </a:r>
            <a:r>
              <a:rPr lang="en-US" dirty="0" smtClean="0">
                <a:latin typeface="+mj-lt"/>
              </a:rPr>
              <a:t>appreciate </a:t>
            </a:r>
            <a:r>
              <a:rPr lang="en-US" dirty="0" smtClean="0">
                <a:latin typeface="+mj-lt"/>
              </a:rPr>
              <a:t>the effort and they will be more willing to invest in electronic equipment in the future.</a:t>
            </a:r>
          </a:p>
          <a:p>
            <a:pPr marL="457200" lvl="1" indent="0"/>
            <a:endParaRPr lang="en-US" sz="2600" dirty="0" smtClean="0">
              <a:latin typeface="+mj-lt"/>
            </a:endParaRPr>
          </a:p>
          <a:p>
            <a:pPr marL="457200" lvl="1" indent="0">
              <a:buNone/>
            </a:pPr>
            <a:endParaRPr lang="en-US" dirty="0" smtClean="0"/>
          </a:p>
          <a:p>
            <a:pPr marL="457200" lvl="1" indent="0"/>
            <a:endParaRPr lang="en-US" dirty="0" smtClean="0"/>
          </a:p>
          <a:p>
            <a:pPr marL="457200" lvl="1" indent="0">
              <a:buNone/>
            </a:pPr>
            <a:endParaRPr lang="en-US" dirty="0" smtClean="0">
              <a:solidFill>
                <a:schemeClr val="tx2"/>
              </a:solidFill>
            </a:endParaRPr>
          </a:p>
          <a:p>
            <a:pPr lvl="1">
              <a:buNone/>
            </a:pPr>
            <a:endParaRPr lang="en-US" dirty="0">
              <a:latin typeface="+mj-lt"/>
            </a:endParaRPr>
          </a:p>
          <a:p>
            <a:pPr marL="457200" lvl="1" indent="0">
              <a:buNone/>
            </a:pPr>
            <a:endParaRPr lang="en-US" dirty="0">
              <a:latin typeface="+mj-lt"/>
            </a:endParaRPr>
          </a:p>
          <a:p>
            <a:endParaRPr lang="en-US" dirty="0" smtClean="0">
              <a:latin typeface="+mj-lt"/>
            </a:endParaRPr>
          </a:p>
          <a:p>
            <a:endParaRPr lang="el-GR" dirty="0">
              <a:latin typeface="+mj-lt"/>
            </a:endParaRPr>
          </a:p>
        </p:txBody>
      </p:sp>
    </p:spTree>
    <p:extLst>
      <p:ext uri="{BB962C8B-B14F-4D97-AF65-F5344CB8AC3E}">
        <p14:creationId xmlns:p14="http://schemas.microsoft.com/office/powerpoint/2010/main" val="123507312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404664"/>
            <a:ext cx="8229600" cy="1143000"/>
          </a:xfrm>
        </p:spPr>
        <p:txBody>
          <a:bodyPr/>
          <a:lstStyle/>
          <a:p>
            <a:pPr algn="ctr"/>
            <a:r>
              <a:rPr lang="en-US" b="1" dirty="0" smtClean="0"/>
              <a:t>Equal learning opportunities</a:t>
            </a:r>
            <a:endParaRPr lang="el-GR" b="1" dirty="0"/>
          </a:p>
        </p:txBody>
      </p:sp>
      <p:sp>
        <p:nvSpPr>
          <p:cNvPr id="3" name="Content Placeholder 2"/>
          <p:cNvSpPr>
            <a:spLocks noGrp="1"/>
          </p:cNvSpPr>
          <p:nvPr>
            <p:ph idx="1"/>
          </p:nvPr>
        </p:nvSpPr>
        <p:spPr>
          <a:xfrm>
            <a:off x="251520" y="1772816"/>
            <a:ext cx="8229600" cy="4389120"/>
          </a:xfrm>
        </p:spPr>
        <p:txBody>
          <a:bodyPr/>
          <a:lstStyle/>
          <a:p>
            <a:r>
              <a:rPr lang="en-US" b="1" dirty="0" smtClean="0">
                <a:solidFill>
                  <a:schemeClr val="tx2"/>
                </a:solidFill>
                <a:latin typeface="+mj-lt"/>
              </a:rPr>
              <a:t>How do you plan to address pupils with different learning styles and needs through the design and implementation of your scenario? </a:t>
            </a:r>
            <a:endParaRPr lang="el-GR" b="1" dirty="0">
              <a:solidFill>
                <a:schemeClr val="tx2"/>
              </a:solidFill>
              <a:latin typeface="+mj-lt"/>
            </a:endParaRPr>
          </a:p>
        </p:txBody>
      </p:sp>
      <p:sp>
        <p:nvSpPr>
          <p:cNvPr id="4" name="TextBox 3"/>
          <p:cNvSpPr txBox="1"/>
          <p:nvPr/>
        </p:nvSpPr>
        <p:spPr>
          <a:xfrm>
            <a:off x="467544" y="3212976"/>
            <a:ext cx="8136904" cy="2616101"/>
          </a:xfrm>
          <a:prstGeom prst="rect">
            <a:avLst/>
          </a:prstGeom>
          <a:noFill/>
        </p:spPr>
        <p:txBody>
          <a:bodyPr wrap="square" rtlCol="0">
            <a:spAutoFit/>
          </a:bodyPr>
          <a:lstStyle/>
          <a:p>
            <a:pPr>
              <a:buFont typeface="Arial" pitchFamily="34" charset="0"/>
              <a:buChar char="•"/>
            </a:pPr>
            <a:r>
              <a:rPr lang="en-US" sz="2400" dirty="0" smtClean="0">
                <a:latin typeface="+mj-lt"/>
              </a:rPr>
              <a:t>B</a:t>
            </a:r>
            <a:r>
              <a:rPr lang="en-US" sz="2800" dirty="0" smtClean="0">
                <a:latin typeface="+mj-lt"/>
              </a:rPr>
              <a:t>y differentiating activities based on their learning styles and needs.</a:t>
            </a:r>
          </a:p>
          <a:p>
            <a:pPr>
              <a:buFont typeface="Arial" pitchFamily="34" charset="0"/>
              <a:buChar char="•"/>
            </a:pPr>
            <a:r>
              <a:rPr lang="en-US" sz="2800" dirty="0" smtClean="0">
                <a:latin typeface="+mj-lt"/>
              </a:rPr>
              <a:t>By designing group activities that require cooperation between students with different abilities. </a:t>
            </a:r>
          </a:p>
          <a:p>
            <a:pPr>
              <a:buFont typeface="Arial" pitchFamily="34" charset="0"/>
              <a:buChar char="•"/>
            </a:pPr>
            <a:r>
              <a:rPr lang="en-US" sz="2800" dirty="0" smtClean="0">
                <a:latin typeface="+mj-lt"/>
              </a:rPr>
              <a:t>By giving them a variety of activities to choose from.</a:t>
            </a:r>
          </a:p>
          <a:p>
            <a:pPr>
              <a:buFont typeface="Arial" pitchFamily="34" charset="0"/>
              <a:buChar char="•"/>
            </a:pPr>
            <a:endParaRPr lang="en-GB" sz="2400" dirty="0">
              <a:latin typeface="+mj-lt"/>
            </a:endParaRPr>
          </a:p>
        </p:txBody>
      </p:sp>
    </p:spTree>
    <p:extLst>
      <p:ext uri="{BB962C8B-B14F-4D97-AF65-F5344CB8AC3E}">
        <p14:creationId xmlns:p14="http://schemas.microsoft.com/office/powerpoint/2010/main" val="425801256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610</TotalTime>
  <Words>1003</Words>
  <Application>Microsoft Office PowerPoint</Application>
  <PresentationFormat>Προβολή στην οθόνη (4:3)</PresentationFormat>
  <Paragraphs>137</Paragraphs>
  <Slides>15</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15</vt:i4>
      </vt:variant>
    </vt:vector>
  </HeadingPairs>
  <TitlesOfParts>
    <vt:vector size="16" baseType="lpstr">
      <vt:lpstr>Flow</vt:lpstr>
      <vt:lpstr>Summer School 2015 Mati, Greece, July 12-17</vt:lpstr>
      <vt:lpstr>Basic info on the scenario:</vt:lpstr>
      <vt:lpstr>Educational objectives and pupils’ competences targeted: </vt:lpstr>
      <vt:lpstr> Pupils’ ages: </vt:lpstr>
      <vt:lpstr>Which school needs does your scenario address?  </vt:lpstr>
      <vt:lpstr>Innovative characteristics</vt:lpstr>
      <vt:lpstr>Parental engagement </vt:lpstr>
      <vt:lpstr> Parental engagement </vt:lpstr>
      <vt:lpstr>Equal learning opportunities</vt:lpstr>
      <vt:lpstr>Game-based learning</vt:lpstr>
      <vt:lpstr>Phase 1: Preparation  </vt:lpstr>
      <vt:lpstr>Phase 2: Implementation   </vt:lpstr>
      <vt:lpstr>Phase 2: Assessment   </vt:lpstr>
      <vt:lpstr>Resources</vt:lpstr>
      <vt:lpstr>Once you complete this ppt, please upload it on the Summer School’s community in the “Resources area” as an educational object http://portal.opendiscoveryspace.eu/community/ods-summer-school-2015-804293   Also please don’t forget to send it to Eleni Chelioti chelioti@ea.gr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Open Discovery Space Summer Academy 2014</dc:title>
  <dc:creator>Chelioti Eleni</dc:creator>
  <cp:lastModifiedBy>ea</cp:lastModifiedBy>
  <cp:revision>60</cp:revision>
  <dcterms:created xsi:type="dcterms:W3CDTF">2014-06-12T09:44:21Z</dcterms:created>
  <dcterms:modified xsi:type="dcterms:W3CDTF">2015-07-16T13:50:37Z</dcterms:modified>
</cp:coreProperties>
</file>