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8"/>
  </p:notesMasterIdLst>
  <p:sldIdLst>
    <p:sldId id="322" r:id="rId2"/>
    <p:sldId id="320" r:id="rId3"/>
    <p:sldId id="293" r:id="rId4"/>
    <p:sldId id="318" r:id="rId5"/>
    <p:sldId id="313" r:id="rId6"/>
    <p:sldId id="321" r:id="rId7"/>
    <p:sldId id="315" r:id="rId8"/>
    <p:sldId id="296" r:id="rId9"/>
    <p:sldId id="297" r:id="rId10"/>
    <p:sldId id="298" r:id="rId11"/>
    <p:sldId id="300" r:id="rId12"/>
    <p:sldId id="301" r:id="rId13"/>
    <p:sldId id="302" r:id="rId14"/>
    <p:sldId id="303" r:id="rId15"/>
    <p:sldId id="304" r:id="rId16"/>
    <p:sldId id="306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89C33"/>
    <a:srgbClr val="0D2FBD"/>
    <a:srgbClr val="F36C3A"/>
    <a:srgbClr val="093352"/>
    <a:srgbClr val="EF3F36"/>
    <a:srgbClr val="625868"/>
    <a:srgbClr val="5B515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16" autoAdjust="0"/>
  </p:normalViewPr>
  <p:slideViewPr>
    <p:cSldViewPr>
      <p:cViewPr>
        <p:scale>
          <a:sx n="71" d="100"/>
          <a:sy n="71" d="100"/>
        </p:scale>
        <p:origin x="-1134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2F530-C3CA-40B9-91E5-7E7DD429527D}" type="datetimeFigureOut">
              <a:rPr lang="de-DE" smtClean="0"/>
              <a:pPr/>
              <a:t>05.12.2013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B450E-3A43-496A-94DE-FFD5716DC98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07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8184444" y="6533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650111" y="664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648222" y="6561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907704" y="2276872"/>
            <a:ext cx="54726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1200" dirty="0" smtClean="0">
                <a:solidFill>
                  <a:srgbClr val="F36C3A"/>
                </a:solidFill>
                <a:effectLst/>
                <a:latin typeface="+mn-lt"/>
                <a:ea typeface="+mn-ea"/>
                <a:cs typeface="+mn-cs"/>
              </a:rPr>
              <a:t>Open Discovery Space: </a:t>
            </a:r>
          </a:p>
          <a:p>
            <a:pPr algn="ctr"/>
            <a:endParaRPr lang="en-US" sz="2400" b="1" kern="1200" dirty="0" smtClean="0">
              <a:solidFill>
                <a:srgbClr val="F36C3A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US" sz="2400" b="1" kern="1200" dirty="0" smtClean="0">
                <a:solidFill>
                  <a:srgbClr val="F36C3A"/>
                </a:solidFill>
                <a:effectLst/>
                <a:latin typeface="+mn-lt"/>
                <a:ea typeface="+mn-ea"/>
                <a:cs typeface="+mn-cs"/>
              </a:rPr>
              <a:t>A socially-powered and multilingual open learning infrastructure to boost the adoption of eLearning resources</a:t>
            </a:r>
          </a:p>
          <a:p>
            <a:pPr algn="ctr"/>
            <a:endParaRPr lang="en-US" sz="1800" b="1" kern="1200" dirty="0" smtClean="0">
              <a:solidFill>
                <a:srgbClr val="F36C3A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US" b="1" dirty="0" smtClean="0">
                <a:solidFill>
                  <a:srgbClr val="F36C3A"/>
                </a:solidFill>
              </a:rPr>
              <a:t>http://www.opendiscoveryspace.eu/project</a:t>
            </a:r>
            <a:endParaRPr lang="en-US" b="1" dirty="0">
              <a:solidFill>
                <a:srgbClr val="F36C3A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908720"/>
            <a:ext cx="9134475" cy="541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113" t="2000" r="2718" b="7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/>
          <a:srcRect l="1126" t="3746" r="2692" b="1416"/>
          <a:stretch>
            <a:fillRect/>
          </a:stretch>
        </p:blipFill>
        <p:spPr bwMode="auto">
          <a:xfrm>
            <a:off x="7308305" y="-27384"/>
            <a:ext cx="1872207" cy="83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1" name="Picture 77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160" y="6313654"/>
            <a:ext cx="3055878" cy="52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3"/>
          <p:cNvPicPr>
            <a:picLocks noChangeAspect="1" noChangeArrowheads="1"/>
          </p:cNvPicPr>
          <p:nvPr userDrawn="1"/>
        </p:nvPicPr>
        <p:blipFill>
          <a:blip r:embed="rId7" cstate="print"/>
          <a:srcRect l="4064" t="11240" r="3970" b="9862"/>
          <a:stretch>
            <a:fillRect/>
          </a:stretch>
        </p:blipFill>
        <p:spPr bwMode="auto">
          <a:xfrm>
            <a:off x="28658" y="91234"/>
            <a:ext cx="2527118" cy="64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0"/>
          <p:cNvSpPr txBox="1">
            <a:spLocks/>
          </p:cNvSpPr>
          <p:nvPr userDrawn="1"/>
        </p:nvSpPr>
        <p:spPr>
          <a:xfrm>
            <a:off x="6660232" y="6491926"/>
            <a:ext cx="2160240" cy="465466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Times New Roman"/>
                <a:cs typeface="Times New Roman"/>
              </a:rPr>
              <a:t>Ellinogermaniki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Agogi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8949" y="6409550"/>
            <a:ext cx="507452" cy="432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techerouvis@ea.gr" TargetMode="External"/><Relationship Id="rId2" Type="http://schemas.openxmlformats.org/officeDocument/2006/relationships/hyperlink" Target="mailto:chelioti@ea.g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meo.com/617307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971600" y="1440088"/>
            <a:ext cx="6984776" cy="3645096"/>
          </a:xfrm>
          <a:prstGeom prst="wedgeRoundRectCallout">
            <a:avLst>
              <a:gd name="adj1" fmla="val -26801"/>
              <a:gd name="adj2" fmla="val 63386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Interested in bringing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 into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school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algn="ctr"/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join us on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Discovery Space! </a:t>
            </a:r>
            <a:r>
              <a:rPr lang="en-US" sz="3200" b="1" dirty="0">
                <a:solidFill>
                  <a:schemeClr val="bg1"/>
                </a:solidFill>
              </a:rPr>
              <a:t>http://portal.opendiscoveryspace.eu/</a:t>
            </a:r>
            <a:endParaRPr lang="el-GR" sz="3200" b="1" dirty="0">
              <a:solidFill>
                <a:schemeClr val="bg1"/>
              </a:solidFill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1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1980" r="24106"/>
          <a:stretch/>
        </p:blipFill>
        <p:spPr>
          <a:xfrm>
            <a:off x="179512" y="1052736"/>
            <a:ext cx="4032448" cy="424847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55976" y="3501008"/>
            <a:ext cx="4567275" cy="26054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5856" y="260648"/>
            <a:ext cx="3831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Examples of school activities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03409" y="1602668"/>
            <a:ext cx="3672407" cy="108012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Virtual connection with CERN- Greece, 3rd Senior High-School of </a:t>
            </a:r>
            <a:r>
              <a:rPr lang="en-US" b="1" dirty="0" err="1"/>
              <a:t>Komotini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91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ydo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" y="1052736"/>
            <a:ext cx="3327553" cy="2943864"/>
          </a:xfrm>
          <a:prstGeom prst="rect">
            <a:avLst/>
          </a:prstGeom>
        </p:spPr>
      </p:pic>
      <p:pic>
        <p:nvPicPr>
          <p:cNvPr id="4" name="Picture 3" descr="gavdos_cypru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052736"/>
            <a:ext cx="3672408" cy="2880320"/>
          </a:xfrm>
          <a:prstGeom prst="rect">
            <a:avLst/>
          </a:prstGeom>
        </p:spPr>
      </p:pic>
      <p:pic>
        <p:nvPicPr>
          <p:cNvPr id="5" name="Picture 4" descr="Cyprus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3347864" cy="2105723"/>
          </a:xfrm>
          <a:prstGeom prst="rect">
            <a:avLst/>
          </a:prstGeom>
        </p:spPr>
      </p:pic>
      <p:pic>
        <p:nvPicPr>
          <p:cNvPr id="6" name="Picture 5" descr="Cyprus_Gavdos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4005065"/>
            <a:ext cx="4968551" cy="21602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75856" y="260648"/>
            <a:ext cx="3831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Examples of school activities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47919" y="908720"/>
            <a:ext cx="2520280" cy="270668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Virtual connection between a single pupil school in the island of </a:t>
            </a:r>
            <a:r>
              <a:rPr lang="en-US" sz="1600" b="1" dirty="0" err="1"/>
              <a:t>Gavdos</a:t>
            </a:r>
            <a:r>
              <a:rPr lang="en-US" sz="1600" b="1" dirty="0"/>
              <a:t> (the southernmost island) with </a:t>
            </a:r>
            <a:r>
              <a:rPr lang="en-US" sz="1600" b="1" dirty="0" err="1"/>
              <a:t>Aghios</a:t>
            </a:r>
            <a:r>
              <a:rPr lang="en-US" sz="1600" b="1" dirty="0"/>
              <a:t> </a:t>
            </a:r>
            <a:r>
              <a:rPr lang="en-US" sz="1600" b="1" dirty="0" err="1"/>
              <a:t>Spyridonas</a:t>
            </a:r>
            <a:r>
              <a:rPr lang="en-US" sz="1600" b="1" dirty="0"/>
              <a:t> school in Cyprus, Nicosia- Science and Environmental Education - more coming...  </a:t>
            </a:r>
          </a:p>
        </p:txBody>
      </p:sp>
    </p:spTree>
    <p:extLst>
      <p:ext uri="{BB962C8B-B14F-4D97-AF65-F5344CB8AC3E}">
        <p14:creationId xmlns:p14="http://schemas.microsoft.com/office/powerpoint/2010/main" val="37697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rtugal3_teacher_training_Chav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021" y="1038613"/>
            <a:ext cx="3744416" cy="2716935"/>
          </a:xfrm>
          <a:prstGeom prst="rect">
            <a:avLst/>
          </a:prstGeom>
        </p:spPr>
      </p:pic>
      <p:pic>
        <p:nvPicPr>
          <p:cNvPr id="3" name="Picture 2" descr="portugal2_tedx_lisb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49" y="3861048"/>
            <a:ext cx="3491880" cy="2463309"/>
          </a:xfrm>
          <a:prstGeom prst="rect">
            <a:avLst/>
          </a:prstGeom>
        </p:spPr>
      </p:pic>
      <p:pic>
        <p:nvPicPr>
          <p:cNvPr id="5" name="Picture 4" descr="portugal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35287"/>
            <a:ext cx="2887288" cy="37444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75856" y="260648"/>
            <a:ext cx="3831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Examples of school activities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9632" y="1163651"/>
            <a:ext cx="2707837" cy="1153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Teachers’ training on Discover the Cosmos (Portugal, Lisbon and Chaves)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08304" y="4311913"/>
            <a:ext cx="1619672" cy="132576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TED-X Kids (Portugal, </a:t>
            </a:r>
            <a:r>
              <a:rPr lang="en-US" b="1" dirty="0" err="1"/>
              <a:t>Cantral</a:t>
            </a:r>
            <a:r>
              <a:rPr lang="en-US" b="1" dirty="0"/>
              <a:t> </a:t>
            </a:r>
            <a:r>
              <a:rPr lang="en-US" b="1" dirty="0" err="1"/>
              <a:t>Tejo</a:t>
            </a:r>
            <a:r>
              <a:rPr lang="en-US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689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ysan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68"/>
            <a:ext cx="4104456" cy="3078342"/>
          </a:xfrm>
          <a:prstGeom prst="rect">
            <a:avLst/>
          </a:prstGeom>
        </p:spPr>
      </p:pic>
      <p:pic>
        <p:nvPicPr>
          <p:cNvPr id="6" name="Picture 5" descr="Byzantino_Mou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4355976" cy="32669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75856" y="260648"/>
            <a:ext cx="3831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Examples of school activities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1071" y="1116578"/>
            <a:ext cx="3330624" cy="161553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Exploring the Byzantine Museum in a playful way, using tablets and material from the Collage portal (Athens) </a:t>
            </a:r>
          </a:p>
        </p:txBody>
      </p:sp>
    </p:spTree>
    <p:extLst>
      <p:ext uri="{BB962C8B-B14F-4D97-AF65-F5344CB8AC3E}">
        <p14:creationId xmlns:p14="http://schemas.microsoft.com/office/powerpoint/2010/main" val="5922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294" y="980728"/>
            <a:ext cx="38884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Collaborative </a:t>
            </a:r>
            <a:r>
              <a:rPr lang="en-US" sz="1600" b="1" dirty="0" err="1" smtClean="0"/>
              <a:t>activitites</a:t>
            </a:r>
            <a:r>
              <a:rPr lang="en-US" sz="1600" b="1" dirty="0" smtClean="0"/>
              <a:t> </a:t>
            </a:r>
          </a:p>
          <a:p>
            <a:endParaRPr lang="en-US" sz="1400" b="1" i="1" dirty="0"/>
          </a:p>
        </p:txBody>
      </p:sp>
      <p:pic>
        <p:nvPicPr>
          <p:cNvPr id="3" name="Picture 2" descr="music2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b="30000"/>
          <a:stretch/>
        </p:blipFill>
        <p:spPr>
          <a:xfrm>
            <a:off x="107504" y="3710100"/>
            <a:ext cx="4788024" cy="2592288"/>
          </a:xfrm>
          <a:prstGeom prst="rect">
            <a:avLst/>
          </a:prstGeom>
        </p:spPr>
      </p:pic>
      <p:pic>
        <p:nvPicPr>
          <p:cNvPr id="5" name="Picture 4" descr="music5.tif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b="9869"/>
          <a:stretch/>
        </p:blipFill>
        <p:spPr>
          <a:xfrm>
            <a:off x="5004048" y="980728"/>
            <a:ext cx="4176464" cy="2736304"/>
          </a:xfrm>
          <a:prstGeom prst="rect">
            <a:avLst/>
          </a:prstGeom>
        </p:spPr>
      </p:pic>
      <p:pic>
        <p:nvPicPr>
          <p:cNvPr id="7" name="Picture 6" descr="music3.tif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508" y="3718214"/>
            <a:ext cx="4113492" cy="2591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5856" y="260648"/>
            <a:ext cx="3831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Examples of school activities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0518" y="1772816"/>
            <a:ext cx="442798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Let’s share the music! 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4574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57755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/>
          </a:p>
          <a:p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Collaborative activities </a:t>
            </a:r>
            <a:endParaRPr lang="en-US" b="1" dirty="0"/>
          </a:p>
        </p:txBody>
      </p:sp>
      <p:pic>
        <p:nvPicPr>
          <p:cNvPr id="1026" name="Picture 2" descr="C:\Users\chelioti\Pictures\eratosthe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6139879" cy="229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827584" y="1839162"/>
            <a:ext cx="5688632" cy="14401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Observation Weeks for the ODS Schools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Eratosthenes' measurement of the Earth's Circumference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275856" y="260648"/>
            <a:ext cx="3831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Examples of school activities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259632" y="2132856"/>
            <a:ext cx="6624736" cy="30243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C000"/>
                </a:solidFill>
              </a:rPr>
              <a:t>Contact us: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Eleni Chelioti </a:t>
            </a:r>
            <a:r>
              <a:rPr lang="en-US" sz="2800" b="1" dirty="0">
                <a:hlinkClick r:id="rId2"/>
              </a:rPr>
              <a:t>chelioti@ea.gr</a:t>
            </a:r>
            <a:endParaRPr lang="en-US" sz="2800" b="1" dirty="0"/>
          </a:p>
          <a:p>
            <a:pPr algn="ctr"/>
            <a:r>
              <a:rPr lang="en-US" sz="2800" b="1" dirty="0"/>
              <a:t>Stephanos Cherouvis </a:t>
            </a:r>
            <a:r>
              <a:rPr lang="en-US" sz="2800" b="1" dirty="0">
                <a:hlinkClick r:id="rId3"/>
              </a:rPr>
              <a:t>stecherouvis@ea.gr</a:t>
            </a:r>
            <a:r>
              <a:rPr lang="en-US" sz="28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847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8" y="935591"/>
            <a:ext cx="5508104" cy="5010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26064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http://portal.opendiscoveryspace.eu/</a:t>
            </a:r>
            <a:endParaRPr lang="el-GR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412" y="1196752"/>
            <a:ext cx="3410322" cy="2353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27" y="3743333"/>
            <a:ext cx="2874004" cy="23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3491880" y="14282"/>
            <a:ext cx="3528392" cy="1980220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What can you do through Open Discovery </a:t>
            </a:r>
            <a:r>
              <a:rPr lang="en-US" sz="2400" b="1" dirty="0"/>
              <a:t>Space? </a:t>
            </a:r>
            <a:endParaRPr lang="el-GR" sz="2400" b="1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247128" y="1058398"/>
            <a:ext cx="2808312" cy="93610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Create the digital community of your school</a:t>
            </a:r>
            <a:endParaRPr lang="el-GR" b="1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269704" y="2074259"/>
            <a:ext cx="2790128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Become a member of a vibrant European Network of 2000 schools</a:t>
            </a:r>
            <a:endParaRPr lang="el-GR" b="1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251520" y="3068960"/>
            <a:ext cx="2800127" cy="864096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Create and participate in international thematic communities </a:t>
            </a:r>
            <a:endParaRPr lang="el-GR" b="1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971600" y="5129190"/>
            <a:ext cx="2812704" cy="864096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Access 1.000.000 educational resources </a:t>
            </a:r>
            <a:endParaRPr lang="el-GR" b="1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5400092" y="2090319"/>
            <a:ext cx="2894584" cy="864096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Create and share your educational resources (lesson plans, scenarios)</a:t>
            </a:r>
            <a:endParaRPr lang="el-GR" b="1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662662" y="4061502"/>
            <a:ext cx="2812704" cy="86409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Create the digital library of your school</a:t>
            </a:r>
            <a:endParaRPr lang="el-GR" b="1" dirty="0"/>
          </a:p>
        </p:txBody>
      </p:sp>
      <p:sp>
        <p:nvSpPr>
          <p:cNvPr id="15" name="Flowchart: Alternate Process 14"/>
          <p:cNvSpPr/>
          <p:nvPr/>
        </p:nvSpPr>
        <p:spPr>
          <a:xfrm>
            <a:off x="3491880" y="3058544"/>
            <a:ext cx="2894584" cy="864096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Participate in Summer and Winter schools for teachers</a:t>
            </a:r>
            <a:endParaRPr lang="el-GR" b="1" dirty="0"/>
          </a:p>
        </p:txBody>
      </p:sp>
      <p:sp>
        <p:nvSpPr>
          <p:cNvPr id="16" name="Flowchart: Alternate Process 15"/>
          <p:cNvSpPr/>
          <p:nvPr/>
        </p:nvSpPr>
        <p:spPr>
          <a:xfrm>
            <a:off x="4355976" y="4052791"/>
            <a:ext cx="2894584" cy="864096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Participate in online training academies for teachers and parents</a:t>
            </a:r>
            <a:endParaRPr lang="el-GR" b="1" dirty="0"/>
          </a:p>
        </p:txBody>
      </p:sp>
      <p:sp>
        <p:nvSpPr>
          <p:cNvPr id="17" name="Flowchart: Alternate Process 16"/>
          <p:cNvSpPr/>
          <p:nvPr/>
        </p:nvSpPr>
        <p:spPr>
          <a:xfrm>
            <a:off x="4644008" y="5129190"/>
            <a:ext cx="2894584" cy="864096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Use self-assessment and development tools for teachers and schools</a:t>
            </a:r>
            <a:endParaRPr lang="el-GR" b="1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6516216" y="3105436"/>
            <a:ext cx="2448272" cy="864096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Participate in international innovative activities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91812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484784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de-DE" dirty="0">
              <a:solidFill>
                <a:srgbClr val="093352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de-DE" dirty="0" smtClean="0">
              <a:solidFill>
                <a:srgbClr val="093352"/>
              </a:solidFill>
            </a:endParaRPr>
          </a:p>
          <a:p>
            <a:endParaRPr lang="de-DE" dirty="0">
              <a:solidFill>
                <a:srgbClr val="093352"/>
              </a:solidFill>
            </a:endParaRPr>
          </a:p>
          <a:p>
            <a:pPr marL="285750" indent="-285750">
              <a:buFont typeface="Arial"/>
              <a:buChar char="•"/>
            </a:pPr>
            <a:endParaRPr lang="de-DE" dirty="0">
              <a:solidFill>
                <a:srgbClr val="093352"/>
              </a:solidFill>
            </a:endParaRPr>
          </a:p>
          <a:p>
            <a:pPr marL="285750" indent="-285750">
              <a:buFont typeface="Arial"/>
              <a:buChar char="•"/>
            </a:pPr>
            <a:endParaRPr lang="de-DE" dirty="0" smtClean="0">
              <a:solidFill>
                <a:srgbClr val="093352"/>
              </a:solidFill>
            </a:endParaRPr>
          </a:p>
          <a:p>
            <a:pPr marL="285750" indent="-285750">
              <a:buFont typeface="Arial"/>
              <a:buChar char="•"/>
            </a:pPr>
            <a:endParaRPr lang="de-DE" dirty="0">
              <a:solidFill>
                <a:srgbClr val="093352"/>
              </a:solidFill>
            </a:endParaRPr>
          </a:p>
          <a:p>
            <a:pPr marL="285750" indent="-285750">
              <a:buFont typeface="Arial"/>
              <a:buChar char="•"/>
            </a:pPr>
            <a:endParaRPr lang="de-DE" dirty="0" smtClean="0">
              <a:solidFill>
                <a:srgbClr val="093352"/>
              </a:solidFill>
            </a:endParaRPr>
          </a:p>
          <a:p>
            <a:pPr marL="285750" indent="-285750">
              <a:buFont typeface="Arial"/>
              <a:buChar char="•"/>
            </a:pPr>
            <a:endParaRPr lang="de-DE" dirty="0">
              <a:solidFill>
                <a:srgbClr val="093352"/>
              </a:solidFill>
            </a:endParaRPr>
          </a:p>
          <a:p>
            <a:pPr marL="285750" indent="-285750">
              <a:buFont typeface="Arial"/>
              <a:buChar char="•"/>
            </a:pPr>
            <a:endParaRPr lang="de-DE" dirty="0" smtClean="0">
              <a:solidFill>
                <a:srgbClr val="093352"/>
              </a:solidFill>
            </a:endParaRPr>
          </a:p>
          <a:p>
            <a:pPr marL="285750" indent="-285750">
              <a:buFont typeface="Arial"/>
              <a:buChar char="•"/>
            </a:pPr>
            <a:endParaRPr lang="de-DE" dirty="0">
              <a:solidFill>
                <a:srgbClr val="093352"/>
              </a:solidFill>
            </a:endParaRPr>
          </a:p>
          <a:p>
            <a:pPr marL="285750" indent="-285750">
              <a:buFont typeface="Arial"/>
              <a:buChar char="•"/>
            </a:pPr>
            <a:endParaRPr lang="de-DE" dirty="0" smtClean="0">
              <a:solidFill>
                <a:srgbClr val="093352"/>
              </a:solidFill>
            </a:endParaRPr>
          </a:p>
          <a:p>
            <a:pPr marL="285750" indent="-285750">
              <a:buFont typeface="Arial"/>
              <a:buChar char="•"/>
            </a:pPr>
            <a:endParaRPr lang="de-DE" dirty="0">
              <a:solidFill>
                <a:srgbClr val="093352"/>
              </a:solidFill>
            </a:endParaRPr>
          </a:p>
          <a:p>
            <a:endParaRPr lang="de-DE" dirty="0" smtClean="0">
              <a:solidFill>
                <a:srgbClr val="093352"/>
              </a:solidFill>
            </a:endParaRPr>
          </a:p>
          <a:p>
            <a:endParaRPr lang="de-DE" dirty="0">
              <a:solidFill>
                <a:srgbClr val="093352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68" y="3122870"/>
            <a:ext cx="2571446" cy="295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22869"/>
            <a:ext cx="2267744" cy="295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889" y="3122871"/>
            <a:ext cx="3121740" cy="294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331640" y="1556792"/>
            <a:ext cx="6320383" cy="790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80000"/>
              </a:lnSpc>
              <a:buNone/>
            </a:pPr>
            <a:r>
              <a:rPr lang="en-US" sz="3200" b="1" dirty="0" smtClean="0">
                <a:solidFill>
                  <a:srgbClr val="17375E"/>
                </a:solidFill>
                <a:latin typeface="+mj-lt"/>
              </a:rPr>
              <a:t>Cooperation with National Initiatives and Policies</a:t>
            </a:r>
            <a:endParaRPr lang="el-GR" sz="3200" b="1" dirty="0" smtClean="0">
              <a:solidFill>
                <a:srgbClr val="17375E"/>
              </a:solidFill>
              <a:latin typeface="+mj-lt"/>
            </a:endParaRPr>
          </a:p>
          <a:p>
            <a:pPr marL="457200" lvl="1" indent="0" algn="ctr">
              <a:lnSpc>
                <a:spcPct val="80000"/>
              </a:lnSpc>
              <a:buNone/>
            </a:pPr>
            <a:endParaRPr lang="el-GR" sz="1400" b="1" dirty="0">
              <a:solidFill>
                <a:srgbClr val="17375E"/>
              </a:solidFill>
              <a:latin typeface="+mj-lt"/>
            </a:endParaRPr>
          </a:p>
          <a:p>
            <a:pPr marL="457200" lvl="1" indent="0" algn="ctr">
              <a:lnSpc>
                <a:spcPct val="80000"/>
              </a:lnSpc>
              <a:buNone/>
            </a:pPr>
            <a:endParaRPr lang="el-GR" sz="1400" b="1" dirty="0" smtClean="0">
              <a:solidFill>
                <a:srgbClr val="17375E"/>
              </a:solidFill>
              <a:latin typeface="+mj-lt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l-GR" sz="1800" b="1" dirty="0">
              <a:solidFill>
                <a:srgbClr val="17375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41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71900" y="44624"/>
            <a:ext cx="4124475" cy="6659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How to become and ODS school- Step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88912"/>
            <a:ext cx="6860879" cy="5075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9" y="4653136"/>
            <a:ext cx="3295316" cy="1611578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57019"/>
              </p:ext>
            </p:extLst>
          </p:nvPr>
        </p:nvGraphicFramePr>
        <p:xfrm>
          <a:off x="5580113" y="3244901"/>
          <a:ext cx="3384375" cy="3068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2277"/>
                <a:gridCol w="2142098"/>
              </a:tblGrid>
              <a:tr h="151796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Language</a:t>
                      </a:r>
                      <a:endParaRPr lang="el-GR" sz="11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URL </a:t>
                      </a:r>
                      <a:endParaRPr lang="el-GR" sz="11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796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English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http://e-mature.ea.gr/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796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Greek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http://greece.e-mature.ea.gr/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796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Dutch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http://dutch.e-mature.ea.gr/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796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Finnish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http://finland.e-mature.ea.gr/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796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French 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http://france.e-mature.ea.gr/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796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German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http://german.e-mature.ea.gr/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796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Italian 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http://italy.e-mature.ea.gr/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796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Portuguese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http://portugal.e-mature.ea.gr/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796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Estonian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http://estonia.e-mature.ea.gr/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796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Lithuanian 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http://lithuania.e-mature.ea.gr/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796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Gaelic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http://ireland.e-mature.ea.gr/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796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Spanish 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http://spain.e-mature.ea.gr/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796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Croatian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http://croatia.e-mature.ea.gr/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796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Bulgarian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http://bulgaria.e-mature.ea.gr/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651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Greenlandic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http://greenlandic.e-mature.ea.gr/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796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Romanian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http://romania.e-mature.ea.gr/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796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Serbian </a:t>
                      </a:r>
                      <a:endParaRPr lang="el-GR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http://serbia.e-mature.ea.gr/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ounded Rectangular Callout 9"/>
          <p:cNvSpPr/>
          <p:nvPr/>
        </p:nvSpPr>
        <p:spPr>
          <a:xfrm>
            <a:off x="6012160" y="957346"/>
            <a:ext cx="2232249" cy="864096"/>
          </a:xfrm>
          <a:prstGeom prst="wedgeRoundRectCallout">
            <a:avLst>
              <a:gd name="adj1" fmla="val -20833"/>
              <a:gd name="adj2" fmla="val 612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Based on the tool introduced by Digital Schools, Ireland </a:t>
            </a:r>
            <a:endParaRPr lang="el-GR" sz="1600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660232" y="2204864"/>
            <a:ext cx="2088233" cy="864096"/>
          </a:xfrm>
          <a:prstGeom prst="wedgeRoundRectCallout">
            <a:avLst>
              <a:gd name="adj1" fmla="val -20833"/>
              <a:gd name="adj2" fmla="val 61255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Available in 17 languages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8735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71900" y="44624"/>
            <a:ext cx="4124475" cy="6659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How to become and ODS school- Step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331640" y="998594"/>
            <a:ext cx="3384377" cy="1566310"/>
          </a:xfrm>
          <a:prstGeom prst="wedgeRoundRectCallout">
            <a:avLst>
              <a:gd name="adj1" fmla="val -15436"/>
              <a:gd name="adj2" fmla="val 58715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Register on ODS portal </a:t>
            </a:r>
            <a:r>
              <a:rPr lang="en-US" sz="2400" b="1" dirty="0">
                <a:solidFill>
                  <a:srgbClr val="FF0000"/>
                </a:solidFill>
              </a:rPr>
              <a:t>http://portal.opendiscoveryspace.eu/</a:t>
            </a:r>
            <a:endParaRPr lang="el-GR" sz="2400" b="1" dirty="0">
              <a:solidFill>
                <a:srgbClr val="FF0000"/>
              </a:solidFill>
            </a:endParaRPr>
          </a:p>
          <a:p>
            <a:pPr algn="ctr"/>
            <a:endParaRPr lang="el-GR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1"/>
          <a:stretch/>
        </p:blipFill>
        <p:spPr>
          <a:xfrm>
            <a:off x="230332" y="3212976"/>
            <a:ext cx="3384376" cy="3012802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294566" y="2858997"/>
            <a:ext cx="472942" cy="432048"/>
          </a:xfrm>
          <a:prstGeom prst="downArrow">
            <a:avLst/>
          </a:prstGeom>
          <a:solidFill>
            <a:srgbClr val="F89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ounded Rectangular Callout 7"/>
          <p:cNvSpPr/>
          <p:nvPr/>
        </p:nvSpPr>
        <p:spPr>
          <a:xfrm>
            <a:off x="6084168" y="1340768"/>
            <a:ext cx="2736305" cy="1296144"/>
          </a:xfrm>
          <a:prstGeom prst="wedgeRoundRectCallout">
            <a:avLst>
              <a:gd name="adj1" fmla="val -31726"/>
              <a:gd name="adj2" fmla="val 63330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…and set-up the community of your school! </a:t>
            </a:r>
            <a:endParaRPr lang="el-GR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273" y="2858997"/>
            <a:ext cx="4329327" cy="348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96" y="987701"/>
            <a:ext cx="3410000" cy="170011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1900" y="44624"/>
            <a:ext cx="4124475" cy="6659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How to become and ODS school- Step 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27996" y="2624491"/>
            <a:ext cx="3255908" cy="1524589"/>
          </a:xfrm>
          <a:prstGeom prst="flowChartAlternateProcess">
            <a:avLst/>
          </a:prstGeom>
          <a:effectLst>
            <a:outerShdw blurRad="50800" dist="50800" dir="5400000" algn="ctr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Set goals and objectives for the development of your school </a:t>
            </a:r>
            <a:endParaRPr lang="el-GR" b="1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88141" y="4581618"/>
            <a:ext cx="3127176" cy="1405418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effectLst>
            <a:outerShdw blurRad="50800" dist="50800" dir="5400000" algn="ctr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Connect with schools from Europe! </a:t>
            </a:r>
            <a:endParaRPr lang="el-GR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37" y="1517086"/>
            <a:ext cx="3554287" cy="46482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91809"/>
            <a:ext cx="3260478" cy="214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0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S_implementation_BGS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4176464" cy="3132348"/>
          </a:xfrm>
          <a:prstGeom prst="rect">
            <a:avLst/>
          </a:prstGeom>
        </p:spPr>
      </p:pic>
      <p:pic>
        <p:nvPicPr>
          <p:cNvPr id="7" name="Picture 6" descr="ODS_implementation_BGS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4248472" cy="28252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5856" y="260648"/>
            <a:ext cx="3831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Examples of school activities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8832" y="980728"/>
            <a:ext cx="3914380" cy="20751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Using iPads for Music Education- creating “An iPad Band”, Austria, BG/BRG </a:t>
            </a:r>
            <a:r>
              <a:rPr lang="en-US" b="1" dirty="0" err="1"/>
              <a:t>Schwechat</a:t>
            </a:r>
            <a:r>
              <a:rPr lang="en-US" b="1" dirty="0"/>
              <a:t>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11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nland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5255648" cy="2671866"/>
          </a:xfrm>
          <a:prstGeom prst="rect">
            <a:avLst/>
          </a:prstGeom>
        </p:spPr>
      </p:pic>
      <p:pic>
        <p:nvPicPr>
          <p:cNvPr id="5" name="Picture 4" descr="finlan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10" y="1124744"/>
            <a:ext cx="4729370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988840"/>
            <a:ext cx="385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275856" y="260648"/>
            <a:ext cx="3831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Examples of school activities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504" y="1124744"/>
            <a:ext cx="3914380" cy="207516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Connecting schools with Science Centers, using augmented reality equipment and OSR portal pathways- Finland (multiple schools). Video link: </a:t>
            </a:r>
            <a:r>
              <a:rPr lang="pt-BR" b="1" dirty="0">
                <a:hlinkClick r:id="rId4"/>
              </a:rPr>
              <a:t>http://vimeo.com/61730727</a:t>
            </a:r>
            <a:r>
              <a:rPr lang="pt-BR" b="1" dirty="0"/>
              <a:t> 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15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468</Words>
  <Application>Microsoft Office PowerPoint</Application>
  <PresentationFormat>On-screen Show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Larissa-Design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UBT BWL III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Stefanos Cherouvis</cp:lastModifiedBy>
  <cp:revision>265</cp:revision>
  <dcterms:created xsi:type="dcterms:W3CDTF">2013-02-12T10:15:47Z</dcterms:created>
  <dcterms:modified xsi:type="dcterms:W3CDTF">2013-12-05T11:28:34Z</dcterms:modified>
</cp:coreProperties>
</file>