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6" r:id="rId3"/>
    <p:sldId id="278" r:id="rId4"/>
    <p:sldId id="280" r:id="rId5"/>
    <p:sldId id="281" r:id="rId6"/>
    <p:sldId id="282" r:id="rId7"/>
    <p:sldId id="283" r:id="rId8"/>
    <p:sldId id="284" r:id="rId9"/>
    <p:sldId id="287" r:id="rId10"/>
    <p:sldId id="290" r:id="rId11"/>
    <p:sldId id="365" r:id="rId12"/>
    <p:sldId id="291" r:id="rId13"/>
    <p:sldId id="293" r:id="rId14"/>
    <p:sldId id="377" r:id="rId15"/>
    <p:sldId id="378" r:id="rId16"/>
    <p:sldId id="379" r:id="rId17"/>
    <p:sldId id="273" r:id="rId18"/>
    <p:sldId id="376"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64" autoAdjust="0"/>
    <p:restoredTop sz="83555" autoAdjust="0"/>
  </p:normalViewPr>
  <p:slideViewPr>
    <p:cSldViewPr>
      <p:cViewPr>
        <p:scale>
          <a:sx n="97" d="100"/>
          <a:sy n="97" d="100"/>
        </p:scale>
        <p:origin x="-21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A42580-C5B6-44BF-9011-611C2B986E54}" type="datetimeFigureOut">
              <a:rPr lang="en-GB" smtClean="0"/>
              <a:t>16/07/2015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2978BFF-FB71-4285-AE84-A7591E412412}" type="slidenum">
              <a:rPr lang="en-GB" smtClean="0"/>
              <a:t>‹#›</a:t>
            </a:fld>
            <a:endParaRPr lang="en-GB"/>
          </a:p>
        </p:txBody>
      </p:sp>
    </p:spTree>
    <p:extLst>
      <p:ext uri="{BB962C8B-B14F-4D97-AF65-F5344CB8AC3E}">
        <p14:creationId xmlns:p14="http://schemas.microsoft.com/office/powerpoint/2010/main" val="2444184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F5FD966-0148-44B4-9329-C90962B0AAE6}" type="datetimeFigureOut">
              <a:rPr lang="en-GB" smtClean="0"/>
              <a:t>16/07/2015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7C17AA9-08BB-4272-B043-7A4E08459025}" type="slidenum">
              <a:rPr lang="en-GB" smtClean="0"/>
              <a:t>‹#›</a:t>
            </a:fld>
            <a:endParaRPr lang="en-GB"/>
          </a:p>
        </p:txBody>
      </p:sp>
    </p:spTree>
    <p:extLst>
      <p:ext uri="{BB962C8B-B14F-4D97-AF65-F5344CB8AC3E}">
        <p14:creationId xmlns:p14="http://schemas.microsoft.com/office/powerpoint/2010/main" val="207706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effectLst/>
              </a:rPr>
              <a:t>Socrative</a:t>
            </a:r>
            <a:r>
              <a:rPr lang="en-GB" sz="1200" dirty="0" smtClean="0">
                <a:effectLst/>
              </a:rPr>
              <a:t> is a VERY handy tool for data tracking and diagnostic testing giving you the ability to track individual levels of student understanding by having poll their answers for on the on the spot.</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87C17AA9-08BB-4272-B043-7A4E08459025}" type="slidenum">
              <a:rPr lang="en-GB" smtClean="0"/>
              <a:t>10</a:t>
            </a:fld>
            <a:endParaRPr lang="en-GB"/>
          </a:p>
        </p:txBody>
      </p:sp>
    </p:spTree>
    <p:extLst>
      <p:ext uri="{BB962C8B-B14F-4D97-AF65-F5344CB8AC3E}">
        <p14:creationId xmlns:p14="http://schemas.microsoft.com/office/powerpoint/2010/main" val="333889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Avoiding the technology is not only impossible today but would also be moving back in time to a place where the focus was more on teaching and less on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One last point, although each app only costs somewhere between 99c and 2.99 on average, they add up quickly and as my parents have to pay for them I am very careful about which apps I expect them to have. I can only ask them to buy an app that will be used often throughout the year, not in a single class or topic. </a:t>
            </a:r>
          </a:p>
          <a:p>
            <a:endParaRPr lang="en-GB" dirty="0"/>
          </a:p>
        </p:txBody>
      </p:sp>
      <p:sp>
        <p:nvSpPr>
          <p:cNvPr id="4" name="Slide Number Placeholder 3"/>
          <p:cNvSpPr>
            <a:spLocks noGrp="1"/>
          </p:cNvSpPr>
          <p:nvPr>
            <p:ph type="sldNum" sz="quarter" idx="10"/>
          </p:nvPr>
        </p:nvSpPr>
        <p:spPr/>
        <p:txBody>
          <a:bodyPr/>
          <a:lstStyle/>
          <a:p>
            <a:fld id="{87C17AA9-08BB-4272-B043-7A4E08459025}" type="slidenum">
              <a:rPr lang="en-GB" smtClean="0"/>
              <a:t>13</a:t>
            </a:fld>
            <a:endParaRPr lang="en-GB"/>
          </a:p>
        </p:txBody>
      </p:sp>
    </p:spTree>
    <p:extLst>
      <p:ext uri="{BB962C8B-B14F-4D97-AF65-F5344CB8AC3E}">
        <p14:creationId xmlns:p14="http://schemas.microsoft.com/office/powerpoint/2010/main" val="22001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am struggling to understand what's currently missing to make student's role in the system more active. " </a:t>
            </a:r>
          </a:p>
          <a:p>
            <a:endParaRPr lang="en-GB" dirty="0" smtClean="0"/>
          </a:p>
          <a:p>
            <a:r>
              <a:rPr lang="en-GB" dirty="0" smtClean="0"/>
              <a:t>This comment made me want to chime in.</a:t>
            </a:r>
          </a:p>
          <a:p>
            <a:endParaRPr lang="en-GB" dirty="0" smtClean="0"/>
          </a:p>
          <a:p>
            <a:r>
              <a:rPr lang="en-GB" dirty="0" smtClean="0"/>
              <a:t>Taking away digital resources, or giving them to students to use, does not make good learners. </a:t>
            </a:r>
          </a:p>
          <a:p>
            <a:endParaRPr lang="en-GB" dirty="0" smtClean="0"/>
          </a:p>
          <a:p>
            <a:r>
              <a:rPr lang="en-GB" dirty="0" smtClean="0"/>
              <a:t>Good learners are developed by an atmosphere that value learning and a curriculum that provide challenges that can be satisfied by hard work and commitment. </a:t>
            </a:r>
          </a:p>
          <a:p>
            <a:endParaRPr lang="en-GB" smtClean="0"/>
          </a:p>
          <a:p>
            <a:endParaRPr lang="en-GB"/>
          </a:p>
        </p:txBody>
      </p:sp>
      <p:sp>
        <p:nvSpPr>
          <p:cNvPr id="4" name="Slide Number Placeholder 3"/>
          <p:cNvSpPr>
            <a:spLocks noGrp="1"/>
          </p:cNvSpPr>
          <p:nvPr>
            <p:ph type="sldNum" sz="quarter" idx="10"/>
          </p:nvPr>
        </p:nvSpPr>
        <p:spPr/>
        <p:txBody>
          <a:bodyPr/>
          <a:lstStyle/>
          <a:p>
            <a:fld id="{87C17AA9-08BB-4272-B043-7A4E08459025}" type="slidenum">
              <a:rPr lang="en-GB" smtClean="0"/>
              <a:t>17</a:t>
            </a:fld>
            <a:endParaRPr lang="en-GB"/>
          </a:p>
        </p:txBody>
      </p:sp>
    </p:spTree>
    <p:extLst>
      <p:ext uri="{BB962C8B-B14F-4D97-AF65-F5344CB8AC3E}">
        <p14:creationId xmlns:p14="http://schemas.microsoft.com/office/powerpoint/2010/main" val="305026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55FE4E-809E-46BF-BB93-D585662B6D1D}" type="datetimeFigureOut">
              <a:rPr lang="en-GB" smtClean="0"/>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37146651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55FE4E-809E-46BF-BB93-D585662B6D1D}" type="datetimeFigureOut">
              <a:rPr lang="en-GB" smtClean="0"/>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297077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55FE4E-809E-46BF-BB93-D585662B6D1D}" type="datetimeFigureOut">
              <a:rPr lang="en-GB" smtClean="0"/>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118454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55FE4E-809E-46BF-BB93-D585662B6D1D}" type="datetimeFigureOut">
              <a:rPr lang="en-GB" smtClean="0"/>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202573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5FE4E-809E-46BF-BB93-D585662B6D1D}" type="datetimeFigureOut">
              <a:rPr lang="en-GB" smtClean="0"/>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232517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55FE4E-809E-46BF-BB93-D585662B6D1D}" type="datetimeFigureOut">
              <a:rPr lang="en-GB" smtClean="0"/>
              <a:t>16/07/2015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422666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55FE4E-809E-46BF-BB93-D585662B6D1D}" type="datetimeFigureOut">
              <a:rPr lang="en-GB" smtClean="0"/>
              <a:t>16/07/2015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255662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55FE4E-809E-46BF-BB93-D585662B6D1D}" type="datetimeFigureOut">
              <a:rPr lang="en-GB" smtClean="0"/>
              <a:t>16/07/2015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422525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5FE4E-809E-46BF-BB93-D585662B6D1D}" type="datetimeFigureOut">
              <a:rPr lang="en-GB" smtClean="0"/>
              <a:t>16/07/2015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21485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5FE4E-809E-46BF-BB93-D585662B6D1D}" type="datetimeFigureOut">
              <a:rPr lang="en-GB" smtClean="0"/>
              <a:t>16/07/2015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187324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5FE4E-809E-46BF-BB93-D585662B6D1D}" type="datetimeFigureOut">
              <a:rPr lang="en-GB" smtClean="0"/>
              <a:t>16/07/2015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16A45-5992-4634-9EB0-17F04D9F10DC}" type="slidenum">
              <a:rPr lang="en-GB" smtClean="0"/>
              <a:t>‹#›</a:t>
            </a:fld>
            <a:endParaRPr lang="en-GB"/>
          </a:p>
        </p:txBody>
      </p:sp>
    </p:spTree>
    <p:extLst>
      <p:ext uri="{BB962C8B-B14F-4D97-AF65-F5344CB8AC3E}">
        <p14:creationId xmlns:p14="http://schemas.microsoft.com/office/powerpoint/2010/main" val="145249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5FE4E-809E-46BF-BB93-D585662B6D1D}" type="datetimeFigureOut">
              <a:rPr lang="en-GB" smtClean="0"/>
              <a:t>16/07/2015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16A45-5992-4634-9EB0-17F04D9F10DC}" type="slidenum">
              <a:rPr lang="en-GB" smtClean="0"/>
              <a:t>‹#›</a:t>
            </a:fld>
            <a:endParaRPr lang="en-GB"/>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12360" y="5589240"/>
            <a:ext cx="862804" cy="108337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7544" y="6083749"/>
            <a:ext cx="1264571" cy="673993"/>
          </a:xfrm>
          <a:prstGeom prst="rect">
            <a:avLst/>
          </a:prstGeom>
        </p:spPr>
      </p:pic>
    </p:spTree>
    <p:extLst>
      <p:ext uri="{BB962C8B-B14F-4D97-AF65-F5344CB8AC3E}">
        <p14:creationId xmlns:p14="http://schemas.microsoft.com/office/powerpoint/2010/main" val="178328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inkedin.com/redirect?url=http://www.edudemic.com/2013/01/6-ways-students-can-collaborate-with-ipads/&amp;urlhash=M6ZC&amp;_t=tracking_dis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linkedin.com/redirect?url=http://www2.hull.ac.uk/ifl/ipadresearchinschools.aspx&amp;urlhash=e1PV&amp;_t=tracking_dis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linkedin.com/redirect?url=http://www.rsc.org/learn-chemistry&amp;urlhash=IBWs&amp;_t=tracking_dis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inkedin.com/redirect?url=http://www.onlineuniversities.com/blog/2012/05/50-best-ipad-apps-for-stem-education/&amp;urlhash=L0Dt&amp;_t=tracking_disc" TargetMode="External"/><Relationship Id="rId2" Type="http://schemas.openxmlformats.org/officeDocument/2006/relationships/hyperlink" Target="https://edshelf.com/sear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xploriments.com/index.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16" y="332656"/>
            <a:ext cx="8964488" cy="1778731"/>
          </a:xfrm>
        </p:spPr>
        <p:txBody>
          <a:bodyPr>
            <a:noAutofit/>
          </a:bodyPr>
          <a:lstStyle/>
          <a:p>
            <a:r>
              <a:rPr lang="en-GB" sz="5400" b="1" dirty="0" smtClean="0"/>
              <a:t>Mobile Learning in </a:t>
            </a:r>
            <a:r>
              <a:rPr lang="en-GB" sz="5400" b="1" dirty="0" smtClean="0"/>
              <a:t>Science Education</a:t>
            </a:r>
            <a:endParaRPr lang="en-GB" sz="5400" b="1" dirty="0"/>
          </a:p>
        </p:txBody>
      </p:sp>
      <p:sp>
        <p:nvSpPr>
          <p:cNvPr id="3" name="Subtitle 2"/>
          <p:cNvSpPr>
            <a:spLocks noGrp="1"/>
          </p:cNvSpPr>
          <p:nvPr>
            <p:ph type="subTitle" idx="1"/>
          </p:nvPr>
        </p:nvSpPr>
        <p:spPr>
          <a:xfrm>
            <a:off x="611560" y="2420888"/>
            <a:ext cx="7704856" cy="2748692"/>
          </a:xfrm>
        </p:spPr>
        <p:txBody>
          <a:bodyPr>
            <a:normAutofit lnSpcReduction="10000"/>
          </a:bodyPr>
          <a:lstStyle/>
          <a:p>
            <a:r>
              <a:rPr lang="en-GB" dirty="0" smtClean="0">
                <a:solidFill>
                  <a:schemeClr val="tx1"/>
                </a:solidFill>
              </a:rPr>
              <a:t>Dr Eric Demoncheaux </a:t>
            </a:r>
          </a:p>
          <a:p>
            <a:endParaRPr lang="en-GB" dirty="0" smtClean="0">
              <a:solidFill>
                <a:schemeClr val="tx1"/>
              </a:solidFill>
            </a:endParaRPr>
          </a:p>
          <a:p>
            <a:endParaRPr lang="en-GB" dirty="0" smtClean="0">
              <a:solidFill>
                <a:schemeClr val="tx1"/>
              </a:solidFill>
            </a:endParaRPr>
          </a:p>
          <a:p>
            <a:r>
              <a:rPr lang="en-GB" dirty="0" smtClean="0">
                <a:solidFill>
                  <a:schemeClr val="tx1"/>
                </a:solidFill>
              </a:rPr>
              <a:t>Open Discovery Space Workshop </a:t>
            </a:r>
          </a:p>
          <a:p>
            <a:r>
              <a:rPr lang="en-GB" dirty="0" smtClean="0"/>
              <a:t>July 2015</a:t>
            </a:r>
            <a:endParaRPr lang="en-GB" dirty="0"/>
          </a:p>
        </p:txBody>
      </p:sp>
    </p:spTree>
    <p:extLst>
      <p:ext uri="{BB962C8B-B14F-4D97-AF65-F5344CB8AC3E}">
        <p14:creationId xmlns:p14="http://schemas.microsoft.com/office/powerpoint/2010/main" val="3579485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4000" dirty="0" smtClean="0"/>
              <a:t>Apps </a:t>
            </a:r>
            <a:endParaRPr lang="en-GB" sz="4000" dirty="0"/>
          </a:p>
        </p:txBody>
      </p:sp>
      <p:sp>
        <p:nvSpPr>
          <p:cNvPr id="3" name="Content Placeholder 2"/>
          <p:cNvSpPr>
            <a:spLocks noGrp="1"/>
          </p:cNvSpPr>
          <p:nvPr>
            <p:ph idx="1"/>
          </p:nvPr>
        </p:nvSpPr>
        <p:spPr>
          <a:xfrm>
            <a:off x="395536" y="1628800"/>
            <a:ext cx="8229600" cy="4525963"/>
          </a:xfrm>
        </p:spPr>
        <p:txBody>
          <a:bodyPr>
            <a:noAutofit/>
          </a:bodyPr>
          <a:lstStyle/>
          <a:p>
            <a:r>
              <a:rPr lang="en-GB" sz="2800" dirty="0" smtClean="0">
                <a:effectLst/>
              </a:rPr>
              <a:t>I have found this resource to be most helpful with implementing student collaborative tasks </a:t>
            </a:r>
            <a:r>
              <a:rPr lang="en-GB" sz="2800" dirty="0" smtClean="0">
                <a:effectLst/>
                <a:hlinkClick r:id="rId3"/>
              </a:rPr>
              <a:t>http://www.edudemic.com/2013/01/6-ways-students-can-collaborate-with-ipads/</a:t>
            </a:r>
            <a:r>
              <a:rPr lang="en-GB" sz="2800" dirty="0" smtClean="0">
                <a:effectLst/>
              </a:rPr>
              <a:t> </a:t>
            </a:r>
          </a:p>
          <a:p>
            <a:endParaRPr lang="en-GB" sz="2800" dirty="0" smtClean="0">
              <a:effectLst/>
            </a:endParaRPr>
          </a:p>
          <a:p>
            <a:r>
              <a:rPr lang="en-GB" sz="2800" dirty="0" err="1" smtClean="0">
                <a:effectLst/>
              </a:rPr>
              <a:t>Socrative</a:t>
            </a:r>
            <a:r>
              <a:rPr lang="en-GB" sz="2800" dirty="0" smtClean="0">
                <a:effectLst/>
              </a:rPr>
              <a:t> is a VERY handy tool for data tracking and diagnostic testing</a:t>
            </a:r>
          </a:p>
          <a:p>
            <a:pPr marL="0" indent="0">
              <a:buNone/>
            </a:pPr>
            <a:r>
              <a:rPr lang="en-GB" sz="2800" dirty="0" smtClean="0">
                <a:effectLst/>
              </a:rPr>
              <a:t/>
            </a:r>
            <a:br>
              <a:rPr lang="en-GB" sz="2800" dirty="0" smtClean="0">
                <a:effectLst/>
              </a:rPr>
            </a:br>
            <a:endParaRPr lang="en-GB" sz="2800" dirty="0"/>
          </a:p>
        </p:txBody>
      </p:sp>
    </p:spTree>
    <p:extLst>
      <p:ext uri="{BB962C8B-B14F-4D97-AF65-F5344CB8AC3E}">
        <p14:creationId xmlns:p14="http://schemas.microsoft.com/office/powerpoint/2010/main" val="2353239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79"/>
            <a:ext cx="8229600" cy="1143000"/>
          </a:xfrm>
        </p:spPr>
        <p:txBody>
          <a:bodyPr>
            <a:normAutofit/>
          </a:bodyPr>
          <a:lstStyle/>
          <a:p>
            <a:r>
              <a:rPr lang="en-GB" sz="4000" dirty="0" err="1" smtClean="0"/>
              <a:t>iPADS</a:t>
            </a:r>
            <a:r>
              <a:rPr lang="en-GB" sz="4000" dirty="0" smtClean="0"/>
              <a:t> and its camera functions</a:t>
            </a:r>
            <a:endParaRPr lang="en-GB" sz="4000" dirty="0"/>
          </a:p>
        </p:txBody>
      </p:sp>
      <p:sp>
        <p:nvSpPr>
          <p:cNvPr id="3" name="Content Placeholder 2"/>
          <p:cNvSpPr>
            <a:spLocks noGrp="1"/>
          </p:cNvSpPr>
          <p:nvPr>
            <p:ph idx="1"/>
          </p:nvPr>
        </p:nvSpPr>
        <p:spPr>
          <a:xfrm>
            <a:off x="251520" y="1124744"/>
            <a:ext cx="8640960" cy="4525963"/>
          </a:xfrm>
        </p:spPr>
        <p:txBody>
          <a:bodyPr>
            <a:noAutofit/>
          </a:bodyPr>
          <a:lstStyle/>
          <a:p>
            <a:r>
              <a:rPr lang="en-GB" sz="2800" dirty="0"/>
              <a:t>My students love the camera function. Use it. It draws on their on their creativity. </a:t>
            </a:r>
            <a:endParaRPr lang="en-GB" sz="2800" dirty="0" smtClean="0"/>
          </a:p>
          <a:p>
            <a:endParaRPr lang="en-GB" sz="2800" dirty="0"/>
          </a:p>
          <a:p>
            <a:r>
              <a:rPr lang="en-GB" sz="2800" b="1" dirty="0" smtClean="0"/>
              <a:t>Use </a:t>
            </a:r>
            <a:r>
              <a:rPr lang="en-GB" sz="2800" b="1" dirty="0" err="1"/>
              <a:t>StoMo</a:t>
            </a:r>
            <a:r>
              <a:rPr lang="en-GB" sz="2800" dirty="0"/>
              <a:t>, a free stop motion, to help with recording certain events that are important to assessment or to hit home concepts that often stump them. </a:t>
            </a:r>
            <a:endParaRPr lang="en-GB" sz="2800" dirty="0" smtClean="0"/>
          </a:p>
          <a:p>
            <a:endParaRPr lang="en-GB" sz="2800" dirty="0"/>
          </a:p>
          <a:p>
            <a:r>
              <a:rPr lang="en-GB" sz="2800" dirty="0" smtClean="0"/>
              <a:t>An </a:t>
            </a:r>
            <a:r>
              <a:rPr lang="en-GB" sz="2800" dirty="0"/>
              <a:t>example of this is getting them to use </a:t>
            </a:r>
            <a:r>
              <a:rPr lang="en-GB" sz="2800" b="1" dirty="0"/>
              <a:t>play dough </a:t>
            </a:r>
            <a:r>
              <a:rPr lang="en-GB" sz="2800" dirty="0"/>
              <a:t>and capture the transitions within </a:t>
            </a:r>
            <a:r>
              <a:rPr lang="en-GB" sz="2800" b="1" dirty="0"/>
              <a:t>meiosis</a:t>
            </a:r>
            <a:r>
              <a:rPr lang="en-GB" sz="2800" dirty="0"/>
              <a:t> and then again for mitosis. I find that REALLY helps!</a:t>
            </a:r>
          </a:p>
        </p:txBody>
      </p:sp>
    </p:spTree>
    <p:extLst>
      <p:ext uri="{BB962C8B-B14F-4D97-AF65-F5344CB8AC3E}">
        <p14:creationId xmlns:p14="http://schemas.microsoft.com/office/powerpoint/2010/main" val="683724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My favourites (at the moment)</a:t>
            </a:r>
            <a:endParaRPr lang="en-GB" sz="4000" dirty="0"/>
          </a:p>
        </p:txBody>
      </p:sp>
      <p:sp>
        <p:nvSpPr>
          <p:cNvPr id="3" name="Content Placeholder 2"/>
          <p:cNvSpPr>
            <a:spLocks noGrp="1"/>
          </p:cNvSpPr>
          <p:nvPr>
            <p:ph idx="1"/>
          </p:nvPr>
        </p:nvSpPr>
        <p:spPr>
          <a:xfrm>
            <a:off x="467544" y="1988840"/>
            <a:ext cx="8229600" cy="3124944"/>
          </a:xfrm>
        </p:spPr>
        <p:txBody>
          <a:bodyPr>
            <a:normAutofit/>
          </a:bodyPr>
          <a:lstStyle/>
          <a:p>
            <a:r>
              <a:rPr lang="en-GB" dirty="0" smtClean="0">
                <a:effectLst/>
              </a:rPr>
              <a:t>Biology - POMT, Gene Screen</a:t>
            </a:r>
          </a:p>
          <a:p>
            <a:r>
              <a:rPr lang="en-GB" dirty="0" smtClean="0">
                <a:effectLst/>
              </a:rPr>
              <a:t>Chemistry - Organic 3D, MPSE (Best free Periodic table app I have found)</a:t>
            </a:r>
          </a:p>
          <a:p>
            <a:r>
              <a:rPr lang="en-GB" dirty="0" smtClean="0">
                <a:effectLst/>
              </a:rPr>
              <a:t>Teaching - Explain Everything, Lino (Good for student response to question.)</a:t>
            </a:r>
          </a:p>
          <a:p>
            <a:endParaRPr lang="en-GB" dirty="0"/>
          </a:p>
        </p:txBody>
      </p:sp>
    </p:spTree>
    <p:extLst>
      <p:ext uri="{BB962C8B-B14F-4D97-AF65-F5344CB8AC3E}">
        <p14:creationId xmlns:p14="http://schemas.microsoft.com/office/powerpoint/2010/main" val="1962597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79"/>
            <a:ext cx="8229600" cy="1143000"/>
          </a:xfrm>
        </p:spPr>
        <p:txBody>
          <a:bodyPr>
            <a:normAutofit fontScale="90000"/>
          </a:bodyPr>
          <a:lstStyle/>
          <a:p>
            <a:r>
              <a:rPr lang="en-GB" dirty="0"/>
              <a:t>Avoiding the </a:t>
            </a:r>
            <a:r>
              <a:rPr lang="en-GB" dirty="0" smtClean="0"/>
              <a:t>technology is impossible</a:t>
            </a:r>
            <a:endParaRPr lang="en-GB" dirty="0"/>
          </a:p>
        </p:txBody>
      </p:sp>
      <p:sp>
        <p:nvSpPr>
          <p:cNvPr id="3" name="Content Placeholder 2"/>
          <p:cNvSpPr>
            <a:spLocks noGrp="1"/>
          </p:cNvSpPr>
          <p:nvPr>
            <p:ph idx="1"/>
          </p:nvPr>
        </p:nvSpPr>
        <p:spPr>
          <a:xfrm>
            <a:off x="323528" y="1340768"/>
            <a:ext cx="8280920" cy="4493095"/>
          </a:xfrm>
        </p:spPr>
        <p:txBody>
          <a:bodyPr>
            <a:normAutofit fontScale="77500" lnSpcReduction="20000"/>
          </a:bodyPr>
          <a:lstStyle/>
          <a:p>
            <a:r>
              <a:rPr lang="en-GB" dirty="0" smtClean="0">
                <a:effectLst/>
              </a:rPr>
              <a:t>iPads or tablets in the classroom allow us to move away from the 'sage on the stage' and can enhance the learning for everyone. </a:t>
            </a:r>
          </a:p>
          <a:p>
            <a:endParaRPr lang="en-GB" dirty="0" smtClean="0">
              <a:effectLst/>
            </a:endParaRPr>
          </a:p>
          <a:p>
            <a:r>
              <a:rPr lang="en-GB" dirty="0" smtClean="0">
                <a:effectLst/>
              </a:rPr>
              <a:t>A colleague used an iPad with a student with a </a:t>
            </a:r>
            <a:r>
              <a:rPr lang="en-GB" b="1" dirty="0" smtClean="0">
                <a:effectLst/>
              </a:rPr>
              <a:t>writing disability </a:t>
            </a:r>
            <a:r>
              <a:rPr lang="en-GB" dirty="0" smtClean="0">
                <a:effectLst/>
              </a:rPr>
              <a:t>very successfully last year. </a:t>
            </a:r>
          </a:p>
          <a:p>
            <a:pPr marL="0" indent="0">
              <a:buNone/>
            </a:pPr>
            <a:endParaRPr lang="en-GB" dirty="0" smtClean="0">
              <a:effectLst/>
            </a:endParaRPr>
          </a:p>
          <a:p>
            <a:r>
              <a:rPr lang="en-GB" dirty="0" smtClean="0">
                <a:effectLst/>
              </a:rPr>
              <a:t>We are always looking for apps that can be used across several courses, such as </a:t>
            </a:r>
            <a:r>
              <a:rPr lang="en-GB" b="1" dirty="0" smtClean="0">
                <a:effectLst/>
              </a:rPr>
              <a:t>Notability</a:t>
            </a:r>
            <a:r>
              <a:rPr lang="en-GB" dirty="0" smtClean="0">
                <a:effectLst/>
              </a:rPr>
              <a:t> and </a:t>
            </a:r>
            <a:r>
              <a:rPr lang="en-GB" b="1" dirty="0" smtClean="0">
                <a:effectLst/>
              </a:rPr>
              <a:t>Explain Everything</a:t>
            </a:r>
            <a:r>
              <a:rPr lang="en-GB" dirty="0" smtClean="0">
                <a:effectLst/>
              </a:rPr>
              <a:t>. </a:t>
            </a:r>
          </a:p>
          <a:p>
            <a:endParaRPr lang="en-GB" dirty="0" smtClean="0">
              <a:effectLst/>
            </a:endParaRPr>
          </a:p>
          <a:p>
            <a:r>
              <a:rPr lang="en-GB" dirty="0" smtClean="0">
                <a:effectLst/>
              </a:rPr>
              <a:t>Yet, so many apps are 'nice to haves', but not 'must haves'.</a:t>
            </a:r>
          </a:p>
          <a:p>
            <a:endParaRPr lang="en-GB" dirty="0"/>
          </a:p>
        </p:txBody>
      </p:sp>
    </p:spTree>
    <p:extLst>
      <p:ext uri="{BB962C8B-B14F-4D97-AF65-F5344CB8AC3E}">
        <p14:creationId xmlns:p14="http://schemas.microsoft.com/office/powerpoint/2010/main" val="2355408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0528" y="7161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Case Study: Education First</a:t>
            </a:r>
            <a:endParaRPr lang="en-GB" sz="4000" dirty="0"/>
          </a:p>
        </p:txBody>
      </p:sp>
      <p:sp>
        <p:nvSpPr>
          <p:cNvPr id="5" name="Content Placeholder 2"/>
          <p:cNvSpPr txBox="1">
            <a:spLocks/>
          </p:cNvSpPr>
          <p:nvPr/>
        </p:nvSpPr>
        <p:spPr>
          <a:xfrm>
            <a:off x="395536" y="1412776"/>
            <a:ext cx="8445624" cy="4593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t>In 2012 Education First introduced nationwide a new learning facilitator – iPads and an interactive learning app for language schools catering for 14-18 year olds.</a:t>
            </a:r>
          </a:p>
          <a:p>
            <a:endParaRPr lang="en-GB" sz="2800" dirty="0" smtClean="0"/>
          </a:p>
          <a:p>
            <a:r>
              <a:rPr lang="en-GB" sz="2800" dirty="0" smtClean="0"/>
              <a:t>Instead of doing a presentation as a final project, students made a film using iPads. </a:t>
            </a:r>
          </a:p>
          <a:p>
            <a:endParaRPr lang="en-GB" sz="2800" dirty="0"/>
          </a:p>
          <a:p>
            <a:r>
              <a:rPr lang="en-GB" sz="2800" dirty="0" smtClean="0"/>
              <a:t>EF designed an App that mimicked the topics of the EF textbook for the 5 levels of language capabilities.</a:t>
            </a:r>
            <a:endParaRPr lang="en-GB"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157339"/>
            <a:ext cx="1438275" cy="971550"/>
          </a:xfrm>
          <a:prstGeom prst="rect">
            <a:avLst/>
          </a:prstGeom>
        </p:spPr>
      </p:pic>
    </p:spTree>
    <p:extLst>
      <p:ext uri="{BB962C8B-B14F-4D97-AF65-F5344CB8AC3E}">
        <p14:creationId xmlns:p14="http://schemas.microsoft.com/office/powerpoint/2010/main" val="135335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1143000"/>
          </a:xfrm>
        </p:spPr>
        <p:txBody>
          <a:bodyPr>
            <a:normAutofit/>
          </a:bodyPr>
          <a:lstStyle/>
          <a:p>
            <a:r>
              <a:rPr lang="en-GB" sz="4000" dirty="0" smtClean="0"/>
              <a:t>Advantages in the Classroom</a:t>
            </a:r>
            <a:endParaRPr lang="en-GB" sz="4000" dirty="0"/>
          </a:p>
        </p:txBody>
      </p:sp>
      <p:sp>
        <p:nvSpPr>
          <p:cNvPr id="5" name="Content Placeholder 2"/>
          <p:cNvSpPr>
            <a:spLocks noGrp="1"/>
          </p:cNvSpPr>
          <p:nvPr>
            <p:ph idx="1"/>
          </p:nvPr>
        </p:nvSpPr>
        <p:spPr>
          <a:xfrm>
            <a:off x="323528" y="1340768"/>
            <a:ext cx="8373616" cy="4525963"/>
          </a:xfrm>
        </p:spPr>
        <p:txBody>
          <a:bodyPr>
            <a:noAutofit/>
          </a:bodyPr>
          <a:lstStyle/>
          <a:p>
            <a:r>
              <a:rPr lang="en-GB" sz="2800" dirty="0" smtClean="0"/>
              <a:t>The </a:t>
            </a:r>
            <a:r>
              <a:rPr lang="en-GB" sz="2800" b="1" dirty="0" smtClean="0"/>
              <a:t>dynamic variations </a:t>
            </a:r>
            <a:r>
              <a:rPr lang="en-GB" sz="2800" dirty="0" smtClean="0"/>
              <a:t>of levels of capabilities meant those students who were slightly more advanced could move on at their own </a:t>
            </a:r>
            <a:r>
              <a:rPr lang="en-GB" sz="2800" dirty="0"/>
              <a:t>pace</a:t>
            </a:r>
            <a:r>
              <a:rPr lang="en-GB" sz="2800" dirty="0" smtClean="0"/>
              <a:t>.</a:t>
            </a:r>
          </a:p>
          <a:p>
            <a:r>
              <a:rPr lang="en-GB" sz="2800" dirty="0" smtClean="0"/>
              <a:t> Students </a:t>
            </a:r>
            <a:r>
              <a:rPr lang="en-GB" sz="2800" dirty="0"/>
              <a:t>enjoyed </a:t>
            </a:r>
            <a:r>
              <a:rPr lang="en-GB" sz="2800" dirty="0" smtClean="0"/>
              <a:t>making and viewing films </a:t>
            </a:r>
            <a:r>
              <a:rPr lang="en-GB" sz="2800" dirty="0"/>
              <a:t>and it was </a:t>
            </a:r>
            <a:r>
              <a:rPr lang="en-GB" sz="2800" dirty="0" smtClean="0"/>
              <a:t>a great way to </a:t>
            </a:r>
            <a:r>
              <a:rPr lang="en-GB" sz="2800" dirty="0"/>
              <a:t>get different nationalities to mix</a:t>
            </a:r>
            <a:r>
              <a:rPr lang="en-GB" sz="2800" dirty="0" smtClean="0"/>
              <a:t>.</a:t>
            </a:r>
          </a:p>
          <a:p>
            <a:r>
              <a:rPr lang="en-GB" sz="2800" dirty="0" smtClean="0"/>
              <a:t>Competition: all films made by students were uploaded onto an </a:t>
            </a:r>
            <a:r>
              <a:rPr lang="en-GB" sz="2800" b="1" dirty="0" smtClean="0"/>
              <a:t>EF ActionLearning forum </a:t>
            </a:r>
            <a:r>
              <a:rPr lang="en-GB" sz="2800" dirty="0" smtClean="0"/>
              <a:t>and the students who made the best films all won iPads. </a:t>
            </a:r>
          </a:p>
          <a:p>
            <a:r>
              <a:rPr lang="en-GB" sz="2800" dirty="0" smtClean="0"/>
              <a:t>These films were used as a promotion of the brand and a visual to potential customers as an experience.</a:t>
            </a:r>
          </a:p>
          <a:p>
            <a:endParaRPr lang="en-GB" sz="2800" dirty="0"/>
          </a:p>
        </p:txBody>
      </p:sp>
    </p:spTree>
    <p:extLst>
      <p:ext uri="{BB962C8B-B14F-4D97-AF65-F5344CB8AC3E}">
        <p14:creationId xmlns:p14="http://schemas.microsoft.com/office/powerpoint/2010/main" val="163645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0992" y="116632"/>
            <a:ext cx="8229600" cy="1143000"/>
          </a:xfrm>
        </p:spPr>
        <p:txBody>
          <a:bodyPr>
            <a:normAutofit/>
          </a:bodyPr>
          <a:lstStyle/>
          <a:p>
            <a:r>
              <a:rPr lang="en-GB" sz="4000" dirty="0" smtClean="0"/>
              <a:t>Disadvantages in the Classroom</a:t>
            </a:r>
            <a:endParaRPr lang="en-GB" sz="4000" dirty="0"/>
          </a:p>
        </p:txBody>
      </p:sp>
      <p:sp>
        <p:nvSpPr>
          <p:cNvPr id="5" name="Content Placeholder 2"/>
          <p:cNvSpPr>
            <a:spLocks noGrp="1"/>
          </p:cNvSpPr>
          <p:nvPr>
            <p:ph idx="1"/>
          </p:nvPr>
        </p:nvSpPr>
        <p:spPr>
          <a:xfrm>
            <a:off x="323528" y="980728"/>
            <a:ext cx="8373616" cy="5112568"/>
          </a:xfrm>
        </p:spPr>
        <p:txBody>
          <a:bodyPr>
            <a:noAutofit/>
          </a:bodyPr>
          <a:lstStyle/>
          <a:p>
            <a:pPr marL="0" indent="0">
              <a:buNone/>
            </a:pPr>
            <a:r>
              <a:rPr lang="en-GB" sz="2800" dirty="0" smtClean="0"/>
              <a:t>As this was a new scheme there were widespread issues that occurred in each destination:</a:t>
            </a:r>
          </a:p>
          <a:p>
            <a:r>
              <a:rPr lang="en-GB" sz="2800" dirty="0" smtClean="0"/>
              <a:t>Some teachers were unfamiliar with the new technology and found it difficult to instruct and deliver sessions and pupils became disruptive with lack of direction.</a:t>
            </a:r>
          </a:p>
          <a:p>
            <a:r>
              <a:rPr lang="en-GB" sz="2800" dirty="0" smtClean="0"/>
              <a:t>In some schools the technology and internet services were not compatible with the iPads and students were disappointed.</a:t>
            </a:r>
          </a:p>
          <a:p>
            <a:r>
              <a:rPr lang="en-GB" sz="2800" dirty="0" smtClean="0"/>
              <a:t>Students who did not follow instruction through a lack of understanding  lost work.</a:t>
            </a:r>
            <a:endParaRPr lang="en-GB" sz="2800" dirty="0"/>
          </a:p>
        </p:txBody>
      </p:sp>
    </p:spTree>
    <p:extLst>
      <p:ext uri="{BB962C8B-B14F-4D97-AF65-F5344CB8AC3E}">
        <p14:creationId xmlns:p14="http://schemas.microsoft.com/office/powerpoint/2010/main" val="123501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Support the learning of others</a:t>
            </a:r>
            <a:endParaRPr lang="en-GB" sz="4000" dirty="0"/>
          </a:p>
        </p:txBody>
      </p:sp>
      <p:sp>
        <p:nvSpPr>
          <p:cNvPr id="3" name="Content Placeholder 2"/>
          <p:cNvSpPr>
            <a:spLocks noGrp="1"/>
          </p:cNvSpPr>
          <p:nvPr>
            <p:ph idx="1"/>
          </p:nvPr>
        </p:nvSpPr>
        <p:spPr/>
        <p:txBody>
          <a:bodyPr>
            <a:normAutofit/>
          </a:bodyPr>
          <a:lstStyle/>
          <a:p>
            <a:r>
              <a:rPr lang="en-GB" dirty="0" smtClean="0">
                <a:effectLst/>
              </a:rPr>
              <a:t>Taking away </a:t>
            </a:r>
            <a:r>
              <a:rPr lang="en-GB" dirty="0" err="1" smtClean="0">
                <a:effectLst/>
              </a:rPr>
              <a:t>i</a:t>
            </a:r>
            <a:r>
              <a:rPr lang="en-GB" dirty="0" smtClean="0">
                <a:effectLst/>
              </a:rPr>
              <a:t>-Pads or tablets, or giving them to students to use, does not make good learners. </a:t>
            </a:r>
          </a:p>
          <a:p>
            <a:endParaRPr lang="en-GB" dirty="0" smtClean="0">
              <a:effectLst/>
            </a:endParaRPr>
          </a:p>
          <a:p>
            <a:r>
              <a:rPr lang="en-GB" dirty="0" smtClean="0">
                <a:effectLst/>
              </a:rPr>
              <a:t>Good learners are developed by: </a:t>
            </a:r>
          </a:p>
          <a:p>
            <a:pPr lvl="1"/>
            <a:r>
              <a:rPr lang="en-GB" dirty="0" smtClean="0">
                <a:effectLst/>
              </a:rPr>
              <a:t>an atmosphere that values learning </a:t>
            </a:r>
            <a:endParaRPr lang="en-GB" dirty="0"/>
          </a:p>
          <a:p>
            <a:pPr lvl="1"/>
            <a:r>
              <a:rPr lang="en-GB" dirty="0" smtClean="0">
                <a:effectLst/>
              </a:rPr>
              <a:t>a curriculum that provides challenges that can be satisfied by hard work and commitment. </a:t>
            </a:r>
            <a:endParaRPr lang="en-GB" dirty="0"/>
          </a:p>
        </p:txBody>
      </p:sp>
    </p:spTree>
    <p:extLst>
      <p:ext uri="{BB962C8B-B14F-4D97-AF65-F5344CB8AC3E}">
        <p14:creationId xmlns:p14="http://schemas.microsoft.com/office/powerpoint/2010/main" val="246634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4032448"/>
          </a:xfrm>
        </p:spPr>
        <p:txBody>
          <a:bodyPr>
            <a:normAutofit fontScale="90000"/>
          </a:bodyPr>
          <a:lstStyle/>
          <a:p>
            <a:r>
              <a:rPr lang="en-GB" dirty="0"/>
              <a:t>Don't be afraid to learn from your students</a:t>
            </a:r>
            <a:r>
              <a:rPr lang="en-GB" dirty="0" smtClean="0"/>
              <a:t>!</a:t>
            </a:r>
            <a:br>
              <a:rPr lang="en-GB" dirty="0" smtClean="0"/>
            </a:br>
            <a:r>
              <a:rPr lang="en-GB" dirty="0"/>
              <a:t/>
            </a:r>
            <a:br>
              <a:rPr lang="en-GB" dirty="0"/>
            </a:br>
            <a:r>
              <a:rPr lang="en-GB" dirty="0" smtClean="0"/>
              <a:t/>
            </a:r>
            <a:br>
              <a:rPr lang="en-GB" dirty="0" smtClean="0"/>
            </a:br>
            <a:r>
              <a:rPr lang="en-GB" dirty="0"/>
              <a:t/>
            </a:r>
            <a:br>
              <a:rPr lang="en-GB" dirty="0"/>
            </a:br>
            <a:r>
              <a:rPr lang="en-GB" dirty="0" smtClean="0"/>
              <a:t>Thank you for listening.</a:t>
            </a:r>
            <a:endParaRPr lang="en-US" dirty="0"/>
          </a:p>
        </p:txBody>
      </p:sp>
    </p:spTree>
    <p:extLst>
      <p:ext uri="{BB962C8B-B14F-4D97-AF65-F5344CB8AC3E}">
        <p14:creationId xmlns:p14="http://schemas.microsoft.com/office/powerpoint/2010/main" val="239524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Ipads</a:t>
            </a:r>
            <a:r>
              <a:rPr lang="en-GB" dirty="0" smtClean="0"/>
              <a:t> and mobile learning in the classroom</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r>
              <a:rPr lang="en-GB" dirty="0">
                <a:hlinkClick r:id="rId2"/>
              </a:rPr>
              <a:t>http://</a:t>
            </a:r>
            <a:r>
              <a:rPr lang="en-GB" dirty="0" smtClean="0">
                <a:hlinkClick r:id="rId2"/>
              </a:rPr>
              <a:t>www2.hull.ac.uk/ifl/ipadresearchinschools.aspx</a:t>
            </a:r>
            <a:r>
              <a:rPr lang="en-GB" dirty="0" smtClean="0"/>
              <a:t/>
            </a:r>
            <a:br>
              <a:rPr lang="en-GB" dirty="0" smtClean="0"/>
            </a:br>
            <a:r>
              <a:rPr lang="en-GB" dirty="0" smtClean="0"/>
              <a:t/>
            </a:r>
            <a:br>
              <a:rPr lang="en-GB" dirty="0" smtClean="0"/>
            </a:br>
            <a:endParaRPr lang="en-GB" dirty="0"/>
          </a:p>
        </p:txBody>
      </p:sp>
      <p:pic>
        <p:nvPicPr>
          <p:cNvPr id="4" name="Picture 3"/>
          <p:cNvPicPr>
            <a:picLocks noChangeAspect="1"/>
          </p:cNvPicPr>
          <p:nvPr/>
        </p:nvPicPr>
        <p:blipFill>
          <a:blip r:embed="rId3"/>
          <a:stretch>
            <a:fillRect/>
          </a:stretch>
        </p:blipFill>
        <p:spPr>
          <a:xfrm>
            <a:off x="547471" y="1417638"/>
            <a:ext cx="8049058" cy="5030661"/>
          </a:xfrm>
          <a:prstGeom prst="rect">
            <a:avLst/>
          </a:prstGeom>
        </p:spPr>
      </p:pic>
    </p:spTree>
    <p:extLst>
      <p:ext uri="{BB962C8B-B14F-4D97-AF65-F5344CB8AC3E}">
        <p14:creationId xmlns:p14="http://schemas.microsoft.com/office/powerpoint/2010/main" val="1199552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55"/>
            <a:ext cx="8229600" cy="1143000"/>
          </a:xfrm>
        </p:spPr>
        <p:txBody>
          <a:bodyPr>
            <a:normAutofit/>
          </a:bodyPr>
          <a:lstStyle/>
          <a:p>
            <a:r>
              <a:rPr lang="en-GB" sz="4000" dirty="0" err="1" smtClean="0"/>
              <a:t>iPADS</a:t>
            </a:r>
            <a:r>
              <a:rPr lang="en-GB" sz="4000" dirty="0" smtClean="0"/>
              <a:t> in the classroom</a:t>
            </a:r>
            <a:endParaRPr lang="en-GB" sz="4000" dirty="0"/>
          </a:p>
        </p:txBody>
      </p:sp>
      <p:sp>
        <p:nvSpPr>
          <p:cNvPr id="3" name="Content Placeholder 2"/>
          <p:cNvSpPr>
            <a:spLocks noGrp="1"/>
          </p:cNvSpPr>
          <p:nvPr>
            <p:ph idx="1"/>
          </p:nvPr>
        </p:nvSpPr>
        <p:spPr>
          <a:xfrm>
            <a:off x="484245" y="980728"/>
            <a:ext cx="8229600" cy="2692896"/>
          </a:xfrm>
        </p:spPr>
        <p:txBody>
          <a:bodyPr/>
          <a:lstStyle/>
          <a:p>
            <a:r>
              <a:rPr lang="en-GB" dirty="0" smtClean="0">
                <a:effectLst/>
              </a:rPr>
              <a:t>For another perspective, see</a:t>
            </a:r>
            <a:endParaRPr lang="en-GB" dirty="0"/>
          </a:p>
        </p:txBody>
      </p:sp>
      <p:pic>
        <p:nvPicPr>
          <p:cNvPr id="4" name="Picture 3"/>
          <p:cNvPicPr>
            <a:picLocks noChangeAspect="1"/>
          </p:cNvPicPr>
          <p:nvPr/>
        </p:nvPicPr>
        <p:blipFill>
          <a:blip r:embed="rId2"/>
          <a:stretch>
            <a:fillRect/>
          </a:stretch>
        </p:blipFill>
        <p:spPr>
          <a:xfrm>
            <a:off x="528228" y="1628800"/>
            <a:ext cx="8087544" cy="5054715"/>
          </a:xfrm>
          <a:prstGeom prst="rect">
            <a:avLst/>
          </a:prstGeom>
        </p:spPr>
      </p:pic>
    </p:spTree>
    <p:extLst>
      <p:ext uri="{BB962C8B-B14F-4D97-AF65-F5344CB8AC3E}">
        <p14:creationId xmlns:p14="http://schemas.microsoft.com/office/powerpoint/2010/main" val="3497770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Online </a:t>
            </a:r>
            <a:r>
              <a:rPr lang="en-GB" sz="4000" dirty="0"/>
              <a:t>resources</a:t>
            </a:r>
          </a:p>
        </p:txBody>
      </p:sp>
      <p:sp>
        <p:nvSpPr>
          <p:cNvPr id="3" name="Content Placeholder 2"/>
          <p:cNvSpPr>
            <a:spLocks noGrp="1"/>
          </p:cNvSpPr>
          <p:nvPr>
            <p:ph idx="1"/>
          </p:nvPr>
        </p:nvSpPr>
        <p:spPr/>
        <p:txBody>
          <a:bodyPr>
            <a:normAutofit/>
          </a:bodyPr>
          <a:lstStyle/>
          <a:p>
            <a:r>
              <a:rPr lang="en-GB" dirty="0" smtClean="0">
                <a:effectLst/>
              </a:rPr>
              <a:t>Lots of online resources for Chemistry - related teaching here: </a:t>
            </a:r>
            <a:br>
              <a:rPr lang="en-GB" dirty="0" smtClean="0">
                <a:effectLst/>
              </a:rPr>
            </a:br>
            <a:r>
              <a:rPr lang="en-GB" dirty="0" smtClean="0">
                <a:effectLst/>
                <a:hlinkClick r:id="rId2"/>
              </a:rPr>
              <a:t>http://www.rsc.org/learn-chemistry</a:t>
            </a:r>
            <a:r>
              <a:rPr lang="en-GB" dirty="0" smtClean="0">
                <a:effectLst/>
              </a:rPr>
              <a:t/>
            </a:r>
            <a:br>
              <a:rPr lang="en-GB" dirty="0" smtClean="0">
                <a:effectLst/>
              </a:rPr>
            </a:br>
            <a:r>
              <a:rPr lang="en-GB" dirty="0" smtClean="0">
                <a:effectLst/>
              </a:rPr>
              <a:t>The Royal Society of Chemistry has also recently released a free app for </a:t>
            </a:r>
            <a:r>
              <a:rPr lang="en-GB" dirty="0" err="1" smtClean="0">
                <a:effectLst/>
              </a:rPr>
              <a:t>ipads</a:t>
            </a:r>
            <a:r>
              <a:rPr lang="en-GB" dirty="0" smtClean="0">
                <a:effectLst/>
              </a:rPr>
              <a:t>, </a:t>
            </a:r>
            <a:r>
              <a:rPr lang="en-GB" dirty="0" err="1" smtClean="0">
                <a:effectLst/>
              </a:rPr>
              <a:t>iphones</a:t>
            </a:r>
            <a:r>
              <a:rPr lang="en-GB" dirty="0" smtClean="0">
                <a:effectLst/>
              </a:rPr>
              <a:t> and android phones called Elements of Nutrition which can be downloaded. It is a game related to Healthy Eating.</a:t>
            </a:r>
          </a:p>
          <a:p>
            <a:endParaRPr lang="en-GB" dirty="0"/>
          </a:p>
        </p:txBody>
      </p:sp>
    </p:spTree>
    <p:extLst>
      <p:ext uri="{BB962C8B-B14F-4D97-AF65-F5344CB8AC3E}">
        <p14:creationId xmlns:p14="http://schemas.microsoft.com/office/powerpoint/2010/main" val="4140667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Mobile learning</a:t>
            </a:r>
            <a:endParaRPr lang="en-GB" sz="4000" dirty="0"/>
          </a:p>
        </p:txBody>
      </p:sp>
      <p:sp>
        <p:nvSpPr>
          <p:cNvPr id="3" name="Content Placeholder 2"/>
          <p:cNvSpPr>
            <a:spLocks noGrp="1"/>
          </p:cNvSpPr>
          <p:nvPr>
            <p:ph idx="1"/>
          </p:nvPr>
        </p:nvSpPr>
        <p:spPr/>
        <p:txBody>
          <a:bodyPr>
            <a:normAutofit fontScale="92500" lnSpcReduction="20000"/>
          </a:bodyPr>
          <a:lstStyle/>
          <a:p>
            <a:r>
              <a:rPr lang="en-GB" dirty="0" smtClean="0">
                <a:effectLst/>
              </a:rPr>
              <a:t>Amplify, </a:t>
            </a:r>
            <a:r>
              <a:rPr lang="en-GB" dirty="0" err="1" smtClean="0">
                <a:effectLst/>
              </a:rPr>
              <a:t>Spongelab</a:t>
            </a:r>
            <a:r>
              <a:rPr lang="en-GB" dirty="0" smtClean="0">
                <a:effectLst/>
              </a:rPr>
              <a:t>, </a:t>
            </a:r>
            <a:r>
              <a:rPr lang="en-GB" dirty="0" err="1" smtClean="0">
                <a:effectLst/>
              </a:rPr>
              <a:t>Edmodo</a:t>
            </a:r>
            <a:r>
              <a:rPr lang="en-GB" dirty="0" smtClean="0">
                <a:effectLst/>
              </a:rPr>
              <a:t> and </a:t>
            </a:r>
            <a:r>
              <a:rPr lang="en-GB" dirty="0" err="1" smtClean="0">
                <a:effectLst/>
              </a:rPr>
              <a:t>Educade</a:t>
            </a:r>
            <a:r>
              <a:rPr lang="en-GB" dirty="0" smtClean="0">
                <a:effectLst/>
              </a:rPr>
              <a:t>.</a:t>
            </a:r>
          </a:p>
          <a:p>
            <a:endParaRPr lang="en-GB" dirty="0"/>
          </a:p>
          <a:p>
            <a:r>
              <a:rPr lang="en-GB" dirty="0" smtClean="0"/>
              <a:t>If you </a:t>
            </a:r>
            <a:r>
              <a:rPr lang="en-GB" dirty="0"/>
              <a:t>use </a:t>
            </a:r>
            <a:r>
              <a:rPr lang="en-GB" b="1" dirty="0" err="1" smtClean="0"/>
              <a:t>Edmodo</a:t>
            </a:r>
            <a:r>
              <a:rPr lang="en-GB" dirty="0"/>
              <a:t>, there's a way to lock their </a:t>
            </a:r>
            <a:r>
              <a:rPr lang="en-GB" dirty="0" err="1"/>
              <a:t>ipads</a:t>
            </a:r>
            <a:r>
              <a:rPr lang="en-GB" dirty="0"/>
              <a:t> and sync them with yours so they can't get out of the app and misuse the </a:t>
            </a:r>
            <a:r>
              <a:rPr lang="en-GB" dirty="0" err="1"/>
              <a:t>ipad</a:t>
            </a:r>
            <a:r>
              <a:rPr lang="en-GB" dirty="0"/>
              <a:t> during the lesson. And you can keep them locked in as long as you like</a:t>
            </a:r>
            <a:r>
              <a:rPr lang="en-GB" dirty="0" smtClean="0"/>
              <a:t>.</a:t>
            </a:r>
          </a:p>
          <a:p>
            <a:endParaRPr lang="en-GB" dirty="0" smtClean="0"/>
          </a:p>
          <a:p>
            <a:r>
              <a:rPr lang="en-GB" dirty="0" err="1" smtClean="0"/>
              <a:t>Nearpod</a:t>
            </a:r>
            <a:r>
              <a:rPr lang="en-GB" dirty="0" smtClean="0"/>
              <a:t> allows </a:t>
            </a:r>
            <a:r>
              <a:rPr lang="en-GB" dirty="0"/>
              <a:t>you to make interactive presentations. </a:t>
            </a:r>
            <a:endParaRPr lang="en-GB" dirty="0" smtClean="0">
              <a:effectLst/>
            </a:endParaRPr>
          </a:p>
          <a:p>
            <a:endParaRPr lang="en-GB" dirty="0"/>
          </a:p>
        </p:txBody>
      </p:sp>
    </p:spTree>
    <p:extLst>
      <p:ext uri="{BB962C8B-B14F-4D97-AF65-F5344CB8AC3E}">
        <p14:creationId xmlns:p14="http://schemas.microsoft.com/office/powerpoint/2010/main" val="3653189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Edshelf</a:t>
            </a:r>
            <a:r>
              <a:rPr lang="en-GB" dirty="0" smtClean="0"/>
              <a:t> </a:t>
            </a:r>
            <a:r>
              <a:rPr lang="en-GB" dirty="0"/>
              <a:t>“tools”</a:t>
            </a:r>
          </a:p>
        </p:txBody>
      </p:sp>
      <p:sp>
        <p:nvSpPr>
          <p:cNvPr id="3" name="Content Placeholder 2"/>
          <p:cNvSpPr>
            <a:spLocks noGrp="1"/>
          </p:cNvSpPr>
          <p:nvPr>
            <p:ph idx="1"/>
          </p:nvPr>
        </p:nvSpPr>
        <p:spPr/>
        <p:txBody>
          <a:bodyPr>
            <a:normAutofit lnSpcReduction="10000"/>
          </a:bodyPr>
          <a:lstStyle/>
          <a:p>
            <a:r>
              <a:rPr lang="en-GB" dirty="0" smtClean="0">
                <a:effectLst/>
                <a:hlinkClick r:id="rId2"/>
              </a:rPr>
              <a:t>https://edshelf.com/search</a:t>
            </a:r>
            <a:r>
              <a:rPr lang="en-GB" dirty="0"/>
              <a:t> </a:t>
            </a:r>
            <a:r>
              <a:rPr lang="en-GB" dirty="0" smtClean="0">
                <a:effectLst/>
              </a:rPr>
              <a:t>This link takes you to the </a:t>
            </a:r>
            <a:r>
              <a:rPr lang="en-GB" dirty="0" err="1" smtClean="0">
                <a:effectLst/>
              </a:rPr>
              <a:t>edshelf</a:t>
            </a:r>
            <a:r>
              <a:rPr lang="en-GB" dirty="0" smtClean="0">
                <a:effectLst/>
              </a:rPr>
              <a:t> “tools” and on that page you can filter by “subject” to fine vetted apps based on</a:t>
            </a:r>
          </a:p>
          <a:p>
            <a:pPr lvl="1"/>
            <a:r>
              <a:rPr lang="en-GB" dirty="0" smtClean="0">
                <a:effectLst/>
              </a:rPr>
              <a:t> your subject area. </a:t>
            </a:r>
            <a:endParaRPr lang="en-GB" dirty="0"/>
          </a:p>
          <a:p>
            <a:pPr lvl="1"/>
            <a:r>
              <a:rPr lang="en-GB" dirty="0" smtClean="0">
                <a:effectLst/>
              </a:rPr>
              <a:t>age of learners</a:t>
            </a:r>
          </a:p>
          <a:p>
            <a:pPr lvl="1"/>
            <a:r>
              <a:rPr lang="en-GB" dirty="0" smtClean="0">
                <a:effectLst/>
              </a:rPr>
              <a:t>platform of your device. </a:t>
            </a:r>
          </a:p>
          <a:p>
            <a:pPr marL="457200" lvl="1" indent="0">
              <a:buNone/>
            </a:pPr>
            <a:r>
              <a:rPr lang="en-GB" dirty="0" smtClean="0">
                <a:effectLst/>
              </a:rPr>
              <a:t>Also check out</a:t>
            </a:r>
            <a:br>
              <a:rPr lang="en-GB" dirty="0" smtClean="0">
                <a:effectLst/>
              </a:rPr>
            </a:br>
            <a:r>
              <a:rPr lang="en-GB" dirty="0" smtClean="0">
                <a:effectLst/>
                <a:hlinkClick r:id="rId3"/>
              </a:rPr>
              <a:t>http://www.onlineuniversities.com/blog/2012/05/50-best-ipad-apps-for-stem-education/</a:t>
            </a:r>
            <a:endParaRPr lang="en-GB" dirty="0" smtClean="0">
              <a:effectLst/>
            </a:endParaRPr>
          </a:p>
          <a:p>
            <a:endParaRPr lang="en-GB" dirty="0"/>
          </a:p>
        </p:txBody>
      </p:sp>
    </p:spTree>
    <p:extLst>
      <p:ext uri="{BB962C8B-B14F-4D97-AF65-F5344CB8AC3E}">
        <p14:creationId xmlns:p14="http://schemas.microsoft.com/office/powerpoint/2010/main" val="1986504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t>
            </a:r>
            <a:r>
              <a:rPr lang="en-GB" sz="4000" dirty="0" err="1" smtClean="0"/>
              <a:t>Exploriments</a:t>
            </a:r>
            <a:r>
              <a:rPr lang="en-GB" sz="4000" dirty="0"/>
              <a:t>'</a:t>
            </a:r>
          </a:p>
        </p:txBody>
      </p:sp>
      <p:sp>
        <p:nvSpPr>
          <p:cNvPr id="3" name="Content Placeholder 2"/>
          <p:cNvSpPr>
            <a:spLocks noGrp="1"/>
          </p:cNvSpPr>
          <p:nvPr>
            <p:ph idx="1"/>
          </p:nvPr>
        </p:nvSpPr>
        <p:spPr/>
        <p:txBody>
          <a:bodyPr>
            <a:normAutofit lnSpcReduction="10000"/>
          </a:bodyPr>
          <a:lstStyle/>
          <a:p>
            <a:r>
              <a:rPr lang="en-GB" dirty="0" smtClean="0">
                <a:effectLst/>
              </a:rPr>
              <a:t>The '</a:t>
            </a:r>
            <a:r>
              <a:rPr lang="en-GB" dirty="0" err="1" smtClean="0">
                <a:effectLst/>
              </a:rPr>
              <a:t>exploriments</a:t>
            </a:r>
            <a:r>
              <a:rPr lang="en-GB" dirty="0" smtClean="0">
                <a:effectLst/>
              </a:rPr>
              <a:t>' range of apps are very useful for high school </a:t>
            </a:r>
            <a:r>
              <a:rPr lang="en-GB" dirty="0"/>
              <a:t>classes (</a:t>
            </a:r>
            <a:r>
              <a:rPr lang="en-GB" dirty="0">
                <a:hlinkClick r:id="rId2"/>
              </a:rPr>
              <a:t>http://</a:t>
            </a:r>
            <a:r>
              <a:rPr lang="en-GB" dirty="0" smtClean="0">
                <a:hlinkClick r:id="rId2"/>
              </a:rPr>
              <a:t>www.exploriments.com/index.htm</a:t>
            </a:r>
            <a:r>
              <a:rPr lang="en-GB" dirty="0" smtClean="0"/>
              <a:t>)</a:t>
            </a:r>
          </a:p>
          <a:p>
            <a:r>
              <a:rPr lang="en-GB" dirty="0" smtClean="0">
                <a:effectLst/>
              </a:rPr>
              <a:t>I have used the circuit ones quite effectively and they can manipulate the circuits over and over to practice the concepts. </a:t>
            </a:r>
          </a:p>
          <a:p>
            <a:r>
              <a:rPr lang="en-GB" dirty="0" smtClean="0">
                <a:effectLst/>
              </a:rPr>
              <a:t>Notability is an app </a:t>
            </a:r>
            <a:r>
              <a:rPr lang="en-GB" dirty="0" smtClean="0"/>
              <a:t>you can </a:t>
            </a:r>
            <a:r>
              <a:rPr lang="en-GB" dirty="0" smtClean="0">
                <a:effectLst/>
              </a:rPr>
              <a:t>use for worksheets and submitting work for electronic assessment.</a:t>
            </a:r>
          </a:p>
        </p:txBody>
      </p:sp>
    </p:spTree>
    <p:extLst>
      <p:ext uri="{BB962C8B-B14F-4D97-AF65-F5344CB8AC3E}">
        <p14:creationId xmlns:p14="http://schemas.microsoft.com/office/powerpoint/2010/main" val="1400878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sz="4000" dirty="0" smtClean="0"/>
              <a:t>More apps …</a:t>
            </a:r>
            <a:endParaRPr lang="en-GB" sz="4000" dirty="0"/>
          </a:p>
        </p:txBody>
      </p:sp>
      <p:sp>
        <p:nvSpPr>
          <p:cNvPr id="3" name="Content Placeholder 2"/>
          <p:cNvSpPr>
            <a:spLocks noGrp="1"/>
          </p:cNvSpPr>
          <p:nvPr>
            <p:ph idx="1"/>
          </p:nvPr>
        </p:nvSpPr>
        <p:spPr>
          <a:xfrm>
            <a:off x="323528" y="1268760"/>
            <a:ext cx="8435280" cy="4565104"/>
          </a:xfrm>
        </p:spPr>
        <p:txBody>
          <a:bodyPr numCol="3">
            <a:noAutofit/>
          </a:bodyPr>
          <a:lstStyle/>
          <a:p>
            <a:pPr marL="0" indent="0">
              <a:buNone/>
            </a:pPr>
            <a:r>
              <a:rPr lang="en-GB" sz="2000" b="1" dirty="0" smtClean="0">
                <a:effectLst/>
              </a:rPr>
              <a:t>Biology</a:t>
            </a:r>
            <a:r>
              <a:rPr lang="en-GB" sz="2000" dirty="0" smtClean="0">
                <a:effectLst/>
              </a:rPr>
              <a:t/>
            </a:r>
            <a:br>
              <a:rPr lang="en-GB" sz="2000" dirty="0" smtClean="0">
                <a:effectLst/>
              </a:rPr>
            </a:br>
            <a:r>
              <a:rPr lang="en-GB" sz="2000" dirty="0" smtClean="0">
                <a:effectLst/>
              </a:rPr>
              <a:t>- Protozoan</a:t>
            </a:r>
            <a:br>
              <a:rPr lang="en-GB" sz="2000" dirty="0" smtClean="0">
                <a:effectLst/>
              </a:rPr>
            </a:br>
            <a:r>
              <a:rPr lang="en-GB" sz="2000" dirty="0" smtClean="0">
                <a:effectLst/>
              </a:rPr>
              <a:t>- Might microbes</a:t>
            </a:r>
            <a:br>
              <a:rPr lang="en-GB" sz="2000" dirty="0" smtClean="0">
                <a:effectLst/>
              </a:rPr>
            </a:br>
            <a:r>
              <a:rPr lang="en-GB" sz="2000" dirty="0" smtClean="0">
                <a:effectLst/>
              </a:rPr>
              <a:t>- colour test</a:t>
            </a:r>
            <a:br>
              <a:rPr lang="en-GB" sz="2000" dirty="0" smtClean="0">
                <a:effectLst/>
              </a:rPr>
            </a:br>
            <a:r>
              <a:rPr lang="en-GB" sz="2000" dirty="0" smtClean="0">
                <a:effectLst/>
              </a:rPr>
              <a:t>- motion </a:t>
            </a:r>
            <a:r>
              <a:rPr lang="en-GB" sz="2000" dirty="0" err="1" smtClean="0">
                <a:effectLst/>
              </a:rPr>
              <a:t>pics</a:t>
            </a:r>
            <a:r>
              <a:rPr lang="en-GB" sz="2000" dirty="0" smtClean="0">
                <a:effectLst/>
              </a:rPr>
              <a:t/>
            </a:r>
            <a:br>
              <a:rPr lang="en-GB" sz="2000" dirty="0" smtClean="0">
                <a:effectLst/>
              </a:rPr>
            </a:br>
            <a:r>
              <a:rPr lang="en-GB" sz="2000" dirty="0" smtClean="0">
                <a:effectLst/>
              </a:rPr>
              <a:t>- </a:t>
            </a:r>
            <a:r>
              <a:rPr lang="en-GB" sz="2000" dirty="0" err="1" smtClean="0">
                <a:effectLst/>
              </a:rPr>
              <a:t>google</a:t>
            </a:r>
            <a:r>
              <a:rPr lang="en-GB" sz="2000" dirty="0" smtClean="0">
                <a:effectLst/>
              </a:rPr>
              <a:t> earth</a:t>
            </a:r>
            <a:br>
              <a:rPr lang="en-GB" sz="2000" dirty="0" smtClean="0">
                <a:effectLst/>
              </a:rPr>
            </a:br>
            <a:r>
              <a:rPr lang="en-GB" sz="2000" dirty="0" smtClean="0">
                <a:effectLst/>
              </a:rPr>
              <a:t>-science 360</a:t>
            </a:r>
            <a:br>
              <a:rPr lang="en-GB" sz="2000" dirty="0" smtClean="0">
                <a:effectLst/>
              </a:rPr>
            </a:br>
            <a:r>
              <a:rPr lang="en-GB" sz="2000" dirty="0" smtClean="0">
                <a:effectLst/>
              </a:rPr>
              <a:t/>
            </a:r>
            <a:br>
              <a:rPr lang="en-GB" sz="2000" dirty="0" smtClean="0">
                <a:effectLst/>
              </a:rPr>
            </a:br>
            <a:r>
              <a:rPr lang="en-GB" sz="2000" b="1" dirty="0" smtClean="0">
                <a:effectLst/>
              </a:rPr>
              <a:t>Chemistry</a:t>
            </a:r>
            <a:r>
              <a:rPr lang="en-GB" sz="2000" dirty="0" smtClean="0">
                <a:effectLst/>
              </a:rPr>
              <a:t/>
            </a:r>
            <a:br>
              <a:rPr lang="en-GB" sz="2000" dirty="0" smtClean="0">
                <a:effectLst/>
              </a:rPr>
            </a:br>
            <a:r>
              <a:rPr lang="en-GB" sz="2000" dirty="0" smtClean="0">
                <a:effectLst/>
              </a:rPr>
              <a:t>- Lab </a:t>
            </a:r>
            <a:r>
              <a:rPr lang="en-GB" sz="2000" dirty="0" err="1" smtClean="0">
                <a:effectLst/>
              </a:rPr>
              <a:t>assisstant</a:t>
            </a:r>
            <a:r>
              <a:rPr lang="en-GB" sz="2000" dirty="0" smtClean="0">
                <a:effectLst/>
              </a:rPr>
              <a:t/>
            </a:r>
            <a:br>
              <a:rPr lang="en-GB" sz="2000" dirty="0" smtClean="0">
                <a:effectLst/>
              </a:rPr>
            </a:br>
            <a:r>
              <a:rPr lang="en-GB" sz="2000" dirty="0" smtClean="0">
                <a:effectLst/>
              </a:rPr>
              <a:t>-</a:t>
            </a:r>
            <a:r>
              <a:rPr lang="en-GB" sz="2000" dirty="0" err="1" smtClean="0">
                <a:effectLst/>
              </a:rPr>
              <a:t>Mahjong</a:t>
            </a:r>
            <a:r>
              <a:rPr lang="en-GB" sz="2000" dirty="0" smtClean="0">
                <a:effectLst/>
              </a:rPr>
              <a:t> </a:t>
            </a:r>
            <a:r>
              <a:rPr lang="en-GB" sz="2000" dirty="0" err="1" smtClean="0">
                <a:effectLst/>
              </a:rPr>
              <a:t>chem</a:t>
            </a:r>
            <a:r>
              <a:rPr lang="en-GB" sz="2000" dirty="0" smtClean="0">
                <a:effectLst/>
              </a:rPr>
              <a:t/>
            </a:r>
            <a:br>
              <a:rPr lang="en-GB" sz="2000" dirty="0" smtClean="0">
                <a:effectLst/>
              </a:rPr>
            </a:br>
            <a:r>
              <a:rPr lang="en-GB" sz="2000" dirty="0" smtClean="0">
                <a:effectLst/>
              </a:rPr>
              <a:t>- chemical</a:t>
            </a:r>
            <a:br>
              <a:rPr lang="en-GB" sz="2000" dirty="0" smtClean="0">
                <a:effectLst/>
              </a:rPr>
            </a:br>
            <a:r>
              <a:rPr lang="en-GB" sz="2000" dirty="0" smtClean="0">
                <a:effectLst/>
              </a:rPr>
              <a:t>-chemical by design</a:t>
            </a:r>
            <a:br>
              <a:rPr lang="en-GB" sz="2000" dirty="0" smtClean="0">
                <a:effectLst/>
              </a:rPr>
            </a:br>
            <a:r>
              <a:rPr lang="en-GB" sz="2000" dirty="0" smtClean="0">
                <a:effectLst/>
              </a:rPr>
              <a:t>- circular motion</a:t>
            </a:r>
            <a:br>
              <a:rPr lang="en-GB" sz="2000" dirty="0" smtClean="0">
                <a:effectLst/>
              </a:rPr>
            </a:br>
            <a:r>
              <a:rPr lang="en-GB" sz="2000" dirty="0" smtClean="0">
                <a:effectLst/>
              </a:rPr>
              <a:t>-</a:t>
            </a:r>
            <a:r>
              <a:rPr lang="en-GB" sz="2000" dirty="0" err="1" smtClean="0">
                <a:effectLst/>
              </a:rPr>
              <a:t>Mol.Wt.Finder</a:t>
            </a:r>
            <a:r>
              <a:rPr lang="en-GB" sz="2000" dirty="0" smtClean="0">
                <a:effectLst/>
              </a:rPr>
              <a:t/>
            </a:r>
            <a:br>
              <a:rPr lang="en-GB" sz="2000" dirty="0" smtClean="0">
                <a:effectLst/>
              </a:rPr>
            </a:br>
            <a:r>
              <a:rPr lang="en-GB" sz="2000" dirty="0" smtClean="0">
                <a:effectLst/>
              </a:rPr>
              <a:t>-formulas </a:t>
            </a:r>
            <a:r>
              <a:rPr lang="en-GB" sz="2000" dirty="0" err="1" smtClean="0">
                <a:effectLst/>
              </a:rPr>
              <a:t>lite</a:t>
            </a:r>
            <a:r>
              <a:rPr lang="en-GB" sz="2000" dirty="0" smtClean="0">
                <a:effectLst/>
              </a:rPr>
              <a:t/>
            </a:r>
            <a:br>
              <a:rPr lang="en-GB" sz="2000" dirty="0" smtClean="0">
                <a:effectLst/>
              </a:rPr>
            </a:br>
            <a:r>
              <a:rPr lang="en-GB" sz="2000" dirty="0" smtClean="0">
                <a:effectLst/>
              </a:rPr>
              <a:t>-Molarity</a:t>
            </a:r>
            <a:br>
              <a:rPr lang="en-GB" sz="2000" dirty="0" smtClean="0">
                <a:effectLst/>
              </a:rPr>
            </a:br>
            <a:r>
              <a:rPr lang="en-GB" sz="2000" dirty="0" smtClean="0">
                <a:effectLst/>
              </a:rPr>
              <a:t>- molecules</a:t>
            </a:r>
            <a:br>
              <a:rPr lang="en-GB" sz="2000" dirty="0" smtClean="0">
                <a:effectLst/>
              </a:rPr>
            </a:br>
            <a:r>
              <a:rPr lang="en-GB" sz="2000" dirty="0" smtClean="0">
                <a:effectLst/>
              </a:rPr>
              <a:t>- chemistry</a:t>
            </a:r>
            <a:br>
              <a:rPr lang="en-GB" sz="2000" dirty="0" smtClean="0">
                <a:effectLst/>
              </a:rPr>
            </a:br>
            <a:r>
              <a:rPr lang="en-GB" sz="2000" dirty="0" smtClean="0">
                <a:effectLst/>
              </a:rPr>
              <a:t>-Atoms in motion</a:t>
            </a:r>
            <a:br>
              <a:rPr lang="en-GB" sz="2000" dirty="0" smtClean="0">
                <a:effectLst/>
              </a:rPr>
            </a:br>
            <a:r>
              <a:rPr lang="en-GB" sz="2000" dirty="0" smtClean="0">
                <a:effectLst/>
              </a:rPr>
              <a:t>- Elements</a:t>
            </a:r>
            <a:br>
              <a:rPr lang="en-GB" sz="2000" dirty="0" smtClean="0">
                <a:effectLst/>
              </a:rPr>
            </a:br>
            <a:r>
              <a:rPr lang="en-GB" sz="2000" dirty="0" smtClean="0">
                <a:effectLst/>
              </a:rPr>
              <a:t>-Atoms HD</a:t>
            </a:r>
            <a:br>
              <a:rPr lang="en-GB" sz="2000" dirty="0" smtClean="0">
                <a:effectLst/>
              </a:rPr>
            </a:br>
            <a:r>
              <a:rPr lang="en-GB" sz="2000" dirty="0" smtClean="0">
                <a:effectLst/>
              </a:rPr>
              <a:t>-</a:t>
            </a:r>
            <a:r>
              <a:rPr lang="en-GB" sz="2000" dirty="0" err="1" smtClean="0">
                <a:effectLst/>
              </a:rPr>
              <a:t>sMole</a:t>
            </a:r>
            <a:r>
              <a:rPr lang="en-GB" sz="2000" dirty="0" smtClean="0">
                <a:effectLst/>
              </a:rPr>
              <a:t> Builder</a:t>
            </a:r>
            <a:br>
              <a:rPr lang="en-GB" sz="2000" dirty="0" smtClean="0">
                <a:effectLst/>
              </a:rPr>
            </a:br>
            <a:r>
              <a:rPr lang="en-GB" sz="2000" dirty="0" smtClean="0">
                <a:effectLst/>
              </a:rPr>
              <a:t>- Lewis Dots</a:t>
            </a:r>
            <a:br>
              <a:rPr lang="en-GB" sz="2000" dirty="0" smtClean="0">
                <a:effectLst/>
              </a:rPr>
            </a:br>
            <a:r>
              <a:rPr lang="en-GB" sz="2000" dirty="0" smtClean="0">
                <a:effectLst/>
              </a:rPr>
              <a:t>-Nova elements</a:t>
            </a:r>
            <a:br>
              <a:rPr lang="en-GB" sz="2000" dirty="0" smtClean="0">
                <a:effectLst/>
              </a:rPr>
            </a:br>
            <a:r>
              <a:rPr lang="en-GB" sz="2000" dirty="0" smtClean="0">
                <a:effectLst/>
              </a:rPr>
              <a:t>-Salts</a:t>
            </a:r>
            <a:br>
              <a:rPr lang="en-GB" sz="2000" dirty="0" smtClean="0">
                <a:effectLst/>
              </a:rPr>
            </a:br>
            <a:r>
              <a:rPr lang="en-GB" sz="2000" dirty="0" smtClean="0">
                <a:effectLst/>
              </a:rPr>
              <a:t>- The elements</a:t>
            </a:r>
            <a:br>
              <a:rPr lang="en-GB" sz="2000" dirty="0" smtClean="0">
                <a:effectLst/>
              </a:rPr>
            </a:br>
            <a:r>
              <a:rPr lang="en-GB" sz="2000" dirty="0" smtClean="0">
                <a:effectLst/>
              </a:rPr>
              <a:t/>
            </a:r>
            <a:br>
              <a:rPr lang="en-GB" sz="2000" dirty="0" smtClean="0">
                <a:effectLst/>
              </a:rPr>
            </a:br>
            <a:r>
              <a:rPr lang="en-GB" sz="2000" b="1" dirty="0" smtClean="0">
                <a:effectLst/>
              </a:rPr>
              <a:t>Astronomy</a:t>
            </a:r>
            <a:r>
              <a:rPr lang="en-GB" sz="2000" dirty="0" smtClean="0">
                <a:effectLst/>
              </a:rPr>
              <a:t/>
            </a:r>
            <a:br>
              <a:rPr lang="en-GB" sz="2000" dirty="0" smtClean="0">
                <a:effectLst/>
              </a:rPr>
            </a:br>
            <a:r>
              <a:rPr lang="en-GB" sz="2000" dirty="0" smtClean="0">
                <a:effectLst/>
              </a:rPr>
              <a:t>- </a:t>
            </a:r>
            <a:r>
              <a:rPr lang="en-GB" sz="2000" dirty="0" err="1" smtClean="0">
                <a:effectLst/>
              </a:rPr>
              <a:t>GoSkyWatchP</a:t>
            </a:r>
            <a:r>
              <a:rPr lang="en-GB" sz="2000" dirty="0" smtClean="0">
                <a:effectLst/>
              </a:rPr>
              <a:t/>
            </a:r>
            <a:br>
              <a:rPr lang="en-GB" sz="2000" dirty="0" smtClean="0">
                <a:effectLst/>
              </a:rPr>
            </a:br>
            <a:r>
              <a:rPr lang="en-GB" sz="2000" dirty="0" smtClean="0">
                <a:effectLst/>
              </a:rPr>
              <a:t>-NASA</a:t>
            </a:r>
            <a:br>
              <a:rPr lang="en-GB" sz="2000" dirty="0" smtClean="0">
                <a:effectLst/>
              </a:rPr>
            </a:br>
            <a:r>
              <a:rPr lang="en-GB" sz="2000" dirty="0" smtClean="0">
                <a:effectLst/>
              </a:rPr>
              <a:t>-NASA </a:t>
            </a:r>
            <a:r>
              <a:rPr lang="en-GB" sz="2000" dirty="0" err="1" smtClean="0">
                <a:effectLst/>
              </a:rPr>
              <a:t>Viz</a:t>
            </a:r>
            <a:r>
              <a:rPr lang="en-GB" sz="2000" dirty="0" smtClean="0">
                <a:effectLst/>
              </a:rPr>
              <a:t/>
            </a:r>
            <a:br>
              <a:rPr lang="en-GB" sz="2000" dirty="0" smtClean="0">
                <a:effectLst/>
              </a:rPr>
            </a:br>
            <a:r>
              <a:rPr lang="en-GB" sz="2000" dirty="0" smtClean="0">
                <a:effectLst/>
              </a:rPr>
              <a:t>-</a:t>
            </a:r>
            <a:r>
              <a:rPr lang="en-GB" sz="2000" dirty="0" err="1" smtClean="0">
                <a:effectLst/>
              </a:rPr>
              <a:t>Nasa</a:t>
            </a:r>
            <a:r>
              <a:rPr lang="en-GB" sz="2000" dirty="0" smtClean="0">
                <a:effectLst/>
              </a:rPr>
              <a:t> science</a:t>
            </a:r>
            <a:br>
              <a:rPr lang="en-GB" sz="2000" dirty="0" smtClean="0">
                <a:effectLst/>
              </a:rPr>
            </a:br>
            <a:r>
              <a:rPr lang="en-GB" sz="2000" dirty="0" smtClean="0">
                <a:effectLst/>
              </a:rPr>
              <a:t>- </a:t>
            </a:r>
            <a:r>
              <a:rPr lang="en-GB" sz="2000" dirty="0" err="1" smtClean="0">
                <a:effectLst/>
              </a:rPr>
              <a:t>Starwalk</a:t>
            </a:r>
            <a:r>
              <a:rPr lang="en-GB" sz="2000" dirty="0" smtClean="0">
                <a:effectLst/>
              </a:rPr>
              <a:t/>
            </a:r>
            <a:br>
              <a:rPr lang="en-GB" sz="2000" dirty="0" smtClean="0">
                <a:effectLst/>
              </a:rPr>
            </a:br>
            <a:r>
              <a:rPr lang="en-GB" sz="2000" dirty="0" smtClean="0">
                <a:effectLst/>
              </a:rPr>
              <a:t>- Hubble site</a:t>
            </a:r>
            <a:br>
              <a:rPr lang="en-GB" sz="2000" dirty="0" smtClean="0">
                <a:effectLst/>
              </a:rPr>
            </a:br>
            <a:r>
              <a:rPr lang="en-GB" sz="2000" dirty="0" smtClean="0">
                <a:effectLst/>
              </a:rPr>
              <a:t>- Solar walk</a:t>
            </a:r>
            <a:br>
              <a:rPr lang="en-GB" sz="2000" dirty="0" smtClean="0">
                <a:effectLst/>
              </a:rPr>
            </a:br>
            <a:r>
              <a:rPr lang="en-GB" sz="2000" dirty="0" smtClean="0">
                <a:effectLst/>
              </a:rPr>
              <a:t>- earth viewer</a:t>
            </a:r>
            <a:br>
              <a:rPr lang="en-GB" sz="2000" dirty="0" smtClean="0">
                <a:effectLst/>
              </a:rPr>
            </a:br>
            <a:r>
              <a:rPr lang="en-GB" sz="2000" dirty="0" smtClean="0">
                <a:effectLst/>
              </a:rPr>
              <a:t>- Saturn</a:t>
            </a:r>
            <a:br>
              <a:rPr lang="en-GB" sz="2000" dirty="0" smtClean="0">
                <a:effectLst/>
              </a:rPr>
            </a:br>
            <a:r>
              <a:rPr lang="en-GB" sz="2000" dirty="0" smtClean="0">
                <a:effectLst/>
              </a:rPr>
              <a:t/>
            </a:r>
            <a:br>
              <a:rPr lang="en-GB" sz="2000" dirty="0" smtClean="0">
                <a:effectLst/>
              </a:rPr>
            </a:br>
            <a:r>
              <a:rPr lang="en-GB" sz="2000" b="1" dirty="0" smtClean="0">
                <a:effectLst/>
              </a:rPr>
              <a:t>Anatomy</a:t>
            </a:r>
            <a:r>
              <a:rPr lang="en-GB" sz="2000" dirty="0" smtClean="0">
                <a:effectLst/>
              </a:rPr>
              <a:t/>
            </a:r>
            <a:br>
              <a:rPr lang="en-GB" sz="2000" dirty="0" smtClean="0">
                <a:effectLst/>
              </a:rPr>
            </a:br>
            <a:r>
              <a:rPr lang="en-GB" sz="2000" dirty="0" smtClean="0">
                <a:effectLst/>
              </a:rPr>
              <a:t>- 3D brain</a:t>
            </a:r>
            <a:br>
              <a:rPr lang="en-GB" sz="2000" dirty="0" smtClean="0">
                <a:effectLst/>
              </a:rPr>
            </a:br>
            <a:r>
              <a:rPr lang="en-GB" sz="2000" dirty="0" smtClean="0">
                <a:effectLst/>
              </a:rPr>
              <a:t>- Essential Skeleton</a:t>
            </a:r>
            <a:br>
              <a:rPr lang="en-GB" sz="2000" dirty="0" smtClean="0">
                <a:effectLst/>
              </a:rPr>
            </a:br>
            <a:r>
              <a:rPr lang="en-GB" sz="2000" dirty="0" smtClean="0">
                <a:effectLst/>
              </a:rPr>
              <a:t>- 3D cardiovascular system</a:t>
            </a:r>
            <a:br>
              <a:rPr lang="en-GB" sz="2000" dirty="0" smtClean="0">
                <a:effectLst/>
              </a:rPr>
            </a:br>
            <a:r>
              <a:rPr lang="en-GB" sz="2000" dirty="0" smtClean="0">
                <a:effectLst/>
              </a:rPr>
              <a:t>-3D Digestive system</a:t>
            </a:r>
            <a:br>
              <a:rPr lang="en-GB" sz="2000" dirty="0" smtClean="0">
                <a:effectLst/>
              </a:rPr>
            </a:br>
            <a:r>
              <a:rPr lang="en-GB" sz="2000" dirty="0" smtClean="0">
                <a:effectLst/>
              </a:rPr>
              <a:t/>
            </a:r>
            <a:br>
              <a:rPr lang="en-GB" sz="2000" dirty="0" smtClean="0">
                <a:effectLst/>
              </a:rPr>
            </a:br>
            <a:r>
              <a:rPr lang="en-GB" sz="2000" b="1" dirty="0" smtClean="0">
                <a:effectLst/>
              </a:rPr>
              <a:t>Physics</a:t>
            </a:r>
            <a:r>
              <a:rPr lang="en-GB" sz="2000" dirty="0" smtClean="0">
                <a:effectLst/>
              </a:rPr>
              <a:t/>
            </a:r>
            <a:br>
              <a:rPr lang="en-GB" sz="2000" dirty="0" smtClean="0">
                <a:effectLst/>
              </a:rPr>
            </a:br>
            <a:r>
              <a:rPr lang="en-GB" sz="2000" dirty="0" smtClean="0">
                <a:effectLst/>
              </a:rPr>
              <a:t>-E fields</a:t>
            </a:r>
            <a:br>
              <a:rPr lang="en-GB" sz="2000" dirty="0" smtClean="0">
                <a:effectLst/>
              </a:rPr>
            </a:br>
            <a:r>
              <a:rPr lang="en-GB" sz="2000" dirty="0" smtClean="0">
                <a:effectLst/>
              </a:rPr>
              <a:t>-Fourier Touch</a:t>
            </a:r>
            <a:br>
              <a:rPr lang="en-GB" sz="2000" dirty="0" smtClean="0">
                <a:effectLst/>
              </a:rPr>
            </a:br>
            <a:r>
              <a:rPr lang="en-GB" sz="2000" dirty="0" smtClean="0">
                <a:effectLst/>
              </a:rPr>
              <a:t>-Angry birds</a:t>
            </a:r>
            <a:br>
              <a:rPr lang="en-GB" sz="2000" dirty="0" smtClean="0">
                <a:effectLst/>
              </a:rPr>
            </a:br>
            <a:r>
              <a:rPr lang="en-GB" sz="2000" dirty="0" smtClean="0">
                <a:effectLst/>
              </a:rPr>
              <a:t>-Projectile</a:t>
            </a:r>
            <a:br>
              <a:rPr lang="en-GB" sz="2000" dirty="0" smtClean="0">
                <a:effectLst/>
              </a:rPr>
            </a:br>
            <a:r>
              <a:rPr lang="en-GB" sz="2000" dirty="0" smtClean="0">
                <a:effectLst/>
              </a:rPr>
              <a:t>-string</a:t>
            </a:r>
          </a:p>
          <a:p>
            <a:endParaRPr lang="en-GB" sz="2000" dirty="0"/>
          </a:p>
        </p:txBody>
      </p:sp>
    </p:spTree>
    <p:extLst>
      <p:ext uri="{BB962C8B-B14F-4D97-AF65-F5344CB8AC3E}">
        <p14:creationId xmlns:p14="http://schemas.microsoft.com/office/powerpoint/2010/main" val="159103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Apps </a:t>
            </a:r>
            <a:r>
              <a:rPr lang="en-GB" sz="4000" dirty="0"/>
              <a:t>for revision</a:t>
            </a:r>
          </a:p>
        </p:txBody>
      </p:sp>
      <p:sp>
        <p:nvSpPr>
          <p:cNvPr id="3" name="Content Placeholder 2"/>
          <p:cNvSpPr>
            <a:spLocks noGrp="1"/>
          </p:cNvSpPr>
          <p:nvPr>
            <p:ph idx="1"/>
          </p:nvPr>
        </p:nvSpPr>
        <p:spPr/>
        <p:txBody>
          <a:bodyPr>
            <a:normAutofit fontScale="92500" lnSpcReduction="10000"/>
          </a:bodyPr>
          <a:lstStyle/>
          <a:p>
            <a:r>
              <a:rPr lang="en-GB" b="1" dirty="0" smtClean="0">
                <a:effectLst/>
              </a:rPr>
              <a:t>CGP</a:t>
            </a:r>
            <a:r>
              <a:rPr lang="en-GB" dirty="0" smtClean="0">
                <a:effectLst/>
              </a:rPr>
              <a:t> has some good apps for revision. One version is free and the full app is not. </a:t>
            </a:r>
          </a:p>
          <a:p>
            <a:r>
              <a:rPr lang="en-GB" dirty="0" err="1" smtClean="0">
                <a:effectLst/>
              </a:rPr>
              <a:t>iCell</a:t>
            </a:r>
            <a:r>
              <a:rPr lang="en-GB" dirty="0" smtClean="0">
                <a:effectLst/>
              </a:rPr>
              <a:t> is great for discovery of cell structures. Your best bet is to search specific topics. </a:t>
            </a:r>
          </a:p>
          <a:p>
            <a:r>
              <a:rPr lang="en-GB" b="1" dirty="0" smtClean="0">
                <a:effectLst/>
              </a:rPr>
              <a:t>Virtual dissections </a:t>
            </a:r>
            <a:r>
              <a:rPr lang="en-GB" dirty="0" smtClean="0">
                <a:effectLst/>
              </a:rPr>
              <a:t>are fun as each student can get involved. </a:t>
            </a:r>
          </a:p>
          <a:p>
            <a:r>
              <a:rPr lang="en-GB" dirty="0" smtClean="0">
                <a:effectLst/>
              </a:rPr>
              <a:t>Students can also make up their own word searches on </a:t>
            </a:r>
            <a:r>
              <a:rPr lang="en-GB" b="1" dirty="0" smtClean="0">
                <a:effectLst/>
              </a:rPr>
              <a:t>puzzle-maker</a:t>
            </a:r>
            <a:r>
              <a:rPr lang="en-GB" dirty="0" smtClean="0">
                <a:effectLst/>
              </a:rPr>
              <a:t>. For higher ability, I would suggest they create their own crossword puzzles. </a:t>
            </a:r>
            <a:endParaRPr lang="en-GB" dirty="0"/>
          </a:p>
        </p:txBody>
      </p:sp>
    </p:spTree>
    <p:extLst>
      <p:ext uri="{BB962C8B-B14F-4D97-AF65-F5344CB8AC3E}">
        <p14:creationId xmlns:p14="http://schemas.microsoft.com/office/powerpoint/2010/main" val="2368990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1051</Words>
  <Application>Microsoft Office PowerPoint</Application>
  <PresentationFormat>Προβολή στην οθόνη (4:3)</PresentationFormat>
  <Paragraphs>96</Paragraphs>
  <Slides>18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Office Theme</vt:lpstr>
      <vt:lpstr>Mobile Learning in Science Education</vt:lpstr>
      <vt:lpstr>Ipads and mobile learning in the classroom</vt:lpstr>
      <vt:lpstr>iPADS in the classroom</vt:lpstr>
      <vt:lpstr>Online resources</vt:lpstr>
      <vt:lpstr>Mobile learning</vt:lpstr>
      <vt:lpstr>Edshelf “tools”</vt:lpstr>
      <vt:lpstr>‘Exploriments'</vt:lpstr>
      <vt:lpstr>More apps …</vt:lpstr>
      <vt:lpstr>Apps for revision</vt:lpstr>
      <vt:lpstr>Apps </vt:lpstr>
      <vt:lpstr>iPADS and its camera functions</vt:lpstr>
      <vt:lpstr>My favourites (at the moment)</vt:lpstr>
      <vt:lpstr>Avoiding the technology is impossible</vt:lpstr>
      <vt:lpstr>Παρουσίαση του PowerPoint</vt:lpstr>
      <vt:lpstr>Advantages in the Classroom</vt:lpstr>
      <vt:lpstr>Disadvantages in the Classroom</vt:lpstr>
      <vt:lpstr>Support the learning of others</vt:lpstr>
      <vt:lpstr>Don't be afraid to learn from your students!    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Demoncheaux</dc:creator>
  <cp:lastModifiedBy>ea</cp:lastModifiedBy>
  <cp:revision>73</cp:revision>
  <cp:lastPrinted>2013-10-09T23:12:31Z</cp:lastPrinted>
  <dcterms:created xsi:type="dcterms:W3CDTF">2013-10-06T20:50:04Z</dcterms:created>
  <dcterms:modified xsi:type="dcterms:W3CDTF">2015-07-16T13:59:51Z</dcterms:modified>
</cp:coreProperties>
</file>