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handoutMasterIdLst>
    <p:handoutMasterId r:id="rId59"/>
  </p:handoutMasterIdLst>
  <p:sldIdLst>
    <p:sldId id="328" r:id="rId3"/>
    <p:sldId id="256" r:id="rId4"/>
    <p:sldId id="318" r:id="rId5"/>
    <p:sldId id="280" r:id="rId6"/>
    <p:sldId id="257" r:id="rId7"/>
    <p:sldId id="319" r:id="rId8"/>
    <p:sldId id="269" r:id="rId9"/>
    <p:sldId id="278" r:id="rId10"/>
    <p:sldId id="329" r:id="rId11"/>
    <p:sldId id="330" r:id="rId12"/>
    <p:sldId id="331" r:id="rId13"/>
    <p:sldId id="332" r:id="rId14"/>
    <p:sldId id="334" r:id="rId15"/>
    <p:sldId id="335" r:id="rId16"/>
    <p:sldId id="336" r:id="rId17"/>
    <p:sldId id="337" r:id="rId18"/>
    <p:sldId id="338" r:id="rId19"/>
    <p:sldId id="339" r:id="rId20"/>
    <p:sldId id="340" r:id="rId21"/>
    <p:sldId id="322" r:id="rId22"/>
    <p:sldId id="321" r:id="rId23"/>
    <p:sldId id="308" r:id="rId24"/>
    <p:sldId id="309" r:id="rId25"/>
    <p:sldId id="310" r:id="rId26"/>
    <p:sldId id="311" r:id="rId27"/>
    <p:sldId id="312" r:id="rId28"/>
    <p:sldId id="313" r:id="rId29"/>
    <p:sldId id="314" r:id="rId30"/>
    <p:sldId id="315" r:id="rId31"/>
    <p:sldId id="316" r:id="rId32"/>
    <p:sldId id="317" r:id="rId33"/>
    <p:sldId id="304" r:id="rId34"/>
    <p:sldId id="305" r:id="rId35"/>
    <p:sldId id="324" r:id="rId36"/>
    <p:sldId id="267" r:id="rId37"/>
    <p:sldId id="325" r:id="rId38"/>
    <p:sldId id="288" r:id="rId39"/>
    <p:sldId id="292" r:id="rId40"/>
    <p:sldId id="293" r:id="rId41"/>
    <p:sldId id="294" r:id="rId42"/>
    <p:sldId id="295" r:id="rId43"/>
    <p:sldId id="296" r:id="rId44"/>
    <p:sldId id="297" r:id="rId45"/>
    <p:sldId id="298" r:id="rId46"/>
    <p:sldId id="299" r:id="rId47"/>
    <p:sldId id="301" r:id="rId48"/>
    <p:sldId id="302" r:id="rId49"/>
    <p:sldId id="300" r:id="rId50"/>
    <p:sldId id="303" r:id="rId51"/>
    <p:sldId id="326" r:id="rId52"/>
    <p:sldId id="289" r:id="rId53"/>
    <p:sldId id="273" r:id="rId54"/>
    <p:sldId id="307" r:id="rId55"/>
    <p:sldId id="327" r:id="rId56"/>
    <p:sldId id="268" r:id="rId57"/>
  </p:sldIdLst>
  <p:sldSz cx="9144000" cy="6858000" type="screen4x3"/>
  <p:notesSz cx="10234613" cy="7099300"/>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0000"/>
    <a:srgbClr val="34B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7" autoAdjust="0"/>
    <p:restoredTop sz="81264" autoAdjust="0"/>
  </p:normalViewPr>
  <p:slideViewPr>
    <p:cSldViewPr>
      <p:cViewPr>
        <p:scale>
          <a:sx n="66" d="100"/>
          <a:sy n="66" d="100"/>
        </p:scale>
        <p:origin x="-3072" y="-714"/>
      </p:cViewPr>
      <p:guideLst>
        <p:guide orient="horz" pos="2160"/>
        <p:guide pos="2880"/>
      </p:guideLst>
    </p:cSldViewPr>
  </p:slideViewPr>
  <p:outlineViewPr>
    <p:cViewPr>
      <p:scale>
        <a:sx n="33" d="100"/>
        <a:sy n="33" d="100"/>
      </p:scale>
      <p:origin x="0" y="134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475" cy="355600"/>
          </a:xfrm>
          <a:prstGeom prst="rect">
            <a:avLst/>
          </a:prstGeom>
        </p:spPr>
        <p:txBody>
          <a:bodyPr vert="horz" lIns="99033" tIns="49518" rIns="99033" bIns="49518" rtlCol="0"/>
          <a:lstStyle>
            <a:lvl1pPr algn="l">
              <a:defRPr sz="1300"/>
            </a:lvl1pPr>
          </a:lstStyle>
          <a:p>
            <a:pPr>
              <a:defRPr/>
            </a:pPr>
            <a:endParaRPr lang="en-GB"/>
          </a:p>
        </p:txBody>
      </p:sp>
      <p:sp>
        <p:nvSpPr>
          <p:cNvPr id="3" name="Date Placeholder 2"/>
          <p:cNvSpPr>
            <a:spLocks noGrp="1"/>
          </p:cNvSpPr>
          <p:nvPr>
            <p:ph type="dt" sz="quarter" idx="1"/>
          </p:nvPr>
        </p:nvSpPr>
        <p:spPr>
          <a:xfrm>
            <a:off x="5797550" y="0"/>
            <a:ext cx="4435475" cy="355600"/>
          </a:xfrm>
          <a:prstGeom prst="rect">
            <a:avLst/>
          </a:prstGeom>
        </p:spPr>
        <p:txBody>
          <a:bodyPr vert="horz" lIns="99033" tIns="49518" rIns="99033" bIns="49518" rtlCol="0"/>
          <a:lstStyle>
            <a:lvl1pPr algn="r">
              <a:defRPr sz="1300"/>
            </a:lvl1pPr>
          </a:lstStyle>
          <a:p>
            <a:pPr>
              <a:defRPr/>
            </a:pPr>
            <a:fld id="{D94FF1FC-C7CD-4E3F-BD90-766810707C9F}" type="datetimeFigureOut">
              <a:rPr lang="en-GB"/>
              <a:pPr>
                <a:defRPr/>
              </a:pPr>
              <a:t>07/10/2014</a:t>
            </a:fld>
            <a:endParaRPr lang="en-GB"/>
          </a:p>
        </p:txBody>
      </p:sp>
      <p:sp>
        <p:nvSpPr>
          <p:cNvPr id="4" name="Footer Placeholder 3"/>
          <p:cNvSpPr>
            <a:spLocks noGrp="1"/>
          </p:cNvSpPr>
          <p:nvPr>
            <p:ph type="ftr" sz="quarter" idx="2"/>
          </p:nvPr>
        </p:nvSpPr>
        <p:spPr>
          <a:xfrm>
            <a:off x="0" y="6743700"/>
            <a:ext cx="4435475" cy="354013"/>
          </a:xfrm>
          <a:prstGeom prst="rect">
            <a:avLst/>
          </a:prstGeom>
        </p:spPr>
        <p:txBody>
          <a:bodyPr vert="horz" lIns="99033" tIns="49518" rIns="99033" bIns="4951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5797550" y="6743700"/>
            <a:ext cx="4435475" cy="354013"/>
          </a:xfrm>
          <a:prstGeom prst="rect">
            <a:avLst/>
          </a:prstGeom>
        </p:spPr>
        <p:txBody>
          <a:bodyPr vert="horz" lIns="99033" tIns="49518" rIns="99033" bIns="49518" rtlCol="0" anchor="b"/>
          <a:lstStyle>
            <a:lvl1pPr algn="r">
              <a:defRPr sz="1300"/>
            </a:lvl1pPr>
          </a:lstStyle>
          <a:p>
            <a:pPr>
              <a:defRPr/>
            </a:pPr>
            <a:fld id="{F2851325-FD3B-4886-BF38-BEAE457DC4C7}" type="slidenum">
              <a:rPr lang="en-GB"/>
              <a:pPr>
                <a:defRPr/>
              </a:pPr>
              <a:t>‹#›</a:t>
            </a:fld>
            <a:endParaRPr lang="en-GB"/>
          </a:p>
        </p:txBody>
      </p:sp>
    </p:spTree>
    <p:extLst>
      <p:ext uri="{BB962C8B-B14F-4D97-AF65-F5344CB8AC3E}">
        <p14:creationId xmlns:p14="http://schemas.microsoft.com/office/powerpoint/2010/main" val="1373175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9033" tIns="49518" rIns="99033" bIns="49518" numCol="1" anchor="t" anchorCtr="0" compatLnSpc="1">
            <a:prstTxWarp prst="textNoShape">
              <a:avLst/>
            </a:prstTxWarp>
          </a:bodyPr>
          <a:lstStyle>
            <a:lvl1pPr>
              <a:defRPr sz="1300" b="0"/>
            </a:lvl1pPr>
          </a:lstStyle>
          <a:p>
            <a:pPr>
              <a:defRPr/>
            </a:pPr>
            <a:endParaRPr lang="en-GB"/>
          </a:p>
        </p:txBody>
      </p:sp>
      <p:sp>
        <p:nvSpPr>
          <p:cNvPr id="17411"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9033" tIns="49518" rIns="99033" bIns="49518" numCol="1" anchor="t" anchorCtr="0" compatLnSpc="1">
            <a:prstTxWarp prst="textNoShape">
              <a:avLst/>
            </a:prstTxWarp>
          </a:bodyPr>
          <a:lstStyle>
            <a:lvl1pPr algn="r">
              <a:defRPr sz="1300" b="0"/>
            </a:lvl1pPr>
          </a:lstStyle>
          <a:p>
            <a:pPr>
              <a:defRPr/>
            </a:pPr>
            <a:endParaRPr lang="en-GB"/>
          </a:p>
        </p:txBody>
      </p:sp>
      <p:sp>
        <p:nvSpPr>
          <p:cNvPr id="61444" name="Rectangle 4"/>
          <p:cNvSpPr>
            <a:spLocks noRot="1" noChangeArrowheads="1" noTextEdit="1"/>
          </p:cNvSpPr>
          <p:nvPr>
            <p:ph type="sldImg" idx="2"/>
          </p:nvPr>
        </p:nvSpPr>
        <p:spPr bwMode="auto">
          <a:xfrm>
            <a:off x="3343275" y="533400"/>
            <a:ext cx="3548063"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1023938" y="3371850"/>
            <a:ext cx="8186737" cy="3195638"/>
          </a:xfrm>
          <a:prstGeom prst="rect">
            <a:avLst/>
          </a:prstGeom>
          <a:noFill/>
          <a:ln w="9525">
            <a:noFill/>
            <a:miter lim="800000"/>
            <a:headEnd/>
            <a:tailEnd/>
          </a:ln>
          <a:effectLst/>
        </p:spPr>
        <p:txBody>
          <a:bodyPr vert="horz" wrap="square" lIns="99033" tIns="49518" rIns="99033" bIns="495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9033" tIns="49518" rIns="99033" bIns="49518" numCol="1" anchor="b" anchorCtr="0" compatLnSpc="1">
            <a:prstTxWarp prst="textNoShape">
              <a:avLst/>
            </a:prstTxWarp>
          </a:bodyPr>
          <a:lstStyle>
            <a:lvl1pPr>
              <a:defRPr sz="1300" b="0"/>
            </a:lvl1pPr>
          </a:lstStyle>
          <a:p>
            <a:pPr>
              <a:defRPr/>
            </a:pPr>
            <a:endParaRPr lang="en-GB"/>
          </a:p>
        </p:txBody>
      </p:sp>
      <p:sp>
        <p:nvSpPr>
          <p:cNvPr id="17415" name="Rectangle 7"/>
          <p:cNvSpPr>
            <a:spLocks noGrp="1" noChangeArrowheads="1"/>
          </p:cNvSpPr>
          <p:nvPr>
            <p:ph type="sldNum" sz="quarter" idx="5"/>
          </p:nvPr>
        </p:nvSpPr>
        <p:spPr bwMode="auto">
          <a:xfrm>
            <a:off x="5797550" y="6743700"/>
            <a:ext cx="4435475" cy="354013"/>
          </a:xfrm>
          <a:prstGeom prst="rect">
            <a:avLst/>
          </a:prstGeom>
          <a:noFill/>
          <a:ln w="9525">
            <a:noFill/>
            <a:miter lim="800000"/>
            <a:headEnd/>
            <a:tailEnd/>
          </a:ln>
          <a:effectLst/>
        </p:spPr>
        <p:txBody>
          <a:bodyPr vert="horz" wrap="square" lIns="99033" tIns="49518" rIns="99033" bIns="49518" numCol="1" anchor="b" anchorCtr="0" compatLnSpc="1">
            <a:prstTxWarp prst="textNoShape">
              <a:avLst/>
            </a:prstTxWarp>
          </a:bodyPr>
          <a:lstStyle>
            <a:lvl1pPr algn="r">
              <a:defRPr sz="1300" b="0"/>
            </a:lvl1pPr>
          </a:lstStyle>
          <a:p>
            <a:pPr>
              <a:defRPr/>
            </a:pPr>
            <a:fld id="{F605B5D1-52FF-4F22-8172-F4F63F0020D1}" type="slidenum">
              <a:rPr lang="en-GB"/>
              <a:pPr>
                <a:defRPr/>
              </a:pPr>
              <a:t>‹#›</a:t>
            </a:fld>
            <a:endParaRPr lang="en-GB"/>
          </a:p>
        </p:txBody>
      </p:sp>
    </p:spTree>
    <p:extLst>
      <p:ext uri="{BB962C8B-B14F-4D97-AF65-F5344CB8AC3E}">
        <p14:creationId xmlns:p14="http://schemas.microsoft.com/office/powerpoint/2010/main" val="4211028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CF1A6C7-52D0-4551-987D-FDBFC9DC3BDE}" type="slidenum">
              <a:rPr lang="en-GB" altLang="en-US" b="0" smtClean="0"/>
              <a:pPr eaLnBrk="1" hangingPunct="1"/>
              <a:t>5</a:t>
            </a:fld>
            <a:endParaRPr lang="en-GB" altLang="en-US" b="0"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is also called Wein’s Displacement Law</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9141414-6E77-477E-8D0D-46CBBAA88F8C}" type="slidenum">
              <a:rPr lang="en-GB" altLang="en-US" b="0" smtClean="0"/>
              <a:pPr eaLnBrk="1" hangingPunct="1"/>
              <a:t>8</a:t>
            </a:fld>
            <a:endParaRPr lang="en-GB" altLang="en-US" b="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Radio telescope can observe during the day, because the radio waves are not absorbed by the Earth’s atmosphere.</a:t>
            </a:r>
          </a:p>
          <a:p>
            <a:r>
              <a:rPr lang="en-GB" altLang="en-US" smtClean="0"/>
              <a:t>The atmosphere isn’t completely transparent at visible wavelengths, which is why the biggest telescopes are high up mountains</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8036CD8-5804-4C70-B13C-AF1BBE25DDAE}" type="slidenum">
              <a:rPr lang="en-GB" altLang="en-US" b="0" smtClean="0"/>
              <a:pPr eaLnBrk="1" hangingPunct="1"/>
              <a:t>10</a:t>
            </a:fld>
            <a:endParaRPr lang="en-GB" altLang="en-US"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Herschel is a European Space Agency mission to observe in far-infrared and sub-millimetre light</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110E9B3-C03E-4395-810B-5115C50DBA61}" type="slidenum">
              <a:rPr lang="en-GB" altLang="en-US" b="0" smtClean="0"/>
              <a:pPr eaLnBrk="1" hangingPunct="1"/>
              <a:t>12</a:t>
            </a:fld>
            <a:endParaRPr lang="en-GB" altLang="en-US" b="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Clouds of gas &amp; dust in constellation of Taurus</a:t>
            </a:r>
          </a:p>
          <a:p>
            <a:r>
              <a:rPr lang="en-GB" altLang="en-US" smtClean="0"/>
              <a:t>First shows visible light, then click to add in far-infrared light from Herschel</a:t>
            </a:r>
          </a:p>
          <a:p>
            <a:r>
              <a:rPr lang="en-GB" altLang="en-US" smtClean="0"/>
              <a:t>Dark regions in visible light are blocked by cold dust</a:t>
            </a:r>
          </a:p>
          <a:p>
            <a:r>
              <a:rPr lang="en-GB" altLang="en-US" smtClean="0"/>
              <a:t>These regions glow in far-infrared light as the dust shines at these wavelengths</a:t>
            </a:r>
          </a:p>
          <a:p>
            <a:endParaRPr lang="en-GB"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4DD525B-F819-4D8B-8977-200F247A0991}" type="slidenum">
              <a:rPr lang="en-GB" altLang="en-US" b="0" smtClean="0"/>
              <a:pPr eaLnBrk="1" hangingPunct="1"/>
              <a:t>16</a:t>
            </a:fld>
            <a:endParaRPr lang="en-GB" altLang="en-US"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Newly-formed stars blow bubbles of hot material in their surroundings.</a:t>
            </a:r>
          </a:p>
          <a:p>
            <a:r>
              <a:rPr lang="en-GB" altLang="en-US" smtClean="0"/>
              <a:t>In this Herschel image, the bluer material is warmer, while the orange and red are colder.</a:t>
            </a:r>
          </a:p>
          <a:p>
            <a:r>
              <a:rPr lang="en-GB" altLang="en-US" smtClean="0"/>
              <a:t>The blue bubble is heated and blown outwards by a star in the centre (unseen by Herschel).</a:t>
            </a:r>
          </a:p>
          <a:p>
            <a:r>
              <a:rPr lang="en-GB" altLang="en-US" smtClean="0"/>
              <a:t>As the bubble hits the surrounding material it compresses it, triggering more star formation, such as the bright white dot at the bottom of the bubble</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31A66F4-7EBA-4D19-8C44-30ED43220B01}" type="slidenum">
              <a:rPr lang="en-GB" altLang="en-US" b="0" smtClean="0"/>
              <a:pPr eaLnBrk="1" hangingPunct="1"/>
              <a:t>17</a:t>
            </a:fld>
            <a:endParaRPr lang="en-GB" altLang="en-US" b="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part of the Rosette Nebula shows clouds of dust heated by stars off to the right (unseen by Herschel)</a:t>
            </a:r>
          </a:p>
          <a:p>
            <a:r>
              <a:rPr lang="en-GB" altLang="en-US" smtClean="0"/>
              <a:t>The bluer material glows at shorter wavelengths, so is warmer.</a:t>
            </a:r>
          </a:p>
          <a:p>
            <a:r>
              <a:rPr lang="en-GB" altLang="en-US" smtClean="0"/>
              <a:t>The bright blue and white clumps are heated by newly-formed stars.</a:t>
            </a:r>
          </a:p>
          <a:p>
            <a:r>
              <a:rPr lang="en-GB" altLang="en-US" smtClean="0"/>
              <a:t>The red and orange clumps are clouds of gas and dust in the process of collapsing under gravity, which will eventually form stars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77EFB88-5615-4F9E-9C15-E79E14443DBB}" type="slidenum">
              <a:rPr lang="en-GB" altLang="en-US" b="0" smtClean="0"/>
              <a:pPr eaLnBrk="1" hangingPunct="1"/>
              <a:t>18</a:t>
            </a:fld>
            <a:endParaRPr lang="en-GB" altLang="en-US"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Herschel’s view of the Rosette Nebula in context with the whole thing seen in visible light. The cluster of young stars which are heating the dust are in the centre of the round cloud</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ECE14F-3237-4037-B220-2ED5EB686633}" type="slidenum">
              <a:rPr lang="en-GB" altLang="en-US" b="0" smtClean="0"/>
              <a:pPr eaLnBrk="1" hangingPunct="1"/>
              <a:t>19</a:t>
            </a:fld>
            <a:endParaRPr lang="en-GB" altLang="en-US"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Just doing wavelength / diameter gives the resolution in radians</a:t>
            </a:r>
          </a:p>
          <a:p>
            <a:r>
              <a:rPr lang="en-GB" altLang="en-US" smtClean="0"/>
              <a:t>The factor of 60 in the first two lines of equations is the rough conversion from radians to degrees (actually 57.3)</a:t>
            </a:r>
          </a:p>
          <a:p>
            <a:endParaRPr lang="en-GB"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7CA1170-655D-445D-A146-A99942B9FA97}" type="slidenum">
              <a:rPr lang="en-GB" altLang="en-US" b="0" smtClean="0"/>
              <a:pPr eaLnBrk="1" hangingPunct="1"/>
              <a:t>32</a:t>
            </a:fld>
            <a:endParaRPr lang="en-GB" altLang="en-US" b="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quila_Herschel_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76213"/>
            <a:ext cx="9753600" cy="721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8"/>
          <p:cNvSpPr>
            <a:spLocks noChangeArrowheads="1"/>
          </p:cNvSpPr>
          <p:nvPr userDrawn="1"/>
        </p:nvSpPr>
        <p:spPr bwMode="auto">
          <a:xfrm>
            <a:off x="457200" y="3886200"/>
            <a:ext cx="8229600" cy="1447800"/>
          </a:xfrm>
          <a:prstGeom prst="roundRect">
            <a:avLst>
              <a:gd name="adj" fmla="val 16667"/>
            </a:avLst>
          </a:prstGeom>
          <a:solidFill>
            <a:schemeClr val="tx1">
              <a:alpha val="72000"/>
            </a:schemeClr>
          </a:solidFill>
          <a:ln w="9525">
            <a:noFill/>
            <a:round/>
            <a:headEnd/>
            <a:tailEnd/>
          </a:ln>
          <a:effectLst/>
        </p:spPr>
        <p:txBody>
          <a:bodyPr wrap="none" anchor="ctr"/>
          <a:lstStyle/>
          <a:p>
            <a:pPr>
              <a:defRPr/>
            </a:pPr>
            <a:endParaRPr lang="en-GB"/>
          </a:p>
        </p:txBody>
      </p:sp>
      <p:sp>
        <p:nvSpPr>
          <p:cNvPr id="6" name="AutoShape 9"/>
          <p:cNvSpPr>
            <a:spLocks noChangeArrowheads="1"/>
          </p:cNvSpPr>
          <p:nvPr userDrawn="1"/>
        </p:nvSpPr>
        <p:spPr bwMode="auto">
          <a:xfrm>
            <a:off x="457200" y="2133600"/>
            <a:ext cx="8229600" cy="1447800"/>
          </a:xfrm>
          <a:prstGeom prst="roundRect">
            <a:avLst>
              <a:gd name="adj" fmla="val 16667"/>
            </a:avLst>
          </a:prstGeom>
          <a:solidFill>
            <a:schemeClr val="tx1">
              <a:alpha val="72000"/>
            </a:schemeClr>
          </a:solidFill>
          <a:ln w="9525">
            <a:noFill/>
            <a:round/>
            <a:headEnd/>
            <a:tailEnd/>
          </a:ln>
          <a:effectLst/>
        </p:spPr>
        <p:txBody>
          <a:bodyPr wrap="none" anchor="ctr"/>
          <a:lstStyle/>
          <a:p>
            <a:pPr>
              <a:defRPr/>
            </a:pPr>
            <a:endParaRPr lang="en-GB"/>
          </a:p>
        </p:txBody>
      </p:sp>
      <p:sp>
        <p:nvSpPr>
          <p:cNvPr id="24578" name="Rectangle 2"/>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245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45225"/>
            <a:ext cx="2895600" cy="476250"/>
          </a:xfrm>
        </p:spPr>
        <p:txBody>
          <a:bodyPr/>
          <a:lstStyle>
            <a:lvl1pPr>
              <a:defRPr>
                <a:solidFill>
                  <a:schemeClr val="tx1"/>
                </a:solidFill>
                <a:latin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9BA5CF87-82B3-4A90-9804-99B7AEB94DEA}" type="slidenum">
              <a:rPr lang="en-GB"/>
              <a:pPr>
                <a:defRPr/>
              </a:pPr>
              <a:t>‹#›</a:t>
            </a:fld>
            <a:endParaRPr lang="en-GB"/>
          </a:p>
        </p:txBody>
      </p:sp>
    </p:spTree>
    <p:extLst>
      <p:ext uri="{BB962C8B-B14F-4D97-AF65-F5344CB8AC3E}">
        <p14:creationId xmlns:p14="http://schemas.microsoft.com/office/powerpoint/2010/main" val="228332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6" name="Rectangle 6"/>
          <p:cNvSpPr>
            <a:spLocks noGrp="1" noChangeArrowheads="1"/>
          </p:cNvSpPr>
          <p:nvPr>
            <p:ph type="sldNum" sz="quarter" idx="12"/>
          </p:nvPr>
        </p:nvSpPr>
        <p:spPr>
          <a:ln/>
        </p:spPr>
        <p:txBody>
          <a:bodyPr/>
          <a:lstStyle>
            <a:lvl1pPr>
              <a:defRPr/>
            </a:lvl1pPr>
          </a:lstStyle>
          <a:p>
            <a:pPr>
              <a:defRPr/>
            </a:pPr>
            <a:fld id="{87EF197D-ED40-4454-ADDC-4DFE4B7D7094}" type="slidenum">
              <a:rPr lang="en-GB"/>
              <a:pPr>
                <a:defRPr/>
              </a:pPr>
              <a:t>‹#›</a:t>
            </a:fld>
            <a:endParaRPr lang="en-GB"/>
          </a:p>
        </p:txBody>
      </p:sp>
    </p:spTree>
    <p:extLst>
      <p:ext uri="{BB962C8B-B14F-4D97-AF65-F5344CB8AC3E}">
        <p14:creationId xmlns:p14="http://schemas.microsoft.com/office/powerpoint/2010/main" val="247491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6" name="Rectangle 6"/>
          <p:cNvSpPr>
            <a:spLocks noGrp="1" noChangeArrowheads="1"/>
          </p:cNvSpPr>
          <p:nvPr>
            <p:ph type="sldNum" sz="quarter" idx="12"/>
          </p:nvPr>
        </p:nvSpPr>
        <p:spPr>
          <a:ln/>
        </p:spPr>
        <p:txBody>
          <a:bodyPr/>
          <a:lstStyle>
            <a:lvl1pPr>
              <a:defRPr/>
            </a:lvl1pPr>
          </a:lstStyle>
          <a:p>
            <a:pPr>
              <a:defRPr/>
            </a:pPr>
            <a:fld id="{74880F31-C981-458C-BF87-5EC5708ED0E4}" type="slidenum">
              <a:rPr lang="en-GB"/>
              <a:pPr>
                <a:defRPr/>
              </a:pPr>
              <a:t>‹#›</a:t>
            </a:fld>
            <a:endParaRPr lang="en-GB"/>
          </a:p>
        </p:txBody>
      </p:sp>
    </p:spTree>
    <p:extLst>
      <p:ext uri="{BB962C8B-B14F-4D97-AF65-F5344CB8AC3E}">
        <p14:creationId xmlns:p14="http://schemas.microsoft.com/office/powerpoint/2010/main" val="4239687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63C75CF-19EC-4CB8-B844-4C8BA2EAA15B}" type="datetimeFigureOut">
              <a:rPr lang="en-GB"/>
              <a:pPr>
                <a:defRPr/>
              </a:pPr>
              <a:t>07/10/2014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8A7E2E-E3BB-4487-B379-170653E553A6}" type="slidenum">
              <a:rPr lang="en-GB"/>
              <a:pPr>
                <a:defRPr/>
              </a:pPr>
              <a:t>‹#›</a:t>
            </a:fld>
            <a:endParaRPr lang="en-GB"/>
          </a:p>
        </p:txBody>
      </p:sp>
    </p:spTree>
    <p:extLst>
      <p:ext uri="{BB962C8B-B14F-4D97-AF65-F5344CB8AC3E}">
        <p14:creationId xmlns:p14="http://schemas.microsoft.com/office/powerpoint/2010/main" val="428569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74FA63-7809-48C6-A670-57DC7C76CAA0}" type="datetimeFigureOut">
              <a:rPr lang="en-GB"/>
              <a:pPr>
                <a:defRPr/>
              </a:pPr>
              <a:t>07/10/2014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E62710-7F3D-42A0-936A-4D1D20DA4AF0}" type="slidenum">
              <a:rPr lang="en-GB"/>
              <a:pPr>
                <a:defRPr/>
              </a:pPr>
              <a:t>‹#›</a:t>
            </a:fld>
            <a:endParaRPr lang="en-GB"/>
          </a:p>
        </p:txBody>
      </p:sp>
    </p:spTree>
    <p:extLst>
      <p:ext uri="{BB962C8B-B14F-4D97-AF65-F5344CB8AC3E}">
        <p14:creationId xmlns:p14="http://schemas.microsoft.com/office/powerpoint/2010/main" val="322364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DC92A3-5857-45BA-AD95-90BF262ADA29}" type="datetimeFigureOut">
              <a:rPr lang="en-GB"/>
              <a:pPr>
                <a:defRPr/>
              </a:pPr>
              <a:t>07/10/2014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A2D8AF-93D8-4322-8385-1E376348BCF9}" type="slidenum">
              <a:rPr lang="en-GB"/>
              <a:pPr>
                <a:defRPr/>
              </a:pPr>
              <a:t>‹#›</a:t>
            </a:fld>
            <a:endParaRPr lang="en-GB"/>
          </a:p>
        </p:txBody>
      </p:sp>
    </p:spTree>
    <p:extLst>
      <p:ext uri="{BB962C8B-B14F-4D97-AF65-F5344CB8AC3E}">
        <p14:creationId xmlns:p14="http://schemas.microsoft.com/office/powerpoint/2010/main" val="3414066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2EB0859-7264-4B7B-AFE9-FC5265EA0105}" type="datetimeFigureOut">
              <a:rPr lang="en-GB"/>
              <a:pPr>
                <a:defRPr/>
              </a:pPr>
              <a:t>07/10/2014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42351D2-C352-4B10-B6B1-D451D163F708}" type="slidenum">
              <a:rPr lang="en-GB"/>
              <a:pPr>
                <a:defRPr/>
              </a:pPr>
              <a:t>‹#›</a:t>
            </a:fld>
            <a:endParaRPr lang="en-GB"/>
          </a:p>
        </p:txBody>
      </p:sp>
    </p:spTree>
    <p:extLst>
      <p:ext uri="{BB962C8B-B14F-4D97-AF65-F5344CB8AC3E}">
        <p14:creationId xmlns:p14="http://schemas.microsoft.com/office/powerpoint/2010/main" val="3280872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729AC54-06D7-41EF-81D2-6AF77B32C6B5}" type="datetimeFigureOut">
              <a:rPr lang="en-GB"/>
              <a:pPr>
                <a:defRPr/>
              </a:pPr>
              <a:t>07/10/2014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46FB407-C3A3-4B3D-9926-E3D4C83AAC58}" type="slidenum">
              <a:rPr lang="en-GB"/>
              <a:pPr>
                <a:defRPr/>
              </a:pPr>
              <a:t>‹#›</a:t>
            </a:fld>
            <a:endParaRPr lang="en-GB"/>
          </a:p>
        </p:txBody>
      </p:sp>
    </p:spTree>
    <p:extLst>
      <p:ext uri="{BB962C8B-B14F-4D97-AF65-F5344CB8AC3E}">
        <p14:creationId xmlns:p14="http://schemas.microsoft.com/office/powerpoint/2010/main" val="496736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36369B4-F225-4D45-9A45-B581A3DBB089}" type="datetimeFigureOut">
              <a:rPr lang="en-GB"/>
              <a:pPr>
                <a:defRPr/>
              </a:pPr>
              <a:t>07/10/2014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80CD36E-3393-4367-A973-939E022303A1}" type="slidenum">
              <a:rPr lang="en-GB"/>
              <a:pPr>
                <a:defRPr/>
              </a:pPr>
              <a:t>‹#›</a:t>
            </a:fld>
            <a:endParaRPr lang="en-GB"/>
          </a:p>
        </p:txBody>
      </p:sp>
    </p:spTree>
    <p:extLst>
      <p:ext uri="{BB962C8B-B14F-4D97-AF65-F5344CB8AC3E}">
        <p14:creationId xmlns:p14="http://schemas.microsoft.com/office/powerpoint/2010/main" val="1392004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12BD03-84F0-4007-BA4B-AF18502360BD}" type="datetimeFigureOut">
              <a:rPr lang="en-GB"/>
              <a:pPr>
                <a:defRPr/>
              </a:pPr>
              <a:t>07/10/2014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D8ED890-DAA4-45AA-97BE-85AA6ABE0243}" type="slidenum">
              <a:rPr lang="en-GB"/>
              <a:pPr>
                <a:defRPr/>
              </a:pPr>
              <a:t>‹#›</a:t>
            </a:fld>
            <a:endParaRPr lang="en-GB"/>
          </a:p>
        </p:txBody>
      </p:sp>
    </p:spTree>
    <p:extLst>
      <p:ext uri="{BB962C8B-B14F-4D97-AF65-F5344CB8AC3E}">
        <p14:creationId xmlns:p14="http://schemas.microsoft.com/office/powerpoint/2010/main" val="3216943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A398-37C6-4FF8-840A-E37A23C30D75}" type="datetimeFigureOut">
              <a:rPr lang="en-GB"/>
              <a:pPr>
                <a:defRPr/>
              </a:pPr>
              <a:t>07/10/2014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A010E99-60A3-4792-B1AD-C6AB412BCF45}" type="slidenum">
              <a:rPr lang="en-GB"/>
              <a:pPr>
                <a:defRPr/>
              </a:pPr>
              <a:t>‹#›</a:t>
            </a:fld>
            <a:endParaRPr lang="en-GB"/>
          </a:p>
        </p:txBody>
      </p:sp>
    </p:spTree>
    <p:extLst>
      <p:ext uri="{BB962C8B-B14F-4D97-AF65-F5344CB8AC3E}">
        <p14:creationId xmlns:p14="http://schemas.microsoft.com/office/powerpoint/2010/main" val="277239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6" name="Rectangle 6"/>
          <p:cNvSpPr>
            <a:spLocks noGrp="1" noChangeArrowheads="1"/>
          </p:cNvSpPr>
          <p:nvPr>
            <p:ph type="sldNum" sz="quarter" idx="12"/>
          </p:nvPr>
        </p:nvSpPr>
        <p:spPr>
          <a:ln/>
        </p:spPr>
        <p:txBody>
          <a:bodyPr/>
          <a:lstStyle>
            <a:lvl1pPr>
              <a:defRPr/>
            </a:lvl1pPr>
          </a:lstStyle>
          <a:p>
            <a:pPr>
              <a:defRPr/>
            </a:pPr>
            <a:fld id="{E82EA3F1-670A-4C45-B9FE-5C17986FF26A}" type="slidenum">
              <a:rPr lang="en-GB"/>
              <a:pPr>
                <a:defRPr/>
              </a:pPr>
              <a:t>‹#›</a:t>
            </a:fld>
            <a:endParaRPr lang="en-GB"/>
          </a:p>
        </p:txBody>
      </p:sp>
    </p:spTree>
    <p:extLst>
      <p:ext uri="{BB962C8B-B14F-4D97-AF65-F5344CB8AC3E}">
        <p14:creationId xmlns:p14="http://schemas.microsoft.com/office/powerpoint/2010/main" val="580173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B79B0B-ED75-4C5E-B024-C46050545478}" type="datetimeFigureOut">
              <a:rPr lang="en-GB"/>
              <a:pPr>
                <a:defRPr/>
              </a:pPr>
              <a:t>07/10/2014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ECE7A64-B251-4990-BD57-58DB2389EC6E}" type="slidenum">
              <a:rPr lang="en-GB"/>
              <a:pPr>
                <a:defRPr/>
              </a:pPr>
              <a:t>‹#›</a:t>
            </a:fld>
            <a:endParaRPr lang="en-GB"/>
          </a:p>
        </p:txBody>
      </p:sp>
    </p:spTree>
    <p:extLst>
      <p:ext uri="{BB962C8B-B14F-4D97-AF65-F5344CB8AC3E}">
        <p14:creationId xmlns:p14="http://schemas.microsoft.com/office/powerpoint/2010/main" val="2062149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A2787FF-167E-40F0-A573-12972D9B5419}" type="datetimeFigureOut">
              <a:rPr lang="en-GB"/>
              <a:pPr>
                <a:defRPr/>
              </a:pPr>
              <a:t>07/10/2014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891761-9137-4426-BCFC-BA0C17ED95C9}" type="slidenum">
              <a:rPr lang="en-GB"/>
              <a:pPr>
                <a:defRPr/>
              </a:pPr>
              <a:t>‹#›</a:t>
            </a:fld>
            <a:endParaRPr lang="en-GB"/>
          </a:p>
        </p:txBody>
      </p:sp>
    </p:spTree>
    <p:extLst>
      <p:ext uri="{BB962C8B-B14F-4D97-AF65-F5344CB8AC3E}">
        <p14:creationId xmlns:p14="http://schemas.microsoft.com/office/powerpoint/2010/main" val="3496596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0B70D92-CE90-4D21-8B28-1CDA5F824310}" type="datetimeFigureOut">
              <a:rPr lang="en-GB"/>
              <a:pPr>
                <a:defRPr/>
              </a:pPr>
              <a:t>07/10/2014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A8AA86-423B-44B6-A924-003B9C4AA93E}" type="slidenum">
              <a:rPr lang="en-GB"/>
              <a:pPr>
                <a:defRPr/>
              </a:pPr>
              <a:t>‹#›</a:t>
            </a:fld>
            <a:endParaRPr lang="en-GB"/>
          </a:p>
        </p:txBody>
      </p:sp>
    </p:spTree>
    <p:extLst>
      <p:ext uri="{BB962C8B-B14F-4D97-AF65-F5344CB8AC3E}">
        <p14:creationId xmlns:p14="http://schemas.microsoft.com/office/powerpoint/2010/main" val="23850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6" name="Rectangle 6"/>
          <p:cNvSpPr>
            <a:spLocks noGrp="1" noChangeArrowheads="1"/>
          </p:cNvSpPr>
          <p:nvPr>
            <p:ph type="sldNum" sz="quarter" idx="12"/>
          </p:nvPr>
        </p:nvSpPr>
        <p:spPr>
          <a:ln/>
        </p:spPr>
        <p:txBody>
          <a:bodyPr/>
          <a:lstStyle>
            <a:lvl1pPr>
              <a:defRPr/>
            </a:lvl1pPr>
          </a:lstStyle>
          <a:p>
            <a:pPr>
              <a:defRPr/>
            </a:pPr>
            <a:fld id="{F489E858-BF4C-4962-944E-4FD28CD8B616}" type="slidenum">
              <a:rPr lang="en-GB"/>
              <a:pPr>
                <a:defRPr/>
              </a:pPr>
              <a:t>‹#›</a:t>
            </a:fld>
            <a:endParaRPr lang="en-GB"/>
          </a:p>
        </p:txBody>
      </p:sp>
    </p:spTree>
    <p:extLst>
      <p:ext uri="{BB962C8B-B14F-4D97-AF65-F5344CB8AC3E}">
        <p14:creationId xmlns:p14="http://schemas.microsoft.com/office/powerpoint/2010/main" val="99920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7" name="Rectangle 6"/>
          <p:cNvSpPr>
            <a:spLocks noGrp="1" noChangeArrowheads="1"/>
          </p:cNvSpPr>
          <p:nvPr>
            <p:ph type="sldNum" sz="quarter" idx="12"/>
          </p:nvPr>
        </p:nvSpPr>
        <p:spPr>
          <a:ln/>
        </p:spPr>
        <p:txBody>
          <a:bodyPr/>
          <a:lstStyle>
            <a:lvl1pPr>
              <a:defRPr/>
            </a:lvl1pPr>
          </a:lstStyle>
          <a:p>
            <a:pPr>
              <a:defRPr/>
            </a:pPr>
            <a:fld id="{DDB168F1-185E-4C6D-BEA3-75603D60F3EE}" type="slidenum">
              <a:rPr lang="en-GB"/>
              <a:pPr>
                <a:defRPr/>
              </a:pPr>
              <a:t>‹#›</a:t>
            </a:fld>
            <a:endParaRPr lang="en-GB"/>
          </a:p>
        </p:txBody>
      </p:sp>
    </p:spTree>
    <p:extLst>
      <p:ext uri="{BB962C8B-B14F-4D97-AF65-F5344CB8AC3E}">
        <p14:creationId xmlns:p14="http://schemas.microsoft.com/office/powerpoint/2010/main" val="165515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9" name="Rectangle 6"/>
          <p:cNvSpPr>
            <a:spLocks noGrp="1" noChangeArrowheads="1"/>
          </p:cNvSpPr>
          <p:nvPr>
            <p:ph type="sldNum" sz="quarter" idx="12"/>
          </p:nvPr>
        </p:nvSpPr>
        <p:spPr>
          <a:ln/>
        </p:spPr>
        <p:txBody>
          <a:bodyPr/>
          <a:lstStyle>
            <a:lvl1pPr>
              <a:defRPr/>
            </a:lvl1pPr>
          </a:lstStyle>
          <a:p>
            <a:pPr>
              <a:defRPr/>
            </a:pPr>
            <a:fld id="{A73FC7AC-4568-4DE4-861D-110DF519E862}" type="slidenum">
              <a:rPr lang="en-GB"/>
              <a:pPr>
                <a:defRPr/>
              </a:pPr>
              <a:t>‹#›</a:t>
            </a:fld>
            <a:endParaRPr lang="en-GB"/>
          </a:p>
        </p:txBody>
      </p:sp>
    </p:spTree>
    <p:extLst>
      <p:ext uri="{BB962C8B-B14F-4D97-AF65-F5344CB8AC3E}">
        <p14:creationId xmlns:p14="http://schemas.microsoft.com/office/powerpoint/2010/main" val="236457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5" name="Rectangle 6"/>
          <p:cNvSpPr>
            <a:spLocks noGrp="1" noChangeArrowheads="1"/>
          </p:cNvSpPr>
          <p:nvPr>
            <p:ph type="sldNum" sz="quarter" idx="12"/>
          </p:nvPr>
        </p:nvSpPr>
        <p:spPr>
          <a:ln/>
        </p:spPr>
        <p:txBody>
          <a:bodyPr/>
          <a:lstStyle>
            <a:lvl1pPr>
              <a:defRPr/>
            </a:lvl1pPr>
          </a:lstStyle>
          <a:p>
            <a:pPr>
              <a:defRPr/>
            </a:pPr>
            <a:fld id="{605B9BE7-4291-4BF5-94AE-91DB3A9B1969}" type="slidenum">
              <a:rPr lang="en-GB"/>
              <a:pPr>
                <a:defRPr/>
              </a:pPr>
              <a:t>‹#›</a:t>
            </a:fld>
            <a:endParaRPr lang="en-GB"/>
          </a:p>
        </p:txBody>
      </p:sp>
    </p:spTree>
    <p:extLst>
      <p:ext uri="{BB962C8B-B14F-4D97-AF65-F5344CB8AC3E}">
        <p14:creationId xmlns:p14="http://schemas.microsoft.com/office/powerpoint/2010/main" val="234705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4" name="Rectangle 6"/>
          <p:cNvSpPr>
            <a:spLocks noGrp="1" noChangeArrowheads="1"/>
          </p:cNvSpPr>
          <p:nvPr>
            <p:ph type="sldNum" sz="quarter" idx="12"/>
          </p:nvPr>
        </p:nvSpPr>
        <p:spPr>
          <a:ln/>
        </p:spPr>
        <p:txBody>
          <a:bodyPr/>
          <a:lstStyle>
            <a:lvl1pPr>
              <a:defRPr/>
            </a:lvl1pPr>
          </a:lstStyle>
          <a:p>
            <a:pPr>
              <a:defRPr/>
            </a:pPr>
            <a:fld id="{E5C5CF05-9D1A-451E-9FFF-C5E2D998C6D9}" type="slidenum">
              <a:rPr lang="en-GB"/>
              <a:pPr>
                <a:defRPr/>
              </a:pPr>
              <a:t>‹#›</a:t>
            </a:fld>
            <a:endParaRPr lang="en-GB"/>
          </a:p>
        </p:txBody>
      </p:sp>
    </p:spTree>
    <p:extLst>
      <p:ext uri="{BB962C8B-B14F-4D97-AF65-F5344CB8AC3E}">
        <p14:creationId xmlns:p14="http://schemas.microsoft.com/office/powerpoint/2010/main" val="384058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7" name="Rectangle 6"/>
          <p:cNvSpPr>
            <a:spLocks noGrp="1" noChangeArrowheads="1"/>
          </p:cNvSpPr>
          <p:nvPr>
            <p:ph type="sldNum" sz="quarter" idx="12"/>
          </p:nvPr>
        </p:nvSpPr>
        <p:spPr>
          <a:ln/>
        </p:spPr>
        <p:txBody>
          <a:bodyPr/>
          <a:lstStyle>
            <a:lvl1pPr>
              <a:defRPr/>
            </a:lvl1pPr>
          </a:lstStyle>
          <a:p>
            <a:pPr>
              <a:defRPr/>
            </a:pPr>
            <a:fld id="{AC6C66A7-DA16-44D8-B1D0-1D2B711132A8}" type="slidenum">
              <a:rPr lang="en-GB"/>
              <a:pPr>
                <a:defRPr/>
              </a:pPr>
              <a:t>‹#›</a:t>
            </a:fld>
            <a:endParaRPr lang="en-GB"/>
          </a:p>
        </p:txBody>
      </p:sp>
    </p:spTree>
    <p:extLst>
      <p:ext uri="{BB962C8B-B14F-4D97-AF65-F5344CB8AC3E}">
        <p14:creationId xmlns:p14="http://schemas.microsoft.com/office/powerpoint/2010/main" val="153136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Multiwavelength Astronomy</a:t>
            </a:r>
          </a:p>
        </p:txBody>
      </p:sp>
      <p:sp>
        <p:nvSpPr>
          <p:cNvPr id="7" name="Rectangle 6"/>
          <p:cNvSpPr>
            <a:spLocks noGrp="1" noChangeArrowheads="1"/>
          </p:cNvSpPr>
          <p:nvPr>
            <p:ph type="sldNum" sz="quarter" idx="12"/>
          </p:nvPr>
        </p:nvSpPr>
        <p:spPr>
          <a:ln/>
        </p:spPr>
        <p:txBody>
          <a:bodyPr/>
          <a:lstStyle>
            <a:lvl1pPr>
              <a:defRPr/>
            </a:lvl1pPr>
          </a:lstStyle>
          <a:p>
            <a:pPr>
              <a:defRPr/>
            </a:pPr>
            <a:fld id="{630D5EB0-9714-4D24-B7FE-1CDD919B3CF1}" type="slidenum">
              <a:rPr lang="en-GB"/>
              <a:pPr>
                <a:defRPr/>
              </a:pPr>
              <a:t>‹#›</a:t>
            </a:fld>
            <a:endParaRPr lang="en-GB"/>
          </a:p>
        </p:txBody>
      </p:sp>
    </p:spTree>
    <p:extLst>
      <p:ext uri="{BB962C8B-B14F-4D97-AF65-F5344CB8AC3E}">
        <p14:creationId xmlns:p14="http://schemas.microsoft.com/office/powerpoint/2010/main" val="32007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Aquila_Herschel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176213"/>
            <a:ext cx="9753600" cy="721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p>
        </p:txBody>
      </p:sp>
      <p:sp>
        <p:nvSpPr>
          <p:cNvPr id="1029" name="Rectangle 5"/>
          <p:cNvSpPr>
            <a:spLocks noGrp="1" noChangeArrowheads="1"/>
          </p:cNvSpPr>
          <p:nvPr>
            <p:ph type="ftr" sz="quarter" idx="3"/>
          </p:nvPr>
        </p:nvSpPr>
        <p:spPr bwMode="auto">
          <a:xfrm>
            <a:off x="3124200" y="65341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accent1"/>
                </a:solidFill>
                <a:latin typeface="+mn-lt"/>
              </a:defRPr>
            </a:lvl1pPr>
          </a:lstStyle>
          <a:p>
            <a:pPr>
              <a:defRPr/>
            </a:pPr>
            <a:r>
              <a:rPr lang="en-GB"/>
              <a:t>Multiwavelength Astronomy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D6AAC6AC-B47E-4B11-A90B-A9631C6A644E}" type="slidenum">
              <a:rPr lang="en-GB"/>
              <a:pPr>
                <a:defRPr/>
              </a:pPr>
              <a:t>‹#›</a:t>
            </a:fld>
            <a:endParaRPr lang="en-GB"/>
          </a:p>
        </p:txBody>
      </p:sp>
      <p:sp>
        <p:nvSpPr>
          <p:cNvPr id="1035" name="AutoShape 11"/>
          <p:cNvSpPr>
            <a:spLocks noChangeArrowheads="1"/>
          </p:cNvSpPr>
          <p:nvPr userDrawn="1"/>
        </p:nvSpPr>
        <p:spPr bwMode="auto">
          <a:xfrm>
            <a:off x="457200" y="228600"/>
            <a:ext cx="8229600" cy="1219200"/>
          </a:xfrm>
          <a:prstGeom prst="roundRect">
            <a:avLst>
              <a:gd name="adj" fmla="val 16667"/>
            </a:avLst>
          </a:prstGeom>
          <a:solidFill>
            <a:schemeClr val="tx1">
              <a:alpha val="72000"/>
            </a:schemeClr>
          </a:solidFill>
          <a:ln w="9525">
            <a:noFill/>
            <a:round/>
            <a:headEnd/>
            <a:tailEnd/>
          </a:ln>
          <a:effectLst/>
        </p:spPr>
        <p:txBody>
          <a:bodyPr wrap="none" anchor="ctr"/>
          <a:lstStyle/>
          <a:p>
            <a:pPr>
              <a:defRPr/>
            </a:pPr>
            <a:endParaRPr lang="en-GB"/>
          </a:p>
        </p:txBody>
      </p:sp>
      <p:sp>
        <p:nvSpPr>
          <p:cNvPr id="103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6" name="AutoShape 12"/>
          <p:cNvSpPr>
            <a:spLocks noChangeArrowheads="1"/>
          </p:cNvSpPr>
          <p:nvPr userDrawn="1"/>
        </p:nvSpPr>
        <p:spPr bwMode="auto">
          <a:xfrm>
            <a:off x="457200" y="1524000"/>
            <a:ext cx="8229600" cy="4953000"/>
          </a:xfrm>
          <a:prstGeom prst="roundRect">
            <a:avLst>
              <a:gd name="adj" fmla="val 10593"/>
            </a:avLst>
          </a:prstGeom>
          <a:solidFill>
            <a:schemeClr val="tx1">
              <a:alpha val="72000"/>
            </a:schemeClr>
          </a:solidFill>
          <a:ln w="9525">
            <a:noFill/>
            <a:round/>
            <a:headEnd/>
            <a:tailEnd/>
          </a:ln>
          <a:effectLst/>
        </p:spPr>
        <p:txBody>
          <a:bodyPr wrap="none" anchor="ctr"/>
          <a:lstStyle/>
          <a:p>
            <a:pPr>
              <a:defRPr/>
            </a:pPr>
            <a:endParaRPr lang="en-GB"/>
          </a:p>
        </p:txBody>
      </p:sp>
      <p:sp>
        <p:nvSpPr>
          <p:cNvPr id="103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763"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Tahoma" charset="0"/>
        </a:defRPr>
      </a:lvl2pPr>
      <a:lvl3pPr algn="ctr" rtl="0" eaLnBrk="0" fontAlgn="base" hangingPunct="0">
        <a:spcBef>
          <a:spcPct val="0"/>
        </a:spcBef>
        <a:spcAft>
          <a:spcPct val="0"/>
        </a:spcAft>
        <a:defRPr sz="4400">
          <a:solidFill>
            <a:schemeClr val="accent1"/>
          </a:solidFill>
          <a:latin typeface="Tahoma" charset="0"/>
        </a:defRPr>
      </a:lvl3pPr>
      <a:lvl4pPr algn="ctr" rtl="0" eaLnBrk="0" fontAlgn="base" hangingPunct="0">
        <a:spcBef>
          <a:spcPct val="0"/>
        </a:spcBef>
        <a:spcAft>
          <a:spcPct val="0"/>
        </a:spcAft>
        <a:defRPr sz="4400">
          <a:solidFill>
            <a:schemeClr val="accent1"/>
          </a:solidFill>
          <a:latin typeface="Tahoma" charset="0"/>
        </a:defRPr>
      </a:lvl4pPr>
      <a:lvl5pPr algn="ctr" rtl="0" eaLnBrk="0" fontAlgn="base" hangingPunct="0">
        <a:spcBef>
          <a:spcPct val="0"/>
        </a:spcBef>
        <a:spcAft>
          <a:spcPct val="0"/>
        </a:spcAft>
        <a:defRPr sz="4400">
          <a:solidFill>
            <a:schemeClr val="accent1"/>
          </a:solidFill>
          <a:latin typeface="Tahoma" charset="0"/>
        </a:defRPr>
      </a:lvl5pPr>
      <a:lvl6pPr marL="457200" algn="ctr" rtl="0" fontAlgn="base">
        <a:spcBef>
          <a:spcPct val="0"/>
        </a:spcBef>
        <a:spcAft>
          <a:spcPct val="0"/>
        </a:spcAft>
        <a:defRPr sz="4400">
          <a:solidFill>
            <a:schemeClr val="accent1"/>
          </a:solidFill>
          <a:latin typeface="Tahoma" charset="0"/>
        </a:defRPr>
      </a:lvl6pPr>
      <a:lvl7pPr marL="914400" algn="ctr" rtl="0" fontAlgn="base">
        <a:spcBef>
          <a:spcPct val="0"/>
        </a:spcBef>
        <a:spcAft>
          <a:spcPct val="0"/>
        </a:spcAft>
        <a:defRPr sz="4400">
          <a:solidFill>
            <a:schemeClr val="accent1"/>
          </a:solidFill>
          <a:latin typeface="Tahoma" charset="0"/>
        </a:defRPr>
      </a:lvl7pPr>
      <a:lvl8pPr marL="1371600" algn="ctr" rtl="0" fontAlgn="base">
        <a:spcBef>
          <a:spcPct val="0"/>
        </a:spcBef>
        <a:spcAft>
          <a:spcPct val="0"/>
        </a:spcAft>
        <a:defRPr sz="4400">
          <a:solidFill>
            <a:schemeClr val="accent1"/>
          </a:solidFill>
          <a:latin typeface="Tahoma" charset="0"/>
        </a:defRPr>
      </a:lvl8pPr>
      <a:lvl9pPr marL="1828800" algn="ctr" rtl="0" fontAlgn="base">
        <a:spcBef>
          <a:spcPct val="0"/>
        </a:spcBef>
        <a:spcAft>
          <a:spcPct val="0"/>
        </a:spcAft>
        <a:defRPr sz="4400">
          <a:solidFill>
            <a:schemeClr val="accent1"/>
          </a:solidFill>
          <a:latin typeface="Tahoma" charset="0"/>
        </a:defRPr>
      </a:lvl9pPr>
    </p:titleStyle>
    <p:bodyStyle>
      <a:lvl1pPr marL="342900" indent="-342900" algn="l" rtl="0" eaLnBrk="0" fontAlgn="base" hangingPunct="0">
        <a:lnSpc>
          <a:spcPct val="150000"/>
        </a:lnSpc>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800">
          <a:solidFill>
            <a:schemeClr val="accent1"/>
          </a:solidFill>
          <a:latin typeface="+mn-lt"/>
        </a:defRPr>
      </a:lvl2pPr>
      <a:lvl3pPr marL="1143000" indent="-228600" algn="l" rtl="0" eaLnBrk="0" fontAlgn="base" hangingPunct="0">
        <a:lnSpc>
          <a:spcPct val="150000"/>
        </a:lnSpc>
        <a:spcBef>
          <a:spcPct val="20000"/>
        </a:spcBef>
        <a:spcAft>
          <a:spcPct val="0"/>
        </a:spcAft>
        <a:buChar char="•"/>
        <a:defRPr sz="2400">
          <a:solidFill>
            <a:schemeClr val="accent1"/>
          </a:solidFill>
          <a:latin typeface="+mn-lt"/>
        </a:defRPr>
      </a:lvl3pPr>
      <a:lvl4pPr marL="1600200" indent="-228600" algn="l" rtl="0" eaLnBrk="0" fontAlgn="base" hangingPunct="0">
        <a:lnSpc>
          <a:spcPct val="150000"/>
        </a:lnSpc>
        <a:spcBef>
          <a:spcPct val="20000"/>
        </a:spcBef>
        <a:spcAft>
          <a:spcPct val="0"/>
        </a:spcAft>
        <a:buChar char="–"/>
        <a:defRPr sz="2000">
          <a:solidFill>
            <a:schemeClr val="accent1"/>
          </a:solidFill>
          <a:latin typeface="+mn-lt"/>
        </a:defRPr>
      </a:lvl4pPr>
      <a:lvl5pPr marL="2057400" indent="-228600" algn="l" rtl="0" eaLnBrk="0" fontAlgn="base" hangingPunct="0">
        <a:lnSpc>
          <a:spcPct val="150000"/>
        </a:lnSpc>
        <a:spcBef>
          <a:spcPct val="20000"/>
        </a:spcBef>
        <a:spcAft>
          <a:spcPct val="0"/>
        </a:spcAft>
        <a:buChar char="»"/>
        <a:defRPr sz="2000">
          <a:solidFill>
            <a:schemeClr val="accent1"/>
          </a:solidFill>
          <a:latin typeface="+mn-lt"/>
        </a:defRPr>
      </a:lvl5pPr>
      <a:lvl6pPr marL="2514600" indent="-228600" algn="l" rtl="0" fontAlgn="base">
        <a:lnSpc>
          <a:spcPct val="150000"/>
        </a:lnSpc>
        <a:spcBef>
          <a:spcPct val="20000"/>
        </a:spcBef>
        <a:spcAft>
          <a:spcPct val="0"/>
        </a:spcAft>
        <a:buChar char="»"/>
        <a:defRPr sz="2000">
          <a:solidFill>
            <a:schemeClr val="accent1"/>
          </a:solidFill>
          <a:latin typeface="+mn-lt"/>
        </a:defRPr>
      </a:lvl6pPr>
      <a:lvl7pPr marL="2971800" indent="-228600" algn="l" rtl="0" fontAlgn="base">
        <a:lnSpc>
          <a:spcPct val="150000"/>
        </a:lnSpc>
        <a:spcBef>
          <a:spcPct val="20000"/>
        </a:spcBef>
        <a:spcAft>
          <a:spcPct val="0"/>
        </a:spcAft>
        <a:buChar char="»"/>
        <a:defRPr sz="2000">
          <a:solidFill>
            <a:schemeClr val="accent1"/>
          </a:solidFill>
          <a:latin typeface="+mn-lt"/>
        </a:defRPr>
      </a:lvl7pPr>
      <a:lvl8pPr marL="3429000" indent="-228600" algn="l" rtl="0" fontAlgn="base">
        <a:lnSpc>
          <a:spcPct val="150000"/>
        </a:lnSpc>
        <a:spcBef>
          <a:spcPct val="20000"/>
        </a:spcBef>
        <a:spcAft>
          <a:spcPct val="0"/>
        </a:spcAft>
        <a:buChar char="»"/>
        <a:defRPr sz="2000">
          <a:solidFill>
            <a:schemeClr val="accent1"/>
          </a:solidFill>
          <a:latin typeface="+mn-lt"/>
        </a:defRPr>
      </a:lvl8pPr>
      <a:lvl9pPr marL="3886200" indent="-228600" algn="l" rtl="0" fontAlgn="base">
        <a:lnSpc>
          <a:spcPct val="150000"/>
        </a:lnSpc>
        <a:spcBef>
          <a:spcPct val="20000"/>
        </a:spcBef>
        <a:spcAft>
          <a:spcPct val="0"/>
        </a:spcAft>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9A74AA-62ED-4764-8B1F-C7D33183F535}" type="datetimeFigureOut">
              <a:rPr lang="en-GB"/>
              <a:pPr>
                <a:defRPr/>
              </a:pPr>
              <a:t>07/10/2014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F11AF37-B347-476A-BB71-CDD72D62127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blog.chromoscope.net/download"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http://www.chromoscope.ne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pPr eaLnBrk="1" hangingPunct="1"/>
            <a:r>
              <a:rPr lang="en-GB" altLang="en-US" smtClean="0"/>
              <a:t>Outline</a:t>
            </a:r>
          </a:p>
        </p:txBody>
      </p:sp>
      <p:sp>
        <p:nvSpPr>
          <p:cNvPr id="4099" name="Content Placeholder 7"/>
          <p:cNvSpPr>
            <a:spLocks noGrp="1"/>
          </p:cNvSpPr>
          <p:nvPr>
            <p:ph idx="1"/>
          </p:nvPr>
        </p:nvSpPr>
        <p:spPr/>
        <p:txBody>
          <a:bodyPr/>
          <a:lstStyle/>
          <a:p>
            <a:pPr eaLnBrk="1" hangingPunct="1"/>
            <a:r>
              <a:rPr lang="en-GB" altLang="en-US" smtClean="0"/>
              <a:t>This Presentation contains slides appropriate for all the sections of the activity.</a:t>
            </a:r>
          </a:p>
          <a:p>
            <a:pPr lvl="1" eaLnBrk="1" hangingPunct="1"/>
            <a:r>
              <a:rPr lang="en-GB" altLang="en-US" smtClean="0"/>
              <a:t>White slides are included (but hidden from the Slideshow) as bookmarks.</a:t>
            </a:r>
          </a:p>
          <a:p>
            <a:pPr lvl="1" eaLnBrk="1" hangingPunct="1"/>
            <a:r>
              <a:rPr lang="en-GB" altLang="en-US" smtClean="0"/>
              <a:t>You will need to show or hide slides according to which sections you are using.</a:t>
            </a:r>
          </a:p>
          <a:p>
            <a:pPr lvl="1" eaLnBrk="1" hangingPunct="1"/>
            <a:r>
              <a:rPr lang="en-GB" altLang="en-US" smtClean="0"/>
              <a:t>Note that some slides include animations – it is recommended that you view the Slideshow itself before presenting it.</a:t>
            </a:r>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27651" name="Rectangle 5"/>
          <p:cNvSpPr>
            <a:spLocks noChangeArrowheads="1"/>
          </p:cNvSpPr>
          <p:nvPr/>
        </p:nvSpPr>
        <p:spPr bwMode="auto">
          <a:xfrm>
            <a:off x="685800" y="3810000"/>
            <a:ext cx="7772400" cy="2514600"/>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7652" name="Rectangle 2"/>
          <p:cNvSpPr>
            <a:spLocks noGrp="1" noChangeArrowheads="1"/>
          </p:cNvSpPr>
          <p:nvPr>
            <p:ph type="title"/>
          </p:nvPr>
        </p:nvSpPr>
        <p:spPr/>
        <p:txBody>
          <a:bodyPr/>
          <a:lstStyle/>
          <a:p>
            <a:pPr eaLnBrk="1" hangingPunct="1"/>
            <a:r>
              <a:rPr lang="en-GB" altLang="en-US" smtClean="0"/>
              <a:t>The Atmosphere</a:t>
            </a:r>
          </a:p>
        </p:txBody>
      </p:sp>
      <p:sp>
        <p:nvSpPr>
          <p:cNvPr id="27653" name="Rectangle 3"/>
          <p:cNvSpPr>
            <a:spLocks noGrp="1" noChangeArrowheads="1"/>
          </p:cNvSpPr>
          <p:nvPr>
            <p:ph type="body" idx="1"/>
          </p:nvPr>
        </p:nvSpPr>
        <p:spPr/>
        <p:txBody>
          <a:bodyPr/>
          <a:lstStyle/>
          <a:p>
            <a:pPr eaLnBrk="1" hangingPunct="1"/>
            <a:r>
              <a:rPr lang="en-GB" altLang="en-US" smtClean="0"/>
              <a:t>The Earth’s </a:t>
            </a:r>
            <a:r>
              <a:rPr lang="en-GB" altLang="en-US" b="1" smtClean="0">
                <a:solidFill>
                  <a:schemeClr val="bg1"/>
                </a:solidFill>
              </a:rPr>
              <a:t>atmosphere</a:t>
            </a:r>
            <a:r>
              <a:rPr lang="en-GB" altLang="en-US" smtClean="0"/>
              <a:t> blocks radiation at some wavelengths</a:t>
            </a:r>
          </a:p>
          <a:p>
            <a:pPr lvl="1" eaLnBrk="1" hangingPunct="1"/>
            <a:r>
              <a:rPr lang="en-GB" altLang="en-US" smtClean="0"/>
              <a:t>This is why many telescope are </a:t>
            </a:r>
            <a:r>
              <a:rPr lang="en-GB" altLang="en-US" b="1" smtClean="0">
                <a:solidFill>
                  <a:schemeClr val="bg1"/>
                </a:solidFill>
              </a:rPr>
              <a:t>in space</a:t>
            </a:r>
          </a:p>
        </p:txBody>
      </p:sp>
      <p:pic>
        <p:nvPicPr>
          <p:cNvPr id="27654" name="Picture 4" descr="atmos_trans_3_black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7989888"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076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28675" name="Rectangle 2"/>
          <p:cNvSpPr>
            <a:spLocks noGrp="1" noChangeArrowheads="1"/>
          </p:cNvSpPr>
          <p:nvPr>
            <p:ph type="title"/>
          </p:nvPr>
        </p:nvSpPr>
        <p:spPr/>
        <p:txBody>
          <a:bodyPr/>
          <a:lstStyle/>
          <a:p>
            <a:pPr eaLnBrk="1" hangingPunct="1"/>
            <a:r>
              <a:rPr lang="en-GB" altLang="en-US" smtClean="0"/>
              <a:t>Herschel and Planck</a:t>
            </a:r>
          </a:p>
        </p:txBody>
      </p:sp>
      <p:sp>
        <p:nvSpPr>
          <p:cNvPr id="28676" name="Rectangle 3"/>
          <p:cNvSpPr>
            <a:spLocks noGrp="1" noChangeArrowheads="1"/>
          </p:cNvSpPr>
          <p:nvPr>
            <p:ph type="body" idx="1"/>
          </p:nvPr>
        </p:nvSpPr>
        <p:spPr/>
        <p:txBody>
          <a:bodyPr/>
          <a:lstStyle/>
          <a:p>
            <a:pPr eaLnBrk="1" hangingPunct="1"/>
            <a:endParaRPr lang="en-US" altLang="en-US" smtClean="0"/>
          </a:p>
        </p:txBody>
      </p:sp>
      <p:pic>
        <p:nvPicPr>
          <p:cNvPr id="28677" name="Picture 4" descr="Herschel_Spacecraft_small"/>
          <p:cNvPicPr>
            <a:picLocks noChangeAspect="1" noChangeArrowheads="1"/>
          </p:cNvPicPr>
          <p:nvPr/>
        </p:nvPicPr>
        <p:blipFill>
          <a:blip r:embed="rId2">
            <a:extLst>
              <a:ext uri="{28A0092B-C50C-407E-A947-70E740481C1C}">
                <a14:useLocalDpi xmlns:a14="http://schemas.microsoft.com/office/drawing/2010/main" val="0"/>
              </a:ext>
            </a:extLst>
          </a:blip>
          <a:srcRect t="17415"/>
          <a:stretch>
            <a:fillRect/>
          </a:stretch>
        </p:blipFill>
        <p:spPr bwMode="auto">
          <a:xfrm>
            <a:off x="13716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planck_sep_crop_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00000">
            <a:off x="5423693" y="3872707"/>
            <a:ext cx="23034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4796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29699" name="Rectangle 2"/>
          <p:cNvSpPr>
            <a:spLocks noGrp="1" noChangeArrowheads="1"/>
          </p:cNvSpPr>
          <p:nvPr>
            <p:ph type="title"/>
          </p:nvPr>
        </p:nvSpPr>
        <p:spPr/>
        <p:txBody>
          <a:bodyPr/>
          <a:lstStyle/>
          <a:p>
            <a:pPr eaLnBrk="1" hangingPunct="1"/>
            <a:r>
              <a:rPr lang="en-GB" altLang="en-US" smtClean="0"/>
              <a:t>Herschel</a:t>
            </a:r>
          </a:p>
        </p:txBody>
      </p:sp>
      <p:sp>
        <p:nvSpPr>
          <p:cNvPr id="29700" name="Rectangle 3"/>
          <p:cNvSpPr>
            <a:spLocks noGrp="1" noChangeArrowheads="1"/>
          </p:cNvSpPr>
          <p:nvPr>
            <p:ph type="body" idx="1"/>
          </p:nvPr>
        </p:nvSpPr>
        <p:spPr/>
        <p:txBody>
          <a:bodyPr/>
          <a:lstStyle/>
          <a:p>
            <a:pPr eaLnBrk="1" hangingPunct="1"/>
            <a:endParaRPr lang="en-US" altLang="en-US" smtClean="0"/>
          </a:p>
        </p:txBody>
      </p:sp>
      <p:pic>
        <p:nvPicPr>
          <p:cNvPr id="29701" name="Picture 4" descr="Herschel_Spacecraft_small"/>
          <p:cNvPicPr>
            <a:picLocks noChangeAspect="1" noChangeArrowheads="1"/>
          </p:cNvPicPr>
          <p:nvPr/>
        </p:nvPicPr>
        <p:blipFill>
          <a:blip r:embed="rId3">
            <a:extLst>
              <a:ext uri="{28A0092B-C50C-407E-A947-70E740481C1C}">
                <a14:useLocalDpi xmlns:a14="http://schemas.microsoft.com/office/drawing/2010/main" val="0"/>
              </a:ext>
            </a:extLst>
          </a:blip>
          <a:srcRect t="17415"/>
          <a:stretch>
            <a:fillRect/>
          </a:stretch>
        </p:blipFill>
        <p:spPr bwMode="auto">
          <a:xfrm>
            <a:off x="13716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00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31747" name="Rectangle 2"/>
          <p:cNvSpPr>
            <a:spLocks noGrp="1" noChangeArrowheads="1"/>
          </p:cNvSpPr>
          <p:nvPr>
            <p:ph type="title"/>
          </p:nvPr>
        </p:nvSpPr>
        <p:spPr/>
        <p:txBody>
          <a:bodyPr/>
          <a:lstStyle/>
          <a:p>
            <a:pPr eaLnBrk="1" hangingPunct="1"/>
            <a:r>
              <a:rPr lang="en-GB" altLang="en-US" smtClean="0"/>
              <a:t>Planck</a:t>
            </a:r>
          </a:p>
        </p:txBody>
      </p:sp>
      <p:sp>
        <p:nvSpPr>
          <p:cNvPr id="31748" name="Rectangle 3"/>
          <p:cNvSpPr>
            <a:spLocks noGrp="1" noChangeArrowheads="1"/>
          </p:cNvSpPr>
          <p:nvPr>
            <p:ph type="body" idx="1"/>
          </p:nvPr>
        </p:nvSpPr>
        <p:spPr/>
        <p:txBody>
          <a:bodyPr/>
          <a:lstStyle/>
          <a:p>
            <a:pPr eaLnBrk="1" hangingPunct="1"/>
            <a:endParaRPr lang="en-US" altLang="en-US" smtClean="0"/>
          </a:p>
        </p:txBody>
      </p:sp>
      <p:sp>
        <p:nvSpPr>
          <p:cNvPr id="31749" name="Rectangle 4"/>
          <p:cNvSpPr>
            <a:spLocks noChangeArrowheads="1"/>
          </p:cNvSpPr>
          <p:nvPr/>
        </p:nvSpPr>
        <p:spPr bwMode="auto">
          <a:xfrm>
            <a:off x="4572000" y="16002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120000"/>
              </a:lnSpc>
              <a:spcBef>
                <a:spcPct val="20000"/>
              </a:spcBef>
              <a:buFontTx/>
              <a:buChar char="•"/>
            </a:pPr>
            <a:r>
              <a:rPr lang="en-GB" altLang="en-US" sz="3200" b="0">
                <a:solidFill>
                  <a:schemeClr val="accent1"/>
                </a:solidFill>
                <a:latin typeface="Tahoma" pitchFamily="34" charset="0"/>
              </a:rPr>
              <a:t>4x4x4m</a:t>
            </a:r>
          </a:p>
          <a:p>
            <a:pPr eaLnBrk="1" hangingPunct="1">
              <a:lnSpc>
                <a:spcPct val="120000"/>
              </a:lnSpc>
              <a:spcBef>
                <a:spcPct val="20000"/>
              </a:spcBef>
              <a:buFontTx/>
              <a:buChar char="•"/>
            </a:pPr>
            <a:r>
              <a:rPr lang="en-GB" altLang="en-US" sz="3200" b="0">
                <a:solidFill>
                  <a:schemeClr val="accent1"/>
                </a:solidFill>
                <a:latin typeface="Tahoma" pitchFamily="34" charset="0"/>
              </a:rPr>
              <a:t>2 tonnes on launch</a:t>
            </a:r>
          </a:p>
          <a:p>
            <a:pPr eaLnBrk="1" hangingPunct="1">
              <a:lnSpc>
                <a:spcPct val="120000"/>
              </a:lnSpc>
              <a:spcBef>
                <a:spcPct val="20000"/>
              </a:spcBef>
              <a:buFontTx/>
              <a:buChar char="•"/>
            </a:pPr>
            <a:r>
              <a:rPr lang="en-GB" altLang="en-US" sz="3200" b="0">
                <a:solidFill>
                  <a:schemeClr val="accent1"/>
                </a:solidFill>
                <a:latin typeface="Tahoma" pitchFamily="34" charset="0"/>
              </a:rPr>
              <a:t>2m mirror</a:t>
            </a:r>
          </a:p>
          <a:p>
            <a:pPr eaLnBrk="1" hangingPunct="1">
              <a:lnSpc>
                <a:spcPct val="120000"/>
              </a:lnSpc>
              <a:spcBef>
                <a:spcPct val="20000"/>
              </a:spcBef>
              <a:buFontTx/>
              <a:buChar char="•"/>
            </a:pPr>
            <a:r>
              <a:rPr lang="en-GB" altLang="en-US" sz="3200" b="0">
                <a:solidFill>
                  <a:schemeClr val="accent1"/>
                </a:solidFill>
                <a:latin typeface="Tahoma" pitchFamily="34" charset="0"/>
              </a:rPr>
              <a:t>Cooled to 0.1K</a:t>
            </a:r>
          </a:p>
          <a:p>
            <a:pPr eaLnBrk="1" hangingPunct="1">
              <a:lnSpc>
                <a:spcPct val="120000"/>
              </a:lnSpc>
              <a:spcBef>
                <a:spcPct val="20000"/>
              </a:spcBef>
              <a:buFontTx/>
              <a:buChar char="•"/>
            </a:pPr>
            <a:r>
              <a:rPr lang="en-GB" altLang="en-US" sz="3200" b="0">
                <a:solidFill>
                  <a:schemeClr val="accent1"/>
                </a:solidFill>
                <a:latin typeface="Tahoma" pitchFamily="34" charset="0"/>
              </a:rPr>
              <a:t>2 instruments</a:t>
            </a:r>
          </a:p>
          <a:p>
            <a:pPr eaLnBrk="1" hangingPunct="1">
              <a:lnSpc>
                <a:spcPct val="120000"/>
              </a:lnSpc>
              <a:spcBef>
                <a:spcPct val="20000"/>
              </a:spcBef>
              <a:buFontTx/>
              <a:buChar char="•"/>
            </a:pPr>
            <a:r>
              <a:rPr lang="en-GB" altLang="en-US" sz="3200" b="0">
                <a:solidFill>
                  <a:schemeClr val="accent1"/>
                </a:solidFill>
                <a:latin typeface="Tahoma" pitchFamily="34" charset="0"/>
              </a:rPr>
              <a:t>300-10000 microns</a:t>
            </a:r>
          </a:p>
        </p:txBody>
      </p:sp>
      <p:pic>
        <p:nvPicPr>
          <p:cNvPr id="31750" name="Picture 5" descr="InstrumentCloseUp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0877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a:t>Multiwavelength Astronomy</a:t>
            </a:r>
          </a:p>
        </p:txBody>
      </p:sp>
      <p:sp>
        <p:nvSpPr>
          <p:cNvPr id="32771" name="Rectangle 2"/>
          <p:cNvSpPr>
            <a:spLocks noGrp="1" noChangeArrowheads="1"/>
          </p:cNvSpPr>
          <p:nvPr>
            <p:ph type="title"/>
          </p:nvPr>
        </p:nvSpPr>
        <p:spPr/>
        <p:txBody>
          <a:bodyPr/>
          <a:lstStyle/>
          <a:p>
            <a:pPr eaLnBrk="1" hangingPunct="1"/>
            <a:r>
              <a:rPr lang="en-GB" altLang="en-US" smtClean="0"/>
              <a:t>Planck’s view of the sky</a:t>
            </a:r>
          </a:p>
        </p:txBody>
      </p:sp>
      <p:sp>
        <p:nvSpPr>
          <p:cNvPr id="32772" name="Rectangle 3"/>
          <p:cNvSpPr>
            <a:spLocks noGrp="1" noChangeArrowheads="1"/>
          </p:cNvSpPr>
          <p:nvPr>
            <p:ph type="body" idx="1"/>
          </p:nvPr>
        </p:nvSpPr>
        <p:spPr/>
        <p:txBody>
          <a:bodyPr/>
          <a:lstStyle/>
          <a:p>
            <a:pPr eaLnBrk="1" hangingPunct="1"/>
            <a:endParaRPr lang="en-US" altLang="en-US" smtClean="0"/>
          </a:p>
        </p:txBody>
      </p:sp>
      <p:pic>
        <p:nvPicPr>
          <p:cNvPr id="32773" name="Picture 4" descr="PLANCK_FSM_03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1231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33795" name="Rectangle 2"/>
          <p:cNvSpPr>
            <a:spLocks noGrp="1" noChangeArrowheads="1"/>
          </p:cNvSpPr>
          <p:nvPr>
            <p:ph type="title"/>
          </p:nvPr>
        </p:nvSpPr>
        <p:spPr/>
        <p:txBody>
          <a:bodyPr/>
          <a:lstStyle/>
          <a:p>
            <a:pPr eaLnBrk="1" hangingPunct="1"/>
            <a:r>
              <a:rPr lang="en-GB" altLang="en-US" smtClean="0"/>
              <a:t>Herschel</a:t>
            </a:r>
          </a:p>
        </p:txBody>
      </p:sp>
      <p:sp>
        <p:nvSpPr>
          <p:cNvPr id="33796" name="Rectangle 3"/>
          <p:cNvSpPr>
            <a:spLocks noGrp="1" noChangeArrowheads="1"/>
          </p:cNvSpPr>
          <p:nvPr>
            <p:ph type="body" idx="1"/>
          </p:nvPr>
        </p:nvSpPr>
        <p:spPr/>
        <p:txBody>
          <a:bodyPr/>
          <a:lstStyle/>
          <a:p>
            <a:pPr eaLnBrk="1" hangingPunct="1"/>
            <a:endParaRPr lang="en-US" altLang="en-US" smtClean="0"/>
          </a:p>
        </p:txBody>
      </p:sp>
      <p:sp>
        <p:nvSpPr>
          <p:cNvPr id="33797" name="Rectangle 4"/>
          <p:cNvSpPr>
            <a:spLocks noChangeArrowheads="1"/>
          </p:cNvSpPr>
          <p:nvPr/>
        </p:nvSpPr>
        <p:spPr bwMode="auto">
          <a:xfrm>
            <a:off x="4572000" y="16002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120000"/>
              </a:lnSpc>
              <a:spcBef>
                <a:spcPct val="20000"/>
              </a:spcBef>
              <a:buFontTx/>
              <a:buChar char="•"/>
            </a:pPr>
            <a:r>
              <a:rPr lang="en-GB" altLang="en-US" sz="3200" b="0">
                <a:solidFill>
                  <a:schemeClr val="accent1"/>
                </a:solidFill>
                <a:latin typeface="Tahoma" pitchFamily="34" charset="0"/>
              </a:rPr>
              <a:t>8x4x4m</a:t>
            </a:r>
          </a:p>
          <a:p>
            <a:pPr eaLnBrk="1" hangingPunct="1">
              <a:lnSpc>
                <a:spcPct val="120000"/>
              </a:lnSpc>
              <a:spcBef>
                <a:spcPct val="20000"/>
              </a:spcBef>
              <a:buFontTx/>
              <a:buChar char="•"/>
            </a:pPr>
            <a:r>
              <a:rPr lang="en-GB" altLang="en-US" sz="3200" b="0">
                <a:solidFill>
                  <a:schemeClr val="accent1"/>
                </a:solidFill>
                <a:latin typeface="Tahoma" pitchFamily="34" charset="0"/>
              </a:rPr>
              <a:t>4 tonnes on launch</a:t>
            </a:r>
          </a:p>
          <a:p>
            <a:pPr eaLnBrk="1" hangingPunct="1">
              <a:lnSpc>
                <a:spcPct val="120000"/>
              </a:lnSpc>
              <a:spcBef>
                <a:spcPct val="20000"/>
              </a:spcBef>
              <a:buFontTx/>
              <a:buChar char="•"/>
            </a:pPr>
            <a:r>
              <a:rPr lang="en-GB" altLang="en-US" sz="3200" b="0">
                <a:solidFill>
                  <a:schemeClr val="accent1"/>
                </a:solidFill>
                <a:latin typeface="Tahoma" pitchFamily="34" charset="0"/>
              </a:rPr>
              <a:t>3.5m mirror</a:t>
            </a:r>
          </a:p>
          <a:p>
            <a:pPr eaLnBrk="1" hangingPunct="1">
              <a:lnSpc>
                <a:spcPct val="120000"/>
              </a:lnSpc>
              <a:spcBef>
                <a:spcPct val="20000"/>
              </a:spcBef>
              <a:buFontTx/>
              <a:buChar char="•"/>
            </a:pPr>
            <a:r>
              <a:rPr lang="en-GB" altLang="en-US" sz="3200" b="0">
                <a:solidFill>
                  <a:schemeClr val="accent1"/>
                </a:solidFill>
                <a:latin typeface="Tahoma" pitchFamily="34" charset="0"/>
              </a:rPr>
              <a:t>2500 litres of He</a:t>
            </a:r>
          </a:p>
          <a:p>
            <a:pPr eaLnBrk="1" hangingPunct="1">
              <a:lnSpc>
                <a:spcPct val="120000"/>
              </a:lnSpc>
              <a:spcBef>
                <a:spcPct val="20000"/>
              </a:spcBef>
              <a:buFontTx/>
              <a:buChar char="•"/>
            </a:pPr>
            <a:r>
              <a:rPr lang="en-GB" altLang="en-US" sz="3200" b="0">
                <a:solidFill>
                  <a:schemeClr val="accent1"/>
                </a:solidFill>
                <a:latin typeface="Tahoma" pitchFamily="34" charset="0"/>
              </a:rPr>
              <a:t>Cooled to 0.3K</a:t>
            </a:r>
          </a:p>
          <a:p>
            <a:pPr eaLnBrk="1" hangingPunct="1">
              <a:lnSpc>
                <a:spcPct val="120000"/>
              </a:lnSpc>
              <a:spcBef>
                <a:spcPct val="20000"/>
              </a:spcBef>
              <a:buFontTx/>
              <a:buChar char="•"/>
            </a:pPr>
            <a:r>
              <a:rPr lang="en-GB" altLang="en-US" sz="3200" b="0">
                <a:solidFill>
                  <a:schemeClr val="accent1"/>
                </a:solidFill>
                <a:latin typeface="Tahoma" pitchFamily="34" charset="0"/>
              </a:rPr>
              <a:t>3 instruments</a:t>
            </a:r>
          </a:p>
          <a:p>
            <a:pPr eaLnBrk="1" hangingPunct="1">
              <a:lnSpc>
                <a:spcPct val="120000"/>
              </a:lnSpc>
              <a:spcBef>
                <a:spcPct val="20000"/>
              </a:spcBef>
              <a:buFontTx/>
              <a:buChar char="•"/>
            </a:pPr>
            <a:r>
              <a:rPr lang="en-GB" altLang="en-US" sz="3200" b="0">
                <a:solidFill>
                  <a:schemeClr val="accent1"/>
                </a:solidFill>
                <a:latin typeface="Tahoma" pitchFamily="34" charset="0"/>
              </a:rPr>
              <a:t>70-700 microns </a:t>
            </a:r>
          </a:p>
        </p:txBody>
      </p:sp>
      <p:pic>
        <p:nvPicPr>
          <p:cNvPr id="33798" name="Picture 5" descr="herschel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33623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0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34819" name="Rectangle 2"/>
          <p:cNvSpPr>
            <a:spLocks noGrp="1" noChangeArrowheads="1"/>
          </p:cNvSpPr>
          <p:nvPr>
            <p:ph type="title"/>
          </p:nvPr>
        </p:nvSpPr>
        <p:spPr/>
        <p:txBody>
          <a:bodyPr/>
          <a:lstStyle/>
          <a:p>
            <a:pPr eaLnBrk="1" hangingPunct="1"/>
            <a:r>
              <a:rPr lang="en-GB" altLang="en-US" smtClean="0"/>
              <a:t>Herschel’s view of the sky</a:t>
            </a:r>
          </a:p>
        </p:txBody>
      </p:sp>
      <p:sp>
        <p:nvSpPr>
          <p:cNvPr id="34820" name="Rectangle 3"/>
          <p:cNvSpPr>
            <a:spLocks noGrp="1" noChangeArrowheads="1"/>
          </p:cNvSpPr>
          <p:nvPr>
            <p:ph type="body" idx="1"/>
          </p:nvPr>
        </p:nvSpPr>
        <p:spPr/>
        <p:txBody>
          <a:bodyPr/>
          <a:lstStyle/>
          <a:p>
            <a:pPr eaLnBrk="1" hangingPunct="1"/>
            <a:endParaRPr lang="en-US" altLang="en-US" smtClean="0"/>
          </a:p>
        </p:txBody>
      </p:sp>
      <p:pic>
        <p:nvPicPr>
          <p:cNvPr id="34821" name="Picture 4" descr="GouldBelt_tmc1-south-spire-d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9248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tmc1-south-spire-and-d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79248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876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a:t>Multiwavelength Astronomy</a:t>
            </a:r>
          </a:p>
        </p:txBody>
      </p:sp>
      <p:sp>
        <p:nvSpPr>
          <p:cNvPr id="35843" name="Rectangle 2"/>
          <p:cNvSpPr>
            <a:spLocks noGrp="1" noChangeArrowheads="1"/>
          </p:cNvSpPr>
          <p:nvPr>
            <p:ph type="title"/>
          </p:nvPr>
        </p:nvSpPr>
        <p:spPr/>
        <p:txBody>
          <a:bodyPr/>
          <a:lstStyle/>
          <a:p>
            <a:pPr eaLnBrk="1" hangingPunct="1"/>
            <a:r>
              <a:rPr lang="en-GB" altLang="en-US" smtClean="0"/>
              <a:t>Star formation</a:t>
            </a:r>
          </a:p>
        </p:txBody>
      </p:sp>
      <p:sp>
        <p:nvSpPr>
          <p:cNvPr id="35844" name="Rectangle 3"/>
          <p:cNvSpPr>
            <a:spLocks noGrp="1" noChangeArrowheads="1"/>
          </p:cNvSpPr>
          <p:nvPr>
            <p:ph type="body" idx="1"/>
          </p:nvPr>
        </p:nvSpPr>
        <p:spPr/>
        <p:txBody>
          <a:bodyPr/>
          <a:lstStyle/>
          <a:p>
            <a:pPr eaLnBrk="1" hangingPunct="1"/>
            <a:endParaRPr lang="en-US" altLang="en-US" smtClean="0"/>
          </a:p>
        </p:txBody>
      </p:sp>
      <p:pic>
        <p:nvPicPr>
          <p:cNvPr id="35845" name="Picture 4" descr="RCW120_v03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600200"/>
            <a:ext cx="48006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42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a:t>Multiwavelength Astronomy</a:t>
            </a:r>
          </a:p>
        </p:txBody>
      </p:sp>
      <p:sp>
        <p:nvSpPr>
          <p:cNvPr id="36867" name="Rectangle 2"/>
          <p:cNvSpPr>
            <a:spLocks noGrp="1" noChangeArrowheads="1"/>
          </p:cNvSpPr>
          <p:nvPr>
            <p:ph type="title"/>
          </p:nvPr>
        </p:nvSpPr>
        <p:spPr/>
        <p:txBody>
          <a:bodyPr/>
          <a:lstStyle/>
          <a:p>
            <a:pPr eaLnBrk="1" hangingPunct="1"/>
            <a:r>
              <a:rPr lang="en-GB" altLang="en-US" smtClean="0"/>
              <a:t>The Rosette Nebula</a:t>
            </a:r>
          </a:p>
        </p:txBody>
      </p:sp>
      <p:sp>
        <p:nvSpPr>
          <p:cNvPr id="36868" name="Rectangle 3"/>
          <p:cNvSpPr>
            <a:spLocks noGrp="1" noChangeArrowheads="1"/>
          </p:cNvSpPr>
          <p:nvPr>
            <p:ph type="body" idx="1"/>
          </p:nvPr>
        </p:nvSpPr>
        <p:spPr/>
        <p:txBody>
          <a:bodyPr/>
          <a:lstStyle/>
          <a:p>
            <a:pPr eaLnBrk="1" hangingPunct="1"/>
            <a:endParaRPr lang="en-US" altLang="en-US" smtClean="0"/>
          </a:p>
        </p:txBody>
      </p:sp>
      <p:pic>
        <p:nvPicPr>
          <p:cNvPr id="36869" name="Picture 4" descr="Baby_stars_in_the_Rosette_Clou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2484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48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a:t>Multiwavelength Astronomy</a:t>
            </a:r>
          </a:p>
        </p:txBody>
      </p:sp>
      <p:sp>
        <p:nvSpPr>
          <p:cNvPr id="37891" name="Rectangle 2"/>
          <p:cNvSpPr>
            <a:spLocks noGrp="1" noChangeArrowheads="1"/>
          </p:cNvSpPr>
          <p:nvPr>
            <p:ph type="title"/>
          </p:nvPr>
        </p:nvSpPr>
        <p:spPr/>
        <p:txBody>
          <a:bodyPr/>
          <a:lstStyle/>
          <a:p>
            <a:pPr eaLnBrk="1" hangingPunct="1"/>
            <a:r>
              <a:rPr lang="en-GB" altLang="en-US" smtClean="0"/>
              <a:t>The Rosette Nebula</a:t>
            </a:r>
          </a:p>
        </p:txBody>
      </p:sp>
      <p:sp>
        <p:nvSpPr>
          <p:cNvPr id="37892" name="Rectangle 3"/>
          <p:cNvSpPr>
            <a:spLocks noGrp="1" noChangeArrowheads="1"/>
          </p:cNvSpPr>
          <p:nvPr>
            <p:ph type="body" idx="1"/>
          </p:nvPr>
        </p:nvSpPr>
        <p:spPr/>
        <p:txBody>
          <a:bodyPr/>
          <a:lstStyle/>
          <a:p>
            <a:pPr eaLnBrk="1" hangingPunct="1"/>
            <a:endParaRPr lang="en-US" altLang="en-US" smtClean="0"/>
          </a:p>
        </p:txBody>
      </p:sp>
      <p:pic>
        <p:nvPicPr>
          <p:cNvPr id="37893" name="Picture 4" descr="RosetteHAwide_RobGendler_HOBYS_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5532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6"/>
          <p:cNvSpPr txBox="1">
            <a:spLocks noChangeArrowheads="1"/>
          </p:cNvSpPr>
          <p:nvPr/>
        </p:nvSpPr>
        <p:spPr bwMode="auto">
          <a:xfrm>
            <a:off x="5791200" y="604837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GB" altLang="en-US" sz="1200" b="0">
                <a:solidFill>
                  <a:schemeClr val="bg1"/>
                </a:solidFill>
              </a:rPr>
              <a:t>© Robert Gendler</a:t>
            </a:r>
          </a:p>
        </p:txBody>
      </p:sp>
    </p:spTree>
    <p:extLst>
      <p:ext uri="{BB962C8B-B14F-4D97-AF65-F5344CB8AC3E}">
        <p14:creationId xmlns:p14="http://schemas.microsoft.com/office/powerpoint/2010/main" val="4294145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GB" altLang="en-US" smtClean="0"/>
              <a:t>Multi-wavelength Astronomy</a:t>
            </a:r>
          </a:p>
        </p:txBody>
      </p:sp>
      <p:sp>
        <p:nvSpPr>
          <p:cNvPr id="5123" name="Rectangle 3"/>
          <p:cNvSpPr>
            <a:spLocks noGrp="1" noChangeArrowheads="1"/>
          </p:cNvSpPr>
          <p:nvPr>
            <p:ph type="subTitle" idx="1"/>
          </p:nvPr>
        </p:nvSpPr>
        <p:spPr>
          <a:xfrm>
            <a:off x="609600" y="4191000"/>
            <a:ext cx="7924800" cy="730250"/>
          </a:xfrm>
          <a:noFill/>
        </p:spPr>
        <p:txBody>
          <a:bodyPr>
            <a:spAutoFit/>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4"/>
          <p:cNvSpPr>
            <a:spLocks noGrp="1"/>
          </p:cNvSpPr>
          <p:nvPr>
            <p:ph type="ctrTitle"/>
          </p:nvPr>
        </p:nvSpPr>
        <p:spPr/>
        <p:txBody>
          <a:bodyPr/>
          <a:lstStyle/>
          <a:p>
            <a:pPr eaLnBrk="1" hangingPunct="1"/>
            <a:r>
              <a:rPr lang="en-GB" altLang="en-US" smtClean="0"/>
              <a:t>Spectral Regimes</a:t>
            </a:r>
          </a:p>
        </p:txBody>
      </p:sp>
      <p:sp>
        <p:nvSpPr>
          <p:cNvPr id="6" name="Subtitle 5"/>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Fill in the wavelength summary table</a:t>
            </a:r>
          </a:p>
          <a:p>
            <a:pPr eaLnBrk="1" fontAlgn="auto" hangingPunct="1">
              <a:spcAft>
                <a:spcPts val="0"/>
              </a:spcAft>
              <a:buFont typeface="Arial" pitchFamily="34" charset="0"/>
              <a:buNone/>
              <a:defRPr/>
            </a:pPr>
            <a:r>
              <a:rPr lang="en-GB" dirty="0" smtClean="0"/>
              <a:t>(Note that slides have animations)</a:t>
            </a:r>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13315" name="Rectangle 2"/>
          <p:cNvSpPr>
            <a:spLocks noGrp="1" noChangeArrowheads="1"/>
          </p:cNvSpPr>
          <p:nvPr>
            <p:ph type="title"/>
          </p:nvPr>
        </p:nvSpPr>
        <p:spPr/>
        <p:txBody>
          <a:bodyPr/>
          <a:lstStyle/>
          <a:p>
            <a:pPr eaLnBrk="1" hangingPunct="1"/>
            <a:r>
              <a:rPr lang="en-GB" altLang="en-US" smtClean="0"/>
              <a:t>The Spectral regimes</a:t>
            </a:r>
          </a:p>
        </p:txBody>
      </p:sp>
      <p:sp>
        <p:nvSpPr>
          <p:cNvPr id="13316" name="Rectangle 3"/>
          <p:cNvSpPr>
            <a:spLocks noGrp="1" noChangeArrowheads="1"/>
          </p:cNvSpPr>
          <p:nvPr>
            <p:ph type="body" idx="1"/>
          </p:nvPr>
        </p:nvSpPr>
        <p:spPr/>
        <p:txBody>
          <a:bodyPr/>
          <a:lstStyle/>
          <a:p>
            <a:pPr eaLnBrk="1" hangingPunct="1"/>
            <a:r>
              <a:rPr lang="en-GB" altLang="en-US" smtClean="0"/>
              <a:t>Fill in the Wavelength Summary Table</a:t>
            </a:r>
          </a:p>
          <a:p>
            <a:pPr eaLnBrk="1" hangingPunct="1"/>
            <a:endParaRPr lang="en-GB" altLang="en-US" smtClean="0"/>
          </a:p>
          <a:p>
            <a:pPr eaLnBrk="1" hangingPunct="1"/>
            <a:endParaRPr lang="en-GB" altLang="en-US" smtClean="0"/>
          </a:p>
          <a:p>
            <a:pPr eaLnBrk="1" hangingPunct="1"/>
            <a:r>
              <a:rPr lang="en-GB" altLang="en-US" smtClean="0"/>
              <a:t>You will need this later.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7171"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The Sun (6000 K)</a:t>
            </a:r>
          </a:p>
          <a:p>
            <a:pPr lvl="1" eaLnBrk="1" hangingPunct="1"/>
            <a:r>
              <a:rPr lang="en-GB" altLang="en-US" smtClean="0"/>
              <a:t>Glowing coal (1000 K)</a:t>
            </a:r>
          </a:p>
          <a:p>
            <a:pPr eaLnBrk="1" hangingPunct="1"/>
            <a:r>
              <a:rPr lang="en-GB" altLang="en-US" smtClean="0"/>
              <a:t>Astronomy</a:t>
            </a:r>
          </a:p>
          <a:p>
            <a:pPr lvl="1" eaLnBrk="1" hangingPunct="1"/>
            <a:r>
              <a:rPr lang="en-GB" altLang="en-US" smtClean="0"/>
              <a:t>Stars</a:t>
            </a:r>
          </a:p>
          <a:p>
            <a:pPr lvl="1" eaLnBrk="1" hangingPunct="1"/>
            <a:r>
              <a:rPr lang="en-GB" altLang="en-US" smtClean="0"/>
              <a:t>Nebulae (reflected, emission, absorption)</a:t>
            </a:r>
          </a:p>
        </p:txBody>
      </p:sp>
      <p:sp>
        <p:nvSpPr>
          <p:cNvPr id="7172" name="Rectangle 4"/>
          <p:cNvSpPr>
            <a:spLocks noChangeArrowheads="1"/>
          </p:cNvSpPr>
          <p:nvPr/>
        </p:nvSpPr>
        <p:spPr bwMode="auto">
          <a:xfrm>
            <a:off x="4572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rgbClr val="34BC2A"/>
                </a:solidFill>
                <a:latin typeface="Tahoma" pitchFamily="34" charset="0"/>
              </a:rPr>
              <a:t>f=375-750 THz</a:t>
            </a:r>
            <a:r>
              <a:rPr lang="en-GB" altLang="en-US" sz="2000" b="0">
                <a:solidFill>
                  <a:schemeClr val="accent1"/>
                </a:solidFill>
                <a:latin typeface="Tahoma" pitchFamily="34" charset="0"/>
              </a:rPr>
              <a:t>  </a:t>
            </a:r>
            <a:r>
              <a:rPr lang="en-GB" altLang="en-US" sz="2000" b="0">
                <a:solidFill>
                  <a:srgbClr val="FF0000"/>
                </a:solidFill>
                <a:latin typeface="Tahoma" pitchFamily="34" charset="0"/>
              </a:rPr>
              <a:t>T=3,500-7,000 K</a:t>
            </a:r>
            <a:endParaRPr lang="en-GB" altLang="en-US" sz="2000" b="0">
              <a:solidFill>
                <a:schemeClr val="accent1"/>
              </a:solidFill>
              <a:latin typeface="Tahoma" pitchFamily="34" charset="0"/>
            </a:endParaRPr>
          </a:p>
        </p:txBody>
      </p:sp>
      <p:sp>
        <p:nvSpPr>
          <p:cNvPr id="14341" name="Rectangle 6"/>
          <p:cNvSpPr>
            <a:spLocks noGrp="1" noChangeArrowheads="1"/>
          </p:cNvSpPr>
          <p:nvPr>
            <p:ph type="title"/>
          </p:nvPr>
        </p:nvSpPr>
        <p:spPr>
          <a:xfrm>
            <a:off x="457200" y="-76200"/>
            <a:ext cx="8229600" cy="1143000"/>
          </a:xfrm>
          <a:noFill/>
        </p:spPr>
        <p:txBody>
          <a:bodyPr/>
          <a:lstStyle/>
          <a:p>
            <a:pPr eaLnBrk="1" hangingPunct="1"/>
            <a:r>
              <a:rPr lang="en-GB" altLang="en-US" sz="3200" smtClean="0"/>
              <a:t>Visible</a:t>
            </a:r>
          </a:p>
        </p:txBody>
      </p:sp>
      <p:sp>
        <p:nvSpPr>
          <p:cNvPr id="14342" name="Rectangle 7"/>
          <p:cNvSpPr>
            <a:spLocks noChangeArrowheads="1"/>
          </p:cNvSpPr>
          <p:nvPr/>
        </p:nvSpPr>
        <p:spPr bwMode="auto">
          <a:xfrm>
            <a:off x="457200" y="685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chemeClr val="accent1"/>
                </a:solidFill>
                <a:latin typeface="Symbol" pitchFamily="18" charset="2"/>
              </a:rPr>
              <a:t>l</a:t>
            </a:r>
            <a:r>
              <a:rPr lang="en-GB" altLang="en-US" sz="2000" b="0">
                <a:solidFill>
                  <a:schemeClr val="accent1"/>
                </a:solidFill>
                <a:latin typeface="Tahoma" pitchFamily="34" charset="0"/>
              </a:rPr>
              <a:t>=400-800 nm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5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Effect transition="in" filter="fade">
                                      <p:cBhvr>
                                        <p:cTn id="12" dur="2000"/>
                                        <p:tgtEl>
                                          <p:spTgt spid="71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500"/>
                                        <p:tgtEl>
                                          <p:spTgt spid="7171">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Effect transition="in" filter="fade">
                                      <p:cBhvr>
                                        <p:cTn id="20" dur="500"/>
                                        <p:tgtEl>
                                          <p:spTgt spid="7171">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fade">
                                      <p:cBhvr>
                                        <p:cTn id="23" dur="500"/>
                                        <p:tgtEl>
                                          <p:spTgt spid="717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fade">
                                      <p:cBhvr>
                                        <p:cTn id="26"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8195"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UV lights</a:t>
            </a:r>
          </a:p>
          <a:p>
            <a:pPr lvl="1" eaLnBrk="1" hangingPunct="1"/>
            <a:r>
              <a:rPr lang="en-GB" altLang="en-US" smtClean="0"/>
              <a:t>The Sun (thermal radiation)</a:t>
            </a:r>
          </a:p>
          <a:p>
            <a:pPr lvl="1" eaLnBrk="1" hangingPunct="1"/>
            <a:endParaRPr lang="en-GB" altLang="en-US" smtClean="0"/>
          </a:p>
          <a:p>
            <a:pPr eaLnBrk="1" hangingPunct="1"/>
            <a:r>
              <a:rPr lang="en-GB" altLang="en-US" smtClean="0"/>
              <a:t>Astronomy:</a:t>
            </a:r>
          </a:p>
          <a:p>
            <a:pPr lvl="1" eaLnBrk="1" hangingPunct="1"/>
            <a:r>
              <a:rPr lang="en-GB" altLang="en-US" smtClean="0"/>
              <a:t>Hot, young stars</a:t>
            </a:r>
          </a:p>
          <a:p>
            <a:pPr eaLnBrk="1" hangingPunct="1"/>
            <a:endParaRPr lang="en-GB" altLang="en-US" smtClean="0"/>
          </a:p>
        </p:txBody>
      </p:sp>
      <p:sp>
        <p:nvSpPr>
          <p:cNvPr id="8199" name="Rectangle 7"/>
          <p:cNvSpPr>
            <a:spLocks noChangeArrowheads="1"/>
          </p:cNvSpPr>
          <p:nvPr/>
        </p:nvSpPr>
        <p:spPr bwMode="auto">
          <a:xfrm>
            <a:off x="4572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rgbClr val="34BC2A"/>
                </a:solidFill>
                <a:latin typeface="Tahoma" pitchFamily="34" charset="0"/>
              </a:rPr>
              <a:t>f=0.75-30 PHz</a:t>
            </a:r>
            <a:r>
              <a:rPr lang="en-GB" altLang="en-US" sz="2000" b="0">
                <a:solidFill>
                  <a:schemeClr val="accent1"/>
                </a:solidFill>
                <a:latin typeface="Tahoma" pitchFamily="34" charset="0"/>
              </a:rPr>
              <a:t>  </a:t>
            </a:r>
            <a:r>
              <a:rPr lang="en-GB" altLang="en-US" sz="2000" b="0">
                <a:solidFill>
                  <a:srgbClr val="FF0000"/>
                </a:solidFill>
                <a:latin typeface="Tahoma" pitchFamily="34" charset="0"/>
              </a:rPr>
              <a:t>T=7,000-300,000 K</a:t>
            </a:r>
            <a:endParaRPr lang="en-GB" altLang="en-US" sz="2000" b="0">
              <a:solidFill>
                <a:schemeClr val="accent1"/>
              </a:solidFill>
              <a:latin typeface="Tahoma" pitchFamily="34" charset="0"/>
            </a:endParaRPr>
          </a:p>
        </p:txBody>
      </p:sp>
      <p:sp>
        <p:nvSpPr>
          <p:cNvPr id="15365" name="Rectangle 8"/>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accent1"/>
                </a:solidFill>
                <a:latin typeface="Tahoma" pitchFamily="34" charset="0"/>
              </a:rPr>
              <a:t>Ultraviolet</a:t>
            </a:r>
          </a:p>
        </p:txBody>
      </p:sp>
      <p:sp>
        <p:nvSpPr>
          <p:cNvPr id="15366" name="Rectangle 9"/>
          <p:cNvSpPr>
            <a:spLocks noChangeArrowheads="1"/>
          </p:cNvSpPr>
          <p:nvPr/>
        </p:nvSpPr>
        <p:spPr bwMode="auto">
          <a:xfrm>
            <a:off x="457200" y="685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chemeClr val="accent1"/>
                </a:solidFill>
                <a:latin typeface="Symbol" pitchFamily="18" charset="2"/>
              </a:rPr>
              <a:t>l</a:t>
            </a:r>
            <a:r>
              <a:rPr lang="en-GB" altLang="en-US" sz="2000" b="0">
                <a:solidFill>
                  <a:schemeClr val="accent1"/>
                </a:solidFill>
                <a:latin typeface="Tahoma" pitchFamily="34" charset="0"/>
              </a:rPr>
              <a:t>=10-400 nm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fade">
                                      <p:cBhvr>
                                        <p:cTn id="7" dur="500"/>
                                        <p:tgtEl>
                                          <p:spTgt spid="81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500"/>
                                        <p:tgtEl>
                                          <p:spTgt spid="819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fade">
                                      <p:cBhvr>
                                        <p:cTn id="18"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9219"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X-ray machines</a:t>
            </a:r>
          </a:p>
          <a:p>
            <a:pPr eaLnBrk="1" hangingPunct="1"/>
            <a:r>
              <a:rPr lang="en-GB" altLang="en-US" smtClean="0"/>
              <a:t>Astronomy:</a:t>
            </a:r>
          </a:p>
          <a:p>
            <a:pPr lvl="1" eaLnBrk="1" hangingPunct="1"/>
            <a:r>
              <a:rPr lang="en-GB" altLang="en-US" smtClean="0"/>
              <a:t>Supernovae</a:t>
            </a:r>
          </a:p>
          <a:p>
            <a:pPr lvl="1" eaLnBrk="1" hangingPunct="1"/>
            <a:r>
              <a:rPr lang="en-GB" altLang="en-US" smtClean="0"/>
              <a:t>X-ray binary stars</a:t>
            </a:r>
          </a:p>
          <a:p>
            <a:pPr lvl="1" eaLnBrk="1" hangingPunct="1"/>
            <a:r>
              <a:rPr lang="en-GB" altLang="en-US" smtClean="0"/>
              <a:t>Very hot gas</a:t>
            </a:r>
          </a:p>
          <a:p>
            <a:pPr lvl="1" eaLnBrk="1" hangingPunct="1"/>
            <a:endParaRPr lang="en-GB" altLang="en-US" smtClean="0"/>
          </a:p>
        </p:txBody>
      </p:sp>
      <p:sp>
        <p:nvSpPr>
          <p:cNvPr id="9220" name="Rectangle 4"/>
          <p:cNvSpPr>
            <a:spLocks noChangeArrowheads="1"/>
          </p:cNvSpPr>
          <p:nvPr/>
        </p:nvSpPr>
        <p:spPr bwMode="auto">
          <a:xfrm>
            <a:off x="4572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rgbClr val="34BC2A"/>
                </a:solidFill>
                <a:latin typeface="Tahoma" pitchFamily="34" charset="0"/>
              </a:rPr>
              <a:t>f=30-1500 PHz</a:t>
            </a:r>
            <a:r>
              <a:rPr lang="en-GB" altLang="en-US" sz="2000" b="0">
                <a:solidFill>
                  <a:schemeClr val="accent1"/>
                </a:solidFill>
                <a:latin typeface="Tahoma" pitchFamily="34" charset="0"/>
              </a:rPr>
              <a:t>  </a:t>
            </a:r>
            <a:r>
              <a:rPr lang="en-GB" altLang="en-US" sz="2000" b="0">
                <a:solidFill>
                  <a:srgbClr val="FF0000"/>
                </a:solidFill>
                <a:latin typeface="Tahoma" pitchFamily="34" charset="0"/>
              </a:rPr>
              <a:t>T=300,000-15,000,000 K</a:t>
            </a:r>
            <a:endParaRPr lang="en-GB" altLang="en-US" sz="2000" b="0">
              <a:solidFill>
                <a:schemeClr val="accent1"/>
              </a:solidFill>
              <a:latin typeface="Tahoma" pitchFamily="34" charset="0"/>
            </a:endParaRPr>
          </a:p>
        </p:txBody>
      </p:sp>
      <p:sp>
        <p:nvSpPr>
          <p:cNvPr id="16389" name="Rectangle 5"/>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accent1"/>
                </a:solidFill>
                <a:latin typeface="Tahoma" pitchFamily="34" charset="0"/>
              </a:rPr>
              <a:t>X-ray</a:t>
            </a:r>
          </a:p>
        </p:txBody>
      </p:sp>
      <p:sp>
        <p:nvSpPr>
          <p:cNvPr id="16390" name="Rectangle 6"/>
          <p:cNvSpPr>
            <a:spLocks noChangeArrowheads="1"/>
          </p:cNvSpPr>
          <p:nvPr/>
        </p:nvSpPr>
        <p:spPr bwMode="auto">
          <a:xfrm>
            <a:off x="457200" y="685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chemeClr val="accent1"/>
                </a:solidFill>
                <a:latin typeface="Symbol" pitchFamily="18" charset="2"/>
              </a:rPr>
              <a:t>l</a:t>
            </a:r>
            <a:r>
              <a:rPr lang="en-GB" altLang="en-US" sz="2000" b="0">
                <a:solidFill>
                  <a:schemeClr val="accent1"/>
                </a:solidFill>
                <a:latin typeface="Tahoma" pitchFamily="34" charset="0"/>
              </a:rPr>
              <a:t>=0.02-10 nm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5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219">
                                            <p:txEl>
                                              <p:pRg st="4" end="4"/>
                                            </p:txEl>
                                          </p:spTgt>
                                        </p:tgtEl>
                                        <p:attrNameLst>
                                          <p:attrName>style.visibility</p:attrName>
                                        </p:attrNameLst>
                                      </p:cBhvr>
                                      <p:to>
                                        <p:strVal val="visible"/>
                                      </p:to>
                                    </p:set>
                                    <p:animEffect transition="in" filter="fade">
                                      <p:cBhvr>
                                        <p:cTn id="18" dur="500"/>
                                        <p:tgtEl>
                                          <p:spTgt spid="921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animEffect transition="in" filter="fade">
                                      <p:cBhvr>
                                        <p:cTn id="2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10243"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Nuclear Power stations</a:t>
            </a:r>
          </a:p>
          <a:p>
            <a:pPr lvl="1" eaLnBrk="1" hangingPunct="1"/>
            <a:r>
              <a:rPr lang="en-GB" altLang="en-US" smtClean="0"/>
              <a:t>Nuclear explosions</a:t>
            </a:r>
          </a:p>
          <a:p>
            <a:pPr eaLnBrk="1" hangingPunct="1"/>
            <a:r>
              <a:rPr lang="en-GB" altLang="en-US" smtClean="0"/>
              <a:t>Astronomy:</a:t>
            </a:r>
          </a:p>
          <a:p>
            <a:pPr lvl="1" eaLnBrk="1" hangingPunct="1"/>
            <a:r>
              <a:rPr lang="en-GB" altLang="en-US" smtClean="0"/>
              <a:t>Gamma-ray bursts</a:t>
            </a:r>
          </a:p>
          <a:p>
            <a:pPr lvl="1" eaLnBrk="1" hangingPunct="1"/>
            <a:r>
              <a:rPr lang="en-GB" altLang="en-US" smtClean="0"/>
              <a:t>Extremely hot gas</a:t>
            </a:r>
          </a:p>
        </p:txBody>
      </p:sp>
      <p:sp>
        <p:nvSpPr>
          <p:cNvPr id="10244" name="Rectangle 4"/>
          <p:cNvSpPr>
            <a:spLocks noChangeArrowheads="1"/>
          </p:cNvSpPr>
          <p:nvPr/>
        </p:nvSpPr>
        <p:spPr bwMode="auto">
          <a:xfrm>
            <a:off x="4572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rgbClr val="34BC2A"/>
                </a:solidFill>
                <a:latin typeface="Tahoma" pitchFamily="34" charset="0"/>
              </a:rPr>
              <a:t>f&gt;1500 PHz</a:t>
            </a:r>
            <a:r>
              <a:rPr lang="en-GB" altLang="en-US" sz="2000" b="0">
                <a:solidFill>
                  <a:schemeClr val="accent1"/>
                </a:solidFill>
                <a:latin typeface="Tahoma" pitchFamily="34" charset="0"/>
              </a:rPr>
              <a:t>  </a:t>
            </a:r>
            <a:r>
              <a:rPr lang="en-GB" altLang="en-US" sz="2000" b="0">
                <a:solidFill>
                  <a:srgbClr val="FF0000"/>
                </a:solidFill>
                <a:latin typeface="Tahoma" pitchFamily="34" charset="0"/>
              </a:rPr>
              <a:t>T&gt;15,000,000 K</a:t>
            </a:r>
            <a:endParaRPr lang="en-GB" altLang="en-US" sz="2000" b="0">
              <a:solidFill>
                <a:schemeClr val="accent1"/>
              </a:solidFill>
              <a:latin typeface="Tahoma" pitchFamily="34" charset="0"/>
            </a:endParaRPr>
          </a:p>
        </p:txBody>
      </p:sp>
      <p:sp>
        <p:nvSpPr>
          <p:cNvPr id="17413" name="Rectangle 5"/>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accent1"/>
                </a:solidFill>
                <a:latin typeface="Tahoma" pitchFamily="34" charset="0"/>
              </a:rPr>
              <a:t>Gamma-ray</a:t>
            </a:r>
          </a:p>
        </p:txBody>
      </p:sp>
      <p:sp>
        <p:nvSpPr>
          <p:cNvPr id="17414" name="Rectangle 6"/>
          <p:cNvSpPr>
            <a:spLocks noChangeArrowheads="1"/>
          </p:cNvSpPr>
          <p:nvPr/>
        </p:nvSpPr>
        <p:spPr bwMode="auto">
          <a:xfrm>
            <a:off x="457200" y="685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chemeClr val="accent1"/>
                </a:solidFill>
                <a:latin typeface="Symbol" pitchFamily="18" charset="2"/>
              </a:rPr>
              <a:t>l</a:t>
            </a:r>
            <a:r>
              <a:rPr lang="en-GB" altLang="en-US" sz="2000" b="0">
                <a:solidFill>
                  <a:schemeClr val="accent1"/>
                </a:solidFill>
                <a:latin typeface="Tahoma" pitchFamily="34" charset="0"/>
              </a:rPr>
              <a:t>&lt;20 pm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5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500"/>
                                        <p:tgtEl>
                                          <p:spTgt spid="1024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43">
                                            <p:txEl>
                                              <p:pRg st="4" end="4"/>
                                            </p:txEl>
                                          </p:spTgt>
                                        </p:tgtEl>
                                        <p:attrNameLst>
                                          <p:attrName>style.visibility</p:attrName>
                                        </p:attrNameLst>
                                      </p:cBhvr>
                                      <p:to>
                                        <p:strVal val="visible"/>
                                      </p:to>
                                    </p:set>
                                    <p:animEffect transition="in" filter="fade">
                                      <p:cBhvr>
                                        <p:cTn id="18" dur="500"/>
                                        <p:tgtEl>
                                          <p:spTgt spid="1024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animEffect transition="in" filter="fade">
                                      <p:cBhvr>
                                        <p:cTn id="21"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11267"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Hot things</a:t>
            </a:r>
          </a:p>
          <a:p>
            <a:pPr lvl="1" eaLnBrk="1" hangingPunct="1"/>
            <a:r>
              <a:rPr lang="en-GB" altLang="en-US" smtClean="0"/>
              <a:t>Night-vision goggles</a:t>
            </a:r>
          </a:p>
          <a:p>
            <a:pPr eaLnBrk="1" hangingPunct="1"/>
            <a:r>
              <a:rPr lang="en-GB" altLang="en-US" smtClean="0"/>
              <a:t>Astronomy:</a:t>
            </a:r>
          </a:p>
          <a:p>
            <a:pPr lvl="1" eaLnBrk="1" hangingPunct="1"/>
            <a:r>
              <a:rPr lang="en-GB" altLang="en-US" smtClean="0"/>
              <a:t>Cooler stars</a:t>
            </a:r>
          </a:p>
          <a:p>
            <a:pPr lvl="1" eaLnBrk="1" hangingPunct="1"/>
            <a:r>
              <a:rPr lang="en-GB" altLang="en-US" smtClean="0"/>
              <a:t>Dust is transparent!</a:t>
            </a:r>
          </a:p>
        </p:txBody>
      </p:sp>
      <p:sp>
        <p:nvSpPr>
          <p:cNvPr id="11268" name="Rectangle 4"/>
          <p:cNvSpPr>
            <a:spLocks noChangeArrowheads="1"/>
          </p:cNvSpPr>
          <p:nvPr/>
        </p:nvSpPr>
        <p:spPr bwMode="auto">
          <a:xfrm>
            <a:off x="4572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rgbClr val="34BC2A"/>
                </a:solidFill>
                <a:latin typeface="Tahoma" pitchFamily="34" charset="0"/>
              </a:rPr>
              <a:t>f=100-375 THz</a:t>
            </a:r>
            <a:r>
              <a:rPr lang="en-GB" altLang="en-US" sz="2000" b="0">
                <a:solidFill>
                  <a:schemeClr val="accent1"/>
                </a:solidFill>
                <a:latin typeface="Tahoma" pitchFamily="34" charset="0"/>
              </a:rPr>
              <a:t>  </a:t>
            </a:r>
            <a:r>
              <a:rPr lang="en-GB" altLang="en-US" sz="2000" b="0">
                <a:solidFill>
                  <a:srgbClr val="FF0000"/>
                </a:solidFill>
                <a:latin typeface="Tahoma" pitchFamily="34" charset="0"/>
              </a:rPr>
              <a:t>T=1,000-3,500 K</a:t>
            </a:r>
            <a:endParaRPr lang="en-GB" altLang="en-US" sz="2000" b="0">
              <a:solidFill>
                <a:schemeClr val="accent1"/>
              </a:solidFill>
              <a:latin typeface="Tahoma" pitchFamily="34" charset="0"/>
            </a:endParaRPr>
          </a:p>
        </p:txBody>
      </p:sp>
      <p:sp>
        <p:nvSpPr>
          <p:cNvPr id="18437" name="Rectangle 5"/>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accent1"/>
                </a:solidFill>
                <a:latin typeface="Tahoma" pitchFamily="34" charset="0"/>
              </a:rPr>
              <a:t>Near-Infrared</a:t>
            </a:r>
          </a:p>
        </p:txBody>
      </p:sp>
      <p:sp>
        <p:nvSpPr>
          <p:cNvPr id="18438" name="Rectangle 6"/>
          <p:cNvSpPr>
            <a:spLocks noChangeArrowheads="1"/>
          </p:cNvSpPr>
          <p:nvPr/>
        </p:nvSpPr>
        <p:spPr bwMode="auto">
          <a:xfrm>
            <a:off x="457200" y="685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000" b="0">
                <a:solidFill>
                  <a:schemeClr val="accent1"/>
                </a:solidFill>
                <a:latin typeface="Symbol" pitchFamily="18" charset="2"/>
              </a:rPr>
              <a:t>l</a:t>
            </a:r>
            <a:r>
              <a:rPr lang="en-GB" altLang="en-US" sz="2000" b="0">
                <a:solidFill>
                  <a:schemeClr val="accent1"/>
                </a:solidFill>
                <a:latin typeface="Tahoma" pitchFamily="34" charset="0"/>
              </a:rPr>
              <a:t>=0.8-3 </a:t>
            </a:r>
            <a:r>
              <a:rPr lang="en-GB" altLang="en-US" sz="2000" b="0">
                <a:solidFill>
                  <a:schemeClr val="accent1"/>
                </a:solidFill>
                <a:latin typeface="Symbol" pitchFamily="18" charset="2"/>
              </a:rPr>
              <a:t>m</a:t>
            </a:r>
            <a:r>
              <a:rPr lang="en-GB" altLang="en-US" sz="2000" b="0">
                <a:solidFill>
                  <a:schemeClr val="accent1"/>
                </a:solidFill>
                <a:latin typeface="Tahoma" pitchFamily="34" charset="0"/>
              </a:rPr>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500"/>
                                        <p:tgtEl>
                                          <p:spTgt spid="11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fade">
                                      <p:cBhvr>
                                        <p:cTn id="18" dur="500"/>
                                        <p:tgtEl>
                                          <p:spTgt spid="1126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animEffect transition="in" filter="fade">
                                      <p:cBhvr>
                                        <p:cTn id="21"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19459" name="Rectangle 2"/>
          <p:cNvSpPr>
            <a:spLocks noGrp="1" noChangeArrowheads="1"/>
          </p:cNvSpPr>
          <p:nvPr>
            <p:ph type="title"/>
          </p:nvPr>
        </p:nvSpPr>
        <p:spPr/>
        <p:txBody>
          <a:bodyPr/>
          <a:lstStyle/>
          <a:p>
            <a:pPr eaLnBrk="1" hangingPunct="1"/>
            <a:r>
              <a:rPr lang="en-GB" altLang="en-US" smtClean="0"/>
              <a:t>Mid-infrared (MIR)</a:t>
            </a:r>
            <a:br>
              <a:rPr lang="en-GB" altLang="en-US" smtClean="0"/>
            </a:br>
            <a:r>
              <a:rPr lang="en-GB" altLang="en-US" sz="2000" smtClean="0"/>
              <a:t>(</a:t>
            </a:r>
            <a:r>
              <a:rPr lang="en-GB" altLang="en-US" sz="2000" smtClean="0">
                <a:latin typeface="Symbol" pitchFamily="18" charset="2"/>
              </a:rPr>
              <a:t>l</a:t>
            </a:r>
            <a:r>
              <a:rPr lang="en-GB" altLang="en-US" sz="2000" smtClean="0"/>
              <a:t>=3-30 </a:t>
            </a:r>
            <a:r>
              <a:rPr lang="en-GB" altLang="en-US" sz="2000" smtClean="0">
                <a:latin typeface="Symbol" pitchFamily="18" charset="2"/>
              </a:rPr>
              <a:t>m</a:t>
            </a:r>
            <a:r>
              <a:rPr lang="en-GB" altLang="en-US" sz="2000" smtClean="0"/>
              <a:t>m ; </a:t>
            </a:r>
            <a:r>
              <a:rPr lang="en-GB" altLang="en-US" sz="2000" smtClean="0">
                <a:solidFill>
                  <a:srgbClr val="34BC2A"/>
                </a:solidFill>
              </a:rPr>
              <a:t>f=10-100 THz</a:t>
            </a:r>
            <a:r>
              <a:rPr lang="en-GB" altLang="en-US" sz="2000" smtClean="0"/>
              <a:t> ; </a:t>
            </a:r>
            <a:r>
              <a:rPr lang="en-GB" altLang="en-US" sz="2000" smtClean="0">
                <a:solidFill>
                  <a:srgbClr val="FF0000"/>
                </a:solidFill>
              </a:rPr>
              <a:t>T=100-1000 K</a:t>
            </a:r>
            <a:r>
              <a:rPr lang="en-GB" altLang="en-US" sz="2000" smtClean="0"/>
              <a:t>)</a:t>
            </a:r>
          </a:p>
        </p:txBody>
      </p:sp>
      <p:sp>
        <p:nvSpPr>
          <p:cNvPr id="21507"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Us!</a:t>
            </a:r>
          </a:p>
          <a:p>
            <a:pPr lvl="1" eaLnBrk="1" hangingPunct="1"/>
            <a:r>
              <a:rPr lang="en-GB" altLang="en-US" smtClean="0"/>
              <a:t>Thermal cameras</a:t>
            </a:r>
          </a:p>
          <a:p>
            <a:pPr eaLnBrk="1" hangingPunct="1"/>
            <a:r>
              <a:rPr lang="en-GB" altLang="en-US" smtClean="0"/>
              <a:t>Astronomy:</a:t>
            </a:r>
          </a:p>
          <a:p>
            <a:pPr lvl="1" eaLnBrk="1" hangingPunct="1"/>
            <a:r>
              <a:rPr lang="en-GB" altLang="en-US" smtClean="0"/>
              <a:t>Warm dust</a:t>
            </a:r>
          </a:p>
          <a:p>
            <a:pPr lvl="1" eaLnBrk="1" hangingPunct="1"/>
            <a:r>
              <a:rPr lang="en-GB" altLang="en-US" smtClean="0"/>
              <a:t>Proto-planetary disks (warm dust!)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fade">
                                      <p:cBhvr>
                                        <p:cTn id="10" dur="500"/>
                                        <p:tgtEl>
                                          <p:spTgt spid="2150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animEffect transition="in" filter="fade">
                                      <p:cBhvr>
                                        <p:cTn id="13" dur="500"/>
                                        <p:tgtEl>
                                          <p:spTgt spid="2150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507">
                                            <p:txEl>
                                              <p:pRg st="5" end="5"/>
                                            </p:txEl>
                                          </p:spTgt>
                                        </p:tgtEl>
                                        <p:attrNameLst>
                                          <p:attrName>style.visibility</p:attrName>
                                        </p:attrNameLst>
                                      </p:cBhvr>
                                      <p:to>
                                        <p:strVal val="visible"/>
                                      </p:to>
                                    </p:set>
                                    <p:animEffect transition="in" filter="fade">
                                      <p:cBhvr>
                                        <p:cTn id="16"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20483" name="Rectangle 2"/>
          <p:cNvSpPr>
            <a:spLocks noGrp="1" noChangeArrowheads="1"/>
          </p:cNvSpPr>
          <p:nvPr>
            <p:ph type="title"/>
          </p:nvPr>
        </p:nvSpPr>
        <p:spPr/>
        <p:txBody>
          <a:bodyPr/>
          <a:lstStyle/>
          <a:p>
            <a:pPr eaLnBrk="1" hangingPunct="1"/>
            <a:r>
              <a:rPr lang="en-GB" altLang="en-US" smtClean="0"/>
              <a:t>Far-Infrared (FIR)</a:t>
            </a:r>
            <a:br>
              <a:rPr lang="en-GB" altLang="en-US" smtClean="0"/>
            </a:br>
            <a:r>
              <a:rPr lang="en-GB" altLang="en-US" sz="2000" smtClean="0"/>
              <a:t>(</a:t>
            </a:r>
            <a:r>
              <a:rPr lang="en-GB" altLang="en-US" sz="2000" smtClean="0">
                <a:latin typeface="Symbol" pitchFamily="18" charset="2"/>
              </a:rPr>
              <a:t>l</a:t>
            </a:r>
            <a:r>
              <a:rPr lang="en-GB" altLang="en-US" sz="2000" smtClean="0"/>
              <a:t>=30-300 microns ; </a:t>
            </a:r>
            <a:r>
              <a:rPr lang="en-GB" altLang="en-US" sz="2000" smtClean="0">
                <a:solidFill>
                  <a:srgbClr val="34BC2A"/>
                </a:solidFill>
              </a:rPr>
              <a:t>f=1-10 THz</a:t>
            </a:r>
            <a:r>
              <a:rPr lang="en-GB" altLang="en-US" sz="2000" smtClean="0"/>
              <a:t> ; </a:t>
            </a:r>
            <a:r>
              <a:rPr lang="en-GB" altLang="en-US" sz="2000" smtClean="0">
                <a:solidFill>
                  <a:srgbClr val="FF0000"/>
                </a:solidFill>
              </a:rPr>
              <a:t>T=10-100 K</a:t>
            </a:r>
            <a:r>
              <a:rPr lang="en-GB" altLang="en-US" sz="2000" smtClean="0"/>
              <a:t>)</a:t>
            </a:r>
          </a:p>
        </p:txBody>
      </p:sp>
      <p:sp>
        <p:nvSpPr>
          <p:cNvPr id="12291"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Not much really</a:t>
            </a:r>
          </a:p>
          <a:p>
            <a:pPr lvl="1" eaLnBrk="1" hangingPunct="1"/>
            <a:r>
              <a:rPr lang="en-GB" altLang="en-US" smtClean="0"/>
              <a:t>The atmosphere blocks it all</a:t>
            </a:r>
          </a:p>
          <a:p>
            <a:pPr lvl="1" eaLnBrk="1" hangingPunct="1"/>
            <a:endParaRPr lang="en-GB" altLang="en-US" smtClean="0"/>
          </a:p>
          <a:p>
            <a:pPr eaLnBrk="1" hangingPunct="1"/>
            <a:r>
              <a:rPr lang="en-GB" altLang="en-US" smtClean="0"/>
              <a:t>Astronomy:</a:t>
            </a:r>
          </a:p>
          <a:p>
            <a:pPr lvl="1" eaLnBrk="1" hangingPunct="1"/>
            <a:r>
              <a:rPr lang="en-GB" altLang="en-US" smtClean="0"/>
              <a:t>Cool dust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fade">
                                      <p:cBhvr>
                                        <p:cTn id="10" dur="500"/>
                                        <p:tgtEl>
                                          <p:spTgt spid="1229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animEffect transition="in" filter="fade">
                                      <p:cBhvr>
                                        <p:cTn id="13" dur="500"/>
                                        <p:tgtEl>
                                          <p:spTgt spid="1229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1">
                                            <p:txEl>
                                              <p:pRg st="5" end="5"/>
                                            </p:txEl>
                                          </p:spTgt>
                                        </p:tgtEl>
                                        <p:attrNameLst>
                                          <p:attrName>style.visibility</p:attrName>
                                        </p:attrNameLst>
                                      </p:cBhvr>
                                      <p:to>
                                        <p:strVal val="visible"/>
                                      </p:to>
                                    </p:set>
                                    <p:animEffect transition="in" filter="fade">
                                      <p:cBhvr>
                                        <p:cTn id="16"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21507" name="Rectangle 2"/>
          <p:cNvSpPr>
            <a:spLocks noGrp="1" noChangeArrowheads="1"/>
          </p:cNvSpPr>
          <p:nvPr>
            <p:ph type="title"/>
          </p:nvPr>
        </p:nvSpPr>
        <p:spPr/>
        <p:txBody>
          <a:bodyPr/>
          <a:lstStyle/>
          <a:p>
            <a:pPr eaLnBrk="1" hangingPunct="1"/>
            <a:r>
              <a:rPr lang="en-GB" altLang="en-US" smtClean="0"/>
              <a:t>Sub-millimetre and millimetre</a:t>
            </a:r>
            <a:br>
              <a:rPr lang="en-GB" altLang="en-US" smtClean="0"/>
            </a:br>
            <a:r>
              <a:rPr lang="en-GB" altLang="en-US" sz="2000" smtClean="0"/>
              <a:t>(</a:t>
            </a:r>
            <a:r>
              <a:rPr lang="en-GB" altLang="en-US" sz="2000" smtClean="0">
                <a:latin typeface="Symbol" pitchFamily="18" charset="2"/>
              </a:rPr>
              <a:t>l</a:t>
            </a:r>
            <a:r>
              <a:rPr lang="en-GB" altLang="en-US" sz="2000" smtClean="0"/>
              <a:t>=0.3-3 mm ; </a:t>
            </a:r>
            <a:r>
              <a:rPr lang="en-GB" altLang="en-US" sz="2000" smtClean="0">
                <a:solidFill>
                  <a:srgbClr val="34BC2A"/>
                </a:solidFill>
              </a:rPr>
              <a:t>f=0.1-1 THz</a:t>
            </a:r>
            <a:r>
              <a:rPr lang="en-GB" altLang="en-US" sz="2000" smtClean="0"/>
              <a:t> ; </a:t>
            </a:r>
            <a:r>
              <a:rPr lang="en-GB" altLang="en-US" sz="2000" smtClean="0">
                <a:solidFill>
                  <a:srgbClr val="FF0000"/>
                </a:solidFill>
              </a:rPr>
              <a:t>T=1-10 K</a:t>
            </a:r>
            <a:r>
              <a:rPr lang="en-GB" altLang="en-US" sz="2000" smtClean="0"/>
              <a:t>)</a:t>
            </a:r>
          </a:p>
        </p:txBody>
      </p:sp>
      <p:sp>
        <p:nvSpPr>
          <p:cNvPr id="13315"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Airport security systems</a:t>
            </a:r>
          </a:p>
          <a:p>
            <a:pPr lvl="1" eaLnBrk="1" hangingPunct="1"/>
            <a:endParaRPr lang="en-GB" altLang="en-US" smtClean="0"/>
          </a:p>
          <a:p>
            <a:pPr eaLnBrk="1" hangingPunct="1"/>
            <a:r>
              <a:rPr lang="en-GB" altLang="en-US" smtClean="0"/>
              <a:t>Astronomy:</a:t>
            </a:r>
          </a:p>
          <a:p>
            <a:pPr lvl="1" eaLnBrk="1" hangingPunct="1"/>
            <a:r>
              <a:rPr lang="en-GB" altLang="en-US" smtClean="0"/>
              <a:t>Cold dust</a:t>
            </a:r>
          </a:p>
          <a:p>
            <a:pPr lvl="1" eaLnBrk="1" hangingPunct="1"/>
            <a:r>
              <a:rPr lang="en-GB" altLang="en-US" smtClean="0"/>
              <a:t>The early Universe!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3" end="3"/>
                                            </p:txEl>
                                          </p:spTgt>
                                        </p:tgtEl>
                                        <p:attrNameLst>
                                          <p:attrName>style.visibility</p:attrName>
                                        </p:attrNameLst>
                                      </p:cBhvr>
                                      <p:to>
                                        <p:strVal val="visible"/>
                                      </p:to>
                                    </p:set>
                                    <p:animEffect transition="in" filter="fade">
                                      <p:cBhvr>
                                        <p:cTn id="10" dur="500"/>
                                        <p:tgtEl>
                                          <p:spTgt spid="1331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animEffect transition="in" filter="fade">
                                      <p:cBhvr>
                                        <p:cTn id="13" dur="500"/>
                                        <p:tgtEl>
                                          <p:spTgt spid="133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5">
                                            <p:txEl>
                                              <p:pRg st="5" end="5"/>
                                            </p:txEl>
                                          </p:spTgt>
                                        </p:tgtEl>
                                        <p:attrNameLst>
                                          <p:attrName>style.visibility</p:attrName>
                                        </p:attrNameLst>
                                      </p:cBhvr>
                                      <p:to>
                                        <p:strVal val="visible"/>
                                      </p:to>
                                    </p:set>
                                    <p:animEffect transition="in" filter="fade">
                                      <p:cBhvr>
                                        <p:cTn id="16"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4"/>
          <p:cNvSpPr>
            <a:spLocks noGrp="1"/>
          </p:cNvSpPr>
          <p:nvPr>
            <p:ph type="ctrTitle"/>
          </p:nvPr>
        </p:nvSpPr>
        <p:spPr/>
        <p:txBody>
          <a:bodyPr/>
          <a:lstStyle/>
          <a:p>
            <a:pPr eaLnBrk="1" hangingPunct="1"/>
            <a:r>
              <a:rPr lang="en-GB" altLang="en-US" smtClean="0"/>
              <a:t>Introduction Slides</a:t>
            </a:r>
          </a:p>
        </p:txBody>
      </p:sp>
      <p:sp>
        <p:nvSpPr>
          <p:cNvPr id="7" name="Subtitle 6"/>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smtClean="0"/>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22531" name="Rectangle 2"/>
          <p:cNvSpPr>
            <a:spLocks noGrp="1" noChangeArrowheads="1"/>
          </p:cNvSpPr>
          <p:nvPr>
            <p:ph type="title"/>
          </p:nvPr>
        </p:nvSpPr>
        <p:spPr/>
        <p:txBody>
          <a:bodyPr/>
          <a:lstStyle/>
          <a:p>
            <a:pPr eaLnBrk="1" hangingPunct="1"/>
            <a:r>
              <a:rPr lang="en-GB" altLang="en-US" smtClean="0"/>
              <a:t>Microwave</a:t>
            </a:r>
            <a:br>
              <a:rPr lang="en-GB" altLang="en-US" smtClean="0"/>
            </a:br>
            <a:r>
              <a:rPr lang="en-GB" altLang="en-US" sz="2000" smtClean="0"/>
              <a:t>(</a:t>
            </a:r>
            <a:r>
              <a:rPr lang="en-GB" altLang="en-US" sz="2000" smtClean="0">
                <a:latin typeface="Symbol" pitchFamily="18" charset="2"/>
              </a:rPr>
              <a:t>l</a:t>
            </a:r>
            <a:r>
              <a:rPr lang="en-GB" altLang="en-US" sz="2000" smtClean="0"/>
              <a:t>=3-30 mm ; </a:t>
            </a:r>
            <a:r>
              <a:rPr lang="en-GB" altLang="en-US" sz="2000" smtClean="0">
                <a:solidFill>
                  <a:srgbClr val="34BC2A"/>
                </a:solidFill>
              </a:rPr>
              <a:t>f=10-100 GHz</a:t>
            </a:r>
            <a:r>
              <a:rPr lang="en-GB" altLang="en-US" sz="2000" smtClean="0"/>
              <a:t> ; </a:t>
            </a:r>
            <a:r>
              <a:rPr lang="en-GB" altLang="en-US" sz="2000" smtClean="0">
                <a:solidFill>
                  <a:srgbClr val="FF0000"/>
                </a:solidFill>
              </a:rPr>
              <a:t>T=0.1-1 K</a:t>
            </a:r>
            <a:r>
              <a:rPr lang="en-GB" altLang="en-US" sz="2000" smtClean="0"/>
              <a:t>)</a:t>
            </a:r>
          </a:p>
        </p:txBody>
      </p:sp>
      <p:sp>
        <p:nvSpPr>
          <p:cNvPr id="2"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Microwave ovens</a:t>
            </a:r>
          </a:p>
          <a:p>
            <a:pPr lvl="1" eaLnBrk="1" hangingPunct="1"/>
            <a:r>
              <a:rPr lang="en-GB" altLang="en-US" smtClean="0"/>
              <a:t>Some communications</a:t>
            </a:r>
          </a:p>
          <a:p>
            <a:pPr eaLnBrk="1" hangingPunct="1"/>
            <a:r>
              <a:rPr lang="en-GB" altLang="en-US" smtClean="0"/>
              <a:t>Astronomy:</a:t>
            </a:r>
          </a:p>
          <a:p>
            <a:pPr lvl="1" eaLnBrk="1" hangingPunct="1"/>
            <a:r>
              <a:rPr lang="en-GB" altLang="en-US" smtClean="0"/>
              <a:t>Energetic electrons in magnetic fields</a:t>
            </a:r>
          </a:p>
          <a:p>
            <a:pPr lvl="1" eaLnBrk="1" hangingPunct="1"/>
            <a:r>
              <a:rPr lang="en-GB" altLang="en-US" smtClean="0"/>
              <a:t>The early Universe</a:t>
            </a:r>
          </a:p>
          <a:p>
            <a:pPr lvl="1" eaLnBrk="1" hangingPunct="1"/>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23555" name="Rectangle 2"/>
          <p:cNvSpPr>
            <a:spLocks noGrp="1" noChangeArrowheads="1"/>
          </p:cNvSpPr>
          <p:nvPr>
            <p:ph type="title"/>
          </p:nvPr>
        </p:nvSpPr>
        <p:spPr/>
        <p:txBody>
          <a:bodyPr/>
          <a:lstStyle/>
          <a:p>
            <a:pPr eaLnBrk="1" hangingPunct="1"/>
            <a:r>
              <a:rPr lang="en-GB" altLang="en-US" smtClean="0"/>
              <a:t>Radio</a:t>
            </a:r>
            <a:br>
              <a:rPr lang="en-GB" altLang="en-US" smtClean="0"/>
            </a:br>
            <a:r>
              <a:rPr lang="en-GB" altLang="en-US" sz="2000" smtClean="0"/>
              <a:t>(</a:t>
            </a:r>
            <a:r>
              <a:rPr lang="en-GB" altLang="en-US" sz="2000" smtClean="0">
                <a:latin typeface="Symbol" pitchFamily="18" charset="2"/>
              </a:rPr>
              <a:t>l</a:t>
            </a:r>
            <a:r>
              <a:rPr lang="en-GB" altLang="en-US" sz="2000" smtClean="0"/>
              <a:t>&gt;30 mm ; </a:t>
            </a:r>
            <a:r>
              <a:rPr lang="en-GB" altLang="en-US" sz="2000" smtClean="0">
                <a:solidFill>
                  <a:srgbClr val="34BC2A"/>
                </a:solidFill>
              </a:rPr>
              <a:t>f&lt;10 GHz</a:t>
            </a:r>
            <a:r>
              <a:rPr lang="en-GB" altLang="en-US" sz="2000" smtClean="0"/>
              <a:t> ; </a:t>
            </a:r>
            <a:r>
              <a:rPr lang="en-GB" altLang="en-US" sz="2000" smtClean="0">
                <a:solidFill>
                  <a:srgbClr val="FF0000"/>
                </a:solidFill>
              </a:rPr>
              <a:t>T&lt;0.1 K</a:t>
            </a:r>
            <a:r>
              <a:rPr lang="en-GB" altLang="en-US" sz="2000" smtClean="0"/>
              <a:t>)</a:t>
            </a:r>
          </a:p>
        </p:txBody>
      </p:sp>
      <p:sp>
        <p:nvSpPr>
          <p:cNvPr id="14339" name="Rectangle 3"/>
          <p:cNvSpPr>
            <a:spLocks noGrp="1" noChangeArrowheads="1"/>
          </p:cNvSpPr>
          <p:nvPr>
            <p:ph type="body" idx="1"/>
          </p:nvPr>
        </p:nvSpPr>
        <p:spPr/>
        <p:txBody>
          <a:bodyPr/>
          <a:lstStyle/>
          <a:p>
            <a:pPr eaLnBrk="1" hangingPunct="1"/>
            <a:r>
              <a:rPr lang="en-GB" altLang="en-US" smtClean="0"/>
              <a:t>Day-to-day:</a:t>
            </a:r>
          </a:p>
          <a:p>
            <a:pPr lvl="1" eaLnBrk="1" hangingPunct="1"/>
            <a:r>
              <a:rPr lang="en-GB" altLang="en-US" smtClean="0"/>
              <a:t>TV, Radio, communications, satellites, …</a:t>
            </a:r>
          </a:p>
          <a:p>
            <a:pPr lvl="1" eaLnBrk="1" hangingPunct="1"/>
            <a:r>
              <a:rPr lang="en-GB" altLang="en-US" smtClean="0"/>
              <a:t>Wi-fi, RADAR, Bluetooth, …</a:t>
            </a:r>
          </a:p>
          <a:p>
            <a:pPr eaLnBrk="1" hangingPunct="1"/>
            <a:r>
              <a:rPr lang="en-GB" altLang="en-US" smtClean="0"/>
              <a:t>Astronomy</a:t>
            </a:r>
          </a:p>
          <a:p>
            <a:pPr lvl="1" eaLnBrk="1" hangingPunct="1"/>
            <a:r>
              <a:rPr lang="en-GB" altLang="en-US" smtClean="0"/>
              <a:t>Electrons</a:t>
            </a:r>
          </a:p>
          <a:p>
            <a:pPr lvl="1" eaLnBrk="1" hangingPunct="1"/>
            <a:r>
              <a:rPr lang="en-GB" altLang="en-US" smtClean="0"/>
              <a:t>Neutral hydrogen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2000"/>
                                        <p:tgtEl>
                                          <p:spTgt spid="14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fade">
                                      <p:cBhvr>
                                        <p:cTn id="10" dur="2000"/>
                                        <p:tgtEl>
                                          <p:spTgt spid="14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Effect transition="in" filter="fade">
                                      <p:cBhvr>
                                        <p:cTn id="13" dur="2000"/>
                                        <p:tgtEl>
                                          <p:spTgt spid="14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39">
                                            <p:txEl>
                                              <p:pRg st="4" end="4"/>
                                            </p:txEl>
                                          </p:spTgt>
                                        </p:tgtEl>
                                        <p:attrNameLst>
                                          <p:attrName>style.visibility</p:attrName>
                                        </p:attrNameLst>
                                      </p:cBhvr>
                                      <p:to>
                                        <p:strVal val="visible"/>
                                      </p:to>
                                    </p:set>
                                    <p:animEffect transition="in" filter="fade">
                                      <p:cBhvr>
                                        <p:cTn id="16" dur="2000"/>
                                        <p:tgtEl>
                                          <p:spTgt spid="14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animEffect transition="in" filter="fade">
                                      <p:cBhvr>
                                        <p:cTn id="19" dur="2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pPr>
              <a:defRPr/>
            </a:pPr>
            <a:r>
              <a:rPr lang="en-GB"/>
              <a:t>Multiwavelength Astronomy</a:t>
            </a:r>
          </a:p>
        </p:txBody>
      </p:sp>
      <p:sp>
        <p:nvSpPr>
          <p:cNvPr id="24579" name="Rectangle 2"/>
          <p:cNvSpPr>
            <a:spLocks noGrp="1" noChangeArrowheads="1"/>
          </p:cNvSpPr>
          <p:nvPr>
            <p:ph type="title"/>
          </p:nvPr>
        </p:nvSpPr>
        <p:spPr/>
        <p:txBody>
          <a:bodyPr/>
          <a:lstStyle/>
          <a:p>
            <a:pPr eaLnBrk="1" hangingPunct="1"/>
            <a:r>
              <a:rPr lang="en-GB" altLang="en-US" smtClean="0"/>
              <a:t>Telescope sizes</a:t>
            </a:r>
          </a:p>
        </p:txBody>
      </p:sp>
      <p:sp>
        <p:nvSpPr>
          <p:cNvPr id="24580" name="Rectangle 3"/>
          <p:cNvSpPr>
            <a:spLocks noGrp="1" noChangeArrowheads="1"/>
          </p:cNvSpPr>
          <p:nvPr>
            <p:ph type="body" idx="1"/>
          </p:nvPr>
        </p:nvSpPr>
        <p:spPr/>
        <p:txBody>
          <a:bodyPr/>
          <a:lstStyle/>
          <a:p>
            <a:pPr eaLnBrk="1" hangingPunct="1">
              <a:lnSpc>
                <a:spcPct val="100000"/>
              </a:lnSpc>
            </a:pPr>
            <a:r>
              <a:rPr lang="en-GB" altLang="en-US" smtClean="0"/>
              <a:t>The </a:t>
            </a:r>
            <a:r>
              <a:rPr lang="en-GB" altLang="en-US" b="1" smtClean="0"/>
              <a:t>best possible resolution</a:t>
            </a:r>
            <a:r>
              <a:rPr lang="en-GB" altLang="en-US" smtClean="0"/>
              <a:t> a telescope can see depends on the </a:t>
            </a:r>
            <a:r>
              <a:rPr lang="en-GB" altLang="en-US" b="1" smtClean="0"/>
              <a:t>size of the mirror</a:t>
            </a:r>
            <a:r>
              <a:rPr lang="en-GB" altLang="en-US" smtClean="0"/>
              <a:t> and the </a:t>
            </a:r>
            <a:r>
              <a:rPr lang="en-GB" altLang="en-US" b="1" smtClean="0"/>
              <a:t>wavelength</a:t>
            </a:r>
            <a:r>
              <a:rPr lang="en-GB" altLang="en-US" smtClean="0"/>
              <a:t> of light it is measuring</a:t>
            </a:r>
          </a:p>
        </p:txBody>
      </p:sp>
      <p:grpSp>
        <p:nvGrpSpPr>
          <p:cNvPr id="24581" name="Group 15"/>
          <p:cNvGrpSpPr>
            <a:grpSpLocks/>
          </p:cNvGrpSpPr>
          <p:nvPr/>
        </p:nvGrpSpPr>
        <p:grpSpPr bwMode="auto">
          <a:xfrm>
            <a:off x="1828800" y="3733800"/>
            <a:ext cx="5410200" cy="750888"/>
            <a:chOff x="1152" y="2352"/>
            <a:chExt cx="3408" cy="473"/>
          </a:xfrm>
        </p:grpSpPr>
        <p:sp>
          <p:nvSpPr>
            <p:cNvPr id="24588" name="Text Box 5"/>
            <p:cNvSpPr txBox="1">
              <a:spLocks noChangeArrowheads="1"/>
            </p:cNvSpPr>
            <p:nvPr/>
          </p:nvSpPr>
          <p:spPr bwMode="auto">
            <a:xfrm>
              <a:off x="1152" y="2457"/>
              <a:ext cx="17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GB" altLang="en-US" b="0">
                  <a:solidFill>
                    <a:schemeClr val="accent1"/>
                  </a:solidFill>
                  <a:latin typeface="Tahoma" pitchFamily="34" charset="0"/>
                </a:rPr>
                <a:t>Resolution (deg) </a:t>
              </a:r>
              <a:r>
                <a:rPr lang="en-GB" altLang="en-US" b="0">
                  <a:solidFill>
                    <a:schemeClr val="accent1"/>
                  </a:solidFill>
                  <a:latin typeface="Tahoma" pitchFamily="34" charset="0"/>
                  <a:cs typeface="Arial" charset="0"/>
                </a:rPr>
                <a:t>~</a:t>
              </a:r>
              <a:r>
                <a:rPr lang="en-GB" altLang="en-US" b="0">
                  <a:solidFill>
                    <a:schemeClr val="accent1"/>
                  </a:solidFill>
                  <a:latin typeface="Tahoma" pitchFamily="34" charset="0"/>
                </a:rPr>
                <a:t> 60 x </a:t>
              </a:r>
            </a:p>
          </p:txBody>
        </p:sp>
        <p:sp>
          <p:nvSpPr>
            <p:cNvPr id="24589" name="Text Box 6"/>
            <p:cNvSpPr txBox="1">
              <a:spLocks noChangeArrowheads="1"/>
            </p:cNvSpPr>
            <p:nvPr/>
          </p:nvSpPr>
          <p:spPr bwMode="auto">
            <a:xfrm>
              <a:off x="3000" y="2352"/>
              <a:ext cx="13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latin typeface="Tahoma" pitchFamily="34" charset="0"/>
                </a:rPr>
                <a:t>Wavelength (m)</a:t>
              </a:r>
            </a:p>
          </p:txBody>
        </p:sp>
        <p:sp>
          <p:nvSpPr>
            <p:cNvPr id="24590" name="Text Box 7"/>
            <p:cNvSpPr txBox="1">
              <a:spLocks noChangeArrowheads="1"/>
            </p:cNvSpPr>
            <p:nvPr/>
          </p:nvSpPr>
          <p:spPr bwMode="auto">
            <a:xfrm>
              <a:off x="2832" y="2592"/>
              <a:ext cx="17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latin typeface="Tahoma" pitchFamily="34" charset="0"/>
                </a:rPr>
                <a:t>Diameter of mirror (m)</a:t>
              </a:r>
            </a:p>
          </p:txBody>
        </p:sp>
        <p:sp>
          <p:nvSpPr>
            <p:cNvPr id="24591" name="Line 8"/>
            <p:cNvSpPr>
              <a:spLocks noChangeShapeType="1"/>
            </p:cNvSpPr>
            <p:nvPr/>
          </p:nvSpPr>
          <p:spPr bwMode="auto">
            <a:xfrm>
              <a:off x="2928" y="2592"/>
              <a:ext cx="1488"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4582" name="Group 18"/>
          <p:cNvGrpSpPr>
            <a:grpSpLocks/>
          </p:cNvGrpSpPr>
          <p:nvPr/>
        </p:nvGrpSpPr>
        <p:grpSpPr bwMode="auto">
          <a:xfrm>
            <a:off x="3429000" y="4495800"/>
            <a:ext cx="1676400" cy="747713"/>
            <a:chOff x="2160" y="2832"/>
            <a:chExt cx="1056" cy="471"/>
          </a:xfrm>
        </p:grpSpPr>
        <p:sp>
          <p:nvSpPr>
            <p:cNvPr id="24584" name="Text Box 10"/>
            <p:cNvSpPr txBox="1">
              <a:spLocks noChangeArrowheads="1"/>
            </p:cNvSpPr>
            <p:nvPr/>
          </p:nvSpPr>
          <p:spPr bwMode="auto">
            <a:xfrm>
              <a:off x="2160" y="2937"/>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GB" altLang="en-US" b="0">
                  <a:solidFill>
                    <a:schemeClr val="accent1"/>
                  </a:solidFill>
                  <a:latin typeface="Symbol" pitchFamily="18" charset="2"/>
                </a:rPr>
                <a:t>q</a:t>
              </a:r>
              <a:r>
                <a:rPr lang="en-GB" altLang="en-US" b="0">
                  <a:solidFill>
                    <a:schemeClr val="accent1"/>
                  </a:solidFill>
                </a:rPr>
                <a:t> ~ 60</a:t>
              </a:r>
              <a:r>
                <a:rPr lang="en-GB" altLang="en-US" b="0">
                  <a:solidFill>
                    <a:schemeClr val="accent1"/>
                  </a:solidFill>
                  <a:latin typeface="Tahoma" pitchFamily="34" charset="0"/>
                </a:rPr>
                <a:t> x</a:t>
              </a:r>
              <a:r>
                <a:rPr lang="en-GB" altLang="en-US" b="0">
                  <a:solidFill>
                    <a:schemeClr val="accent1"/>
                  </a:solidFill>
                </a:rPr>
                <a:t> </a:t>
              </a:r>
            </a:p>
          </p:txBody>
        </p:sp>
        <p:sp>
          <p:nvSpPr>
            <p:cNvPr id="24585" name="Text Box 11"/>
            <p:cNvSpPr txBox="1">
              <a:spLocks noChangeArrowheads="1"/>
            </p:cNvSpPr>
            <p:nvPr/>
          </p:nvSpPr>
          <p:spPr bwMode="auto">
            <a:xfrm>
              <a:off x="2976" y="283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latin typeface="Symbol" pitchFamily="18" charset="2"/>
                </a:rPr>
                <a:t>l</a:t>
              </a:r>
            </a:p>
          </p:txBody>
        </p:sp>
        <p:sp>
          <p:nvSpPr>
            <p:cNvPr id="24586" name="Text Box 12"/>
            <p:cNvSpPr txBox="1">
              <a:spLocks noChangeArrowheads="1"/>
            </p:cNvSpPr>
            <p:nvPr/>
          </p:nvSpPr>
          <p:spPr bwMode="auto">
            <a:xfrm>
              <a:off x="2976" y="307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latin typeface="Tahoma" pitchFamily="34" charset="0"/>
                </a:rPr>
                <a:t>D</a:t>
              </a:r>
            </a:p>
          </p:txBody>
        </p:sp>
        <p:sp>
          <p:nvSpPr>
            <p:cNvPr id="24587" name="Line 13"/>
            <p:cNvSpPr>
              <a:spLocks noChangeShapeType="1"/>
            </p:cNvSpPr>
            <p:nvPr/>
          </p:nvSpPr>
          <p:spPr bwMode="auto">
            <a:xfrm>
              <a:off x="2976" y="3072"/>
              <a:ext cx="24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583" name="Text Box 17"/>
          <p:cNvSpPr txBox="1">
            <a:spLocks noChangeArrowheads="1"/>
          </p:cNvSpPr>
          <p:nvPr/>
        </p:nvSpPr>
        <p:spPr bwMode="auto">
          <a:xfrm>
            <a:off x="990600" y="5486400"/>
            <a:ext cx="7162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latin typeface="Tahoma" pitchFamily="34" charset="0"/>
              </a:rPr>
              <a:t>1 degree = 60 arcminutes ; 1 arcminute = 60 arcseconds</a:t>
            </a:r>
          </a:p>
          <a:p>
            <a:pPr algn="ctr" eaLnBrk="1" hangingPunct="1">
              <a:spcBef>
                <a:spcPct val="50000"/>
              </a:spcBef>
            </a:pPr>
            <a:r>
              <a:rPr lang="en-GB" altLang="en-US" b="0">
                <a:solidFill>
                  <a:schemeClr val="accent1"/>
                </a:solidFill>
                <a:latin typeface="Tahoma" pitchFamily="34" charset="0"/>
              </a:rPr>
              <a:t>1 degree = 3600 arcseconds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25603" name="Rectangle 2"/>
          <p:cNvSpPr>
            <a:spLocks noGrp="1" noChangeArrowheads="1"/>
          </p:cNvSpPr>
          <p:nvPr>
            <p:ph type="title"/>
          </p:nvPr>
        </p:nvSpPr>
        <p:spPr/>
        <p:txBody>
          <a:bodyPr/>
          <a:lstStyle/>
          <a:p>
            <a:pPr eaLnBrk="1" hangingPunct="1"/>
            <a:r>
              <a:rPr lang="en-GB" altLang="en-US" smtClean="0"/>
              <a:t>Examples of telescopes</a:t>
            </a:r>
          </a:p>
        </p:txBody>
      </p:sp>
      <p:sp>
        <p:nvSpPr>
          <p:cNvPr id="28675" name="Rectangle 3"/>
          <p:cNvSpPr>
            <a:spLocks noGrp="1" noChangeArrowheads="1"/>
          </p:cNvSpPr>
          <p:nvPr>
            <p:ph type="body" idx="1"/>
          </p:nvPr>
        </p:nvSpPr>
        <p:spPr/>
        <p:txBody>
          <a:bodyPr/>
          <a:lstStyle/>
          <a:p>
            <a:pPr eaLnBrk="1" hangingPunct="1">
              <a:lnSpc>
                <a:spcPct val="90000"/>
              </a:lnSpc>
            </a:pPr>
            <a:r>
              <a:rPr lang="en-GB" altLang="en-US" sz="2400" smtClean="0"/>
              <a:t>Hubble Space Telescope</a:t>
            </a:r>
          </a:p>
          <a:p>
            <a:pPr lvl="1" eaLnBrk="1" hangingPunct="1">
              <a:lnSpc>
                <a:spcPct val="90000"/>
              </a:lnSpc>
            </a:pPr>
            <a:r>
              <a:rPr lang="en-GB" altLang="en-US" sz="2000" smtClean="0"/>
              <a:t>D=2.2 m ; </a:t>
            </a:r>
            <a:r>
              <a:rPr lang="en-GB" altLang="en-US" sz="2000" smtClean="0">
                <a:latin typeface="Symbol" pitchFamily="18" charset="2"/>
              </a:rPr>
              <a:t>l</a:t>
            </a:r>
            <a:r>
              <a:rPr lang="en-GB" altLang="en-US" sz="2000" smtClean="0"/>
              <a:t>=500 nm</a:t>
            </a:r>
          </a:p>
          <a:p>
            <a:pPr lvl="1" eaLnBrk="1" hangingPunct="1">
              <a:lnSpc>
                <a:spcPct val="90000"/>
              </a:lnSpc>
            </a:pPr>
            <a:r>
              <a:rPr lang="en-GB" altLang="en-US" sz="2000" smtClean="0"/>
              <a:t> </a:t>
            </a:r>
            <a:r>
              <a:rPr lang="en-GB" altLang="en-US" sz="2000" smtClean="0">
                <a:latin typeface="Symbol" pitchFamily="18" charset="2"/>
              </a:rPr>
              <a:t>q</a:t>
            </a:r>
            <a:r>
              <a:rPr lang="en-GB" altLang="en-US" sz="2000" smtClean="0"/>
              <a:t>=2.3x10</a:t>
            </a:r>
            <a:r>
              <a:rPr lang="en-GB" altLang="en-US" sz="2000" baseline="30000" smtClean="0"/>
              <a:t>-7</a:t>
            </a:r>
            <a:r>
              <a:rPr lang="en-GB" altLang="en-US" sz="2000" smtClean="0"/>
              <a:t> degrees = 0.8 milliarcsecond</a:t>
            </a:r>
          </a:p>
          <a:p>
            <a:pPr eaLnBrk="1" hangingPunct="1">
              <a:lnSpc>
                <a:spcPct val="90000"/>
              </a:lnSpc>
            </a:pPr>
            <a:r>
              <a:rPr lang="en-GB" altLang="en-US" sz="2400" smtClean="0"/>
              <a:t>Lovell Telescope, Jodrell Bank</a:t>
            </a:r>
          </a:p>
          <a:p>
            <a:pPr lvl="1" eaLnBrk="1" hangingPunct="1">
              <a:lnSpc>
                <a:spcPct val="90000"/>
              </a:lnSpc>
            </a:pPr>
            <a:r>
              <a:rPr lang="en-GB" altLang="en-US" sz="2000" smtClean="0"/>
              <a:t>D=76 m ; </a:t>
            </a:r>
            <a:r>
              <a:rPr lang="en-GB" altLang="en-US" sz="2000" smtClean="0">
                <a:latin typeface="Symbol" pitchFamily="18" charset="2"/>
              </a:rPr>
              <a:t>l</a:t>
            </a:r>
            <a:r>
              <a:rPr lang="en-GB" altLang="en-US" sz="2000" smtClean="0"/>
              <a:t>=1 m</a:t>
            </a:r>
          </a:p>
          <a:p>
            <a:pPr lvl="1" eaLnBrk="1" hangingPunct="1">
              <a:lnSpc>
                <a:spcPct val="90000"/>
              </a:lnSpc>
            </a:pPr>
            <a:r>
              <a:rPr lang="en-GB" altLang="en-US" sz="2000" smtClean="0"/>
              <a:t> </a:t>
            </a:r>
            <a:r>
              <a:rPr lang="en-GB" altLang="en-US" sz="2000" smtClean="0">
                <a:latin typeface="Symbol" pitchFamily="18" charset="2"/>
              </a:rPr>
              <a:t>q</a:t>
            </a:r>
            <a:r>
              <a:rPr lang="en-GB" altLang="en-US" sz="2000" smtClean="0"/>
              <a:t>=0.75 degrees</a:t>
            </a:r>
          </a:p>
          <a:p>
            <a:pPr eaLnBrk="1" hangingPunct="1">
              <a:lnSpc>
                <a:spcPct val="90000"/>
              </a:lnSpc>
            </a:pPr>
            <a:r>
              <a:rPr lang="en-GB" altLang="en-US" sz="2400" smtClean="0"/>
              <a:t>Spitzer Space Telescope</a:t>
            </a:r>
          </a:p>
          <a:p>
            <a:pPr lvl="1" eaLnBrk="1" hangingPunct="1">
              <a:lnSpc>
                <a:spcPct val="90000"/>
              </a:lnSpc>
            </a:pPr>
            <a:r>
              <a:rPr lang="en-GB" altLang="en-US" sz="2000" smtClean="0"/>
              <a:t>D=0.7 m ; </a:t>
            </a:r>
            <a:r>
              <a:rPr lang="en-GB" altLang="en-US" sz="2000" smtClean="0">
                <a:latin typeface="Symbol" pitchFamily="18" charset="2"/>
              </a:rPr>
              <a:t>l</a:t>
            </a:r>
            <a:r>
              <a:rPr lang="en-GB" altLang="en-US" sz="2000" smtClean="0"/>
              <a:t>=100 </a:t>
            </a:r>
            <a:r>
              <a:rPr lang="en-GB" altLang="en-US" sz="2000" smtClean="0">
                <a:latin typeface="Symbol" pitchFamily="18" charset="2"/>
              </a:rPr>
              <a:t>m</a:t>
            </a:r>
            <a:r>
              <a:rPr lang="en-GB" altLang="en-US" sz="2000" smtClean="0"/>
              <a:t>m</a:t>
            </a:r>
          </a:p>
          <a:p>
            <a:pPr lvl="1" eaLnBrk="1" hangingPunct="1">
              <a:lnSpc>
                <a:spcPct val="90000"/>
              </a:lnSpc>
            </a:pPr>
            <a:r>
              <a:rPr lang="en-GB" altLang="en-US" sz="2000" smtClean="0"/>
              <a:t> </a:t>
            </a:r>
            <a:r>
              <a:rPr lang="en-GB" altLang="en-US" sz="2000" smtClean="0">
                <a:latin typeface="Symbol" pitchFamily="18" charset="2"/>
              </a:rPr>
              <a:t>q</a:t>
            </a:r>
            <a:r>
              <a:rPr lang="en-GB" altLang="en-US" sz="2000" smtClean="0"/>
              <a:t>=1.4x10</a:t>
            </a:r>
            <a:r>
              <a:rPr lang="en-GB" altLang="en-US" sz="2000" baseline="30000" smtClean="0"/>
              <a:t>-4</a:t>
            </a:r>
            <a:r>
              <a:rPr lang="en-GB" altLang="en-US" sz="2000" smtClean="0"/>
              <a:t> degrees = 0.5 arcseconds</a:t>
            </a:r>
          </a:p>
          <a:p>
            <a:pPr eaLnBrk="1" hangingPunct="1">
              <a:lnSpc>
                <a:spcPct val="90000"/>
              </a:lnSpc>
            </a:pPr>
            <a:r>
              <a:rPr lang="en-GB" altLang="en-US" sz="2400" smtClean="0"/>
              <a:t>Herschel</a:t>
            </a:r>
          </a:p>
          <a:p>
            <a:pPr lvl="1" eaLnBrk="1" hangingPunct="1">
              <a:lnSpc>
                <a:spcPct val="90000"/>
              </a:lnSpc>
            </a:pPr>
            <a:r>
              <a:rPr lang="en-GB" altLang="en-US" sz="2000" smtClean="0"/>
              <a:t>D=3.5 m ; </a:t>
            </a:r>
            <a:r>
              <a:rPr lang="en-GB" altLang="en-US" sz="2000" smtClean="0">
                <a:latin typeface="Symbol" pitchFamily="18" charset="2"/>
              </a:rPr>
              <a:t>l</a:t>
            </a:r>
            <a:r>
              <a:rPr lang="en-GB" altLang="en-US" sz="2000" smtClean="0"/>
              <a:t>=100 </a:t>
            </a:r>
            <a:r>
              <a:rPr lang="en-GB" altLang="en-US" sz="2000" smtClean="0">
                <a:latin typeface="Symbol" pitchFamily="18" charset="2"/>
              </a:rPr>
              <a:t>m</a:t>
            </a:r>
            <a:r>
              <a:rPr lang="en-GB" altLang="en-US" sz="2000" smtClean="0"/>
              <a:t>m</a:t>
            </a:r>
          </a:p>
          <a:p>
            <a:pPr lvl="1" eaLnBrk="1" hangingPunct="1">
              <a:lnSpc>
                <a:spcPct val="90000"/>
              </a:lnSpc>
            </a:pPr>
            <a:r>
              <a:rPr lang="en-GB" altLang="en-US" sz="2000" smtClean="0"/>
              <a:t> </a:t>
            </a:r>
            <a:r>
              <a:rPr lang="en-GB" altLang="en-US" sz="2000" smtClean="0">
                <a:latin typeface="Symbol" pitchFamily="18" charset="2"/>
              </a:rPr>
              <a:t>q</a:t>
            </a:r>
            <a:r>
              <a:rPr lang="en-GB" altLang="en-US" sz="2000" smtClean="0"/>
              <a:t>=2.9x10</a:t>
            </a:r>
            <a:r>
              <a:rPr lang="en-GB" altLang="en-US" sz="2000" baseline="30000" smtClean="0"/>
              <a:t>-5</a:t>
            </a:r>
            <a:r>
              <a:rPr lang="en-GB" altLang="en-US" sz="2000" smtClean="0"/>
              <a:t> degrees = 0.1 arcseconds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fade">
                                      <p:cBhvr>
                                        <p:cTn id="10" dur="500"/>
                                        <p:tgtEl>
                                          <p:spTgt spid="286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500"/>
                                        <p:tgtEl>
                                          <p:spTgt spid="2867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75">
                                            <p:txEl>
                                              <p:pRg st="3" end="3"/>
                                            </p:txEl>
                                          </p:spTgt>
                                        </p:tgtEl>
                                        <p:attrNameLst>
                                          <p:attrName>style.visibility</p:attrName>
                                        </p:attrNameLst>
                                      </p:cBhvr>
                                      <p:to>
                                        <p:strVal val="visible"/>
                                      </p:to>
                                    </p:set>
                                    <p:animEffect transition="in" filter="fade">
                                      <p:cBhvr>
                                        <p:cTn id="20" dur="500"/>
                                        <p:tgtEl>
                                          <p:spTgt spid="2867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Effect transition="in" filter="fade">
                                      <p:cBhvr>
                                        <p:cTn id="23" dur="500"/>
                                        <p:tgtEl>
                                          <p:spTgt spid="2867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675">
                                            <p:txEl>
                                              <p:pRg st="5" end="5"/>
                                            </p:txEl>
                                          </p:spTgt>
                                        </p:tgtEl>
                                        <p:attrNameLst>
                                          <p:attrName>style.visibility</p:attrName>
                                        </p:attrNameLst>
                                      </p:cBhvr>
                                      <p:to>
                                        <p:strVal val="visible"/>
                                      </p:to>
                                    </p:set>
                                    <p:animEffect transition="in" filter="fade">
                                      <p:cBhvr>
                                        <p:cTn id="28" dur="500"/>
                                        <p:tgtEl>
                                          <p:spTgt spid="28675">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675">
                                            <p:txEl>
                                              <p:pRg st="6" end="6"/>
                                            </p:txEl>
                                          </p:spTgt>
                                        </p:tgtEl>
                                        <p:attrNameLst>
                                          <p:attrName>style.visibility</p:attrName>
                                        </p:attrNameLst>
                                      </p:cBhvr>
                                      <p:to>
                                        <p:strVal val="visible"/>
                                      </p:to>
                                    </p:set>
                                    <p:animEffect transition="in" filter="fade">
                                      <p:cBhvr>
                                        <p:cTn id="33" dur="500"/>
                                        <p:tgtEl>
                                          <p:spTgt spid="28675">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675">
                                            <p:txEl>
                                              <p:pRg st="7" end="7"/>
                                            </p:txEl>
                                          </p:spTgt>
                                        </p:tgtEl>
                                        <p:attrNameLst>
                                          <p:attrName>style.visibility</p:attrName>
                                        </p:attrNameLst>
                                      </p:cBhvr>
                                      <p:to>
                                        <p:strVal val="visible"/>
                                      </p:to>
                                    </p:set>
                                    <p:animEffect transition="in" filter="fade">
                                      <p:cBhvr>
                                        <p:cTn id="36" dur="500"/>
                                        <p:tgtEl>
                                          <p:spTgt spid="28675">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675">
                                            <p:txEl>
                                              <p:pRg st="8" end="8"/>
                                            </p:txEl>
                                          </p:spTgt>
                                        </p:tgtEl>
                                        <p:attrNameLst>
                                          <p:attrName>style.visibility</p:attrName>
                                        </p:attrNameLst>
                                      </p:cBhvr>
                                      <p:to>
                                        <p:strVal val="visible"/>
                                      </p:to>
                                    </p:set>
                                    <p:animEffect transition="in" filter="fade">
                                      <p:cBhvr>
                                        <p:cTn id="41" dur="500"/>
                                        <p:tgtEl>
                                          <p:spTgt spid="28675">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675">
                                            <p:txEl>
                                              <p:pRg st="9" end="9"/>
                                            </p:txEl>
                                          </p:spTgt>
                                        </p:tgtEl>
                                        <p:attrNameLst>
                                          <p:attrName>style.visibility</p:attrName>
                                        </p:attrNameLst>
                                      </p:cBhvr>
                                      <p:to>
                                        <p:strVal val="visible"/>
                                      </p:to>
                                    </p:set>
                                    <p:animEffect transition="in" filter="fade">
                                      <p:cBhvr>
                                        <p:cTn id="46" dur="500"/>
                                        <p:tgtEl>
                                          <p:spTgt spid="28675">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675">
                                            <p:txEl>
                                              <p:pRg st="10" end="10"/>
                                            </p:txEl>
                                          </p:spTgt>
                                        </p:tgtEl>
                                        <p:attrNameLst>
                                          <p:attrName>style.visibility</p:attrName>
                                        </p:attrNameLst>
                                      </p:cBhvr>
                                      <p:to>
                                        <p:strVal val="visible"/>
                                      </p:to>
                                    </p:set>
                                    <p:animEffect transition="in" filter="fade">
                                      <p:cBhvr>
                                        <p:cTn id="49" dur="500"/>
                                        <p:tgtEl>
                                          <p:spTgt spid="28675">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675">
                                            <p:txEl>
                                              <p:pRg st="11" end="11"/>
                                            </p:txEl>
                                          </p:spTgt>
                                        </p:tgtEl>
                                        <p:attrNameLst>
                                          <p:attrName>style.visibility</p:attrName>
                                        </p:attrNameLst>
                                      </p:cBhvr>
                                      <p:to>
                                        <p:strVal val="visible"/>
                                      </p:to>
                                    </p:set>
                                    <p:animEffect transition="in" filter="fade">
                                      <p:cBhvr>
                                        <p:cTn id="54" dur="500"/>
                                        <p:tgtEl>
                                          <p:spTgt spid="286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4"/>
          <p:cNvSpPr>
            <a:spLocks noGrp="1"/>
          </p:cNvSpPr>
          <p:nvPr>
            <p:ph type="ctrTitle"/>
          </p:nvPr>
        </p:nvSpPr>
        <p:spPr/>
        <p:txBody>
          <a:bodyPr/>
          <a:lstStyle/>
          <a:p>
            <a:pPr eaLnBrk="1" hangingPunct="1"/>
            <a:r>
              <a:rPr lang="en-GB" altLang="en-US" smtClean="0"/>
              <a:t>Wavelength Matching activity</a:t>
            </a:r>
          </a:p>
        </p:txBody>
      </p:sp>
      <p:sp>
        <p:nvSpPr>
          <p:cNvPr id="6" name="Subtitle 5"/>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Distribute question sheet and images</a:t>
            </a:r>
          </a:p>
          <a:p>
            <a:pPr eaLnBrk="1" fontAlgn="auto" hangingPunct="1">
              <a:spcAft>
                <a:spcPts val="0"/>
              </a:spcAft>
              <a:buFont typeface="Arial" pitchFamily="34" charset="0"/>
              <a:buNone/>
              <a:defRPr/>
            </a:pPr>
            <a:r>
              <a:rPr lang="en-GB" dirty="0" smtClean="0"/>
              <a:t>Suggested group size: 2-3</a:t>
            </a:r>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39939" name="Rectangle 2"/>
          <p:cNvSpPr>
            <a:spLocks noGrp="1" noChangeArrowheads="1"/>
          </p:cNvSpPr>
          <p:nvPr>
            <p:ph type="title"/>
          </p:nvPr>
        </p:nvSpPr>
        <p:spPr/>
        <p:txBody>
          <a:bodyPr/>
          <a:lstStyle/>
          <a:p>
            <a:pPr eaLnBrk="1" hangingPunct="1"/>
            <a:r>
              <a:rPr lang="en-GB" altLang="en-US" smtClean="0"/>
              <a:t>Match up the wavelengths</a:t>
            </a:r>
          </a:p>
        </p:txBody>
      </p:sp>
      <p:sp>
        <p:nvSpPr>
          <p:cNvPr id="39940" name="Rectangle 3"/>
          <p:cNvSpPr>
            <a:spLocks noGrp="1" noChangeArrowheads="1"/>
          </p:cNvSpPr>
          <p:nvPr>
            <p:ph type="body" idx="1"/>
          </p:nvPr>
        </p:nvSpPr>
        <p:spPr/>
        <p:txBody>
          <a:bodyPr/>
          <a:lstStyle/>
          <a:p>
            <a:pPr eaLnBrk="1" hangingPunct="1">
              <a:lnSpc>
                <a:spcPct val="140000"/>
              </a:lnSpc>
            </a:pPr>
            <a:r>
              <a:rPr lang="en-GB" altLang="en-US" sz="2800" smtClean="0"/>
              <a:t>There are </a:t>
            </a:r>
            <a:r>
              <a:rPr lang="en-GB" altLang="en-US" sz="2800" b="1" smtClean="0">
                <a:solidFill>
                  <a:schemeClr val="bg1"/>
                </a:solidFill>
              </a:rPr>
              <a:t>12 objects</a:t>
            </a:r>
            <a:r>
              <a:rPr lang="en-GB" altLang="en-US" sz="2800" smtClean="0"/>
              <a:t> provided with images in </a:t>
            </a:r>
            <a:r>
              <a:rPr lang="en-GB" altLang="en-US" sz="2800" b="1" smtClean="0">
                <a:solidFill>
                  <a:schemeClr val="bg1"/>
                </a:solidFill>
              </a:rPr>
              <a:t>visible light</a:t>
            </a:r>
          </a:p>
          <a:p>
            <a:pPr eaLnBrk="1" hangingPunct="1">
              <a:lnSpc>
                <a:spcPct val="140000"/>
              </a:lnSpc>
            </a:pPr>
            <a:r>
              <a:rPr lang="en-GB" altLang="en-US" sz="2800" smtClean="0"/>
              <a:t>You have to </a:t>
            </a:r>
            <a:r>
              <a:rPr lang="en-GB" altLang="en-US" sz="2800" b="1" smtClean="0">
                <a:solidFill>
                  <a:schemeClr val="bg1"/>
                </a:solidFill>
              </a:rPr>
              <a:t>match up</a:t>
            </a:r>
            <a:r>
              <a:rPr lang="en-GB" altLang="en-US" sz="2800" smtClean="0"/>
              <a:t> the other wavelengths for each object</a:t>
            </a:r>
          </a:p>
          <a:p>
            <a:pPr lvl="1" eaLnBrk="1" hangingPunct="1">
              <a:lnSpc>
                <a:spcPct val="140000"/>
              </a:lnSpc>
            </a:pPr>
            <a:r>
              <a:rPr lang="en-GB" altLang="en-US" sz="2400" smtClean="0"/>
              <a:t>Some are quite straightforward…</a:t>
            </a:r>
          </a:p>
          <a:p>
            <a:pPr lvl="1" eaLnBrk="1" hangingPunct="1">
              <a:lnSpc>
                <a:spcPct val="140000"/>
              </a:lnSpc>
            </a:pPr>
            <a:r>
              <a:rPr lang="en-GB" altLang="en-US" sz="2400" smtClean="0"/>
              <a:t>Others are not!</a:t>
            </a:r>
          </a:p>
          <a:p>
            <a:pPr eaLnBrk="1" hangingPunct="1">
              <a:lnSpc>
                <a:spcPct val="140000"/>
              </a:lnSpc>
            </a:pPr>
            <a:r>
              <a:rPr lang="en-GB" altLang="en-US" sz="2800" smtClean="0"/>
              <a:t>There is a </a:t>
            </a:r>
            <a:r>
              <a:rPr lang="en-GB" altLang="en-US" sz="2800" b="1" smtClean="0">
                <a:solidFill>
                  <a:schemeClr val="bg1"/>
                </a:solidFill>
              </a:rPr>
              <a:t>prize</a:t>
            </a:r>
            <a:r>
              <a:rPr lang="en-GB" altLang="en-US" sz="2800" smtClean="0"/>
              <a:t> for the highest score!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4"/>
          <p:cNvSpPr>
            <a:spLocks noGrp="1"/>
          </p:cNvSpPr>
          <p:nvPr>
            <p:ph type="ctrTitle"/>
          </p:nvPr>
        </p:nvSpPr>
        <p:spPr/>
        <p:txBody>
          <a:bodyPr/>
          <a:lstStyle/>
          <a:p>
            <a:pPr eaLnBrk="1" hangingPunct="1"/>
            <a:r>
              <a:rPr lang="en-GB" altLang="en-US" smtClean="0"/>
              <a:t>Matching Activity: Answers</a:t>
            </a:r>
          </a:p>
        </p:txBody>
      </p:sp>
      <p:sp>
        <p:nvSpPr>
          <p:cNvPr id="6" name="Subtitle 5"/>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Swap sheets</a:t>
            </a:r>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41987" name="Rectangle 2"/>
          <p:cNvSpPr>
            <a:spLocks noGrp="1" noChangeArrowheads="1"/>
          </p:cNvSpPr>
          <p:nvPr>
            <p:ph type="title"/>
          </p:nvPr>
        </p:nvSpPr>
        <p:spPr/>
        <p:txBody>
          <a:bodyPr/>
          <a:lstStyle/>
          <a:p>
            <a:pPr eaLnBrk="1" hangingPunct="1"/>
            <a:r>
              <a:rPr lang="en-GB" altLang="en-US" smtClean="0"/>
              <a:t>Answers</a:t>
            </a:r>
          </a:p>
        </p:txBody>
      </p:sp>
      <p:sp>
        <p:nvSpPr>
          <p:cNvPr id="41988" name="Rectangle 3"/>
          <p:cNvSpPr>
            <a:spLocks noGrp="1" noChangeArrowheads="1"/>
          </p:cNvSpPr>
          <p:nvPr>
            <p:ph type="body" idx="1"/>
          </p:nvPr>
        </p:nvSpPr>
        <p:spPr/>
        <p:txBody>
          <a:bodyPr/>
          <a:lstStyle/>
          <a:p>
            <a:pPr eaLnBrk="1" hangingPunct="1"/>
            <a:r>
              <a:rPr lang="en-GB" altLang="en-US" smtClean="0"/>
              <a:t>Swap your answer sheet with another group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a:defRPr/>
            </a:pPr>
            <a:r>
              <a:rPr lang="en-GB"/>
              <a:t>Multiwavelength Astronomy</a:t>
            </a:r>
          </a:p>
        </p:txBody>
      </p:sp>
      <p:sp>
        <p:nvSpPr>
          <p:cNvPr id="43011" name="Rectangle 2"/>
          <p:cNvSpPr>
            <a:spLocks noGrp="1" noChangeArrowheads="1"/>
          </p:cNvSpPr>
          <p:nvPr>
            <p:ph type="title"/>
          </p:nvPr>
        </p:nvSpPr>
        <p:spPr/>
        <p:txBody>
          <a:bodyPr/>
          <a:lstStyle/>
          <a:p>
            <a:pPr eaLnBrk="1" hangingPunct="1"/>
            <a:r>
              <a:rPr lang="en-GB" altLang="en-US" smtClean="0"/>
              <a:t>Crab Nebula</a:t>
            </a:r>
          </a:p>
        </p:txBody>
      </p:sp>
      <p:sp>
        <p:nvSpPr>
          <p:cNvPr id="43012" name="Rectangle 3"/>
          <p:cNvSpPr>
            <a:spLocks noGrp="1" noChangeArrowheads="1"/>
          </p:cNvSpPr>
          <p:nvPr>
            <p:ph type="body" idx="1"/>
          </p:nvPr>
        </p:nvSpPr>
        <p:spPr/>
        <p:txBody>
          <a:bodyPr/>
          <a:lstStyle/>
          <a:p>
            <a:pPr eaLnBrk="1" hangingPunct="1"/>
            <a:endParaRPr lang="en-US" altLang="en-US" smtClean="0"/>
          </a:p>
        </p:txBody>
      </p:sp>
      <p:pic>
        <p:nvPicPr>
          <p:cNvPr id="43013" name="Picture 4" descr="crab_vis_vlt"/>
          <p:cNvPicPr>
            <a:picLocks noChangeAspect="1" noChangeArrowheads="1"/>
          </p:cNvPicPr>
          <p:nvPr/>
        </p:nvPicPr>
        <p:blipFill>
          <a:blip r:embed="rId2">
            <a:extLst>
              <a:ext uri="{28A0092B-C50C-407E-A947-70E740481C1C}">
                <a14:useLocalDpi xmlns:a14="http://schemas.microsoft.com/office/drawing/2010/main" val="0"/>
              </a:ext>
            </a:extLst>
          </a:blip>
          <a:srcRect b="10878"/>
          <a:stretch>
            <a:fillRect/>
          </a:stretch>
        </p:blipFill>
        <p:spPr bwMode="auto">
          <a:xfrm>
            <a:off x="3492500" y="2819400"/>
            <a:ext cx="21590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5"/>
          <p:cNvSpPr txBox="1">
            <a:spLocks noChangeArrowheads="1"/>
          </p:cNvSpPr>
          <p:nvPr/>
        </p:nvSpPr>
        <p:spPr bwMode="auto">
          <a:xfrm>
            <a:off x="3492500" y="501491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Crab (VLT)</a:t>
            </a:r>
          </a:p>
        </p:txBody>
      </p:sp>
      <p:pic>
        <p:nvPicPr>
          <p:cNvPr id="43015" name="Picture 6" descr="crab_uv_UIT"/>
          <p:cNvPicPr>
            <a:picLocks noChangeAspect="1" noChangeArrowheads="1"/>
          </p:cNvPicPr>
          <p:nvPr/>
        </p:nvPicPr>
        <p:blipFill>
          <a:blip r:embed="rId3">
            <a:extLst>
              <a:ext uri="{28A0092B-C50C-407E-A947-70E740481C1C}">
                <a14:useLocalDpi xmlns:a14="http://schemas.microsoft.com/office/drawing/2010/main" val="0"/>
              </a:ext>
            </a:extLst>
          </a:blip>
          <a:srcRect l="14772" t="9338" r="19771" b="8777"/>
          <a:stretch>
            <a:fillRect/>
          </a:stretch>
        </p:blipFill>
        <p:spPr bwMode="auto">
          <a:xfrm>
            <a:off x="457200" y="16002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7"/>
          <p:cNvSpPr txBox="1">
            <a:spLocks noChangeArrowheads="1"/>
          </p:cNvSpPr>
          <p:nvPr/>
        </p:nvSpPr>
        <p:spPr bwMode="auto">
          <a:xfrm>
            <a:off x="457200" y="375285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U5</a:t>
            </a:r>
            <a:r>
              <a:rPr lang="en-GB" altLang="en-US" b="0">
                <a:solidFill>
                  <a:schemeClr val="accent1"/>
                </a:solidFill>
              </a:rPr>
              <a:t> (UIT)</a:t>
            </a:r>
          </a:p>
        </p:txBody>
      </p:sp>
      <p:grpSp>
        <p:nvGrpSpPr>
          <p:cNvPr id="43017" name="Group 8"/>
          <p:cNvGrpSpPr>
            <a:grpSpLocks/>
          </p:cNvGrpSpPr>
          <p:nvPr/>
        </p:nvGrpSpPr>
        <p:grpSpPr bwMode="auto">
          <a:xfrm>
            <a:off x="6553200" y="1600200"/>
            <a:ext cx="2159000" cy="2159000"/>
            <a:chOff x="2592" y="960"/>
            <a:chExt cx="1360" cy="1360"/>
          </a:xfrm>
        </p:grpSpPr>
        <p:sp>
          <p:nvSpPr>
            <p:cNvPr id="43023" name="Rectangle 9"/>
            <p:cNvSpPr>
              <a:spLocks noChangeArrowheads="1"/>
            </p:cNvSpPr>
            <p:nvPr/>
          </p:nvSpPr>
          <p:spPr bwMode="auto">
            <a:xfrm>
              <a:off x="2592" y="960"/>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3024" name="Picture 10" descr="crab_xray_chand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 y="1320"/>
              <a:ext cx="64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8" name="Text Box 11"/>
          <p:cNvSpPr txBox="1">
            <a:spLocks noChangeArrowheads="1"/>
          </p:cNvSpPr>
          <p:nvPr/>
        </p:nvSpPr>
        <p:spPr bwMode="auto">
          <a:xfrm>
            <a:off x="6510338" y="375920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X4</a:t>
            </a:r>
            <a:r>
              <a:rPr lang="en-GB" altLang="en-US" b="0">
                <a:solidFill>
                  <a:schemeClr val="accent1"/>
                </a:solidFill>
              </a:rPr>
              <a:t> (Chandra)</a:t>
            </a:r>
          </a:p>
        </p:txBody>
      </p:sp>
      <p:sp>
        <p:nvSpPr>
          <p:cNvPr id="43019" name="Text Box 13"/>
          <p:cNvSpPr txBox="1">
            <a:spLocks noChangeArrowheads="1"/>
          </p:cNvSpPr>
          <p:nvPr/>
        </p:nvSpPr>
        <p:spPr bwMode="auto">
          <a:xfrm>
            <a:off x="457200"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a:solidFill>
                  <a:schemeClr val="accent1"/>
                </a:solidFill>
              </a:rPr>
              <a:t>F7</a:t>
            </a:r>
            <a:r>
              <a:rPr lang="en-US" altLang="en-US" b="0">
                <a:solidFill>
                  <a:schemeClr val="accent1"/>
                </a:solidFill>
              </a:rPr>
              <a:t> (Herschel)</a:t>
            </a:r>
            <a:endParaRPr lang="en-GB" altLang="en-US" b="0">
              <a:solidFill>
                <a:schemeClr val="accent1"/>
              </a:solidFill>
            </a:endParaRPr>
          </a:p>
        </p:txBody>
      </p:sp>
      <p:pic>
        <p:nvPicPr>
          <p:cNvPr id="43020" name="Picture 14" descr="crab_radio_NR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402138"/>
            <a:ext cx="21590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Text Box 15"/>
          <p:cNvSpPr txBox="1">
            <a:spLocks noChangeArrowheads="1"/>
          </p:cNvSpPr>
          <p:nvPr/>
        </p:nvSpPr>
        <p:spPr bwMode="auto">
          <a:xfrm>
            <a:off x="6553200"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R9</a:t>
            </a:r>
            <a:r>
              <a:rPr lang="en-GB" altLang="en-US" b="0">
                <a:solidFill>
                  <a:schemeClr val="accent1"/>
                </a:solidFill>
              </a:rPr>
              <a:t> (NRAO)</a:t>
            </a:r>
          </a:p>
        </p:txBody>
      </p:sp>
      <p:pic>
        <p:nvPicPr>
          <p:cNvPr id="43022" name="Picture 15" descr="E:\Schools\Monkton\Mulitwavelength_Universe\Packaged\Images\Crab_fir_Herschel-SPI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302125"/>
            <a:ext cx="21605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p:txBody>
          <a:bodyPr/>
          <a:lstStyle/>
          <a:p>
            <a:pPr>
              <a:defRPr/>
            </a:pPr>
            <a:r>
              <a:rPr lang="en-GB"/>
              <a:t>Multiwavelength Astronomy</a:t>
            </a:r>
          </a:p>
        </p:txBody>
      </p:sp>
      <p:sp>
        <p:nvSpPr>
          <p:cNvPr id="44035" name="Rectangle 2"/>
          <p:cNvSpPr>
            <a:spLocks noGrp="1" noChangeArrowheads="1"/>
          </p:cNvSpPr>
          <p:nvPr>
            <p:ph type="title"/>
          </p:nvPr>
        </p:nvSpPr>
        <p:spPr/>
        <p:txBody>
          <a:bodyPr/>
          <a:lstStyle/>
          <a:p>
            <a:pPr eaLnBrk="1" hangingPunct="1"/>
            <a:r>
              <a:rPr lang="en-GB" altLang="en-US" smtClean="0"/>
              <a:t>Centaurus A</a:t>
            </a:r>
          </a:p>
        </p:txBody>
      </p:sp>
      <p:sp>
        <p:nvSpPr>
          <p:cNvPr id="44036" name="Rectangle 3"/>
          <p:cNvSpPr>
            <a:spLocks noGrp="1" noChangeArrowheads="1"/>
          </p:cNvSpPr>
          <p:nvPr>
            <p:ph type="body" idx="1"/>
          </p:nvPr>
        </p:nvSpPr>
        <p:spPr/>
        <p:txBody>
          <a:bodyPr/>
          <a:lstStyle/>
          <a:p>
            <a:pPr eaLnBrk="1" hangingPunct="1"/>
            <a:endParaRPr lang="en-US" altLang="en-US" smtClean="0"/>
          </a:p>
        </p:txBody>
      </p:sp>
      <p:sp>
        <p:nvSpPr>
          <p:cNvPr id="44037" name="Text Box 4"/>
          <p:cNvSpPr txBox="1">
            <a:spLocks noChangeArrowheads="1"/>
          </p:cNvSpPr>
          <p:nvPr/>
        </p:nvSpPr>
        <p:spPr bwMode="auto">
          <a:xfrm>
            <a:off x="3276600" y="4800600"/>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Centaurus A (NOAO)</a:t>
            </a:r>
          </a:p>
        </p:txBody>
      </p:sp>
      <p:grpSp>
        <p:nvGrpSpPr>
          <p:cNvPr id="44038" name="Group 5"/>
          <p:cNvGrpSpPr>
            <a:grpSpLocks/>
          </p:cNvGrpSpPr>
          <p:nvPr/>
        </p:nvGrpSpPr>
        <p:grpSpPr bwMode="auto">
          <a:xfrm>
            <a:off x="3492500" y="2590800"/>
            <a:ext cx="2159000" cy="2159000"/>
            <a:chOff x="1536" y="2359"/>
            <a:chExt cx="1360" cy="1360"/>
          </a:xfrm>
        </p:grpSpPr>
        <p:sp>
          <p:nvSpPr>
            <p:cNvPr id="44051" name="Rectangle 6"/>
            <p:cNvSpPr>
              <a:spLocks noChangeArrowheads="1"/>
            </p:cNvSpPr>
            <p:nvPr/>
          </p:nvSpPr>
          <p:spPr bwMode="auto">
            <a:xfrm>
              <a:off x="1536" y="2359"/>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4052" name="Picture 7" descr="cena_vis_NO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2520"/>
              <a:ext cx="1360"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9" name="Text Box 8"/>
          <p:cNvSpPr txBox="1">
            <a:spLocks noChangeArrowheads="1"/>
          </p:cNvSpPr>
          <p:nvPr/>
        </p:nvSpPr>
        <p:spPr bwMode="auto">
          <a:xfrm>
            <a:off x="6553200" y="375920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X3</a:t>
            </a:r>
            <a:r>
              <a:rPr lang="en-GB" altLang="en-US" b="0">
                <a:solidFill>
                  <a:schemeClr val="accent1"/>
                </a:solidFill>
              </a:rPr>
              <a:t> (Chandra)</a:t>
            </a:r>
          </a:p>
        </p:txBody>
      </p:sp>
      <p:pic>
        <p:nvPicPr>
          <p:cNvPr id="44040" name="Picture 9" descr="cena_xray_chan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002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10"/>
          <p:cNvSpPr txBox="1">
            <a:spLocks noChangeArrowheads="1"/>
          </p:cNvSpPr>
          <p:nvPr/>
        </p:nvSpPr>
        <p:spPr bwMode="auto">
          <a:xfrm>
            <a:off x="112713" y="6473825"/>
            <a:ext cx="2859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F8</a:t>
            </a:r>
            <a:r>
              <a:rPr lang="en-GB" altLang="en-US" b="0">
                <a:solidFill>
                  <a:schemeClr val="accent1"/>
                </a:solidFill>
              </a:rPr>
              <a:t> (Herschel)</a:t>
            </a:r>
          </a:p>
        </p:txBody>
      </p:sp>
      <p:pic>
        <p:nvPicPr>
          <p:cNvPr id="44042" name="Picture 11" descr="cenA_fir_hersch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4495800"/>
            <a:ext cx="21590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3" name="Group 12"/>
          <p:cNvGrpSpPr>
            <a:grpSpLocks/>
          </p:cNvGrpSpPr>
          <p:nvPr/>
        </p:nvGrpSpPr>
        <p:grpSpPr bwMode="auto">
          <a:xfrm>
            <a:off x="457200" y="1600200"/>
            <a:ext cx="2159000" cy="2159000"/>
            <a:chOff x="288" y="768"/>
            <a:chExt cx="1360" cy="1360"/>
          </a:xfrm>
        </p:grpSpPr>
        <p:sp>
          <p:nvSpPr>
            <p:cNvPr id="44049" name="Rectangle 13"/>
            <p:cNvSpPr>
              <a:spLocks noChangeArrowheads="1"/>
            </p:cNvSpPr>
            <p:nvPr/>
          </p:nvSpPr>
          <p:spPr bwMode="auto">
            <a:xfrm>
              <a:off x="288" y="768"/>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4050" name="Picture 14" descr="cena_mir_spitzer"/>
            <p:cNvPicPr>
              <a:picLocks noChangeAspect="1" noChangeArrowheads="1"/>
            </p:cNvPicPr>
            <p:nvPr/>
          </p:nvPicPr>
          <p:blipFill>
            <a:blip r:embed="rId5">
              <a:extLst>
                <a:ext uri="{28A0092B-C50C-407E-A947-70E740481C1C}">
                  <a14:useLocalDpi xmlns:a14="http://schemas.microsoft.com/office/drawing/2010/main" val="0"/>
                </a:ext>
              </a:extLst>
            </a:blip>
            <a:srcRect l="19846" t="19775" r="20688" b="25743"/>
            <a:stretch>
              <a:fillRect/>
            </a:stretch>
          </p:blipFill>
          <p:spPr bwMode="auto">
            <a:xfrm>
              <a:off x="288" y="950"/>
              <a:ext cx="1360"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44" name="Text Box 15"/>
          <p:cNvSpPr txBox="1">
            <a:spLocks noChangeArrowheads="1"/>
          </p:cNvSpPr>
          <p:nvPr/>
        </p:nvSpPr>
        <p:spPr bwMode="auto">
          <a:xfrm>
            <a:off x="455613" y="37607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M7</a:t>
            </a:r>
            <a:r>
              <a:rPr lang="en-GB" altLang="en-US" b="0">
                <a:solidFill>
                  <a:schemeClr val="accent1"/>
                </a:solidFill>
              </a:rPr>
              <a:t> (Spitzer)</a:t>
            </a:r>
          </a:p>
        </p:txBody>
      </p:sp>
      <p:grpSp>
        <p:nvGrpSpPr>
          <p:cNvPr id="44045" name="Group 16"/>
          <p:cNvGrpSpPr>
            <a:grpSpLocks/>
          </p:cNvGrpSpPr>
          <p:nvPr/>
        </p:nvGrpSpPr>
        <p:grpSpPr bwMode="auto">
          <a:xfrm>
            <a:off x="6553200" y="4186238"/>
            <a:ext cx="2159000" cy="2159000"/>
            <a:chOff x="2496" y="4368"/>
            <a:chExt cx="1360" cy="1360"/>
          </a:xfrm>
        </p:grpSpPr>
        <p:sp>
          <p:nvSpPr>
            <p:cNvPr id="44047" name="Rectangle 17"/>
            <p:cNvSpPr>
              <a:spLocks noChangeArrowheads="1"/>
            </p:cNvSpPr>
            <p:nvPr/>
          </p:nvSpPr>
          <p:spPr bwMode="auto">
            <a:xfrm>
              <a:off x="2496" y="4368"/>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4048" name="Picture 18" descr="cenA_radio_v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 y="4426"/>
              <a:ext cx="1360"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46" name="Text Box 19"/>
          <p:cNvSpPr txBox="1">
            <a:spLocks noChangeArrowheads="1"/>
          </p:cNvSpPr>
          <p:nvPr/>
        </p:nvSpPr>
        <p:spPr bwMode="auto">
          <a:xfrm>
            <a:off x="6553200" y="64150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R7</a:t>
            </a:r>
            <a:r>
              <a:rPr lang="en-GB" altLang="en-US" b="0">
                <a:solidFill>
                  <a:schemeClr val="accent1"/>
                </a:solidFill>
              </a:rPr>
              <a:t> (NRAO)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GB"/>
              <a:t>Multiwavelength Astronomy</a:t>
            </a:r>
          </a:p>
        </p:txBody>
      </p:sp>
      <p:sp>
        <p:nvSpPr>
          <p:cNvPr id="7171" name="Rectangle 2"/>
          <p:cNvSpPr>
            <a:spLocks noGrp="1" noChangeArrowheads="1"/>
          </p:cNvSpPr>
          <p:nvPr>
            <p:ph type="title"/>
          </p:nvPr>
        </p:nvSpPr>
        <p:spPr/>
        <p:txBody>
          <a:bodyPr/>
          <a:lstStyle/>
          <a:p>
            <a:pPr eaLnBrk="1" hangingPunct="1"/>
            <a:r>
              <a:rPr lang="en-US" altLang="en-US" smtClean="0"/>
              <a:t>Electromagnetic radiation</a:t>
            </a:r>
            <a:endParaRPr lang="en-GB" altLang="en-US" smtClean="0"/>
          </a:p>
        </p:txBody>
      </p:sp>
      <p:sp>
        <p:nvSpPr>
          <p:cNvPr id="34819" name="Rectangle 3"/>
          <p:cNvSpPr>
            <a:spLocks noGrp="1" noChangeArrowheads="1"/>
          </p:cNvSpPr>
          <p:nvPr>
            <p:ph type="body" idx="1"/>
          </p:nvPr>
        </p:nvSpPr>
        <p:spPr/>
        <p:txBody>
          <a:bodyPr/>
          <a:lstStyle/>
          <a:p>
            <a:pPr eaLnBrk="1" hangingPunct="1">
              <a:lnSpc>
                <a:spcPct val="140000"/>
              </a:lnSpc>
            </a:pPr>
            <a:r>
              <a:rPr lang="en-US" altLang="en-US" smtClean="0"/>
              <a:t>We describe EM radiation by:</a:t>
            </a:r>
          </a:p>
          <a:p>
            <a:pPr lvl="1" eaLnBrk="1" hangingPunct="1">
              <a:lnSpc>
                <a:spcPct val="140000"/>
              </a:lnSpc>
            </a:pPr>
            <a:r>
              <a:rPr lang="en-US" altLang="en-US" smtClean="0"/>
              <a:t>Frequency</a:t>
            </a:r>
          </a:p>
          <a:p>
            <a:pPr lvl="1" eaLnBrk="1" hangingPunct="1">
              <a:lnSpc>
                <a:spcPct val="140000"/>
              </a:lnSpc>
            </a:pPr>
            <a:r>
              <a:rPr lang="en-US" altLang="en-US" smtClean="0"/>
              <a:t>Wavelength</a:t>
            </a:r>
          </a:p>
          <a:p>
            <a:pPr lvl="1" eaLnBrk="1" hangingPunct="1">
              <a:lnSpc>
                <a:spcPct val="140000"/>
              </a:lnSpc>
            </a:pPr>
            <a:endParaRPr lang="en-US" altLang="en-US" smtClean="0"/>
          </a:p>
          <a:p>
            <a:pPr eaLnBrk="1" hangingPunct="1">
              <a:lnSpc>
                <a:spcPct val="140000"/>
              </a:lnSpc>
            </a:pPr>
            <a:r>
              <a:rPr lang="en-US" altLang="en-US" smtClean="0"/>
              <a:t>Light travels at:</a:t>
            </a:r>
          </a:p>
          <a:p>
            <a:pPr lvl="1" eaLnBrk="1" hangingPunct="1">
              <a:lnSpc>
                <a:spcPct val="140000"/>
              </a:lnSpc>
            </a:pPr>
            <a:r>
              <a:rPr lang="en-US" altLang="en-US" smtClean="0"/>
              <a:t>300,000,000 m/s</a:t>
            </a:r>
            <a:endParaRPr lang="en-GB" altLang="en-US" smtClean="0"/>
          </a:p>
        </p:txBody>
      </p:sp>
      <p:pic>
        <p:nvPicPr>
          <p:cNvPr id="34824" name="Picture 8" descr="visible_EM_m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36957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Line 9"/>
          <p:cNvSpPr>
            <a:spLocks noChangeShapeType="1"/>
          </p:cNvSpPr>
          <p:nvPr/>
        </p:nvSpPr>
        <p:spPr bwMode="auto">
          <a:xfrm>
            <a:off x="4572000" y="5257800"/>
            <a:ext cx="1219200" cy="0"/>
          </a:xfrm>
          <a:prstGeom prst="line">
            <a:avLst/>
          </a:prstGeom>
          <a:noFill/>
          <a:ln w="38100">
            <a:solidFill>
              <a:srgbClr val="0000FF"/>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4826" name="Line 10"/>
          <p:cNvSpPr>
            <a:spLocks noChangeShapeType="1"/>
          </p:cNvSpPr>
          <p:nvPr/>
        </p:nvSpPr>
        <p:spPr bwMode="auto">
          <a:xfrm>
            <a:off x="4572000" y="5562600"/>
            <a:ext cx="1828800" cy="0"/>
          </a:xfrm>
          <a:prstGeom prst="line">
            <a:avLst/>
          </a:prstGeom>
          <a:noFill/>
          <a:ln w="38100">
            <a:solidFill>
              <a:srgbClr val="00FF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4827" name="Line 11"/>
          <p:cNvSpPr>
            <a:spLocks noChangeShapeType="1"/>
          </p:cNvSpPr>
          <p:nvPr/>
        </p:nvSpPr>
        <p:spPr bwMode="auto">
          <a:xfrm>
            <a:off x="4572000" y="5867400"/>
            <a:ext cx="2667000" cy="0"/>
          </a:xfrm>
          <a:prstGeom prst="line">
            <a:avLst/>
          </a:prstGeom>
          <a:noFill/>
          <a:ln w="38100">
            <a:solidFill>
              <a:srgbClr val="FF00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4828" name="Text Box 12"/>
          <p:cNvSpPr txBox="1">
            <a:spLocks noChangeArrowheads="1"/>
          </p:cNvSpPr>
          <p:nvPr/>
        </p:nvSpPr>
        <p:spPr bwMode="auto">
          <a:xfrm>
            <a:off x="4495800" y="5943600"/>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a:solidFill>
                  <a:schemeClr val="accent1"/>
                </a:solidFill>
                <a:latin typeface="Tahoma" pitchFamily="34" charset="0"/>
              </a:rPr>
              <a:t>Wavelength</a:t>
            </a:r>
            <a:endParaRPr lang="en-GB" altLang="en-US" sz="1600">
              <a:solidFill>
                <a:schemeClr val="accent1"/>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mph" presetSubtype="1" nodeType="withEffect">
                                  <p:stCondLst>
                                    <p:cond delay="0"/>
                                  </p:stCondLst>
                                  <p:childTnLst>
                                    <p:set>
                                      <p:cBhvr override="childStyle">
                                        <p:cTn id="6" dur="indefinite"/>
                                        <p:tgtEl>
                                          <p:spTgt spid="34819">
                                            <p:txEl>
                                              <p:pRg st="0" end="0"/>
                                            </p:txEl>
                                          </p:spTgt>
                                        </p:tgtEl>
                                        <p:attrNameLst>
                                          <p:attrName>style.fontStyle</p:attrName>
                                        </p:attrNameLst>
                                      </p:cBhvr>
                                      <p:to>
                                        <p:strVal val="normal"/>
                                      </p:to>
                                    </p:set>
                                    <p:set>
                                      <p:cBhvr override="childStyle">
                                        <p:cTn id="7" dur="indefinite"/>
                                        <p:tgtEl>
                                          <p:spTgt spid="34819">
                                            <p:txEl>
                                              <p:pRg st="0" end="0"/>
                                            </p:txEl>
                                          </p:spTgt>
                                        </p:tgtEl>
                                        <p:attrNameLst>
                                          <p:attrName>style.fontWeight</p:attrName>
                                        </p:attrNameLst>
                                      </p:cBhvr>
                                      <p:to>
                                        <p:strVal val="bold"/>
                                      </p:to>
                                    </p:set>
                                    <p:set>
                                      <p:cBhvr override="childStyle">
                                        <p:cTn id="8" dur="indefinite"/>
                                        <p:tgtEl>
                                          <p:spTgt spid="34819">
                                            <p:txEl>
                                              <p:pRg st="0" end="0"/>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34819">
                                            <p:txEl>
                                              <p:pRg st="0" end="0"/>
                                            </p:txEl>
                                          </p:spTgt>
                                        </p:tgtEl>
                                        <p:attrNameLst>
                                          <p:attrName>style.color</p:attrName>
                                        </p:attrNameLst>
                                      </p:cBhvr>
                                      <p:to>
                                        <a:srgbClr val="FF0000"/>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fade">
                                      <p:cBhvr>
                                        <p:cTn id="15" dur="500"/>
                                        <p:tgtEl>
                                          <p:spTgt spid="3481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9">
                                            <p:txEl>
                                              <p:pRg st="2" end="2"/>
                                            </p:txEl>
                                          </p:spTgt>
                                        </p:tgtEl>
                                        <p:attrNameLst>
                                          <p:attrName>style.visibility</p:attrName>
                                        </p:attrNameLst>
                                      </p:cBhvr>
                                      <p:to>
                                        <p:strVal val="visible"/>
                                      </p:to>
                                    </p:set>
                                    <p:animEffect transition="in" filter="fade">
                                      <p:cBhvr>
                                        <p:cTn id="18" dur="500"/>
                                        <p:tgtEl>
                                          <p:spTgt spid="3481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4824"/>
                                        </p:tgtEl>
                                        <p:attrNameLst>
                                          <p:attrName>style.visibility</p:attrName>
                                        </p:attrNameLst>
                                      </p:cBhvr>
                                      <p:to>
                                        <p:strVal val="visible"/>
                                      </p:to>
                                    </p:set>
                                    <p:animEffect transition="in" filter="fade">
                                      <p:cBhvr>
                                        <p:cTn id="21" dur="500"/>
                                        <p:tgtEl>
                                          <p:spTgt spid="348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25"/>
                                        </p:tgtEl>
                                        <p:attrNameLst>
                                          <p:attrName>style.visibility</p:attrName>
                                        </p:attrNameLst>
                                      </p:cBhvr>
                                      <p:to>
                                        <p:strVal val="visible"/>
                                      </p:to>
                                    </p:set>
                                    <p:animEffect transition="in" filter="fade">
                                      <p:cBhvr>
                                        <p:cTn id="24" dur="500"/>
                                        <p:tgtEl>
                                          <p:spTgt spid="348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826"/>
                                        </p:tgtEl>
                                        <p:attrNameLst>
                                          <p:attrName>style.visibility</p:attrName>
                                        </p:attrNameLst>
                                      </p:cBhvr>
                                      <p:to>
                                        <p:strVal val="visible"/>
                                      </p:to>
                                    </p:set>
                                    <p:animEffect transition="in" filter="fade">
                                      <p:cBhvr>
                                        <p:cTn id="27" dur="500"/>
                                        <p:tgtEl>
                                          <p:spTgt spid="348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827"/>
                                        </p:tgtEl>
                                        <p:attrNameLst>
                                          <p:attrName>style.visibility</p:attrName>
                                        </p:attrNameLst>
                                      </p:cBhvr>
                                      <p:to>
                                        <p:strVal val="visible"/>
                                      </p:to>
                                    </p:set>
                                    <p:animEffect transition="in" filter="fade">
                                      <p:cBhvr>
                                        <p:cTn id="30" dur="500"/>
                                        <p:tgtEl>
                                          <p:spTgt spid="348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828"/>
                                        </p:tgtEl>
                                        <p:attrNameLst>
                                          <p:attrName>style.visibility</p:attrName>
                                        </p:attrNameLst>
                                      </p:cBhvr>
                                      <p:to>
                                        <p:strVal val="visible"/>
                                      </p:to>
                                    </p:set>
                                    <p:animEffect transition="in" filter="fade">
                                      <p:cBhvr>
                                        <p:cTn id="33" dur="500"/>
                                        <p:tgtEl>
                                          <p:spTgt spid="348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819">
                                            <p:txEl>
                                              <p:pRg st="4" end="4"/>
                                            </p:txEl>
                                          </p:spTgt>
                                        </p:tgtEl>
                                        <p:attrNameLst>
                                          <p:attrName>style.visibility</p:attrName>
                                        </p:attrNameLst>
                                      </p:cBhvr>
                                      <p:to>
                                        <p:strVal val="visible"/>
                                      </p:to>
                                    </p:set>
                                    <p:animEffect transition="in" filter="fade">
                                      <p:cBhvr>
                                        <p:cTn id="38" dur="500"/>
                                        <p:tgtEl>
                                          <p:spTgt spid="34819">
                                            <p:txEl>
                                              <p:pRg st="4" end="4"/>
                                            </p:txEl>
                                          </p:spTgt>
                                        </p:tgtEl>
                                      </p:cBhvr>
                                    </p:animEffect>
                                  </p:childTnLst>
                                </p:cTn>
                              </p:par>
                              <p:par>
                                <p:cTn id="39" presetID="5" presetClass="emph" presetSubtype="0" grpId="1" nodeType="withEffect">
                                  <p:stCondLst>
                                    <p:cond delay="0"/>
                                  </p:stCondLst>
                                  <p:childTnLst>
                                    <p:set>
                                      <p:cBhvr override="childStyle">
                                        <p:cTn id="40" dur="indefinite"/>
                                        <p:tgtEl>
                                          <p:spTgt spid="34819">
                                            <p:txEl>
                                              <p:pRg st="0" end="0"/>
                                            </p:txEl>
                                          </p:spTgt>
                                        </p:tgtEl>
                                        <p:attrNameLst>
                                          <p:attrName>style.fontStyle</p:attrName>
                                        </p:attrNameLst>
                                      </p:cBhvr>
                                      <p:to>
                                        <p:strVal val="normal"/>
                                      </p:to>
                                    </p:set>
                                    <p:set>
                                      <p:cBhvr override="childStyle">
                                        <p:cTn id="41" dur="indefinite"/>
                                        <p:tgtEl>
                                          <p:spTgt spid="34819">
                                            <p:txEl>
                                              <p:pRg st="0" end="0"/>
                                            </p:txEl>
                                          </p:spTgt>
                                        </p:tgtEl>
                                        <p:attrNameLst>
                                          <p:attrName>style.fontWeight</p:attrName>
                                        </p:attrNameLst>
                                      </p:cBhvr>
                                      <p:to>
                                        <p:strVal val="normal"/>
                                      </p:to>
                                    </p:set>
                                    <p:set>
                                      <p:cBhvr override="childStyle">
                                        <p:cTn id="42" dur="indefinite"/>
                                        <p:tgtEl>
                                          <p:spTgt spid="34819">
                                            <p:txEl>
                                              <p:pRg st="0" end="0"/>
                                            </p:txEl>
                                          </p:spTgt>
                                        </p:tgtEl>
                                        <p:attrNameLst>
                                          <p:attrName>style.textDecorationUnderline</p:attrName>
                                        </p:attrNameLst>
                                      </p:cBhvr>
                                      <p:to>
                                        <p:strVal val="false"/>
                                      </p:to>
                                    </p:set>
                                  </p:childTnLst>
                                </p:cTn>
                              </p:par>
                              <p:par>
                                <p:cTn id="43" presetID="3" presetClass="emph" presetSubtype="2" fill="hold" nodeType="withEffect">
                                  <p:stCondLst>
                                    <p:cond delay="0"/>
                                  </p:stCondLst>
                                  <p:childTnLst>
                                    <p:animClr clrSpc="rgb" dir="cw">
                                      <p:cBhvr override="childStyle">
                                        <p:cTn id="44" dur="500" fill="hold"/>
                                        <p:tgtEl>
                                          <p:spTgt spid="34819">
                                            <p:txEl>
                                              <p:pRg st="0" end="0"/>
                                            </p:txEl>
                                          </p:spTgt>
                                        </p:tgtEl>
                                        <p:attrNameLst>
                                          <p:attrName>style.color</p:attrName>
                                        </p:attrNameLst>
                                      </p:cBhvr>
                                      <p:to>
                                        <a:schemeClr val="accent1"/>
                                      </p:to>
                                    </p:animClr>
                                  </p:childTnLst>
                                </p:cTn>
                              </p:par>
                              <p:par>
                                <p:cTn id="45" presetID="3" presetClass="emph" presetSubtype="2" fill="hold" nodeType="withEffect">
                                  <p:stCondLst>
                                    <p:cond delay="0"/>
                                  </p:stCondLst>
                                  <p:childTnLst>
                                    <p:animClr clrSpc="rgb" dir="cw">
                                      <p:cBhvr override="childStyle">
                                        <p:cTn id="46" dur="500" fill="hold"/>
                                        <p:tgtEl>
                                          <p:spTgt spid="34819">
                                            <p:txEl>
                                              <p:pRg st="4" end="4"/>
                                            </p:txEl>
                                          </p:spTgt>
                                        </p:tgtEl>
                                        <p:attrNameLst>
                                          <p:attrName>style.color</p:attrName>
                                        </p:attrNameLst>
                                      </p:cBhvr>
                                      <p:to>
                                        <a:srgbClr val="FF0000"/>
                                      </p:to>
                                    </p:animClr>
                                  </p:childTnLst>
                                </p:cTn>
                              </p:par>
                              <p:par>
                                <p:cTn id="47" presetID="5" presetClass="emph" presetSubtype="1" grpId="1" nodeType="withEffect">
                                  <p:stCondLst>
                                    <p:cond delay="0"/>
                                  </p:stCondLst>
                                  <p:childTnLst>
                                    <p:set>
                                      <p:cBhvr override="childStyle">
                                        <p:cTn id="48" dur="indefinite"/>
                                        <p:tgtEl>
                                          <p:spTgt spid="34819">
                                            <p:txEl>
                                              <p:pRg st="4" end="4"/>
                                            </p:txEl>
                                          </p:spTgt>
                                        </p:tgtEl>
                                        <p:attrNameLst>
                                          <p:attrName>style.fontStyle</p:attrName>
                                        </p:attrNameLst>
                                      </p:cBhvr>
                                      <p:to>
                                        <p:strVal val="normal"/>
                                      </p:to>
                                    </p:set>
                                    <p:set>
                                      <p:cBhvr override="childStyle">
                                        <p:cTn id="49" dur="indefinite"/>
                                        <p:tgtEl>
                                          <p:spTgt spid="34819">
                                            <p:txEl>
                                              <p:pRg st="4" end="4"/>
                                            </p:txEl>
                                          </p:spTgt>
                                        </p:tgtEl>
                                        <p:attrNameLst>
                                          <p:attrName>style.fontWeight</p:attrName>
                                        </p:attrNameLst>
                                      </p:cBhvr>
                                      <p:to>
                                        <p:strVal val="bold"/>
                                      </p:to>
                                    </p:set>
                                    <p:set>
                                      <p:cBhvr override="childStyle">
                                        <p:cTn id="50" dur="indefinite"/>
                                        <p:tgtEl>
                                          <p:spTgt spid="34819">
                                            <p:txEl>
                                              <p:pRg st="4" end="4"/>
                                            </p:txEl>
                                          </p:spTgt>
                                        </p:tgtEl>
                                        <p:attrNameLst>
                                          <p:attrName>style.textDecorationUnderline</p:attrName>
                                        </p:attrNameLst>
                                      </p:cBhvr>
                                      <p:to>
                                        <p:strVal val="fals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819">
                                            <p:txEl>
                                              <p:pRg st="5" end="5"/>
                                            </p:txEl>
                                          </p:spTgt>
                                        </p:tgtEl>
                                        <p:attrNameLst>
                                          <p:attrName>style.visibility</p:attrName>
                                        </p:attrNameLst>
                                      </p:cBhvr>
                                      <p:to>
                                        <p:strVal val="visible"/>
                                      </p:to>
                                    </p:set>
                                    <p:animEffect transition="in" filter="fade">
                                      <p:cBhvr>
                                        <p:cTn id="55" dur="2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19" grpId="1" build="p"/>
      <p:bldP spid="34825" grpId="0" animBg="1"/>
      <p:bldP spid="34826" grpId="0" animBg="1"/>
      <p:bldP spid="34827" grpId="0" animBg="1"/>
      <p:bldP spid="348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pPr>
              <a:defRPr/>
            </a:pPr>
            <a:r>
              <a:rPr lang="en-GB"/>
              <a:t>Multiwavelength Astronomy</a:t>
            </a:r>
          </a:p>
        </p:txBody>
      </p:sp>
      <p:sp>
        <p:nvSpPr>
          <p:cNvPr id="45059" name="Rectangle 2"/>
          <p:cNvSpPr>
            <a:spLocks noGrp="1" noChangeArrowheads="1"/>
          </p:cNvSpPr>
          <p:nvPr>
            <p:ph type="title"/>
          </p:nvPr>
        </p:nvSpPr>
        <p:spPr/>
        <p:txBody>
          <a:bodyPr/>
          <a:lstStyle/>
          <a:p>
            <a:pPr eaLnBrk="1" hangingPunct="1"/>
            <a:r>
              <a:rPr lang="en-US" altLang="en-US" smtClean="0"/>
              <a:t>Antennae</a:t>
            </a:r>
            <a:endParaRPr lang="en-GB" altLang="en-US" smtClean="0"/>
          </a:p>
        </p:txBody>
      </p:sp>
      <p:sp>
        <p:nvSpPr>
          <p:cNvPr id="45060" name="Rectangle 3"/>
          <p:cNvSpPr>
            <a:spLocks noGrp="1" noChangeArrowheads="1"/>
          </p:cNvSpPr>
          <p:nvPr>
            <p:ph type="body" idx="1"/>
          </p:nvPr>
        </p:nvSpPr>
        <p:spPr/>
        <p:txBody>
          <a:bodyPr/>
          <a:lstStyle/>
          <a:p>
            <a:pPr eaLnBrk="1" hangingPunct="1"/>
            <a:endParaRPr lang="en-US" altLang="en-US" smtClean="0"/>
          </a:p>
        </p:txBody>
      </p:sp>
      <p:sp>
        <p:nvSpPr>
          <p:cNvPr id="45061" name="Text Box 4"/>
          <p:cNvSpPr txBox="1">
            <a:spLocks noChangeArrowheads="1"/>
          </p:cNvSpPr>
          <p:nvPr/>
        </p:nvSpPr>
        <p:spPr bwMode="auto">
          <a:xfrm>
            <a:off x="3492500" y="47386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Antennae (Hubble)</a:t>
            </a:r>
          </a:p>
        </p:txBody>
      </p:sp>
      <p:pic>
        <p:nvPicPr>
          <p:cNvPr id="45062" name="Picture 5" descr="antennae_vis_hst"/>
          <p:cNvPicPr>
            <a:picLocks noChangeAspect="1" noChangeArrowheads="1"/>
          </p:cNvPicPr>
          <p:nvPr/>
        </p:nvPicPr>
        <p:blipFill>
          <a:blip r:embed="rId2">
            <a:extLst>
              <a:ext uri="{28A0092B-C50C-407E-A947-70E740481C1C}">
                <a14:useLocalDpi xmlns:a14="http://schemas.microsoft.com/office/drawing/2010/main" val="0"/>
              </a:ext>
            </a:extLst>
          </a:blip>
          <a:srcRect l="15096" r="6323"/>
          <a:stretch>
            <a:fillRect/>
          </a:stretch>
        </p:blipFill>
        <p:spPr bwMode="auto">
          <a:xfrm>
            <a:off x="3492500" y="2667000"/>
            <a:ext cx="21590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6" descr="antennae_xray_chandra"/>
          <p:cNvPicPr>
            <a:picLocks noChangeAspect="1" noChangeArrowheads="1"/>
          </p:cNvPicPr>
          <p:nvPr/>
        </p:nvPicPr>
        <p:blipFill>
          <a:blip r:embed="rId3">
            <a:extLst>
              <a:ext uri="{28A0092B-C50C-407E-A947-70E740481C1C}">
                <a14:useLocalDpi xmlns:a14="http://schemas.microsoft.com/office/drawing/2010/main" val="0"/>
              </a:ext>
            </a:extLst>
          </a:blip>
          <a:srcRect l="13672" t="7607" r="16678" b="27127"/>
          <a:stretch>
            <a:fillRect/>
          </a:stretch>
        </p:blipFill>
        <p:spPr bwMode="auto">
          <a:xfrm>
            <a:off x="6553200" y="1600200"/>
            <a:ext cx="21590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7"/>
          <p:cNvSpPr txBox="1">
            <a:spLocks noChangeArrowheads="1"/>
          </p:cNvSpPr>
          <p:nvPr/>
        </p:nvSpPr>
        <p:spPr bwMode="auto">
          <a:xfrm>
            <a:off x="6553200" y="363855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X5</a:t>
            </a:r>
            <a:r>
              <a:rPr lang="en-GB" altLang="en-US" b="0">
                <a:solidFill>
                  <a:schemeClr val="accent1"/>
                </a:solidFill>
              </a:rPr>
              <a:t> (Chandra)</a:t>
            </a:r>
          </a:p>
        </p:txBody>
      </p:sp>
      <p:sp>
        <p:nvSpPr>
          <p:cNvPr id="45065" name="Text Box 8"/>
          <p:cNvSpPr txBox="1">
            <a:spLocks noChangeArrowheads="1"/>
          </p:cNvSpPr>
          <p:nvPr/>
        </p:nvSpPr>
        <p:spPr bwMode="auto">
          <a:xfrm>
            <a:off x="496888"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F1</a:t>
            </a:r>
            <a:r>
              <a:rPr lang="en-GB" altLang="en-US" b="0">
                <a:solidFill>
                  <a:schemeClr val="accent1"/>
                </a:solidFill>
              </a:rPr>
              <a:t> (Herschel)</a:t>
            </a:r>
          </a:p>
        </p:txBody>
      </p:sp>
      <p:pic>
        <p:nvPicPr>
          <p:cNvPr id="45066" name="Picture 9" descr="antennae_fir_Herschel-PA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384675"/>
            <a:ext cx="2159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0" descr="antennae_mir_spitzer"/>
          <p:cNvPicPr>
            <a:picLocks noChangeAspect="1" noChangeArrowheads="1"/>
          </p:cNvPicPr>
          <p:nvPr/>
        </p:nvPicPr>
        <p:blipFill>
          <a:blip r:embed="rId5">
            <a:extLst>
              <a:ext uri="{28A0092B-C50C-407E-A947-70E740481C1C}">
                <a14:useLocalDpi xmlns:a14="http://schemas.microsoft.com/office/drawing/2010/main" val="0"/>
              </a:ext>
            </a:extLst>
          </a:blip>
          <a:srcRect l="10431" r="6503" b="11963"/>
          <a:stretch>
            <a:fillRect/>
          </a:stretch>
        </p:blipFill>
        <p:spPr bwMode="auto">
          <a:xfrm>
            <a:off x="457200" y="16002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Text Box 11"/>
          <p:cNvSpPr txBox="1">
            <a:spLocks noChangeArrowheads="1"/>
          </p:cNvSpPr>
          <p:nvPr/>
        </p:nvSpPr>
        <p:spPr bwMode="auto">
          <a:xfrm>
            <a:off x="457200" y="376237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M6</a:t>
            </a:r>
            <a:r>
              <a:rPr lang="en-GB" altLang="en-US" b="0">
                <a:solidFill>
                  <a:schemeClr val="accent1"/>
                </a:solidFill>
              </a:rPr>
              <a:t> (Spitzer)</a:t>
            </a:r>
          </a:p>
        </p:txBody>
      </p:sp>
      <p:pic>
        <p:nvPicPr>
          <p:cNvPr id="45069" name="Picture 12" descr="antennae_radio_v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330700"/>
            <a:ext cx="2159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Text Box 13"/>
          <p:cNvSpPr txBox="1">
            <a:spLocks noChangeArrowheads="1"/>
          </p:cNvSpPr>
          <p:nvPr/>
        </p:nvSpPr>
        <p:spPr bwMode="auto">
          <a:xfrm>
            <a:off x="6553200"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R8</a:t>
            </a:r>
            <a:r>
              <a:rPr lang="en-GB" altLang="en-US" b="0">
                <a:solidFill>
                  <a:schemeClr val="accent1"/>
                </a:solidFill>
              </a:rPr>
              <a:t> (VLA)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pPr>
              <a:defRPr/>
            </a:pPr>
            <a:r>
              <a:rPr lang="en-GB"/>
              <a:t>Multiwavelength Astronomy</a:t>
            </a:r>
          </a:p>
        </p:txBody>
      </p:sp>
      <p:sp>
        <p:nvSpPr>
          <p:cNvPr id="46083" name="Rectangle 2"/>
          <p:cNvSpPr>
            <a:spLocks noGrp="1" noChangeArrowheads="1"/>
          </p:cNvSpPr>
          <p:nvPr>
            <p:ph type="title"/>
          </p:nvPr>
        </p:nvSpPr>
        <p:spPr/>
        <p:txBody>
          <a:bodyPr/>
          <a:lstStyle/>
          <a:p>
            <a:pPr eaLnBrk="1" hangingPunct="1"/>
            <a:r>
              <a:rPr lang="en-US" altLang="en-US" smtClean="0"/>
              <a:t>Cassiopeia A</a:t>
            </a:r>
            <a:endParaRPr lang="en-GB" altLang="en-US" smtClean="0"/>
          </a:p>
        </p:txBody>
      </p:sp>
      <p:sp>
        <p:nvSpPr>
          <p:cNvPr id="46084" name="Rectangle 3"/>
          <p:cNvSpPr>
            <a:spLocks noGrp="1" noChangeArrowheads="1"/>
          </p:cNvSpPr>
          <p:nvPr>
            <p:ph type="body" idx="1"/>
          </p:nvPr>
        </p:nvSpPr>
        <p:spPr/>
        <p:txBody>
          <a:bodyPr/>
          <a:lstStyle/>
          <a:p>
            <a:pPr eaLnBrk="1" hangingPunct="1"/>
            <a:endParaRPr lang="en-US" altLang="en-US" smtClean="0"/>
          </a:p>
        </p:txBody>
      </p:sp>
      <p:sp>
        <p:nvSpPr>
          <p:cNvPr id="46085" name="Text Box 4"/>
          <p:cNvSpPr txBox="1">
            <a:spLocks noChangeArrowheads="1"/>
          </p:cNvSpPr>
          <p:nvPr/>
        </p:nvSpPr>
        <p:spPr bwMode="auto">
          <a:xfrm>
            <a:off x="3059113" y="4799013"/>
            <a:ext cx="3025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Cassiopeia A (Hubble)</a:t>
            </a:r>
          </a:p>
        </p:txBody>
      </p:sp>
      <p:pic>
        <p:nvPicPr>
          <p:cNvPr id="46086" name="Picture 5" descr="casa_vis_hst"/>
          <p:cNvPicPr>
            <a:picLocks noChangeAspect="1" noChangeArrowheads="1"/>
          </p:cNvPicPr>
          <p:nvPr/>
        </p:nvPicPr>
        <p:blipFill>
          <a:blip r:embed="rId2">
            <a:extLst>
              <a:ext uri="{28A0092B-C50C-407E-A947-70E740481C1C}">
                <a14:useLocalDpi xmlns:a14="http://schemas.microsoft.com/office/drawing/2010/main" val="0"/>
              </a:ext>
            </a:extLst>
          </a:blip>
          <a:srcRect l="14102" t="4921" r="18816" b="6841"/>
          <a:stretch>
            <a:fillRect/>
          </a:stretch>
        </p:blipFill>
        <p:spPr bwMode="auto">
          <a:xfrm>
            <a:off x="3492500" y="2743200"/>
            <a:ext cx="21590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8"/>
          <p:cNvSpPr txBox="1">
            <a:spLocks noChangeArrowheads="1"/>
          </p:cNvSpPr>
          <p:nvPr/>
        </p:nvSpPr>
        <p:spPr bwMode="auto">
          <a:xfrm>
            <a:off x="6583363" y="377983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X6</a:t>
            </a:r>
            <a:r>
              <a:rPr lang="en-GB" altLang="en-US" b="0">
                <a:solidFill>
                  <a:schemeClr val="accent1"/>
                </a:solidFill>
              </a:rPr>
              <a:t> (Chandra)</a:t>
            </a:r>
          </a:p>
        </p:txBody>
      </p:sp>
      <p:pic>
        <p:nvPicPr>
          <p:cNvPr id="46088" name="Picture 9" descr="casa_xray_chan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002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10"/>
          <p:cNvSpPr txBox="1">
            <a:spLocks noChangeArrowheads="1"/>
          </p:cNvSpPr>
          <p:nvPr/>
        </p:nvSpPr>
        <p:spPr bwMode="auto">
          <a:xfrm>
            <a:off x="487363" y="64277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F2</a:t>
            </a:r>
            <a:r>
              <a:rPr lang="en-GB" altLang="en-US" b="0">
                <a:solidFill>
                  <a:schemeClr val="accent1"/>
                </a:solidFill>
              </a:rPr>
              <a:t> (Herschel)</a:t>
            </a:r>
          </a:p>
        </p:txBody>
      </p:sp>
      <p:pic>
        <p:nvPicPr>
          <p:cNvPr id="46090" name="Picture 11" descr="casA_fir_Herschel-PA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43400"/>
            <a:ext cx="21590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 Box 12"/>
          <p:cNvSpPr txBox="1">
            <a:spLocks noChangeArrowheads="1"/>
          </p:cNvSpPr>
          <p:nvPr/>
        </p:nvSpPr>
        <p:spPr bwMode="auto">
          <a:xfrm>
            <a:off x="454025" y="367347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M2</a:t>
            </a:r>
            <a:r>
              <a:rPr lang="en-GB" altLang="en-US" b="0">
                <a:solidFill>
                  <a:schemeClr val="accent1"/>
                </a:solidFill>
              </a:rPr>
              <a:t> (Spitzer)</a:t>
            </a:r>
          </a:p>
        </p:txBody>
      </p:sp>
      <p:pic>
        <p:nvPicPr>
          <p:cNvPr id="46092" name="Picture 13" descr="casA_mir_spitz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2159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Text Box 14"/>
          <p:cNvSpPr txBox="1">
            <a:spLocks noChangeArrowheads="1"/>
          </p:cNvSpPr>
          <p:nvPr/>
        </p:nvSpPr>
        <p:spPr bwMode="auto">
          <a:xfrm>
            <a:off x="6553200" y="64150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R11 </a:t>
            </a:r>
            <a:r>
              <a:rPr lang="en-GB" altLang="en-US" b="0">
                <a:solidFill>
                  <a:schemeClr val="accent1"/>
                </a:solidFill>
              </a:rPr>
              <a:t>(NRAO)</a:t>
            </a:r>
          </a:p>
        </p:txBody>
      </p:sp>
      <p:pic>
        <p:nvPicPr>
          <p:cNvPr id="46094" name="Picture 15" descr="casA_radio_NR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2545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a:defRPr/>
            </a:pPr>
            <a:r>
              <a:rPr lang="en-GB"/>
              <a:t>Multiwavelength Astronomy</a:t>
            </a:r>
          </a:p>
        </p:txBody>
      </p:sp>
      <p:sp>
        <p:nvSpPr>
          <p:cNvPr id="47107" name="Rectangle 2"/>
          <p:cNvSpPr>
            <a:spLocks noGrp="1" noChangeArrowheads="1"/>
          </p:cNvSpPr>
          <p:nvPr>
            <p:ph type="title"/>
          </p:nvPr>
        </p:nvSpPr>
        <p:spPr/>
        <p:txBody>
          <a:bodyPr/>
          <a:lstStyle/>
          <a:p>
            <a:pPr eaLnBrk="1" hangingPunct="1"/>
            <a:r>
              <a:rPr lang="en-US" altLang="en-US" smtClean="0"/>
              <a:t>Large Magellanic Cloud</a:t>
            </a:r>
            <a:endParaRPr lang="en-GB" altLang="en-US" smtClean="0"/>
          </a:p>
        </p:txBody>
      </p:sp>
      <p:sp>
        <p:nvSpPr>
          <p:cNvPr id="47108" name="Rectangle 3"/>
          <p:cNvSpPr>
            <a:spLocks noGrp="1" noChangeArrowheads="1"/>
          </p:cNvSpPr>
          <p:nvPr>
            <p:ph type="body" idx="1"/>
          </p:nvPr>
        </p:nvSpPr>
        <p:spPr/>
        <p:txBody>
          <a:bodyPr/>
          <a:lstStyle/>
          <a:p>
            <a:pPr eaLnBrk="1" hangingPunct="1"/>
            <a:endParaRPr lang="en-US" altLang="en-US" smtClean="0"/>
          </a:p>
        </p:txBody>
      </p:sp>
      <p:sp>
        <p:nvSpPr>
          <p:cNvPr id="47109" name="Text Box 4"/>
          <p:cNvSpPr txBox="1">
            <a:spLocks noChangeArrowheads="1"/>
          </p:cNvSpPr>
          <p:nvPr/>
        </p:nvSpPr>
        <p:spPr bwMode="auto">
          <a:xfrm>
            <a:off x="3492500" y="479107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LMC (AAO)</a:t>
            </a:r>
          </a:p>
        </p:txBody>
      </p:sp>
      <p:grpSp>
        <p:nvGrpSpPr>
          <p:cNvPr id="47110" name="Group 5"/>
          <p:cNvGrpSpPr>
            <a:grpSpLocks/>
          </p:cNvGrpSpPr>
          <p:nvPr/>
        </p:nvGrpSpPr>
        <p:grpSpPr bwMode="auto">
          <a:xfrm>
            <a:off x="3492500" y="2590800"/>
            <a:ext cx="2159000" cy="2159000"/>
            <a:chOff x="327" y="4111"/>
            <a:chExt cx="1360" cy="1360"/>
          </a:xfrm>
        </p:grpSpPr>
        <p:sp>
          <p:nvSpPr>
            <p:cNvPr id="47119" name="Rectangle 6"/>
            <p:cNvSpPr>
              <a:spLocks noChangeArrowheads="1"/>
            </p:cNvSpPr>
            <p:nvPr/>
          </p:nvSpPr>
          <p:spPr bwMode="auto">
            <a:xfrm>
              <a:off x="327" y="4111"/>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7120" name="Picture 7" descr="lmc_vis_unkn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 y="4163"/>
              <a:ext cx="1360"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11" name="Picture 8" descr="lmc_uv_galex"/>
          <p:cNvPicPr>
            <a:picLocks noChangeAspect="1" noChangeArrowheads="1"/>
          </p:cNvPicPr>
          <p:nvPr/>
        </p:nvPicPr>
        <p:blipFill>
          <a:blip r:embed="rId3">
            <a:extLst>
              <a:ext uri="{28A0092B-C50C-407E-A947-70E740481C1C}">
                <a14:useLocalDpi xmlns:a14="http://schemas.microsoft.com/office/drawing/2010/main" val="0"/>
              </a:ext>
            </a:extLst>
          </a:blip>
          <a:srcRect t="6554" r="59775" b="63985"/>
          <a:stretch>
            <a:fillRect/>
          </a:stretch>
        </p:blipFill>
        <p:spPr bwMode="auto">
          <a:xfrm>
            <a:off x="457200" y="1600200"/>
            <a:ext cx="21590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9"/>
          <p:cNvSpPr txBox="1">
            <a:spLocks noChangeArrowheads="1"/>
          </p:cNvSpPr>
          <p:nvPr/>
        </p:nvSpPr>
        <p:spPr bwMode="auto">
          <a:xfrm>
            <a:off x="457200" y="363855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U4</a:t>
            </a:r>
            <a:r>
              <a:rPr lang="en-GB" altLang="en-US" b="0">
                <a:solidFill>
                  <a:schemeClr val="accent1"/>
                </a:solidFill>
              </a:rPr>
              <a:t> (Rocket)</a:t>
            </a:r>
          </a:p>
        </p:txBody>
      </p:sp>
      <p:pic>
        <p:nvPicPr>
          <p:cNvPr id="47113" name="Picture 10" descr="lmc_xray_ros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00200"/>
            <a:ext cx="21590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11"/>
          <p:cNvSpPr txBox="1">
            <a:spLocks noChangeArrowheads="1"/>
          </p:cNvSpPr>
          <p:nvPr/>
        </p:nvSpPr>
        <p:spPr bwMode="auto">
          <a:xfrm>
            <a:off x="6553200" y="359727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X1</a:t>
            </a:r>
            <a:r>
              <a:rPr lang="en-GB" altLang="en-US" b="0">
                <a:solidFill>
                  <a:schemeClr val="accent1"/>
                </a:solidFill>
              </a:rPr>
              <a:t> (ROSAT)</a:t>
            </a:r>
          </a:p>
        </p:txBody>
      </p:sp>
      <p:sp>
        <p:nvSpPr>
          <p:cNvPr id="47115" name="Text Box 13"/>
          <p:cNvSpPr txBox="1">
            <a:spLocks noChangeArrowheads="1"/>
          </p:cNvSpPr>
          <p:nvPr/>
        </p:nvSpPr>
        <p:spPr bwMode="auto">
          <a:xfrm>
            <a:off x="446088" y="641667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F3</a:t>
            </a:r>
            <a:r>
              <a:rPr lang="en-GB" altLang="en-US" b="0">
                <a:solidFill>
                  <a:schemeClr val="accent1"/>
                </a:solidFill>
              </a:rPr>
              <a:t> (Herschel)</a:t>
            </a:r>
          </a:p>
        </p:txBody>
      </p:sp>
      <p:pic>
        <p:nvPicPr>
          <p:cNvPr id="47116" name="Picture 14" descr="lmc_radio_rauib"/>
          <p:cNvPicPr>
            <a:picLocks noChangeAspect="1" noChangeArrowheads="1"/>
          </p:cNvPicPr>
          <p:nvPr/>
        </p:nvPicPr>
        <p:blipFill>
          <a:blip r:embed="rId5">
            <a:extLst>
              <a:ext uri="{28A0092B-C50C-407E-A947-70E740481C1C}">
                <a14:useLocalDpi xmlns:a14="http://schemas.microsoft.com/office/drawing/2010/main" val="0"/>
              </a:ext>
            </a:extLst>
          </a:blip>
          <a:srcRect l="7092" t="10007" r="8203" b="8168"/>
          <a:stretch>
            <a:fillRect/>
          </a:stretch>
        </p:blipFill>
        <p:spPr bwMode="auto">
          <a:xfrm>
            <a:off x="6553200" y="4191000"/>
            <a:ext cx="215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Text Box 15"/>
          <p:cNvSpPr txBox="1">
            <a:spLocks noChangeArrowheads="1"/>
          </p:cNvSpPr>
          <p:nvPr/>
        </p:nvSpPr>
        <p:spPr bwMode="auto">
          <a:xfrm>
            <a:off x="6554788" y="642461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R10</a:t>
            </a:r>
            <a:r>
              <a:rPr lang="en-GB" altLang="en-US" b="0">
                <a:solidFill>
                  <a:schemeClr val="accent1"/>
                </a:solidFill>
              </a:rPr>
              <a:t> (RAIUB)</a:t>
            </a:r>
          </a:p>
        </p:txBody>
      </p:sp>
      <p:pic>
        <p:nvPicPr>
          <p:cNvPr id="47118" name="Picture 21" descr="E:\Schools\Monkton\Mulitwavelength_Universe\Packaged\Images\LMC_fir_Hersch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18013"/>
            <a:ext cx="216058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pPr>
              <a:defRPr/>
            </a:pPr>
            <a:r>
              <a:rPr lang="en-GB"/>
              <a:t>Multiwavelength Astronomy</a:t>
            </a:r>
          </a:p>
        </p:txBody>
      </p:sp>
      <p:sp>
        <p:nvSpPr>
          <p:cNvPr id="48131" name="Rectangle 2"/>
          <p:cNvSpPr>
            <a:spLocks noGrp="1" noChangeArrowheads="1"/>
          </p:cNvSpPr>
          <p:nvPr>
            <p:ph type="title"/>
          </p:nvPr>
        </p:nvSpPr>
        <p:spPr/>
        <p:txBody>
          <a:bodyPr/>
          <a:lstStyle/>
          <a:p>
            <a:pPr eaLnBrk="1" hangingPunct="1"/>
            <a:r>
              <a:rPr lang="en-US" altLang="en-US" smtClean="0"/>
              <a:t>Triangulum</a:t>
            </a:r>
            <a:endParaRPr lang="en-GB" altLang="en-US" smtClean="0"/>
          </a:p>
        </p:txBody>
      </p:sp>
      <p:sp>
        <p:nvSpPr>
          <p:cNvPr id="48132" name="Rectangle 3"/>
          <p:cNvSpPr>
            <a:spLocks noGrp="1" noChangeArrowheads="1"/>
          </p:cNvSpPr>
          <p:nvPr>
            <p:ph type="body" idx="1"/>
          </p:nvPr>
        </p:nvSpPr>
        <p:spPr/>
        <p:txBody>
          <a:bodyPr/>
          <a:lstStyle/>
          <a:p>
            <a:pPr eaLnBrk="1" hangingPunct="1"/>
            <a:endParaRPr lang="en-US" altLang="en-US" smtClean="0"/>
          </a:p>
        </p:txBody>
      </p:sp>
      <p:sp>
        <p:nvSpPr>
          <p:cNvPr id="48133" name="Text Box 4"/>
          <p:cNvSpPr txBox="1">
            <a:spLocks noChangeArrowheads="1"/>
          </p:cNvSpPr>
          <p:nvPr/>
        </p:nvSpPr>
        <p:spPr bwMode="auto">
          <a:xfrm>
            <a:off x="3492500" y="486886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Triangulum (INT)</a:t>
            </a:r>
          </a:p>
        </p:txBody>
      </p:sp>
      <p:grpSp>
        <p:nvGrpSpPr>
          <p:cNvPr id="48134" name="Group 5"/>
          <p:cNvGrpSpPr>
            <a:grpSpLocks/>
          </p:cNvGrpSpPr>
          <p:nvPr/>
        </p:nvGrpSpPr>
        <p:grpSpPr bwMode="auto">
          <a:xfrm>
            <a:off x="3492500" y="2667000"/>
            <a:ext cx="2159000" cy="2160588"/>
            <a:chOff x="1728" y="2615"/>
            <a:chExt cx="1360" cy="1361"/>
          </a:xfrm>
        </p:grpSpPr>
        <p:sp>
          <p:nvSpPr>
            <p:cNvPr id="48149" name="Rectangle 6"/>
            <p:cNvSpPr>
              <a:spLocks noChangeArrowheads="1"/>
            </p:cNvSpPr>
            <p:nvPr/>
          </p:nvSpPr>
          <p:spPr bwMode="auto">
            <a:xfrm>
              <a:off x="1728" y="2616"/>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8150" name="Picture 7" descr="m33_vis_int-ma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 y="2615"/>
              <a:ext cx="1095"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35" name="Group 8"/>
          <p:cNvGrpSpPr>
            <a:grpSpLocks/>
          </p:cNvGrpSpPr>
          <p:nvPr/>
        </p:nvGrpSpPr>
        <p:grpSpPr bwMode="auto">
          <a:xfrm>
            <a:off x="457200" y="1600200"/>
            <a:ext cx="2159000" cy="2160588"/>
            <a:chOff x="384" y="682"/>
            <a:chExt cx="1360" cy="1361"/>
          </a:xfrm>
        </p:grpSpPr>
        <p:sp>
          <p:nvSpPr>
            <p:cNvPr id="48147" name="Rectangle 9"/>
            <p:cNvSpPr>
              <a:spLocks noChangeArrowheads="1"/>
            </p:cNvSpPr>
            <p:nvPr/>
          </p:nvSpPr>
          <p:spPr bwMode="auto">
            <a:xfrm>
              <a:off x="384" y="682"/>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8148" name="Picture 10" descr="m33_uv_UIT"/>
            <p:cNvPicPr>
              <a:picLocks noChangeAspect="1" noChangeArrowheads="1"/>
            </p:cNvPicPr>
            <p:nvPr/>
          </p:nvPicPr>
          <p:blipFill>
            <a:blip r:embed="rId3">
              <a:extLst>
                <a:ext uri="{28A0092B-C50C-407E-A947-70E740481C1C}">
                  <a14:useLocalDpi xmlns:a14="http://schemas.microsoft.com/office/drawing/2010/main" val="0"/>
                </a:ext>
              </a:extLst>
            </a:blip>
            <a:srcRect l="3528" t="6480" r="8264" b="5925"/>
            <a:stretch>
              <a:fillRect/>
            </a:stretch>
          </p:blipFill>
          <p:spPr bwMode="auto">
            <a:xfrm>
              <a:off x="434" y="682"/>
              <a:ext cx="126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6" name="Text Box 11"/>
          <p:cNvSpPr txBox="1">
            <a:spLocks noChangeArrowheads="1"/>
          </p:cNvSpPr>
          <p:nvPr/>
        </p:nvSpPr>
        <p:spPr bwMode="auto">
          <a:xfrm>
            <a:off x="457200" y="375920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U1</a:t>
            </a:r>
            <a:r>
              <a:rPr lang="en-GB" altLang="en-US" b="0">
                <a:solidFill>
                  <a:schemeClr val="accent1"/>
                </a:solidFill>
              </a:rPr>
              <a:t> (UIT)</a:t>
            </a:r>
          </a:p>
        </p:txBody>
      </p:sp>
      <p:pic>
        <p:nvPicPr>
          <p:cNvPr id="48137" name="Picture 12" descr="m33_xray_ros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00200"/>
            <a:ext cx="21590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 Box 13"/>
          <p:cNvSpPr txBox="1">
            <a:spLocks noChangeArrowheads="1"/>
          </p:cNvSpPr>
          <p:nvPr/>
        </p:nvSpPr>
        <p:spPr bwMode="auto">
          <a:xfrm>
            <a:off x="6529388" y="375126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X8</a:t>
            </a:r>
            <a:r>
              <a:rPr lang="en-GB" altLang="en-US" b="0">
                <a:solidFill>
                  <a:schemeClr val="accent1"/>
                </a:solidFill>
              </a:rPr>
              <a:t> (ROSAT)</a:t>
            </a:r>
          </a:p>
        </p:txBody>
      </p:sp>
      <p:grpSp>
        <p:nvGrpSpPr>
          <p:cNvPr id="48139" name="Group 14"/>
          <p:cNvGrpSpPr>
            <a:grpSpLocks/>
          </p:cNvGrpSpPr>
          <p:nvPr/>
        </p:nvGrpSpPr>
        <p:grpSpPr bwMode="auto">
          <a:xfrm>
            <a:off x="457200" y="4306888"/>
            <a:ext cx="2159000" cy="2160587"/>
            <a:chOff x="240" y="3480"/>
            <a:chExt cx="1360" cy="1361"/>
          </a:xfrm>
        </p:grpSpPr>
        <p:sp>
          <p:nvSpPr>
            <p:cNvPr id="48145" name="Rectangle 15"/>
            <p:cNvSpPr>
              <a:spLocks noChangeArrowheads="1"/>
            </p:cNvSpPr>
            <p:nvPr/>
          </p:nvSpPr>
          <p:spPr bwMode="auto">
            <a:xfrm>
              <a:off x="240" y="3481"/>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8146" name="Picture 16" descr="m33_mir_spitzer"/>
            <p:cNvPicPr>
              <a:picLocks noChangeAspect="1" noChangeArrowheads="1"/>
            </p:cNvPicPr>
            <p:nvPr/>
          </p:nvPicPr>
          <p:blipFill>
            <a:blip r:embed="rId5">
              <a:extLst>
                <a:ext uri="{28A0092B-C50C-407E-A947-70E740481C1C}">
                  <a14:useLocalDpi xmlns:a14="http://schemas.microsoft.com/office/drawing/2010/main" val="0"/>
                </a:ext>
              </a:extLst>
            </a:blip>
            <a:srcRect t="13451" b="8260"/>
            <a:stretch>
              <a:fillRect/>
            </a:stretch>
          </p:blipFill>
          <p:spPr bwMode="auto">
            <a:xfrm>
              <a:off x="369" y="3480"/>
              <a:ext cx="1102"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40" name="Text Box 17"/>
          <p:cNvSpPr txBox="1">
            <a:spLocks noChangeArrowheads="1"/>
          </p:cNvSpPr>
          <p:nvPr/>
        </p:nvSpPr>
        <p:spPr bwMode="auto">
          <a:xfrm>
            <a:off x="455613"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M4 </a:t>
            </a:r>
            <a:r>
              <a:rPr lang="en-GB" altLang="en-US" b="0">
                <a:solidFill>
                  <a:schemeClr val="accent1"/>
                </a:solidFill>
              </a:rPr>
              <a:t>(Spitzer)</a:t>
            </a:r>
          </a:p>
        </p:txBody>
      </p:sp>
      <p:grpSp>
        <p:nvGrpSpPr>
          <p:cNvPr id="48141" name="Group 18"/>
          <p:cNvGrpSpPr>
            <a:grpSpLocks/>
          </p:cNvGrpSpPr>
          <p:nvPr/>
        </p:nvGrpSpPr>
        <p:grpSpPr bwMode="auto">
          <a:xfrm>
            <a:off x="6477000" y="4291013"/>
            <a:ext cx="2159000" cy="2160587"/>
            <a:chOff x="2736" y="3863"/>
            <a:chExt cx="1360" cy="1361"/>
          </a:xfrm>
        </p:grpSpPr>
        <p:sp>
          <p:nvSpPr>
            <p:cNvPr id="48143" name="Rectangle 19"/>
            <p:cNvSpPr>
              <a:spLocks noChangeArrowheads="1"/>
            </p:cNvSpPr>
            <p:nvPr/>
          </p:nvSpPr>
          <p:spPr bwMode="auto">
            <a:xfrm>
              <a:off x="2736" y="3864"/>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48144" name="Picture 20" descr="m33_radio_nr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 y="3863"/>
              <a:ext cx="986"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42" name="Text Box 21"/>
          <p:cNvSpPr txBox="1">
            <a:spLocks noChangeArrowheads="1"/>
          </p:cNvSpPr>
          <p:nvPr/>
        </p:nvSpPr>
        <p:spPr bwMode="auto">
          <a:xfrm>
            <a:off x="6467475"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R2</a:t>
            </a:r>
            <a:r>
              <a:rPr lang="en-GB" altLang="en-US" b="0">
                <a:solidFill>
                  <a:schemeClr val="accent1"/>
                </a:solidFill>
              </a:rPr>
              <a:t> (NRAO)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pPr>
              <a:defRPr/>
            </a:pPr>
            <a:r>
              <a:rPr lang="en-GB"/>
              <a:t>Multiwavelength Astronomy</a:t>
            </a:r>
          </a:p>
        </p:txBody>
      </p:sp>
      <p:sp>
        <p:nvSpPr>
          <p:cNvPr id="49155" name="Rectangle 2"/>
          <p:cNvSpPr>
            <a:spLocks noGrp="1" noChangeArrowheads="1"/>
          </p:cNvSpPr>
          <p:nvPr>
            <p:ph type="title"/>
          </p:nvPr>
        </p:nvSpPr>
        <p:spPr/>
        <p:txBody>
          <a:bodyPr/>
          <a:lstStyle/>
          <a:p>
            <a:pPr eaLnBrk="1" hangingPunct="1"/>
            <a:r>
              <a:rPr lang="en-US" altLang="en-US" smtClean="0"/>
              <a:t>Orion</a:t>
            </a:r>
            <a:endParaRPr lang="en-GB" altLang="en-US" smtClean="0"/>
          </a:p>
        </p:txBody>
      </p:sp>
      <p:sp>
        <p:nvSpPr>
          <p:cNvPr id="49156" name="Rectangle 3"/>
          <p:cNvSpPr>
            <a:spLocks noGrp="1" noChangeArrowheads="1"/>
          </p:cNvSpPr>
          <p:nvPr>
            <p:ph type="body" idx="1"/>
          </p:nvPr>
        </p:nvSpPr>
        <p:spPr/>
        <p:txBody>
          <a:bodyPr/>
          <a:lstStyle/>
          <a:p>
            <a:pPr eaLnBrk="1" hangingPunct="1"/>
            <a:endParaRPr lang="en-US" altLang="en-US" smtClean="0"/>
          </a:p>
        </p:txBody>
      </p:sp>
      <p:sp>
        <p:nvSpPr>
          <p:cNvPr id="49157" name="Text Box 4"/>
          <p:cNvSpPr txBox="1">
            <a:spLocks noChangeArrowheads="1"/>
          </p:cNvSpPr>
          <p:nvPr/>
        </p:nvSpPr>
        <p:spPr bwMode="auto">
          <a:xfrm>
            <a:off x="3492500" y="464026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Orion (Hubble)</a:t>
            </a:r>
          </a:p>
        </p:txBody>
      </p:sp>
      <p:pic>
        <p:nvPicPr>
          <p:cNvPr id="49158" name="Picture 5" descr="m42_vis_h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4384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descr="m42_xray_XMM"/>
          <p:cNvPicPr>
            <a:picLocks noChangeAspect="1" noChangeArrowheads="1"/>
          </p:cNvPicPr>
          <p:nvPr/>
        </p:nvPicPr>
        <p:blipFill>
          <a:blip r:embed="rId3" cstate="print">
            <a:extLst>
              <a:ext uri="{28A0092B-C50C-407E-A947-70E740481C1C}">
                <a14:useLocalDpi xmlns:a14="http://schemas.microsoft.com/office/drawing/2010/main" val="0"/>
              </a:ext>
            </a:extLst>
          </a:blip>
          <a:srcRect r="63992" b="30853"/>
          <a:stretch>
            <a:fillRect/>
          </a:stretch>
        </p:blipFill>
        <p:spPr bwMode="auto">
          <a:xfrm>
            <a:off x="6553200" y="1600200"/>
            <a:ext cx="21590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 Box 7"/>
          <p:cNvSpPr txBox="1">
            <a:spLocks noChangeArrowheads="1"/>
          </p:cNvSpPr>
          <p:nvPr/>
        </p:nvSpPr>
        <p:spPr bwMode="auto">
          <a:xfrm>
            <a:off x="6510338" y="373697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X2</a:t>
            </a:r>
            <a:r>
              <a:rPr lang="en-GB" altLang="en-US" b="0">
                <a:solidFill>
                  <a:schemeClr val="accent1"/>
                </a:solidFill>
              </a:rPr>
              <a:t> (XMM)</a:t>
            </a:r>
          </a:p>
        </p:txBody>
      </p:sp>
      <p:pic>
        <p:nvPicPr>
          <p:cNvPr id="49161" name="Picture 8" descr="m42_microwave_plan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279900"/>
            <a:ext cx="2159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 Box 9"/>
          <p:cNvSpPr txBox="1">
            <a:spLocks noChangeArrowheads="1"/>
          </p:cNvSpPr>
          <p:nvPr/>
        </p:nvSpPr>
        <p:spPr bwMode="auto">
          <a:xfrm>
            <a:off x="6553200" y="65166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F9</a:t>
            </a:r>
            <a:r>
              <a:rPr lang="en-GB" altLang="en-US" b="0">
                <a:solidFill>
                  <a:schemeClr val="accent1"/>
                </a:solidFill>
              </a:rPr>
              <a:t> (Planck)</a:t>
            </a:r>
          </a:p>
        </p:txBody>
      </p:sp>
      <p:pic>
        <p:nvPicPr>
          <p:cNvPr id="49163" name="Picture 10" descr="m42_mir_spitzer"/>
          <p:cNvPicPr>
            <a:picLocks noChangeAspect="1" noChangeArrowheads="1"/>
          </p:cNvPicPr>
          <p:nvPr/>
        </p:nvPicPr>
        <p:blipFill>
          <a:blip r:embed="rId5">
            <a:extLst>
              <a:ext uri="{28A0092B-C50C-407E-A947-70E740481C1C}">
                <a14:useLocalDpi xmlns:a14="http://schemas.microsoft.com/office/drawing/2010/main" val="0"/>
              </a:ext>
            </a:extLst>
          </a:blip>
          <a:srcRect t="28973" r="18898" b="26759"/>
          <a:stretch>
            <a:fillRect/>
          </a:stretch>
        </p:blipFill>
        <p:spPr bwMode="auto">
          <a:xfrm>
            <a:off x="457200" y="4360863"/>
            <a:ext cx="21510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Text Box 11"/>
          <p:cNvSpPr txBox="1">
            <a:spLocks noChangeArrowheads="1"/>
          </p:cNvSpPr>
          <p:nvPr/>
        </p:nvSpPr>
        <p:spPr bwMode="auto">
          <a:xfrm>
            <a:off x="454025" y="65674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M3</a:t>
            </a:r>
            <a:r>
              <a:rPr lang="en-GB" altLang="en-US" b="0">
                <a:solidFill>
                  <a:schemeClr val="accent1"/>
                </a:solidFill>
              </a:rPr>
              <a:t> (Spitzer)</a:t>
            </a:r>
          </a:p>
        </p:txBody>
      </p:sp>
      <p:pic>
        <p:nvPicPr>
          <p:cNvPr id="49165" name="Picture 12" descr="m42_nir_vista"/>
          <p:cNvPicPr>
            <a:picLocks noChangeAspect="1" noChangeArrowheads="1"/>
          </p:cNvPicPr>
          <p:nvPr/>
        </p:nvPicPr>
        <p:blipFill>
          <a:blip r:embed="rId6">
            <a:extLst>
              <a:ext uri="{28A0092B-C50C-407E-A947-70E740481C1C}">
                <a14:useLocalDpi xmlns:a14="http://schemas.microsoft.com/office/drawing/2010/main" val="0"/>
              </a:ext>
            </a:extLst>
          </a:blip>
          <a:srcRect l="17848" t="28705" r="22122" b="19685"/>
          <a:stretch>
            <a:fillRect/>
          </a:stretch>
        </p:blipFill>
        <p:spPr bwMode="auto">
          <a:xfrm>
            <a:off x="457200" y="1600200"/>
            <a:ext cx="215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Text Box 13"/>
          <p:cNvSpPr txBox="1">
            <a:spLocks noChangeArrowheads="1"/>
          </p:cNvSpPr>
          <p:nvPr/>
        </p:nvSpPr>
        <p:spPr bwMode="auto">
          <a:xfrm>
            <a:off x="457200" y="390525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N1</a:t>
            </a:r>
            <a:r>
              <a:rPr lang="en-GB" altLang="en-US" b="0">
                <a:solidFill>
                  <a:schemeClr val="accent1"/>
                </a:solidFill>
              </a:rPr>
              <a:t> (VISTA)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p:txBody>
          <a:bodyPr/>
          <a:lstStyle/>
          <a:p>
            <a:pPr>
              <a:defRPr/>
            </a:pPr>
            <a:r>
              <a:rPr lang="en-GB"/>
              <a:t>Multiwavelength Astronomy</a:t>
            </a:r>
          </a:p>
        </p:txBody>
      </p:sp>
      <p:sp>
        <p:nvSpPr>
          <p:cNvPr id="50179" name="Rectangle 2"/>
          <p:cNvSpPr>
            <a:spLocks noGrp="1" noChangeArrowheads="1"/>
          </p:cNvSpPr>
          <p:nvPr>
            <p:ph type="title"/>
          </p:nvPr>
        </p:nvSpPr>
        <p:spPr/>
        <p:txBody>
          <a:bodyPr/>
          <a:lstStyle/>
          <a:p>
            <a:pPr eaLnBrk="1" hangingPunct="1"/>
            <a:r>
              <a:rPr lang="en-US" altLang="en-US" smtClean="0"/>
              <a:t>M81</a:t>
            </a:r>
            <a:endParaRPr lang="en-GB" altLang="en-US" smtClean="0"/>
          </a:p>
        </p:txBody>
      </p:sp>
      <p:sp>
        <p:nvSpPr>
          <p:cNvPr id="50180" name="Rectangle 3"/>
          <p:cNvSpPr>
            <a:spLocks noGrp="1" noChangeArrowheads="1"/>
          </p:cNvSpPr>
          <p:nvPr>
            <p:ph type="body" idx="1"/>
          </p:nvPr>
        </p:nvSpPr>
        <p:spPr/>
        <p:txBody>
          <a:bodyPr/>
          <a:lstStyle/>
          <a:p>
            <a:pPr eaLnBrk="1" hangingPunct="1"/>
            <a:endParaRPr lang="en-US" altLang="en-US" smtClean="0"/>
          </a:p>
        </p:txBody>
      </p:sp>
      <p:sp>
        <p:nvSpPr>
          <p:cNvPr id="50181" name="Text Box 4"/>
          <p:cNvSpPr txBox="1">
            <a:spLocks noChangeArrowheads="1"/>
          </p:cNvSpPr>
          <p:nvPr/>
        </p:nvSpPr>
        <p:spPr bwMode="auto">
          <a:xfrm>
            <a:off x="3492500" y="464026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M81 (Gendler)</a:t>
            </a:r>
          </a:p>
        </p:txBody>
      </p:sp>
      <p:grpSp>
        <p:nvGrpSpPr>
          <p:cNvPr id="50182" name="Group 5"/>
          <p:cNvGrpSpPr>
            <a:grpSpLocks/>
          </p:cNvGrpSpPr>
          <p:nvPr/>
        </p:nvGrpSpPr>
        <p:grpSpPr bwMode="auto">
          <a:xfrm>
            <a:off x="3492500" y="2438400"/>
            <a:ext cx="2159000" cy="2159000"/>
            <a:chOff x="2016" y="2544"/>
            <a:chExt cx="1360" cy="1360"/>
          </a:xfrm>
        </p:grpSpPr>
        <p:sp>
          <p:nvSpPr>
            <p:cNvPr id="50195" name="Rectangle 6"/>
            <p:cNvSpPr>
              <a:spLocks noChangeArrowheads="1"/>
            </p:cNvSpPr>
            <p:nvPr/>
          </p:nvSpPr>
          <p:spPr bwMode="auto">
            <a:xfrm>
              <a:off x="2016" y="2544"/>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0196" name="Picture 7" descr="m81_vis_gend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16" y="2771"/>
              <a:ext cx="1360"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3" name="Picture 8" descr="m81_uv_UIT"/>
          <p:cNvPicPr>
            <a:picLocks noChangeAspect="1" noChangeArrowheads="1"/>
          </p:cNvPicPr>
          <p:nvPr/>
        </p:nvPicPr>
        <p:blipFill>
          <a:blip r:embed="rId3">
            <a:extLst>
              <a:ext uri="{28A0092B-C50C-407E-A947-70E740481C1C}">
                <a14:useLocalDpi xmlns:a14="http://schemas.microsoft.com/office/drawing/2010/main" val="0"/>
              </a:ext>
            </a:extLst>
          </a:blip>
          <a:srcRect l="3485" t="6346" b="5058"/>
          <a:stretch>
            <a:fillRect/>
          </a:stretch>
        </p:blipFill>
        <p:spPr bwMode="auto">
          <a:xfrm>
            <a:off x="457200" y="1600200"/>
            <a:ext cx="21590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9"/>
          <p:cNvSpPr txBox="1">
            <a:spLocks noChangeArrowheads="1"/>
          </p:cNvSpPr>
          <p:nvPr/>
        </p:nvSpPr>
        <p:spPr bwMode="auto">
          <a:xfrm>
            <a:off x="457200" y="383222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U2</a:t>
            </a:r>
            <a:r>
              <a:rPr lang="en-GB" altLang="en-US" b="0">
                <a:solidFill>
                  <a:schemeClr val="accent1"/>
                </a:solidFill>
              </a:rPr>
              <a:t> (UIT)</a:t>
            </a:r>
          </a:p>
        </p:txBody>
      </p:sp>
      <p:grpSp>
        <p:nvGrpSpPr>
          <p:cNvPr id="50185" name="Group 10"/>
          <p:cNvGrpSpPr>
            <a:grpSpLocks/>
          </p:cNvGrpSpPr>
          <p:nvPr/>
        </p:nvGrpSpPr>
        <p:grpSpPr bwMode="auto">
          <a:xfrm>
            <a:off x="6553200" y="1600200"/>
            <a:ext cx="2159000" cy="2159000"/>
            <a:chOff x="288" y="2736"/>
            <a:chExt cx="1360" cy="1360"/>
          </a:xfrm>
        </p:grpSpPr>
        <p:sp>
          <p:nvSpPr>
            <p:cNvPr id="50193" name="Rectangle 11"/>
            <p:cNvSpPr>
              <a:spLocks noChangeArrowheads="1"/>
            </p:cNvSpPr>
            <p:nvPr/>
          </p:nvSpPr>
          <p:spPr bwMode="auto">
            <a:xfrm>
              <a:off x="288" y="2736"/>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0194" name="Picture 12" descr="m81_xray_chand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 y="2736"/>
              <a:ext cx="1050"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6" name="Text Box 13"/>
          <p:cNvSpPr txBox="1">
            <a:spLocks noChangeArrowheads="1"/>
          </p:cNvSpPr>
          <p:nvPr/>
        </p:nvSpPr>
        <p:spPr bwMode="auto">
          <a:xfrm>
            <a:off x="6530975" y="375920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X12</a:t>
            </a:r>
            <a:r>
              <a:rPr lang="en-GB" altLang="en-US" b="0">
                <a:solidFill>
                  <a:schemeClr val="accent1"/>
                </a:solidFill>
              </a:rPr>
              <a:t> (Chandra)</a:t>
            </a:r>
          </a:p>
        </p:txBody>
      </p:sp>
      <p:grpSp>
        <p:nvGrpSpPr>
          <p:cNvPr id="50187" name="Group 14"/>
          <p:cNvGrpSpPr>
            <a:grpSpLocks/>
          </p:cNvGrpSpPr>
          <p:nvPr/>
        </p:nvGrpSpPr>
        <p:grpSpPr bwMode="auto">
          <a:xfrm>
            <a:off x="457200" y="4298950"/>
            <a:ext cx="2159000" cy="2159000"/>
            <a:chOff x="552" y="4079"/>
            <a:chExt cx="1360" cy="1360"/>
          </a:xfrm>
        </p:grpSpPr>
        <p:sp>
          <p:nvSpPr>
            <p:cNvPr id="50191" name="Rectangle 15"/>
            <p:cNvSpPr>
              <a:spLocks noChangeArrowheads="1"/>
            </p:cNvSpPr>
            <p:nvPr/>
          </p:nvSpPr>
          <p:spPr bwMode="auto">
            <a:xfrm>
              <a:off x="552" y="4079"/>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0192" name="Picture 16" descr="m81_fir_hersch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 y="4080"/>
              <a:ext cx="1224"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8" name="Text Box 17"/>
          <p:cNvSpPr txBox="1">
            <a:spLocks noChangeArrowheads="1"/>
          </p:cNvSpPr>
          <p:nvPr/>
        </p:nvSpPr>
        <p:spPr bwMode="auto">
          <a:xfrm>
            <a:off x="446088"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F5</a:t>
            </a:r>
            <a:r>
              <a:rPr lang="en-GB" altLang="en-US" b="0">
                <a:solidFill>
                  <a:schemeClr val="accent1"/>
                </a:solidFill>
              </a:rPr>
              <a:t> (Herschel)</a:t>
            </a:r>
          </a:p>
        </p:txBody>
      </p:sp>
      <p:pic>
        <p:nvPicPr>
          <p:cNvPr id="50189" name="Picture 18" descr="m81_radio_vla"/>
          <p:cNvPicPr>
            <a:picLocks noChangeAspect="1" noChangeArrowheads="1"/>
          </p:cNvPicPr>
          <p:nvPr/>
        </p:nvPicPr>
        <p:blipFill>
          <a:blip r:embed="rId6">
            <a:extLst>
              <a:ext uri="{28A0092B-C50C-407E-A947-70E740481C1C}">
                <a14:useLocalDpi xmlns:a14="http://schemas.microsoft.com/office/drawing/2010/main" val="0"/>
              </a:ext>
            </a:extLst>
          </a:blip>
          <a:srcRect l="15211" t="13249" r="14198" b="14120"/>
          <a:stretch>
            <a:fillRect/>
          </a:stretch>
        </p:blipFill>
        <p:spPr bwMode="auto">
          <a:xfrm>
            <a:off x="6553200" y="4259263"/>
            <a:ext cx="2159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0" name="Text Box 19"/>
          <p:cNvSpPr txBox="1">
            <a:spLocks noChangeArrowheads="1"/>
          </p:cNvSpPr>
          <p:nvPr/>
        </p:nvSpPr>
        <p:spPr bwMode="auto">
          <a:xfrm>
            <a:off x="6518275"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R1</a:t>
            </a:r>
            <a:r>
              <a:rPr lang="en-GB" altLang="en-US" b="0">
                <a:solidFill>
                  <a:schemeClr val="accent1"/>
                </a:solidFill>
              </a:rPr>
              <a:t> (VLA)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pPr>
              <a:defRPr/>
            </a:pPr>
            <a:r>
              <a:rPr lang="en-GB"/>
              <a:t>Multiwavelength Astronomy</a:t>
            </a:r>
          </a:p>
        </p:txBody>
      </p:sp>
      <p:sp>
        <p:nvSpPr>
          <p:cNvPr id="51203" name="Rectangle 2"/>
          <p:cNvSpPr>
            <a:spLocks noGrp="1" noChangeArrowheads="1"/>
          </p:cNvSpPr>
          <p:nvPr>
            <p:ph type="title"/>
          </p:nvPr>
        </p:nvSpPr>
        <p:spPr/>
        <p:txBody>
          <a:bodyPr/>
          <a:lstStyle/>
          <a:p>
            <a:pPr eaLnBrk="1" hangingPunct="1"/>
            <a:r>
              <a:rPr lang="en-US" altLang="en-US" smtClean="0"/>
              <a:t>M87</a:t>
            </a:r>
            <a:endParaRPr lang="en-GB" altLang="en-US" smtClean="0"/>
          </a:p>
        </p:txBody>
      </p:sp>
      <p:sp>
        <p:nvSpPr>
          <p:cNvPr id="51204" name="Rectangle 3"/>
          <p:cNvSpPr>
            <a:spLocks noGrp="1" noChangeArrowheads="1"/>
          </p:cNvSpPr>
          <p:nvPr>
            <p:ph type="body" idx="1"/>
          </p:nvPr>
        </p:nvSpPr>
        <p:spPr/>
        <p:txBody>
          <a:bodyPr/>
          <a:lstStyle/>
          <a:p>
            <a:pPr eaLnBrk="1" hangingPunct="1"/>
            <a:endParaRPr lang="en-US" altLang="en-US" smtClean="0"/>
          </a:p>
        </p:txBody>
      </p:sp>
      <p:sp>
        <p:nvSpPr>
          <p:cNvPr id="51205" name="Text Box 4"/>
          <p:cNvSpPr txBox="1">
            <a:spLocks noChangeArrowheads="1"/>
          </p:cNvSpPr>
          <p:nvPr/>
        </p:nvSpPr>
        <p:spPr bwMode="auto">
          <a:xfrm>
            <a:off x="3492500" y="48275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M87 (AAT)</a:t>
            </a:r>
          </a:p>
        </p:txBody>
      </p:sp>
      <p:pic>
        <p:nvPicPr>
          <p:cNvPr id="51206" name="Picture 5" descr="m87_vis_aat"/>
          <p:cNvPicPr>
            <a:picLocks noChangeAspect="1" noChangeArrowheads="1"/>
          </p:cNvPicPr>
          <p:nvPr/>
        </p:nvPicPr>
        <p:blipFill>
          <a:blip r:embed="rId2">
            <a:extLst>
              <a:ext uri="{28A0092B-C50C-407E-A947-70E740481C1C}">
                <a14:useLocalDpi xmlns:a14="http://schemas.microsoft.com/office/drawing/2010/main" val="0"/>
              </a:ext>
            </a:extLst>
          </a:blip>
          <a:srcRect l="3522" t="8504" r="4724" b="11961"/>
          <a:stretch>
            <a:fillRect/>
          </a:stretch>
        </p:blipFill>
        <p:spPr bwMode="auto">
          <a:xfrm>
            <a:off x="3570288" y="2667000"/>
            <a:ext cx="20050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descr="m87_xray_chan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00200"/>
            <a:ext cx="21590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7"/>
          <p:cNvSpPr txBox="1">
            <a:spLocks noChangeArrowheads="1"/>
          </p:cNvSpPr>
          <p:nvPr/>
        </p:nvSpPr>
        <p:spPr bwMode="auto">
          <a:xfrm>
            <a:off x="6553200" y="361791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X9</a:t>
            </a:r>
            <a:r>
              <a:rPr lang="en-GB" altLang="en-US" b="0">
                <a:solidFill>
                  <a:schemeClr val="accent1"/>
                </a:solidFill>
              </a:rPr>
              <a:t> (Chandra)</a:t>
            </a:r>
          </a:p>
        </p:txBody>
      </p:sp>
      <p:pic>
        <p:nvPicPr>
          <p:cNvPr id="51209" name="Picture 8" descr="m87_fir_hersch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4325938"/>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 Box 9"/>
          <p:cNvSpPr txBox="1">
            <a:spLocks noChangeArrowheads="1"/>
          </p:cNvSpPr>
          <p:nvPr/>
        </p:nvSpPr>
        <p:spPr bwMode="auto">
          <a:xfrm>
            <a:off x="388938"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F4</a:t>
            </a:r>
            <a:r>
              <a:rPr lang="en-GB" altLang="en-US" b="0">
                <a:solidFill>
                  <a:schemeClr val="accent1"/>
                </a:solidFill>
              </a:rPr>
              <a:t> (Herschel)</a:t>
            </a:r>
          </a:p>
        </p:txBody>
      </p:sp>
      <p:pic>
        <p:nvPicPr>
          <p:cNvPr id="51211" name="Picture 10" descr="m87_mir_ir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21590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Text Box 11"/>
          <p:cNvSpPr txBox="1">
            <a:spLocks noChangeArrowheads="1"/>
          </p:cNvSpPr>
          <p:nvPr/>
        </p:nvSpPr>
        <p:spPr bwMode="auto">
          <a:xfrm>
            <a:off x="457200" y="37607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M5</a:t>
            </a:r>
            <a:r>
              <a:rPr lang="en-GB" altLang="en-US" b="0">
                <a:solidFill>
                  <a:schemeClr val="accent1"/>
                </a:solidFill>
              </a:rPr>
              <a:t> (IRAS)</a:t>
            </a:r>
          </a:p>
        </p:txBody>
      </p:sp>
      <p:pic>
        <p:nvPicPr>
          <p:cNvPr id="51213" name="Picture 12" descr="m87_radio_nra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4252913"/>
            <a:ext cx="2159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13"/>
          <p:cNvSpPr txBox="1">
            <a:spLocks noChangeArrowheads="1"/>
          </p:cNvSpPr>
          <p:nvPr/>
        </p:nvSpPr>
        <p:spPr bwMode="auto">
          <a:xfrm>
            <a:off x="6543675"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R4</a:t>
            </a:r>
            <a:r>
              <a:rPr lang="en-GB" altLang="en-US" b="0">
                <a:solidFill>
                  <a:schemeClr val="accent1"/>
                </a:solidFill>
              </a:rPr>
              <a:t> (NRAO)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pPr>
              <a:defRPr/>
            </a:pPr>
            <a:r>
              <a:rPr lang="en-GB"/>
              <a:t>Multiwavelength Astronomy</a:t>
            </a:r>
          </a:p>
        </p:txBody>
      </p:sp>
      <p:sp>
        <p:nvSpPr>
          <p:cNvPr id="52227" name="Rectangle 2"/>
          <p:cNvSpPr>
            <a:spLocks noGrp="1" noChangeArrowheads="1"/>
          </p:cNvSpPr>
          <p:nvPr>
            <p:ph type="title"/>
          </p:nvPr>
        </p:nvSpPr>
        <p:spPr/>
        <p:txBody>
          <a:bodyPr/>
          <a:lstStyle/>
          <a:p>
            <a:pPr eaLnBrk="1" hangingPunct="1"/>
            <a:r>
              <a:rPr lang="en-US" altLang="en-US" smtClean="0"/>
              <a:t>Sombrero</a:t>
            </a:r>
            <a:endParaRPr lang="en-GB" altLang="en-US" smtClean="0"/>
          </a:p>
        </p:txBody>
      </p:sp>
      <p:sp>
        <p:nvSpPr>
          <p:cNvPr id="52228" name="Rectangle 3"/>
          <p:cNvSpPr>
            <a:spLocks noGrp="1" noChangeArrowheads="1"/>
          </p:cNvSpPr>
          <p:nvPr>
            <p:ph type="body" idx="1"/>
          </p:nvPr>
        </p:nvSpPr>
        <p:spPr/>
        <p:txBody>
          <a:bodyPr/>
          <a:lstStyle/>
          <a:p>
            <a:pPr eaLnBrk="1" hangingPunct="1"/>
            <a:endParaRPr lang="en-US" altLang="en-US" smtClean="0"/>
          </a:p>
        </p:txBody>
      </p:sp>
      <p:sp>
        <p:nvSpPr>
          <p:cNvPr id="52229" name="Text Box 4"/>
          <p:cNvSpPr txBox="1">
            <a:spLocks noChangeArrowheads="1"/>
          </p:cNvSpPr>
          <p:nvPr/>
        </p:nvSpPr>
        <p:spPr bwMode="auto">
          <a:xfrm>
            <a:off x="3492500" y="47513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Sombrero (Hubble)</a:t>
            </a:r>
          </a:p>
        </p:txBody>
      </p:sp>
      <p:grpSp>
        <p:nvGrpSpPr>
          <p:cNvPr id="52230" name="Group 5"/>
          <p:cNvGrpSpPr>
            <a:grpSpLocks/>
          </p:cNvGrpSpPr>
          <p:nvPr/>
        </p:nvGrpSpPr>
        <p:grpSpPr bwMode="auto">
          <a:xfrm>
            <a:off x="3492500" y="2590800"/>
            <a:ext cx="2159000" cy="2159000"/>
            <a:chOff x="1488" y="2592"/>
            <a:chExt cx="1360" cy="1360"/>
          </a:xfrm>
        </p:grpSpPr>
        <p:sp>
          <p:nvSpPr>
            <p:cNvPr id="52247" name="Rectangle 6"/>
            <p:cNvSpPr>
              <a:spLocks noChangeArrowheads="1"/>
            </p:cNvSpPr>
            <p:nvPr/>
          </p:nvSpPr>
          <p:spPr bwMode="auto">
            <a:xfrm>
              <a:off x="1488" y="2592"/>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2248" name="Picture 7" descr="m104_vis_h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2684"/>
              <a:ext cx="1360"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1" name="Group 8"/>
          <p:cNvGrpSpPr>
            <a:grpSpLocks/>
          </p:cNvGrpSpPr>
          <p:nvPr/>
        </p:nvGrpSpPr>
        <p:grpSpPr bwMode="auto">
          <a:xfrm>
            <a:off x="6477000" y="1600200"/>
            <a:ext cx="2159000" cy="2159000"/>
            <a:chOff x="2448" y="864"/>
            <a:chExt cx="1360" cy="1360"/>
          </a:xfrm>
        </p:grpSpPr>
        <p:sp>
          <p:nvSpPr>
            <p:cNvPr id="52245" name="Rectangle 9"/>
            <p:cNvSpPr>
              <a:spLocks noChangeArrowheads="1"/>
            </p:cNvSpPr>
            <p:nvPr/>
          </p:nvSpPr>
          <p:spPr bwMode="auto">
            <a:xfrm>
              <a:off x="2448" y="864"/>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2246" name="Picture 10" descr="m104_xray_chan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954"/>
              <a:ext cx="1360"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2" name="Text Box 11"/>
          <p:cNvSpPr txBox="1">
            <a:spLocks noChangeArrowheads="1"/>
          </p:cNvSpPr>
          <p:nvPr/>
        </p:nvSpPr>
        <p:spPr bwMode="auto">
          <a:xfrm>
            <a:off x="6453188" y="37607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X10</a:t>
            </a:r>
            <a:r>
              <a:rPr lang="en-GB" altLang="en-US" b="0">
                <a:solidFill>
                  <a:schemeClr val="accent1"/>
                </a:solidFill>
              </a:rPr>
              <a:t> (Chandra)</a:t>
            </a:r>
          </a:p>
        </p:txBody>
      </p:sp>
      <p:grpSp>
        <p:nvGrpSpPr>
          <p:cNvPr id="52233" name="Group 12"/>
          <p:cNvGrpSpPr>
            <a:grpSpLocks/>
          </p:cNvGrpSpPr>
          <p:nvPr/>
        </p:nvGrpSpPr>
        <p:grpSpPr bwMode="auto">
          <a:xfrm>
            <a:off x="457200" y="4332288"/>
            <a:ext cx="2159000" cy="2159000"/>
            <a:chOff x="288" y="4368"/>
            <a:chExt cx="1360" cy="1360"/>
          </a:xfrm>
        </p:grpSpPr>
        <p:sp>
          <p:nvSpPr>
            <p:cNvPr id="52243" name="Rectangle 13"/>
            <p:cNvSpPr>
              <a:spLocks noChangeArrowheads="1"/>
            </p:cNvSpPr>
            <p:nvPr/>
          </p:nvSpPr>
          <p:spPr bwMode="auto">
            <a:xfrm>
              <a:off x="288" y="4368"/>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2244" name="Picture 14" descr="m104_mir_spitz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4460"/>
              <a:ext cx="1360"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4" name="Text Box 15"/>
          <p:cNvSpPr txBox="1">
            <a:spLocks noChangeArrowheads="1"/>
          </p:cNvSpPr>
          <p:nvPr/>
        </p:nvSpPr>
        <p:spPr bwMode="auto">
          <a:xfrm>
            <a:off x="457200"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M1</a:t>
            </a:r>
            <a:r>
              <a:rPr lang="en-GB" altLang="en-US" b="0">
                <a:solidFill>
                  <a:schemeClr val="accent1"/>
                </a:solidFill>
              </a:rPr>
              <a:t> (Spitzer)</a:t>
            </a:r>
          </a:p>
        </p:txBody>
      </p:sp>
      <p:grpSp>
        <p:nvGrpSpPr>
          <p:cNvPr id="52235" name="Group 16"/>
          <p:cNvGrpSpPr>
            <a:grpSpLocks/>
          </p:cNvGrpSpPr>
          <p:nvPr/>
        </p:nvGrpSpPr>
        <p:grpSpPr bwMode="auto">
          <a:xfrm>
            <a:off x="457200" y="1600200"/>
            <a:ext cx="2159000" cy="2159000"/>
            <a:chOff x="624" y="4128"/>
            <a:chExt cx="1360" cy="1360"/>
          </a:xfrm>
        </p:grpSpPr>
        <p:sp>
          <p:nvSpPr>
            <p:cNvPr id="52241" name="Rectangle 17"/>
            <p:cNvSpPr>
              <a:spLocks noChangeArrowheads="1"/>
            </p:cNvSpPr>
            <p:nvPr/>
          </p:nvSpPr>
          <p:spPr bwMode="auto">
            <a:xfrm>
              <a:off x="624" y="4128"/>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2242" name="Picture 18" descr="m104_nir_2mass"/>
            <p:cNvPicPr>
              <a:picLocks noChangeAspect="1" noChangeArrowheads="1"/>
            </p:cNvPicPr>
            <p:nvPr/>
          </p:nvPicPr>
          <p:blipFill>
            <a:blip r:embed="rId5">
              <a:extLst>
                <a:ext uri="{28A0092B-C50C-407E-A947-70E740481C1C}">
                  <a14:useLocalDpi xmlns:a14="http://schemas.microsoft.com/office/drawing/2010/main" val="0"/>
                </a:ext>
              </a:extLst>
            </a:blip>
            <a:srcRect l="7069" t="14294" r="4689" b="25789"/>
            <a:stretch>
              <a:fillRect/>
            </a:stretch>
          </p:blipFill>
          <p:spPr bwMode="auto">
            <a:xfrm>
              <a:off x="624" y="4237"/>
              <a:ext cx="1360"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6" name="Text Box 19"/>
          <p:cNvSpPr txBox="1">
            <a:spLocks noChangeArrowheads="1"/>
          </p:cNvSpPr>
          <p:nvPr/>
        </p:nvSpPr>
        <p:spPr bwMode="auto">
          <a:xfrm>
            <a:off x="457200" y="375920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N2</a:t>
            </a:r>
            <a:r>
              <a:rPr lang="en-GB" altLang="en-US" b="0">
                <a:solidFill>
                  <a:schemeClr val="accent1"/>
                </a:solidFill>
              </a:rPr>
              <a:t> (2MASS)</a:t>
            </a:r>
          </a:p>
        </p:txBody>
      </p:sp>
      <p:grpSp>
        <p:nvGrpSpPr>
          <p:cNvPr id="52237" name="Group 20"/>
          <p:cNvGrpSpPr>
            <a:grpSpLocks/>
          </p:cNvGrpSpPr>
          <p:nvPr/>
        </p:nvGrpSpPr>
        <p:grpSpPr bwMode="auto">
          <a:xfrm>
            <a:off x="6553200" y="4346575"/>
            <a:ext cx="2159000" cy="2159000"/>
            <a:chOff x="2592" y="4368"/>
            <a:chExt cx="1360" cy="1360"/>
          </a:xfrm>
        </p:grpSpPr>
        <p:sp>
          <p:nvSpPr>
            <p:cNvPr id="52239" name="Rectangle 21"/>
            <p:cNvSpPr>
              <a:spLocks noChangeArrowheads="1"/>
            </p:cNvSpPr>
            <p:nvPr/>
          </p:nvSpPr>
          <p:spPr bwMode="auto">
            <a:xfrm>
              <a:off x="2592" y="4368"/>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2240" name="Picture 22" descr="m104_radio_vla_magfield"/>
            <p:cNvPicPr>
              <a:picLocks noChangeAspect="1" noChangeArrowheads="1"/>
            </p:cNvPicPr>
            <p:nvPr/>
          </p:nvPicPr>
          <p:blipFill>
            <a:blip r:embed="rId6" cstate="print">
              <a:extLst>
                <a:ext uri="{28A0092B-C50C-407E-A947-70E740481C1C}">
                  <a14:useLocalDpi xmlns:a14="http://schemas.microsoft.com/office/drawing/2010/main" val="0"/>
                </a:ext>
              </a:extLst>
            </a:blip>
            <a:srcRect l="7074" t="12888" r="8221" b="9633"/>
            <a:stretch>
              <a:fillRect/>
            </a:stretch>
          </p:blipFill>
          <p:spPr bwMode="auto">
            <a:xfrm>
              <a:off x="2592" y="4562"/>
              <a:ext cx="1360"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8" name="Text Box 23"/>
          <p:cNvSpPr txBox="1">
            <a:spLocks noChangeArrowheads="1"/>
          </p:cNvSpPr>
          <p:nvPr/>
        </p:nvSpPr>
        <p:spPr bwMode="auto">
          <a:xfrm>
            <a:off x="6518275" y="654526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R3</a:t>
            </a:r>
            <a:r>
              <a:rPr lang="en-GB" altLang="en-US" b="0">
                <a:solidFill>
                  <a:schemeClr val="accent1"/>
                </a:solidFill>
              </a:rPr>
              <a:t> (VLA)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a:defRPr/>
            </a:pPr>
            <a:r>
              <a:rPr lang="en-GB"/>
              <a:t>Multiwavelength Astronomy</a:t>
            </a:r>
          </a:p>
        </p:txBody>
      </p:sp>
      <p:sp>
        <p:nvSpPr>
          <p:cNvPr id="53251" name="Rectangle 2"/>
          <p:cNvSpPr>
            <a:spLocks noGrp="1" noChangeArrowheads="1"/>
          </p:cNvSpPr>
          <p:nvPr>
            <p:ph type="title"/>
          </p:nvPr>
        </p:nvSpPr>
        <p:spPr/>
        <p:txBody>
          <a:bodyPr/>
          <a:lstStyle/>
          <a:p>
            <a:pPr eaLnBrk="1" hangingPunct="1"/>
            <a:r>
              <a:rPr lang="en-US" altLang="en-US" smtClean="0"/>
              <a:t>M82</a:t>
            </a:r>
            <a:endParaRPr lang="en-GB" altLang="en-US" smtClean="0"/>
          </a:p>
        </p:txBody>
      </p:sp>
      <p:sp>
        <p:nvSpPr>
          <p:cNvPr id="53252" name="Rectangle 3"/>
          <p:cNvSpPr>
            <a:spLocks noGrp="1" noChangeArrowheads="1"/>
          </p:cNvSpPr>
          <p:nvPr>
            <p:ph type="body" idx="1"/>
          </p:nvPr>
        </p:nvSpPr>
        <p:spPr/>
        <p:txBody>
          <a:bodyPr/>
          <a:lstStyle/>
          <a:p>
            <a:pPr eaLnBrk="1" hangingPunct="1"/>
            <a:endParaRPr lang="en-US" altLang="en-US" smtClean="0"/>
          </a:p>
        </p:txBody>
      </p:sp>
      <p:sp>
        <p:nvSpPr>
          <p:cNvPr id="53253" name="Text Box 4"/>
          <p:cNvSpPr txBox="1">
            <a:spLocks noChangeArrowheads="1"/>
          </p:cNvSpPr>
          <p:nvPr/>
        </p:nvSpPr>
        <p:spPr bwMode="auto">
          <a:xfrm>
            <a:off x="3492500" y="47513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M82 (Gendler)</a:t>
            </a:r>
          </a:p>
        </p:txBody>
      </p:sp>
      <p:pic>
        <p:nvPicPr>
          <p:cNvPr id="53254" name="Picture 5" descr="M82_vis_gendler"/>
          <p:cNvPicPr>
            <a:picLocks noChangeAspect="1" noChangeArrowheads="1"/>
          </p:cNvPicPr>
          <p:nvPr/>
        </p:nvPicPr>
        <p:blipFill>
          <a:blip r:embed="rId2">
            <a:extLst>
              <a:ext uri="{28A0092B-C50C-407E-A947-70E740481C1C}">
                <a14:useLocalDpi xmlns:a14="http://schemas.microsoft.com/office/drawing/2010/main" val="0"/>
              </a:ext>
            </a:extLst>
          </a:blip>
          <a:srcRect l="17642" t="5008" r="15280"/>
          <a:stretch>
            <a:fillRect/>
          </a:stretch>
        </p:blipFill>
        <p:spPr bwMode="auto">
          <a:xfrm>
            <a:off x="3492500" y="2590800"/>
            <a:ext cx="2159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6" descr="m82_xray_chan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002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7"/>
          <p:cNvSpPr txBox="1">
            <a:spLocks noChangeArrowheads="1"/>
          </p:cNvSpPr>
          <p:nvPr/>
        </p:nvSpPr>
        <p:spPr bwMode="auto">
          <a:xfrm>
            <a:off x="6553200" y="37607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X11</a:t>
            </a:r>
            <a:r>
              <a:rPr lang="en-GB" altLang="en-US" b="0">
                <a:solidFill>
                  <a:schemeClr val="accent1"/>
                </a:solidFill>
              </a:rPr>
              <a:t> (Chandra)</a:t>
            </a:r>
          </a:p>
        </p:txBody>
      </p:sp>
      <p:pic>
        <p:nvPicPr>
          <p:cNvPr id="53257" name="Picture 8" descr="m82_fir_hersch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8475"/>
            <a:ext cx="2159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9"/>
          <p:cNvSpPr txBox="1">
            <a:spLocks noChangeArrowheads="1"/>
          </p:cNvSpPr>
          <p:nvPr/>
        </p:nvSpPr>
        <p:spPr bwMode="auto">
          <a:xfrm>
            <a:off x="436563" y="65674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a:solidFill>
                  <a:schemeClr val="accent1"/>
                </a:solidFill>
              </a:rPr>
              <a:t>F6</a:t>
            </a:r>
            <a:r>
              <a:rPr lang="en-US" altLang="en-US" b="0">
                <a:solidFill>
                  <a:schemeClr val="accent1"/>
                </a:solidFill>
              </a:rPr>
              <a:t> (Herschel)</a:t>
            </a:r>
            <a:endParaRPr lang="en-GB" altLang="en-US" b="0">
              <a:solidFill>
                <a:schemeClr val="accent1"/>
              </a:solidFill>
            </a:endParaRPr>
          </a:p>
        </p:txBody>
      </p:sp>
      <p:grpSp>
        <p:nvGrpSpPr>
          <p:cNvPr id="53259" name="Group 10"/>
          <p:cNvGrpSpPr>
            <a:grpSpLocks/>
          </p:cNvGrpSpPr>
          <p:nvPr/>
        </p:nvGrpSpPr>
        <p:grpSpPr bwMode="auto">
          <a:xfrm>
            <a:off x="6553200" y="4330700"/>
            <a:ext cx="2159000" cy="2159000"/>
            <a:chOff x="2496" y="4416"/>
            <a:chExt cx="1360" cy="1360"/>
          </a:xfrm>
        </p:grpSpPr>
        <p:sp>
          <p:nvSpPr>
            <p:cNvPr id="53263" name="Rectangle 11"/>
            <p:cNvSpPr>
              <a:spLocks noChangeArrowheads="1"/>
            </p:cNvSpPr>
            <p:nvPr/>
          </p:nvSpPr>
          <p:spPr bwMode="auto">
            <a:xfrm>
              <a:off x="2496" y="4416"/>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3264" name="Picture 12" descr="M82_radio_vla-merl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6" y="4622"/>
              <a:ext cx="136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60" name="Text Box 13"/>
          <p:cNvSpPr txBox="1">
            <a:spLocks noChangeArrowheads="1"/>
          </p:cNvSpPr>
          <p:nvPr/>
        </p:nvSpPr>
        <p:spPr bwMode="auto">
          <a:xfrm>
            <a:off x="6516688"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R5</a:t>
            </a:r>
            <a:r>
              <a:rPr lang="en-GB" altLang="en-US" b="0">
                <a:solidFill>
                  <a:schemeClr val="accent1"/>
                </a:solidFill>
              </a:rPr>
              <a:t> (VLA/Merlin)</a:t>
            </a:r>
          </a:p>
        </p:txBody>
      </p:sp>
      <p:sp>
        <p:nvSpPr>
          <p:cNvPr id="53261" name="Text Box 14"/>
          <p:cNvSpPr txBox="1">
            <a:spLocks noChangeArrowheads="1"/>
          </p:cNvSpPr>
          <p:nvPr/>
        </p:nvSpPr>
        <p:spPr bwMode="auto">
          <a:xfrm>
            <a:off x="212725" y="3887788"/>
            <a:ext cx="264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M8</a:t>
            </a:r>
            <a:r>
              <a:rPr lang="en-GB" altLang="en-US" b="0">
                <a:solidFill>
                  <a:schemeClr val="accent1"/>
                </a:solidFill>
              </a:rPr>
              <a:t> (Spitzer)</a:t>
            </a:r>
          </a:p>
        </p:txBody>
      </p:sp>
      <p:pic>
        <p:nvPicPr>
          <p:cNvPr id="53262" name="Picture 15" descr="m82_mir_spitzer_r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2159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pPr>
              <a:defRPr/>
            </a:pPr>
            <a:r>
              <a:rPr lang="en-GB"/>
              <a:t>Multiwavelength Astronomy</a:t>
            </a:r>
          </a:p>
        </p:txBody>
      </p:sp>
      <p:sp>
        <p:nvSpPr>
          <p:cNvPr id="54275" name="Rectangle 2"/>
          <p:cNvSpPr>
            <a:spLocks noGrp="1" noChangeArrowheads="1"/>
          </p:cNvSpPr>
          <p:nvPr>
            <p:ph type="title"/>
          </p:nvPr>
        </p:nvSpPr>
        <p:spPr/>
        <p:txBody>
          <a:bodyPr/>
          <a:lstStyle/>
          <a:p>
            <a:pPr eaLnBrk="1" hangingPunct="1"/>
            <a:r>
              <a:rPr lang="en-US" altLang="en-US" smtClean="0"/>
              <a:t>Andromeda</a:t>
            </a:r>
            <a:endParaRPr lang="en-GB" altLang="en-US" smtClean="0"/>
          </a:p>
        </p:txBody>
      </p:sp>
      <p:sp>
        <p:nvSpPr>
          <p:cNvPr id="54276" name="Rectangle 3"/>
          <p:cNvSpPr>
            <a:spLocks noGrp="1" noChangeArrowheads="1"/>
          </p:cNvSpPr>
          <p:nvPr>
            <p:ph type="body" idx="1"/>
          </p:nvPr>
        </p:nvSpPr>
        <p:spPr/>
        <p:txBody>
          <a:bodyPr/>
          <a:lstStyle/>
          <a:p>
            <a:pPr eaLnBrk="1" hangingPunct="1"/>
            <a:endParaRPr lang="en-US" altLang="en-US" smtClean="0"/>
          </a:p>
        </p:txBody>
      </p:sp>
      <p:sp>
        <p:nvSpPr>
          <p:cNvPr id="54277" name="Text Box 4"/>
          <p:cNvSpPr txBox="1">
            <a:spLocks noChangeArrowheads="1"/>
          </p:cNvSpPr>
          <p:nvPr/>
        </p:nvSpPr>
        <p:spPr bwMode="auto">
          <a:xfrm>
            <a:off x="3205163" y="4746625"/>
            <a:ext cx="273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rPr>
              <a:t>Andromeda (Gendler)</a:t>
            </a:r>
          </a:p>
        </p:txBody>
      </p:sp>
      <p:pic>
        <p:nvPicPr>
          <p:cNvPr id="54278" name="Picture 5" descr="m31_vis_gendler_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5908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6" descr="m31_uv_gale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 Box 7"/>
          <p:cNvSpPr txBox="1">
            <a:spLocks noChangeArrowheads="1"/>
          </p:cNvSpPr>
          <p:nvPr/>
        </p:nvSpPr>
        <p:spPr bwMode="auto">
          <a:xfrm>
            <a:off x="457200" y="37607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U3</a:t>
            </a:r>
            <a:r>
              <a:rPr lang="en-GB" altLang="en-US" b="0">
                <a:solidFill>
                  <a:schemeClr val="accent1"/>
                </a:solidFill>
              </a:rPr>
              <a:t> (GALEX)</a:t>
            </a:r>
          </a:p>
        </p:txBody>
      </p:sp>
      <p:sp>
        <p:nvSpPr>
          <p:cNvPr id="54281" name="Text Box 11"/>
          <p:cNvSpPr txBox="1">
            <a:spLocks noChangeArrowheads="1"/>
          </p:cNvSpPr>
          <p:nvPr/>
        </p:nvSpPr>
        <p:spPr bwMode="auto">
          <a:xfrm>
            <a:off x="6553200" y="3778250"/>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X7</a:t>
            </a:r>
            <a:r>
              <a:rPr lang="en-GB" altLang="en-US" b="0">
                <a:solidFill>
                  <a:schemeClr val="accent1"/>
                </a:solidFill>
              </a:rPr>
              <a:t> (XMM-Newton)</a:t>
            </a:r>
          </a:p>
        </p:txBody>
      </p:sp>
      <p:sp>
        <p:nvSpPr>
          <p:cNvPr id="54282" name="Text Box 12"/>
          <p:cNvSpPr txBox="1">
            <a:spLocks noChangeArrowheads="1"/>
          </p:cNvSpPr>
          <p:nvPr/>
        </p:nvSpPr>
        <p:spPr bwMode="auto">
          <a:xfrm>
            <a:off x="457200"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F10</a:t>
            </a:r>
            <a:r>
              <a:rPr lang="en-GB" altLang="en-US" b="0">
                <a:solidFill>
                  <a:schemeClr val="accent1"/>
                </a:solidFill>
              </a:rPr>
              <a:t> (Herschel)</a:t>
            </a:r>
          </a:p>
        </p:txBody>
      </p:sp>
      <p:grpSp>
        <p:nvGrpSpPr>
          <p:cNvPr id="54283" name="Group 14"/>
          <p:cNvGrpSpPr>
            <a:grpSpLocks/>
          </p:cNvGrpSpPr>
          <p:nvPr/>
        </p:nvGrpSpPr>
        <p:grpSpPr bwMode="auto">
          <a:xfrm>
            <a:off x="6553200" y="4330700"/>
            <a:ext cx="2159000" cy="2160588"/>
            <a:chOff x="2640" y="4128"/>
            <a:chExt cx="1360" cy="1361"/>
          </a:xfrm>
        </p:grpSpPr>
        <p:sp>
          <p:nvSpPr>
            <p:cNvPr id="54287" name="Rectangle 15"/>
            <p:cNvSpPr>
              <a:spLocks noChangeArrowheads="1"/>
            </p:cNvSpPr>
            <p:nvPr/>
          </p:nvSpPr>
          <p:spPr bwMode="auto">
            <a:xfrm>
              <a:off x="2640" y="4128"/>
              <a:ext cx="1360" cy="1360"/>
            </a:xfrm>
            <a:prstGeom prst="rect">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54288" name="Picture 16" descr="m31_radio_effelsberg"/>
            <p:cNvPicPr>
              <a:picLocks noChangeAspect="1" noChangeArrowheads="1"/>
            </p:cNvPicPr>
            <p:nvPr/>
          </p:nvPicPr>
          <p:blipFill>
            <a:blip r:embed="rId4" cstate="print">
              <a:extLst>
                <a:ext uri="{28A0092B-C50C-407E-A947-70E740481C1C}">
                  <a14:useLocalDpi xmlns:a14="http://schemas.microsoft.com/office/drawing/2010/main" val="0"/>
                </a:ext>
              </a:extLst>
            </a:blip>
            <a:srcRect l="14114" t="26439" r="11775" b="25890"/>
            <a:stretch>
              <a:fillRect/>
            </a:stretch>
          </p:blipFill>
          <p:spPr bwMode="auto">
            <a:xfrm rot="3075688">
              <a:off x="2640" y="4517"/>
              <a:ext cx="136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84" name="Text Box 17"/>
          <p:cNvSpPr txBox="1">
            <a:spLocks noChangeArrowheads="1"/>
          </p:cNvSpPr>
          <p:nvPr/>
        </p:nvSpPr>
        <p:spPr bwMode="auto">
          <a:xfrm>
            <a:off x="6543675" y="6491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chemeClr val="accent1"/>
                </a:solidFill>
              </a:rPr>
              <a:t>R6</a:t>
            </a:r>
            <a:r>
              <a:rPr lang="en-GB" altLang="en-US" b="0">
                <a:solidFill>
                  <a:schemeClr val="accent1"/>
                </a:solidFill>
              </a:rPr>
              <a:t> (Effelsberg)</a:t>
            </a:r>
          </a:p>
        </p:txBody>
      </p:sp>
      <p:pic>
        <p:nvPicPr>
          <p:cNvPr id="54285" name="Picture 20" descr="E:\Schools\Monkton\Mulitwavelength_Universe\Packaged\Images\m31_fir_Hersch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38613"/>
            <a:ext cx="21764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44" descr="E:\Schools\Monkton\Mulitwavelength_Universe\Packaged\Images\m31_xray_xm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471613"/>
            <a:ext cx="2160588"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Multiwavelength Astronomy</a:t>
            </a:r>
          </a:p>
        </p:txBody>
      </p:sp>
      <p:sp>
        <p:nvSpPr>
          <p:cNvPr id="8196" name="Rectangle 2"/>
          <p:cNvSpPr>
            <a:spLocks noGrp="1" noChangeArrowheads="1"/>
          </p:cNvSpPr>
          <p:nvPr>
            <p:ph type="title"/>
          </p:nvPr>
        </p:nvSpPr>
        <p:spPr/>
        <p:txBody>
          <a:bodyPr/>
          <a:lstStyle/>
          <a:p>
            <a:pPr eaLnBrk="1" hangingPunct="1"/>
            <a:r>
              <a:rPr lang="en-GB" altLang="en-US" smtClean="0"/>
              <a:t>The Electromagnetic Spectrum</a:t>
            </a:r>
          </a:p>
        </p:txBody>
      </p:sp>
      <p:sp>
        <p:nvSpPr>
          <p:cNvPr id="8197" name="Rectangle 3"/>
          <p:cNvSpPr>
            <a:spLocks noGrp="1" noChangeArrowheads="1"/>
          </p:cNvSpPr>
          <p:nvPr>
            <p:ph type="body" idx="1"/>
          </p:nvPr>
        </p:nvSpPr>
        <p:spPr/>
        <p:txBody>
          <a:bodyPr/>
          <a:lstStyle/>
          <a:p>
            <a:pPr eaLnBrk="1" hangingPunct="1"/>
            <a:r>
              <a:rPr lang="en-GB" altLang="en-US" smtClean="0"/>
              <a:t>The EM spectrum is (arbitrarily) split up:</a:t>
            </a:r>
          </a:p>
        </p:txBody>
      </p:sp>
      <p:pic>
        <p:nvPicPr>
          <p:cNvPr id="8200" name="Picture 8" descr="D:\Herschel\Outreach\Images\em-wave_v3_black_withthermometer_2000p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472" y="2543629"/>
            <a:ext cx="7937056" cy="2790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4"/>
          <p:cNvSpPr>
            <a:spLocks noGrp="1"/>
          </p:cNvSpPr>
          <p:nvPr>
            <p:ph type="ctrTitle"/>
          </p:nvPr>
        </p:nvSpPr>
        <p:spPr/>
        <p:txBody>
          <a:bodyPr/>
          <a:lstStyle/>
          <a:p>
            <a:pPr eaLnBrk="1" hangingPunct="1"/>
            <a:r>
              <a:rPr lang="en-GB" altLang="en-US" smtClean="0"/>
              <a:t>Chromoscope introduction</a:t>
            </a:r>
          </a:p>
        </p:txBody>
      </p:sp>
      <p:sp>
        <p:nvSpPr>
          <p:cNvPr id="6" name="Subtitle 5"/>
          <p:cNvSpPr>
            <a:spLocks noGrp="1"/>
          </p:cNvSpPr>
          <p:nvPr>
            <p:ph type="subTitle" idx="1"/>
          </p:nvPr>
        </p:nvSpPr>
        <p:spPr/>
        <p:txBody>
          <a:bodyPr rtlCol="0">
            <a:normAutofit fontScale="92500"/>
          </a:bodyPr>
          <a:lstStyle/>
          <a:p>
            <a:pPr eaLnBrk="1" fontAlgn="auto" hangingPunct="1">
              <a:spcAft>
                <a:spcPts val="0"/>
              </a:spcAft>
              <a:buFont typeface="Arial" pitchFamily="34" charset="0"/>
              <a:buNone/>
              <a:defRPr/>
            </a:pPr>
            <a:r>
              <a:rPr lang="en-GB" dirty="0" smtClean="0"/>
              <a:t>Requires internet connection or stand-alone version of </a:t>
            </a:r>
            <a:r>
              <a:rPr lang="en-GB" dirty="0" err="1" smtClean="0"/>
              <a:t>Chromoscope</a:t>
            </a:r>
            <a:r>
              <a:rPr lang="en-GB" dirty="0" smtClean="0"/>
              <a:t> (see </a:t>
            </a:r>
            <a:r>
              <a:rPr lang="en-GB" dirty="0" smtClean="0">
                <a:hlinkClick r:id="rId2"/>
              </a:rPr>
              <a:t>http://blog.chromoscope.net/download</a:t>
            </a:r>
            <a:endParaRPr lang="en-GB" dirty="0" smtClean="0"/>
          </a:p>
          <a:p>
            <a:pPr eaLnBrk="1" fontAlgn="auto" hangingPunct="1">
              <a:spcAft>
                <a:spcPts val="0"/>
              </a:spcAft>
              <a:buFont typeface="Arial" pitchFamily="34" charset="0"/>
              <a:buNone/>
              <a:defRPr/>
            </a:pPr>
            <a:endParaRPr lang="en-GB" dirty="0" smtClean="0"/>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56323" name="Rectangle 2"/>
          <p:cNvSpPr>
            <a:spLocks noGrp="1" noChangeArrowheads="1"/>
          </p:cNvSpPr>
          <p:nvPr>
            <p:ph type="title"/>
          </p:nvPr>
        </p:nvSpPr>
        <p:spPr/>
        <p:txBody>
          <a:bodyPr/>
          <a:lstStyle/>
          <a:p>
            <a:pPr eaLnBrk="1" hangingPunct="1"/>
            <a:r>
              <a:rPr lang="en-GB" altLang="en-US" smtClean="0"/>
              <a:t>Chromoscope</a:t>
            </a:r>
          </a:p>
        </p:txBody>
      </p:sp>
      <p:sp>
        <p:nvSpPr>
          <p:cNvPr id="56324" name="Rectangle 3"/>
          <p:cNvSpPr>
            <a:spLocks noGrp="1" noChangeArrowheads="1"/>
          </p:cNvSpPr>
          <p:nvPr>
            <p:ph type="body" idx="1"/>
          </p:nvPr>
        </p:nvSpPr>
        <p:spPr/>
        <p:txBody>
          <a:bodyPr/>
          <a:lstStyle/>
          <a:p>
            <a:pPr eaLnBrk="1" hangingPunct="1"/>
            <a:r>
              <a:rPr lang="en-GB" altLang="en-US" smtClean="0">
                <a:hlinkClick r:id="rId2"/>
              </a:rPr>
              <a:t>http://www.chromoscope.net</a:t>
            </a:r>
            <a:endParaRPr lang="en-GB" altLang="en-US" smtClean="0"/>
          </a:p>
          <a:p>
            <a:pPr lvl="1" eaLnBrk="1" hangingPunct="1"/>
            <a:r>
              <a:rPr lang="en-GB" altLang="en-US" smtClean="0"/>
              <a:t>Allows zooming and panning around the sky</a:t>
            </a:r>
          </a:p>
          <a:p>
            <a:pPr lvl="1" eaLnBrk="1" hangingPunct="1"/>
            <a:r>
              <a:rPr lang="en-GB" altLang="en-US" smtClean="0"/>
              <a:t>Fade between wavelengths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pPr eaLnBrk="1" hangingPunct="1"/>
            <a:r>
              <a:rPr lang="en-GB" altLang="en-US" smtClean="0"/>
              <a:t>Further Investigation</a:t>
            </a:r>
          </a:p>
        </p:txBody>
      </p:sp>
      <p:sp>
        <p:nvSpPr>
          <p:cNvPr id="23555" name="Rectangle 3"/>
          <p:cNvSpPr>
            <a:spLocks noGrp="1" noChangeArrowheads="1"/>
          </p:cNvSpPr>
          <p:nvPr>
            <p:ph type="subTitle" idx="1"/>
          </p:nvPr>
        </p:nvSpPr>
        <p:spPr/>
        <p:txBody>
          <a:bodyPr rtlCol="0">
            <a:normAutofit fontScale="92500" lnSpcReduction="20000"/>
          </a:bodyPr>
          <a:lstStyle/>
          <a:p>
            <a:pPr eaLnBrk="1" fontAlgn="auto" hangingPunct="1">
              <a:spcAft>
                <a:spcPts val="0"/>
              </a:spcAft>
              <a:buFont typeface="Arial" pitchFamily="34" charset="0"/>
              <a:buNone/>
              <a:defRPr/>
            </a:pPr>
            <a:r>
              <a:rPr lang="en-GB" smtClean="0"/>
              <a:t>Take your assigned objects and investigate them further</a:t>
            </a:r>
          </a:p>
          <a:p>
            <a:pPr eaLnBrk="1" fontAlgn="auto" hangingPunct="1">
              <a:spcAft>
                <a:spcPts val="0"/>
              </a:spcAft>
              <a:buFont typeface="Arial" pitchFamily="34" charset="0"/>
              <a:buNone/>
              <a:defRPr/>
            </a:pPr>
            <a:endParaRPr lang="en-GB" smtClean="0"/>
          </a:p>
          <a:p>
            <a:pPr eaLnBrk="1" fontAlgn="auto" hangingPunct="1">
              <a:spcAft>
                <a:spcPts val="0"/>
              </a:spcAft>
              <a:buFont typeface="Arial" pitchFamily="34" charset="0"/>
              <a:buNone/>
              <a:defRPr/>
            </a:pPr>
            <a:r>
              <a:rPr lang="en-GB" smtClean="0"/>
              <a:t>Fill in the question sheet</a:t>
            </a:r>
          </a:p>
        </p:txBody>
      </p:sp>
      <p:sp>
        <p:nvSpPr>
          <p:cNvPr id="5" name="Footer Placeholder 4"/>
          <p:cNvSpPr>
            <a:spLocks noGrp="1"/>
          </p:cNvSpPr>
          <p:nvPr>
            <p:ph type="ftr" sz="quarter" idx="11"/>
          </p:nvPr>
        </p:nvSpPr>
        <p:spPr/>
        <p:txBody>
          <a:bodyPr/>
          <a:lstStyle/>
          <a:p>
            <a:pPr>
              <a:defRPr/>
            </a:pPr>
            <a:r>
              <a:rPr lang="en-GB"/>
              <a:t>Multiwavelength Astronomy</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GB" altLang="en-US" smtClean="0"/>
              <a:t>Poster Design</a:t>
            </a:r>
          </a:p>
        </p:txBody>
      </p:sp>
      <p:sp>
        <p:nvSpPr>
          <p:cNvPr id="58371" name="Content Placeholder 2"/>
          <p:cNvSpPr>
            <a:spLocks noGrp="1"/>
          </p:cNvSpPr>
          <p:nvPr>
            <p:ph idx="1"/>
          </p:nvPr>
        </p:nvSpPr>
        <p:spPr/>
        <p:txBody>
          <a:bodyPr/>
          <a:lstStyle/>
          <a:p>
            <a:pPr eaLnBrk="1" hangingPunct="1"/>
            <a:r>
              <a:rPr lang="en-GB" altLang="en-US" smtClean="0"/>
              <a:t>Using what you have learned, design a poster.</a:t>
            </a:r>
          </a:p>
          <a:p>
            <a:pPr eaLnBrk="1" hangingPunct="1"/>
            <a:r>
              <a:rPr lang="en-GB" altLang="en-US" smtClean="0"/>
              <a:t>A poster template is available.</a:t>
            </a:r>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4"/>
          <p:cNvSpPr>
            <a:spLocks noGrp="1"/>
          </p:cNvSpPr>
          <p:nvPr>
            <p:ph type="ctrTitle"/>
          </p:nvPr>
        </p:nvSpPr>
        <p:spPr/>
        <p:txBody>
          <a:bodyPr/>
          <a:lstStyle/>
          <a:p>
            <a:pPr eaLnBrk="1" hangingPunct="1"/>
            <a:r>
              <a:rPr lang="en-GB" altLang="en-US" smtClean="0"/>
              <a:t>Summary Slide</a:t>
            </a:r>
          </a:p>
        </p:txBody>
      </p:sp>
      <p:sp>
        <p:nvSpPr>
          <p:cNvPr id="6" name="Subtitle 5"/>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smtClean="0"/>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60419" name="Rectangle 2"/>
          <p:cNvSpPr>
            <a:spLocks noGrp="1" noChangeArrowheads="1"/>
          </p:cNvSpPr>
          <p:nvPr>
            <p:ph type="title"/>
          </p:nvPr>
        </p:nvSpPr>
        <p:spPr/>
        <p:txBody>
          <a:bodyPr/>
          <a:lstStyle/>
          <a:p>
            <a:pPr eaLnBrk="1" hangingPunct="1"/>
            <a:r>
              <a:rPr lang="en-GB" altLang="en-US" smtClean="0"/>
              <a:t>What have we learned?</a:t>
            </a:r>
          </a:p>
        </p:txBody>
      </p:sp>
      <p:sp>
        <p:nvSpPr>
          <p:cNvPr id="60420" name="Rectangle 3"/>
          <p:cNvSpPr>
            <a:spLocks noGrp="1" noChangeArrowheads="1"/>
          </p:cNvSpPr>
          <p:nvPr>
            <p:ph type="body" idx="1"/>
          </p:nvPr>
        </p:nvSpPr>
        <p:spPr/>
        <p:txBody>
          <a:bodyPr/>
          <a:lstStyle/>
          <a:p>
            <a:pPr eaLnBrk="1" hangingPunct="1"/>
            <a:r>
              <a:rPr lang="en-GB" altLang="en-US" sz="2800" smtClean="0"/>
              <a:t>To understand the Universe fully, we need to observe at </a:t>
            </a:r>
            <a:r>
              <a:rPr lang="en-GB" altLang="en-US" sz="2800" b="1" smtClean="0">
                <a:solidFill>
                  <a:schemeClr val="bg1"/>
                </a:solidFill>
              </a:rPr>
              <a:t>multiple wavelengths</a:t>
            </a:r>
          </a:p>
          <a:p>
            <a:pPr eaLnBrk="1" hangingPunct="1"/>
            <a:r>
              <a:rPr lang="en-GB" altLang="en-US" sz="2800" smtClean="0"/>
              <a:t>The </a:t>
            </a:r>
            <a:r>
              <a:rPr lang="en-GB" altLang="en-US" sz="2800" b="1" smtClean="0">
                <a:solidFill>
                  <a:schemeClr val="bg1"/>
                </a:solidFill>
              </a:rPr>
              <a:t>temperature</a:t>
            </a:r>
            <a:r>
              <a:rPr lang="en-GB" altLang="en-US" sz="2800" smtClean="0"/>
              <a:t> of an object can affect the wavelength it emits most radiation at.</a:t>
            </a:r>
          </a:p>
          <a:p>
            <a:pPr eaLnBrk="1" hangingPunct="1"/>
            <a:r>
              <a:rPr lang="en-GB" altLang="en-US" sz="2800" smtClean="0"/>
              <a:t>Some wavelengths are </a:t>
            </a:r>
            <a:r>
              <a:rPr lang="en-GB" altLang="en-US" sz="2800" b="1" smtClean="0">
                <a:solidFill>
                  <a:schemeClr val="bg1"/>
                </a:solidFill>
              </a:rPr>
              <a:t>blocked</a:t>
            </a:r>
            <a:r>
              <a:rPr lang="en-GB" altLang="en-US" sz="2800" smtClean="0"/>
              <a:t> by the Earth’s atmosphere and must be observed </a:t>
            </a:r>
            <a:r>
              <a:rPr lang="en-GB" altLang="en-US" sz="2800" b="1" smtClean="0">
                <a:solidFill>
                  <a:schemeClr val="bg1"/>
                </a:solidFill>
              </a:rPr>
              <a:t>from space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4"/>
          <p:cNvSpPr>
            <a:spLocks noGrp="1"/>
          </p:cNvSpPr>
          <p:nvPr>
            <p:ph type="ctrTitle"/>
          </p:nvPr>
        </p:nvSpPr>
        <p:spPr/>
        <p:txBody>
          <a:bodyPr/>
          <a:lstStyle/>
          <a:p>
            <a:pPr eaLnBrk="1" hangingPunct="1"/>
            <a:r>
              <a:rPr lang="en-GB" altLang="en-US" smtClean="0"/>
              <a:t>Black Body Radiation</a:t>
            </a:r>
          </a:p>
        </p:txBody>
      </p:sp>
      <p:sp>
        <p:nvSpPr>
          <p:cNvPr id="6" name="Subtitle 5"/>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(A-level Only)</a:t>
            </a:r>
          </a:p>
        </p:txBody>
      </p:sp>
      <p:sp>
        <p:nvSpPr>
          <p:cNvPr id="4" name="Footer Placeholder 3"/>
          <p:cNvSpPr>
            <a:spLocks noGrp="1"/>
          </p:cNvSpPr>
          <p:nvPr>
            <p:ph type="ftr" sz="quarter" idx="11"/>
          </p:nvPr>
        </p:nvSpPr>
        <p:spPr/>
        <p:txBody>
          <a:bodyPr/>
          <a:lstStyle/>
          <a:p>
            <a:pPr>
              <a:defRPr/>
            </a:pPr>
            <a:r>
              <a:rPr lang="en-GB"/>
              <a:t>Multiwavelength Astronomy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Multiwavelength Astronomy</a:t>
            </a:r>
          </a:p>
        </p:txBody>
      </p:sp>
      <p:sp>
        <p:nvSpPr>
          <p:cNvPr id="10243" name="Rectangle 2"/>
          <p:cNvSpPr>
            <a:spLocks noGrp="1" noChangeArrowheads="1"/>
          </p:cNvSpPr>
          <p:nvPr>
            <p:ph type="title"/>
          </p:nvPr>
        </p:nvSpPr>
        <p:spPr/>
        <p:txBody>
          <a:bodyPr/>
          <a:lstStyle/>
          <a:p>
            <a:pPr eaLnBrk="1" hangingPunct="1"/>
            <a:r>
              <a:rPr lang="en-GB" altLang="en-US" smtClean="0"/>
              <a:t>“Black Body” radiation</a:t>
            </a:r>
          </a:p>
        </p:txBody>
      </p:sp>
      <p:sp>
        <p:nvSpPr>
          <p:cNvPr id="10244" name="Rectangle 3"/>
          <p:cNvSpPr>
            <a:spLocks noGrp="1" noChangeArrowheads="1"/>
          </p:cNvSpPr>
          <p:nvPr>
            <p:ph type="body" idx="1"/>
          </p:nvPr>
        </p:nvSpPr>
        <p:spPr/>
        <p:txBody>
          <a:bodyPr/>
          <a:lstStyle/>
          <a:p>
            <a:pPr eaLnBrk="1" hangingPunct="1">
              <a:lnSpc>
                <a:spcPct val="140000"/>
              </a:lnSpc>
            </a:pPr>
            <a:r>
              <a:rPr lang="en-GB" altLang="en-US" sz="2400" smtClean="0"/>
              <a:t>A </a:t>
            </a:r>
            <a:r>
              <a:rPr lang="en-GB" altLang="en-US" sz="2400" b="1" smtClean="0">
                <a:solidFill>
                  <a:schemeClr val="bg1"/>
                </a:solidFill>
              </a:rPr>
              <a:t>black body</a:t>
            </a:r>
            <a:r>
              <a:rPr lang="en-GB" altLang="en-US" sz="2400" smtClean="0"/>
              <a:t> is a </a:t>
            </a:r>
            <a:r>
              <a:rPr lang="en-GB" altLang="en-US" sz="2400" b="1" smtClean="0">
                <a:solidFill>
                  <a:schemeClr val="bg1"/>
                </a:solidFill>
              </a:rPr>
              <a:t>perfect</a:t>
            </a:r>
            <a:r>
              <a:rPr lang="en-GB" altLang="en-US" sz="2400" smtClean="0"/>
              <a:t> emitter and absorber of radiation</a:t>
            </a:r>
          </a:p>
          <a:p>
            <a:pPr lvl="1" eaLnBrk="1" hangingPunct="1">
              <a:lnSpc>
                <a:spcPct val="140000"/>
              </a:lnSpc>
            </a:pPr>
            <a:r>
              <a:rPr lang="en-GB" altLang="en-US" sz="2000" smtClean="0"/>
              <a:t>It emits and absorbs radiation with a particular “spectrum”</a:t>
            </a:r>
          </a:p>
          <a:p>
            <a:pPr lvl="1" eaLnBrk="1" hangingPunct="1">
              <a:lnSpc>
                <a:spcPct val="140000"/>
              </a:lnSpc>
            </a:pPr>
            <a:r>
              <a:rPr lang="en-GB" altLang="en-US" sz="2000" smtClean="0"/>
              <a:t>The </a:t>
            </a:r>
            <a:r>
              <a:rPr lang="en-GB" altLang="en-US" sz="2000" b="1" smtClean="0">
                <a:solidFill>
                  <a:schemeClr val="bg1"/>
                </a:solidFill>
              </a:rPr>
              <a:t>shape</a:t>
            </a:r>
            <a:r>
              <a:rPr lang="en-GB" altLang="en-US" sz="2000" smtClean="0"/>
              <a:t> of the spectrum is always the same, but the </a:t>
            </a:r>
            <a:r>
              <a:rPr lang="en-GB" altLang="en-US" sz="2000" b="1" smtClean="0">
                <a:solidFill>
                  <a:schemeClr val="bg1"/>
                </a:solidFill>
              </a:rPr>
              <a:t>peak wavelength</a:t>
            </a:r>
            <a:r>
              <a:rPr lang="en-GB" altLang="en-US" sz="2000" smtClean="0"/>
              <a:t> changes with temperature.</a:t>
            </a:r>
          </a:p>
          <a:p>
            <a:pPr lvl="1" eaLnBrk="1" hangingPunct="1">
              <a:lnSpc>
                <a:spcPct val="140000"/>
              </a:lnSpc>
            </a:pPr>
            <a:r>
              <a:rPr lang="en-GB" altLang="en-US" sz="2000" smtClean="0"/>
              <a:t>But </a:t>
            </a:r>
            <a:r>
              <a:rPr lang="en-GB" altLang="en-US" sz="2000" b="1" smtClean="0">
                <a:solidFill>
                  <a:schemeClr val="bg1"/>
                </a:solidFill>
              </a:rPr>
              <a:t>not all objects</a:t>
            </a:r>
            <a:r>
              <a:rPr lang="en-GB" altLang="en-US" sz="2000" smtClean="0"/>
              <a:t> are black bodies. </a:t>
            </a:r>
          </a:p>
          <a:p>
            <a:pPr lvl="1" eaLnBrk="1" hangingPunct="1">
              <a:lnSpc>
                <a:spcPct val="140000"/>
              </a:lnSpc>
            </a:pPr>
            <a:r>
              <a:rPr lang="en-GB" altLang="en-US" sz="2000" smtClean="0"/>
              <a:t>Atoms, molecules and electrons emit radiation with a different </a:t>
            </a:r>
            <a:r>
              <a:rPr lang="en-GB" altLang="en-US" sz="2000" b="1" smtClean="0">
                <a:solidFill>
                  <a:schemeClr val="bg1"/>
                </a:solidFill>
              </a:rPr>
              <a:t>spectrum</a:t>
            </a:r>
            <a:r>
              <a:rPr lang="en-GB" altLang="en-US" sz="2000" smtClean="0"/>
              <a:t> – this is called “</a:t>
            </a:r>
            <a:r>
              <a:rPr lang="en-GB" altLang="en-US" sz="2000" b="1" smtClean="0">
                <a:solidFill>
                  <a:schemeClr val="bg1"/>
                </a:solidFill>
              </a:rPr>
              <a:t>non-thermal radiation</a:t>
            </a:r>
            <a:r>
              <a:rPr lang="en-GB" altLang="en-US" sz="200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GB"/>
              <a:t>Multiwavelength Astronomy</a:t>
            </a:r>
          </a:p>
        </p:txBody>
      </p:sp>
      <p:sp>
        <p:nvSpPr>
          <p:cNvPr id="11267" name="Rectangle 2"/>
          <p:cNvSpPr>
            <a:spLocks noGrp="1" noChangeArrowheads="1"/>
          </p:cNvSpPr>
          <p:nvPr>
            <p:ph type="title"/>
          </p:nvPr>
        </p:nvSpPr>
        <p:spPr/>
        <p:txBody>
          <a:bodyPr/>
          <a:lstStyle/>
          <a:p>
            <a:pPr eaLnBrk="1" hangingPunct="1"/>
            <a:r>
              <a:rPr lang="en-GB" altLang="en-US" smtClean="0"/>
              <a:t>Black Body Temperature</a:t>
            </a:r>
          </a:p>
        </p:txBody>
      </p:sp>
      <p:sp>
        <p:nvSpPr>
          <p:cNvPr id="11268" name="Rectangle 3"/>
          <p:cNvSpPr>
            <a:spLocks noGrp="1" noChangeArrowheads="1"/>
          </p:cNvSpPr>
          <p:nvPr>
            <p:ph type="body" idx="1"/>
          </p:nvPr>
        </p:nvSpPr>
        <p:spPr/>
        <p:txBody>
          <a:bodyPr/>
          <a:lstStyle/>
          <a:p>
            <a:pPr eaLnBrk="1" hangingPunct="1"/>
            <a:r>
              <a:rPr lang="en-GB" altLang="en-US" smtClean="0"/>
              <a:t>The </a:t>
            </a:r>
            <a:r>
              <a:rPr lang="en-GB" altLang="en-US" b="1" smtClean="0">
                <a:solidFill>
                  <a:schemeClr val="bg1"/>
                </a:solidFill>
              </a:rPr>
              <a:t>wavelength</a:t>
            </a:r>
            <a:r>
              <a:rPr lang="en-GB" altLang="en-US" smtClean="0"/>
              <a:t> with most emission is related to the </a:t>
            </a:r>
            <a:r>
              <a:rPr lang="en-GB" altLang="en-US" b="1" smtClean="0">
                <a:solidFill>
                  <a:schemeClr val="bg1"/>
                </a:solidFill>
              </a:rPr>
              <a:t>black body temperature</a:t>
            </a:r>
          </a:p>
        </p:txBody>
      </p:sp>
      <p:sp>
        <p:nvSpPr>
          <p:cNvPr id="11269" name="Text Box 4"/>
          <p:cNvSpPr txBox="1">
            <a:spLocks noChangeArrowheads="1"/>
          </p:cNvSpPr>
          <p:nvPr/>
        </p:nvSpPr>
        <p:spPr bwMode="auto">
          <a:xfrm>
            <a:off x="685800" y="3595688"/>
            <a:ext cx="784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chemeClr val="accent1"/>
                </a:solidFill>
                <a:latin typeface="Tahoma" pitchFamily="34" charset="0"/>
              </a:rPr>
              <a:t>Max. wavelength (m) x Temperature (K) = Wien’s Displacement Constant</a:t>
            </a:r>
          </a:p>
        </p:txBody>
      </p:sp>
      <p:sp>
        <p:nvSpPr>
          <p:cNvPr id="11270" name="Text Box 5"/>
          <p:cNvSpPr txBox="1">
            <a:spLocks noChangeArrowheads="1"/>
          </p:cNvSpPr>
          <p:nvPr/>
        </p:nvSpPr>
        <p:spPr bwMode="auto">
          <a:xfrm>
            <a:off x="685800" y="41910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sz="3200" b="0">
                <a:solidFill>
                  <a:schemeClr val="accent1"/>
                </a:solidFill>
                <a:latin typeface="Symbol" pitchFamily="18" charset="2"/>
              </a:rPr>
              <a:t>l</a:t>
            </a:r>
            <a:r>
              <a:rPr lang="en-GB" altLang="en-US" sz="3200" b="0" baseline="-25000">
                <a:solidFill>
                  <a:schemeClr val="accent1"/>
                </a:solidFill>
                <a:latin typeface="Tahoma" pitchFamily="34" charset="0"/>
              </a:rPr>
              <a:t>max</a:t>
            </a:r>
            <a:r>
              <a:rPr lang="en-GB" altLang="en-US" sz="3200" b="0">
                <a:solidFill>
                  <a:schemeClr val="accent1"/>
                </a:solidFill>
                <a:latin typeface="Tahoma" pitchFamily="34" charset="0"/>
              </a:rPr>
              <a:t> x T = 0.0029 K.m</a:t>
            </a:r>
          </a:p>
        </p:txBody>
      </p:sp>
      <p:sp>
        <p:nvSpPr>
          <p:cNvPr id="11271" name="Text Box 7"/>
          <p:cNvSpPr txBox="1">
            <a:spLocks noChangeArrowheads="1"/>
          </p:cNvSpPr>
          <p:nvPr/>
        </p:nvSpPr>
        <p:spPr bwMode="auto">
          <a:xfrm>
            <a:off x="647700" y="5181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sz="3200" b="0">
                <a:solidFill>
                  <a:schemeClr val="accent1"/>
                </a:solidFill>
                <a:latin typeface="Tahoma" pitchFamily="34" charset="0"/>
              </a:rPr>
              <a:t>T = 0.0029 / </a:t>
            </a:r>
            <a:r>
              <a:rPr lang="en-GB" altLang="en-US" sz="3200" b="0">
                <a:solidFill>
                  <a:schemeClr val="accent1"/>
                </a:solidFill>
                <a:latin typeface="Symbol" pitchFamily="18" charset="2"/>
              </a:rPr>
              <a:t>l</a:t>
            </a:r>
            <a:r>
              <a:rPr lang="en-GB" altLang="en-US" sz="3200" b="0" baseline="-25000">
                <a:solidFill>
                  <a:schemeClr val="accent1"/>
                </a:solidFill>
                <a:latin typeface="Tahoma" pitchFamily="34" charset="0"/>
              </a:rPr>
              <a:t>max</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4"/>
          <p:cNvSpPr>
            <a:spLocks noGrp="1"/>
          </p:cNvSpPr>
          <p:nvPr>
            <p:ph type="ctrTitle"/>
          </p:nvPr>
        </p:nvSpPr>
        <p:spPr/>
        <p:txBody>
          <a:bodyPr/>
          <a:lstStyle/>
          <a:p>
            <a:pPr eaLnBrk="1" hangingPunct="1"/>
            <a:r>
              <a:rPr lang="en-GB" altLang="en-US" smtClean="0"/>
              <a:t>Herschel (+ Planck) Intro</a:t>
            </a:r>
          </a:p>
        </p:txBody>
      </p:sp>
      <p:sp>
        <p:nvSpPr>
          <p:cNvPr id="7" name="Subtitle 6"/>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Launch video requires the video file “HP_launch.wmv” (may need to be re-linked) </a:t>
            </a:r>
          </a:p>
        </p:txBody>
      </p:sp>
      <p:sp>
        <p:nvSpPr>
          <p:cNvPr id="4" name="Footer Placeholder 3"/>
          <p:cNvSpPr>
            <a:spLocks noGrp="1"/>
          </p:cNvSpPr>
          <p:nvPr>
            <p:ph type="ftr" sz="quarter" idx="11"/>
          </p:nvPr>
        </p:nvSpPr>
        <p:spPr/>
        <p:txBody>
          <a:bodyPr/>
          <a:lstStyle/>
          <a:p>
            <a:pPr>
              <a:defRPr/>
            </a:pPr>
            <a:r>
              <a:rPr lang="en-GB"/>
              <a:t>Multiwavelength Astronomy</a:t>
            </a:r>
          </a:p>
        </p:txBody>
      </p:sp>
    </p:spTree>
    <p:extLst>
      <p:ext uri="{BB962C8B-B14F-4D97-AF65-F5344CB8AC3E}">
        <p14:creationId xmlns:p14="http://schemas.microsoft.com/office/powerpoint/2010/main" val="26338700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4436</TotalTime>
  <Words>1552</Words>
  <Application>Microsoft Office PowerPoint</Application>
  <PresentationFormat>On-screen Show (4:3)</PresentationFormat>
  <Paragraphs>354</Paragraphs>
  <Slides>55</Slides>
  <Notes>9</Notes>
  <HiddenSlides>14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Tahoma</vt:lpstr>
      <vt:lpstr>Calibri</vt:lpstr>
      <vt:lpstr>Symbol</vt:lpstr>
      <vt:lpstr>Default Design</vt:lpstr>
      <vt:lpstr>Custom Design</vt:lpstr>
      <vt:lpstr>Outline</vt:lpstr>
      <vt:lpstr>Multi-wavelength Astronomy</vt:lpstr>
      <vt:lpstr>Introduction Slides</vt:lpstr>
      <vt:lpstr>Electromagnetic radiation</vt:lpstr>
      <vt:lpstr>The Electromagnetic Spectrum</vt:lpstr>
      <vt:lpstr>Black Body Radiation</vt:lpstr>
      <vt:lpstr>“Black Body” radiation</vt:lpstr>
      <vt:lpstr>Black Body Temperature</vt:lpstr>
      <vt:lpstr>Herschel (+ Planck) Intro</vt:lpstr>
      <vt:lpstr>The Atmosphere</vt:lpstr>
      <vt:lpstr>Herschel and Planck</vt:lpstr>
      <vt:lpstr>Herschel</vt:lpstr>
      <vt:lpstr>Planck</vt:lpstr>
      <vt:lpstr>Planck’s view of the sky</vt:lpstr>
      <vt:lpstr>Herschel</vt:lpstr>
      <vt:lpstr>Herschel’s view of the sky</vt:lpstr>
      <vt:lpstr>Star formation</vt:lpstr>
      <vt:lpstr>The Rosette Nebula</vt:lpstr>
      <vt:lpstr>The Rosette Nebula</vt:lpstr>
      <vt:lpstr>Spectral Regimes</vt:lpstr>
      <vt:lpstr>The Spectral regimes</vt:lpstr>
      <vt:lpstr>Visible</vt:lpstr>
      <vt:lpstr>PowerPoint Presentation</vt:lpstr>
      <vt:lpstr>PowerPoint Presentation</vt:lpstr>
      <vt:lpstr>PowerPoint Presentation</vt:lpstr>
      <vt:lpstr>PowerPoint Presentation</vt:lpstr>
      <vt:lpstr>Mid-infrared (MIR) (l=3-30 mm ; f=10-100 THz ; T=100-1000 K)</vt:lpstr>
      <vt:lpstr>Far-Infrared (FIR) (l=30-300 microns ; f=1-10 THz ; T=10-100 K)</vt:lpstr>
      <vt:lpstr>Sub-millimetre and millimetre (l=0.3-3 mm ; f=0.1-1 THz ; T=1-10 K)</vt:lpstr>
      <vt:lpstr>Microwave (l=3-30 mm ; f=10-100 GHz ; T=0.1-1 K)</vt:lpstr>
      <vt:lpstr>Radio (l&gt;30 mm ; f&lt;10 GHz ; T&lt;0.1 K)</vt:lpstr>
      <vt:lpstr>Telescope sizes</vt:lpstr>
      <vt:lpstr>Examples of telescopes</vt:lpstr>
      <vt:lpstr>Wavelength Matching activity</vt:lpstr>
      <vt:lpstr>Match up the wavelengths</vt:lpstr>
      <vt:lpstr>Matching Activity: Answers</vt:lpstr>
      <vt:lpstr>Answers</vt:lpstr>
      <vt:lpstr>Crab Nebula</vt:lpstr>
      <vt:lpstr>Centaurus A</vt:lpstr>
      <vt:lpstr>Antennae</vt:lpstr>
      <vt:lpstr>Cassiopeia A</vt:lpstr>
      <vt:lpstr>Large Magellanic Cloud</vt:lpstr>
      <vt:lpstr>Triangulum</vt:lpstr>
      <vt:lpstr>Orion</vt:lpstr>
      <vt:lpstr>M81</vt:lpstr>
      <vt:lpstr>M87</vt:lpstr>
      <vt:lpstr>Sombrero</vt:lpstr>
      <vt:lpstr>M82</vt:lpstr>
      <vt:lpstr>Andromeda</vt:lpstr>
      <vt:lpstr>Chromoscope introduction</vt:lpstr>
      <vt:lpstr>Chromoscope</vt:lpstr>
      <vt:lpstr>Further Investigation</vt:lpstr>
      <vt:lpstr>Poster Design</vt:lpstr>
      <vt:lpstr>Summary Slide</vt:lpstr>
      <vt:lpstr>What have we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41</cp:revision>
  <cp:lastPrinted>1601-01-01T00:00:00Z</cp:lastPrinted>
  <dcterms:created xsi:type="dcterms:W3CDTF">1601-01-01T00:00:00Z</dcterms:created>
  <dcterms:modified xsi:type="dcterms:W3CDTF">2014-10-07T12:14:35Z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