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57" r:id="rId8"/>
    <p:sldId id="258" r:id="rId9"/>
    <p:sldId id="259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A584CF-8418-4E62-9800-0609A20E310F}" type="datetimeFigureOut">
              <a:rPr lang="el-GR" smtClean="0"/>
              <a:pPr/>
              <a:t>15/1/2015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BC426E-9C1C-4703-9186-D1FF2F93AC9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16/j.cageo.2004.07.010" TargetMode="External"/><Relationship Id="rId2" Type="http://schemas.openxmlformats.org/officeDocument/2006/relationships/hyperlink" Target="http://en.wikipedia.org/wiki/Multidimensional_scal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M</a:t>
            </a:r>
            <a:r>
              <a:rPr lang="en-US" dirty="0" err="1" smtClean="0"/>
              <a:t>ulti</a:t>
            </a:r>
            <a:r>
              <a:rPr lang="en-US" dirty="0" err="1" smtClean="0">
                <a:solidFill>
                  <a:schemeClr val="accent1"/>
                </a:solidFill>
              </a:rPr>
              <a:t>D</a:t>
            </a:r>
            <a:r>
              <a:rPr lang="en-US" dirty="0" err="1" smtClean="0"/>
              <a:t>imensional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</a:t>
            </a:r>
            <a:r>
              <a:rPr lang="en-US" dirty="0" smtClean="0"/>
              <a:t>caling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MDS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Eleni Tomai, NTUA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364538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MDS algorithm in a nutshell</a:t>
            </a:r>
          </a:p>
        </p:txBody>
      </p:sp>
      <p:sp>
        <p:nvSpPr>
          <p:cNvPr id="38915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FE703EE-297E-4BC7-9185-368AC4584AFF}" type="datetime1">
              <a:rPr lang="en-US" smtClean="0"/>
              <a:pPr/>
              <a:t>1/15/2015</a:t>
            </a:fld>
            <a:endParaRPr lang="en-US" smtClean="0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E4AB4BFB-1D7D-4A9F-B2A6-380D63D1B38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628775"/>
            <a:ext cx="8534400" cy="4824413"/>
          </a:xfrm>
        </p:spPr>
        <p:txBody>
          <a:bodyPr>
            <a:normAutofit/>
          </a:bodyPr>
          <a:lstStyle/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Ascribes random </a:t>
            </a:r>
            <a:r>
              <a:rPr lang="en-US" sz="2400" dirty="0" smtClean="0">
                <a:latin typeface="Calibri" pitchFamily="34" charset="0"/>
              </a:rPr>
              <a:t>positions of objects in the dataset.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Calculates</a:t>
            </a:r>
            <a:r>
              <a:rPr lang="en-US" sz="2400" dirty="0" smtClean="0">
                <a:latin typeface="Calibri" pitchFamily="34" charset="0"/>
              </a:rPr>
              <a:t> all distances between points and stores them in a temporary table, T (</a:t>
            </a:r>
            <a:r>
              <a:rPr lang="en-US" sz="2400" dirty="0" err="1" smtClean="0">
                <a:latin typeface="Calibri" pitchFamily="34" charset="0"/>
              </a:rPr>
              <a:t>nxn</a:t>
            </a:r>
            <a:r>
              <a:rPr lang="en-US" sz="2400" dirty="0" smtClean="0">
                <a:latin typeface="Calibri" pitchFamily="34" charset="0"/>
              </a:rPr>
              <a:t>).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Compares</a:t>
            </a:r>
            <a:r>
              <a:rPr lang="en-US" sz="2400" dirty="0" smtClean="0">
                <a:latin typeface="Calibri" pitchFamily="34" charset="0"/>
              </a:rPr>
              <a:t> the values in the table T with those of the similarity matrix S while calculating the Stress factor. The smaller this value, the better result of the projection.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Adjusts</a:t>
            </a:r>
            <a:r>
              <a:rPr lang="en-US" sz="2400" dirty="0" smtClean="0">
                <a:latin typeface="Calibri" pitchFamily="34" charset="0"/>
              </a:rPr>
              <a:t> the coordinates of each point in the direction that reduces Stress.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Repeats</a:t>
            </a:r>
            <a:r>
              <a:rPr lang="en-US" sz="2400" dirty="0" smtClean="0">
                <a:latin typeface="Calibri" pitchFamily="34" charset="0"/>
              </a:rPr>
              <a:t> steps 2, 3 and 4 until no further decrease of the Stress functions is observed. </a:t>
            </a:r>
            <a:endParaRPr lang="el-GR" sz="24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ahoma" pitchFamily="34" charset="0"/>
              </a:rPr>
              <a:t>MDS Example (1)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39939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29167B1-12F6-484E-81CE-0B92DBABAC87}" type="datetime1">
              <a:rPr lang="en-US" smtClean="0"/>
              <a:pPr/>
              <a:t>1/15/2015</a:t>
            </a:fld>
            <a:endParaRPr lang="en-US" smtClean="0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AA67C83D-B206-408E-BC7C-AD1B8BCBA63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993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700213"/>
            <a:ext cx="8229600" cy="4306887"/>
          </a:xfrm>
        </p:spPr>
        <p:txBody>
          <a:bodyPr/>
          <a:lstStyle/>
          <a:p>
            <a:pPr algn="just" eaLnBrk="1" hangingPunct="1"/>
            <a:r>
              <a:rPr lang="en-US" sz="2800" dirty="0" smtClean="0">
                <a:latin typeface="Calibri" pitchFamily="34" charset="0"/>
                <a:ea typeface="Arial Unicode MS" charset="-128"/>
                <a:cs typeface="Arial Unicode MS" charset="-128"/>
              </a:rPr>
              <a:t>The </a:t>
            </a:r>
            <a:r>
              <a:rPr lang="en-US" sz="2800" b="1" dirty="0" smtClean="0">
                <a:latin typeface="Calibri" pitchFamily="34" charset="0"/>
                <a:ea typeface="Arial Unicode MS" charset="-128"/>
                <a:cs typeface="Arial Unicode MS" charset="-128"/>
              </a:rPr>
              <a:t>dataset</a:t>
            </a:r>
          </a:p>
          <a:p>
            <a:pPr lvl="1" algn="just"/>
            <a:r>
              <a:rPr lang="en-US" sz="2500" dirty="0" smtClean="0">
                <a:latin typeface="Calibri" pitchFamily="34" charset="0"/>
                <a:ea typeface="Arial Unicode MS" charset="-128"/>
                <a:cs typeface="Arial Unicode MS" charset="-128"/>
              </a:rPr>
              <a:t>38 </a:t>
            </a:r>
            <a:r>
              <a:rPr lang="en-US" sz="2500" dirty="0" smtClean="0">
                <a:latin typeface="Calibri" pitchFamily="34" charset="0"/>
              </a:rPr>
              <a:t>car models</a:t>
            </a:r>
            <a:endParaRPr lang="el-GR" sz="2500" dirty="0" smtClean="0">
              <a:latin typeface="Calibri" pitchFamily="34" charset="0"/>
            </a:endParaRPr>
          </a:p>
          <a:p>
            <a:pPr lvl="1" algn="just"/>
            <a:r>
              <a:rPr lang="el-GR" sz="2500" dirty="0" smtClean="0">
                <a:latin typeface="Calibri" pitchFamily="34" charset="0"/>
              </a:rPr>
              <a:t>7 </a:t>
            </a:r>
            <a:r>
              <a:rPr lang="en-US" sz="2500" dirty="0" smtClean="0">
                <a:latin typeface="Calibri" pitchFamily="34" charset="0"/>
              </a:rPr>
              <a:t>attributes</a:t>
            </a:r>
            <a:r>
              <a:rPr lang="el-GR" sz="2500" dirty="0" smtClean="0">
                <a:latin typeface="Calibri" pitchFamily="34" charset="0"/>
              </a:rPr>
              <a:t>:</a:t>
            </a:r>
          </a:p>
          <a:p>
            <a:pPr lvl="2" algn="just"/>
            <a:r>
              <a:rPr lang="en-US" sz="1700" dirty="0" smtClean="0">
                <a:latin typeface="Calibri" pitchFamily="34" charset="0"/>
              </a:rPr>
              <a:t>manufacturer country</a:t>
            </a:r>
            <a:r>
              <a:rPr lang="el-GR" sz="1700" dirty="0" smtClean="0">
                <a:latin typeface="Calibri" pitchFamily="34" charset="0"/>
                <a:ea typeface="Arial Unicode MS" charset="-128"/>
                <a:cs typeface="Arial Unicode MS" charset="-128"/>
              </a:rPr>
              <a:t> </a:t>
            </a:r>
            <a:endParaRPr lang="en-US" sz="1700" dirty="0" smtClean="0">
              <a:latin typeface="Calibri" pitchFamily="34" charset="0"/>
              <a:ea typeface="Arial Unicode MS" charset="-128"/>
              <a:cs typeface="Arial Unicode MS" charset="-128"/>
            </a:endParaRPr>
          </a:p>
          <a:p>
            <a:pPr lvl="2" algn="just"/>
            <a:r>
              <a:rPr lang="en-US" sz="1700" dirty="0" smtClean="0">
                <a:latin typeface="Calibri" pitchFamily="34" charset="0"/>
              </a:rPr>
              <a:t>miles per gallon</a:t>
            </a:r>
            <a:endParaRPr lang="en-US" sz="1700" dirty="0" smtClean="0">
              <a:latin typeface="Calibri" pitchFamily="34" charset="0"/>
              <a:ea typeface="Arial Unicode MS" charset="-128"/>
              <a:cs typeface="Arial Unicode MS" charset="-128"/>
            </a:endParaRPr>
          </a:p>
          <a:p>
            <a:pPr lvl="2" algn="just"/>
            <a:r>
              <a:rPr lang="en-US" sz="1700" dirty="0" smtClean="0">
                <a:latin typeface="Calibri" pitchFamily="34" charset="0"/>
              </a:rPr>
              <a:t>weight</a:t>
            </a:r>
            <a:endParaRPr lang="en-US" sz="1700" dirty="0" smtClean="0">
              <a:latin typeface="Calibri" pitchFamily="34" charset="0"/>
              <a:ea typeface="Arial Unicode MS" charset="-128"/>
              <a:cs typeface="Arial Unicode MS" charset="-128"/>
            </a:endParaRPr>
          </a:p>
          <a:p>
            <a:pPr lvl="2" algn="just"/>
            <a:r>
              <a:rPr lang="en-US" sz="1700" dirty="0" smtClean="0">
                <a:latin typeface="Calibri" pitchFamily="34" charset="0"/>
                <a:ea typeface="Arial Unicode MS" charset="-128"/>
                <a:cs typeface="Arial Unicode MS" charset="-128"/>
              </a:rPr>
              <a:t>drive ratio in the highest gear</a:t>
            </a:r>
          </a:p>
          <a:p>
            <a:pPr lvl="2" algn="just"/>
            <a:r>
              <a:rPr lang="en-US" sz="1700" dirty="0" smtClean="0">
                <a:latin typeface="Calibri" pitchFamily="34" charset="0"/>
              </a:rPr>
              <a:t>horsepower</a:t>
            </a:r>
          </a:p>
          <a:p>
            <a:pPr lvl="2" algn="just"/>
            <a:r>
              <a:rPr lang="en-US" sz="1700" dirty="0" smtClean="0">
                <a:latin typeface="Calibri" pitchFamily="34" charset="0"/>
                <a:ea typeface="Arial Unicode MS" charset="-128"/>
                <a:cs typeface="Arial Unicode MS" charset="-128"/>
              </a:rPr>
              <a:t>engine displacement in cubic inches, </a:t>
            </a:r>
          </a:p>
          <a:p>
            <a:pPr lvl="2" algn="just"/>
            <a:r>
              <a:rPr lang="en-US" sz="1700" dirty="0" smtClean="0">
                <a:latin typeface="Calibri" pitchFamily="34" charset="0"/>
              </a:rPr>
              <a:t>number of cylinders</a:t>
            </a:r>
            <a:r>
              <a:rPr lang="el-GR" sz="1700" dirty="0" smtClean="0">
                <a:latin typeface="Calibri" pitchFamily="34" charset="0"/>
              </a:rPr>
              <a:t>. </a:t>
            </a:r>
            <a:endParaRPr lang="en-US" sz="17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MDS Example (2)</a:t>
            </a:r>
            <a:endParaRPr lang="el-G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00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7423A17-0EA8-4F7D-AB7C-4CF03EE7EB81}" type="datetime1">
              <a:rPr lang="en-US" smtClean="0"/>
              <a:pPr/>
              <a:t>1/15/2015</a:t>
            </a:fld>
            <a:endParaRPr lang="en-US" smtClean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B598650D-F288-4555-AB67-65CD45FDDE8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algn="just" eaLnBrk="1" hangingPunct="1"/>
            <a:r>
              <a:rPr lang="en-US" sz="2800" b="1" dirty="0" smtClean="0">
                <a:latin typeface="Calibri" pitchFamily="34" charset="0"/>
              </a:rPr>
              <a:t>Attribute table </a:t>
            </a:r>
            <a:r>
              <a:rPr lang="en-US" sz="2800" dirty="0" smtClean="0">
                <a:latin typeface="Calibri" pitchFamily="34" charset="0"/>
              </a:rPr>
              <a:t>(excerpt)</a:t>
            </a:r>
            <a:r>
              <a:rPr lang="el-GR" sz="2800" dirty="0" smtClean="0">
                <a:latin typeface="Calibri" pitchFamily="34" charset="0"/>
              </a:rPr>
              <a:t>:</a:t>
            </a:r>
            <a:r>
              <a:rPr lang="el-GR" dirty="0" smtClean="0">
                <a:latin typeface="Calibri" pitchFamily="34" charset="0"/>
                <a:ea typeface="Arial Unicode MS" charset="-128"/>
                <a:cs typeface="Arial Unicode MS" charset="-128"/>
              </a:rPr>
              <a:t> </a:t>
            </a:r>
            <a:endParaRPr lang="en-US" dirty="0" smtClean="0">
              <a:latin typeface="Calibri" pitchFamily="34" charset="0"/>
              <a:ea typeface="Arial Unicode MS" charset="-128"/>
              <a:cs typeface="Arial Unicode MS" charset="-128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Calibri" pitchFamily="34" charset="0"/>
            </a:endParaRPr>
          </a:p>
        </p:txBody>
      </p:sp>
      <p:graphicFrame>
        <p:nvGraphicFramePr>
          <p:cNvPr id="4098" name="Object 1024"/>
          <p:cNvGraphicFramePr>
            <a:graphicFrameLocks noChangeAspect="1"/>
          </p:cNvGraphicFramePr>
          <p:nvPr/>
        </p:nvGraphicFramePr>
        <p:xfrm>
          <a:off x="899592" y="2060848"/>
          <a:ext cx="7391400" cy="4257675"/>
        </p:xfrm>
        <a:graphic>
          <a:graphicData uri="http://schemas.openxmlformats.org/presentationml/2006/ole">
            <p:oleObj spid="_x0000_s1026" name="Bitmap Image" r:id="rId3" imgW="5952381" imgH="3428571" progId="PBrush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ahoma" pitchFamily="34" charset="0"/>
              </a:rPr>
              <a:t>Result</a:t>
            </a:r>
            <a:endParaRPr lang="en-US" sz="2000" dirty="0">
              <a:latin typeface="Tahoma" pitchFamily="34" charset="0"/>
            </a:endParaRPr>
          </a:p>
        </p:txBody>
      </p:sp>
      <p:sp>
        <p:nvSpPr>
          <p:cNvPr id="5124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6B29DFA-5349-4391-926D-0169DAE3993D}" type="datetime1">
              <a:rPr lang="en-US" smtClean="0"/>
              <a:pPr/>
              <a:t>1/15/2015</a:t>
            </a:fld>
            <a:endParaRPr lang="en-US" smtClean="0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F044C0E8-0FBE-4FC8-88D9-4B338719131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/>
            <a:endParaRPr lang="en-US" smtClean="0">
              <a:latin typeface="Verdana" pitchFamily="34" charset="0"/>
              <a:ea typeface="Arial Unicode MS" charset="-128"/>
              <a:cs typeface="Arial Unicode MS" charset="-128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Verdana" pitchFamily="34" charset="0"/>
            </a:endParaRPr>
          </a:p>
        </p:txBody>
      </p:sp>
      <p:graphicFrame>
        <p:nvGraphicFramePr>
          <p:cNvPr id="5122" name="Object 1024"/>
          <p:cNvGraphicFramePr>
            <a:graphicFrameLocks noChangeAspect="1"/>
          </p:cNvGraphicFramePr>
          <p:nvPr/>
        </p:nvGraphicFramePr>
        <p:xfrm>
          <a:off x="179512" y="1700808"/>
          <a:ext cx="8763000" cy="4419600"/>
        </p:xfrm>
        <a:graphic>
          <a:graphicData uri="http://schemas.openxmlformats.org/presentationml/2006/ole">
            <p:oleObj spid="_x0000_s2050" name="Bitmap Image" r:id="rId3" imgW="7923810" imgH="3696216" progId="PBrush">
              <p:embed/>
            </p:oleObj>
          </a:graphicData>
        </a:graphic>
      </p:graphicFrame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1938338" y="2205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MDS applications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495800"/>
          </a:xfrm>
        </p:spPr>
        <p:txBody>
          <a:bodyPr>
            <a:normAutofit/>
          </a:bodyPr>
          <a:lstStyle/>
          <a:p>
            <a:r>
              <a:rPr lang="el-GR" dirty="0" smtClean="0"/>
              <a:t> </a:t>
            </a:r>
            <a:r>
              <a:rPr lang="el-GR" b="1" dirty="0" smtClean="0">
                <a:solidFill>
                  <a:schemeClr val="accent1"/>
                </a:solidFill>
              </a:rPr>
              <a:t>scientific visualisation</a:t>
            </a:r>
            <a:r>
              <a:rPr lang="el-GR" dirty="0" smtClean="0"/>
              <a:t> and </a:t>
            </a:r>
            <a:r>
              <a:rPr lang="el-GR" b="1" dirty="0" smtClean="0">
                <a:solidFill>
                  <a:schemeClr val="accent1"/>
                </a:solidFill>
              </a:rPr>
              <a:t>data mining </a:t>
            </a:r>
            <a:r>
              <a:rPr lang="el-GR" dirty="0" smtClean="0"/>
              <a:t>in fields such as cognitive science, information science, psychophysics, psychometrics, marketing and ecology. </a:t>
            </a:r>
          </a:p>
          <a:p>
            <a:r>
              <a:rPr lang="el-GR" dirty="0" smtClean="0"/>
              <a:t>used extensively in </a:t>
            </a:r>
            <a:r>
              <a:rPr lang="el-GR" b="1" dirty="0" smtClean="0">
                <a:solidFill>
                  <a:schemeClr val="accent1"/>
                </a:solidFill>
              </a:rPr>
              <a:t>geostatistics</a:t>
            </a:r>
            <a:r>
              <a:rPr lang="el-GR" dirty="0" smtClean="0"/>
              <a:t>, for modeling the spatial variability of the patterns of an image  and </a:t>
            </a:r>
            <a:endParaRPr lang="en-US" dirty="0" smtClean="0"/>
          </a:p>
          <a:p>
            <a:r>
              <a:rPr lang="en-US" dirty="0" smtClean="0">
                <a:latin typeface="Calibri" pitchFamily="34" charset="0"/>
              </a:rPr>
              <a:t>in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el-GR" b="1" dirty="0" smtClean="0">
                <a:solidFill>
                  <a:schemeClr val="accent1"/>
                </a:solidFill>
              </a:rPr>
              <a:t>natural language processing</a:t>
            </a:r>
            <a:r>
              <a:rPr lang="el-GR" dirty="0" smtClean="0"/>
              <a:t>, for modeling the semantic and affective relatedness of natural language concepts.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form the big picture...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MDS constitutes one technique – among others – for reducing dimensions of datasets and is used extensively in an information visualization process known as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spatialization</a:t>
            </a:r>
            <a:r>
              <a:rPr lang="en-US" dirty="0" smtClean="0">
                <a:latin typeface="Calibri" pitchFamily="34" charset="0"/>
              </a:rPr>
              <a:t>.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Spatialization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Two definitions: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Times New Roman" pitchFamily="18" charset="0"/>
              </a:rPr>
              <a:t>Kuhn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&amp;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Blumenthal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(1996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)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Spatialization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is the process by which abstract information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spaces are represented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depicted in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geometric space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using spatial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metaphors.</a:t>
            </a:r>
            <a:endParaRPr lang="en-US" dirty="0" smtClean="0">
              <a:solidFill>
                <a:schemeClr val="accent1"/>
              </a:solidFill>
              <a:latin typeface="Calibri" pitchFamily="34" charset="0"/>
              <a:cs typeface="Times New Roman" pitchFamily="18" charset="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en-US" dirty="0" err="1" smtClean="0">
                <a:latin typeface="Calibri" pitchFamily="34" charset="0"/>
                <a:cs typeface="Times New Roman" pitchFamily="18" charset="0"/>
              </a:rPr>
              <a:t>Skupin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&amp;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Calibri" pitchFamily="34" charset="0"/>
                <a:cs typeface="Times New Roman" pitchFamily="18" charset="0"/>
              </a:rPr>
              <a:t>Buttenfield</a:t>
            </a:r>
            <a:r>
              <a:rPr lang="el-GR" dirty="0" smtClean="0">
                <a:latin typeface="Calibri" pitchFamily="34" charset="0"/>
                <a:cs typeface="Times New Roman" pitchFamily="18" charset="0"/>
              </a:rPr>
              <a:t> (1997)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Spatialization is the process that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represents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multidimensional information in the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  <a:cs typeface="Times New Roman" pitchFamily="18" charset="0"/>
              </a:rPr>
              <a:t>space of limited dimensions.</a:t>
            </a:r>
            <a:endParaRPr lang="en-US" b="1" dirty="0" smtClean="0">
              <a:solidFill>
                <a:schemeClr val="accent1"/>
              </a:solidFill>
              <a:latin typeface="Calibri" pitchFamily="34" charset="0"/>
              <a:cs typeface="Times New Roman" pitchFamily="18" charset="0"/>
            </a:endParaRPr>
          </a:p>
          <a:p>
            <a:pPr marL="834390" lvl="1" indent="-514350">
              <a:buFont typeface="+mj-lt"/>
              <a:buAutoNum type="arabicPeriod"/>
            </a:pP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1: Documents’ spatialization</a:t>
            </a:r>
            <a:endParaRPr lang="el-GR" dirty="0"/>
          </a:p>
        </p:txBody>
      </p:sp>
      <p:pic>
        <p:nvPicPr>
          <p:cNvPr id="3277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6617" y="1614766"/>
            <a:ext cx="6885715" cy="44666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1: Documents’ </a:t>
            </a:r>
            <a:r>
              <a:rPr lang="en-US" dirty="0" smtClean="0"/>
              <a:t>spatialization</a:t>
            </a:r>
            <a:br>
              <a:rPr lang="en-US" dirty="0" smtClean="0"/>
            </a:br>
            <a:r>
              <a:rPr lang="en-US" dirty="0" smtClean="0"/>
              <a:t>(visualization explained)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 smtClean="0">
                <a:latin typeface="Calibri" pitchFamily="34" charset="0"/>
              </a:rPr>
              <a:t>Points on the topographic map </a:t>
            </a:r>
            <a:r>
              <a:rPr lang="en-US" dirty="0" smtClean="0">
                <a:latin typeface="Calibri" pitchFamily="34" charset="0"/>
                <a:sym typeface="Symbol"/>
              </a:rPr>
              <a:t> Documents or points of the interpolation surface </a:t>
            </a:r>
            <a:endParaRPr lang="en-US" dirty="0" smtClean="0">
              <a:latin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</a:rPr>
              <a:t>Height </a:t>
            </a:r>
            <a:r>
              <a:rPr lang="en-US" dirty="0" smtClean="0">
                <a:latin typeface="Calibri" pitchFamily="34" charset="0"/>
                <a:sym typeface="Symbol"/>
              </a:rPr>
              <a:t> Number of documents of the same topic</a:t>
            </a:r>
            <a:endParaRPr lang="en-US" dirty="0" smtClean="0">
              <a:latin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</a:rPr>
              <a:t>Distance</a:t>
            </a:r>
            <a:r>
              <a:rPr lang="en-US" dirty="0" smtClean="0">
                <a:latin typeface="Calibri" pitchFamily="34" charset="0"/>
                <a:sym typeface="Symbol"/>
              </a:rPr>
              <a:t>  Semantic similarity between document’s topics</a:t>
            </a:r>
            <a:endParaRPr lang="en-US" dirty="0" smtClean="0">
              <a:latin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</a:rPr>
              <a:t>Peaks</a:t>
            </a:r>
            <a:r>
              <a:rPr lang="en-US" dirty="0" smtClean="0">
                <a:latin typeface="Calibri" pitchFamily="34" charset="0"/>
                <a:sym typeface="Symbol"/>
              </a:rPr>
              <a:t>  High density of documents of a specific topic</a:t>
            </a:r>
            <a:endParaRPr lang="en-US" dirty="0" smtClean="0">
              <a:latin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</a:rPr>
              <a:t>Mountains</a:t>
            </a:r>
            <a:r>
              <a:rPr lang="el-GR" dirty="0" smtClean="0">
                <a:latin typeface="Calibri" pitchFamily="34" charset="0"/>
              </a:rPr>
              <a:t>/</a:t>
            </a:r>
            <a:r>
              <a:rPr lang="en-US" dirty="0" smtClean="0">
                <a:latin typeface="Calibri" pitchFamily="34" charset="0"/>
              </a:rPr>
              <a:t>hills</a:t>
            </a:r>
            <a:r>
              <a:rPr lang="en-US" dirty="0" smtClean="0">
                <a:latin typeface="Calibri" pitchFamily="34" charset="0"/>
                <a:sym typeface="Symbol"/>
              </a:rPr>
              <a:t>  Categories of documents of a specific topic</a:t>
            </a:r>
            <a:endParaRPr lang="en-US" dirty="0" smtClean="0">
              <a:latin typeface="Calibri" pitchFamily="34" charset="0"/>
            </a:endParaRPr>
          </a:p>
          <a:p>
            <a:pPr lvl="1" fontAlgn="base"/>
            <a:r>
              <a:rPr lang="en-US" dirty="0" smtClean="0">
                <a:latin typeface="Calibri" pitchFamily="34" charset="0"/>
              </a:rPr>
              <a:t>Map orientation: no significance, as long as relative distances are preserved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2: Cars’ attributes spatialization</a:t>
            </a:r>
            <a:endParaRPr lang="el-GR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97673"/>
            <a:ext cx="4752528" cy="41584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MDS technique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Multidimensional scaling</a:t>
            </a:r>
            <a:r>
              <a:rPr lang="el-GR" dirty="0"/>
              <a:t> (</a:t>
            </a:r>
            <a:r>
              <a:rPr lang="el-GR" b="1" dirty="0"/>
              <a:t>MDS</a:t>
            </a:r>
            <a:r>
              <a:rPr lang="el-GR" dirty="0"/>
              <a:t>) is a means of </a:t>
            </a:r>
            <a:r>
              <a:rPr lang="el-GR" b="1" dirty="0">
                <a:solidFill>
                  <a:schemeClr val="accent1"/>
                </a:solidFill>
              </a:rPr>
              <a:t>visualizing the level of similarity of individual cases of a dataset</a:t>
            </a:r>
            <a:r>
              <a:rPr lang="el-GR" dirty="0"/>
              <a:t>. It refers to a set </a:t>
            </a:r>
            <a:r>
              <a:rPr lang="el-GR" dirty="0" smtClean="0"/>
              <a:t>of</a:t>
            </a:r>
            <a:r>
              <a:rPr lang="en-US" dirty="0" smtClean="0"/>
              <a:t> </a:t>
            </a:r>
            <a:r>
              <a:rPr lang="el-GR" dirty="0" smtClean="0"/>
              <a:t>related</a:t>
            </a:r>
            <a:r>
              <a:rPr lang="el-GR" dirty="0"/>
              <a:t> ordination techniques used in information visualization, in particular to display the information contained in a </a:t>
            </a:r>
            <a:r>
              <a:rPr lang="en-US" b="1" dirty="0" smtClean="0"/>
              <a:t>similarity</a:t>
            </a:r>
            <a:r>
              <a:rPr lang="el-GR" b="1" dirty="0" smtClean="0"/>
              <a:t> </a:t>
            </a:r>
            <a:r>
              <a:rPr lang="el-GR" b="1" dirty="0"/>
              <a:t>matrix</a:t>
            </a:r>
            <a:r>
              <a:rPr lang="el-GR" dirty="0"/>
              <a:t>. </a:t>
            </a:r>
            <a:endParaRPr lang="en-US" dirty="0" smtClean="0"/>
          </a:p>
          <a:p>
            <a:r>
              <a:rPr lang="el-GR" dirty="0" smtClean="0"/>
              <a:t>An </a:t>
            </a:r>
            <a:r>
              <a:rPr lang="el-GR" dirty="0"/>
              <a:t>MDS algorithm aims </a:t>
            </a:r>
            <a:r>
              <a:rPr lang="el-GR" b="1" dirty="0">
                <a:solidFill>
                  <a:schemeClr val="accent1"/>
                </a:solidFill>
              </a:rPr>
              <a:t>to place each object in </a:t>
            </a:r>
            <a:r>
              <a:rPr lang="el-GR" b="1" i="1" dirty="0">
                <a:solidFill>
                  <a:schemeClr val="accent1"/>
                </a:solidFill>
              </a:rPr>
              <a:t>N</a:t>
            </a:r>
            <a:r>
              <a:rPr lang="el-GR" b="1" dirty="0">
                <a:solidFill>
                  <a:schemeClr val="accent1"/>
                </a:solidFill>
              </a:rPr>
              <a:t>-dimensional space such that the between-object distances are preserved as well as possible</a:t>
            </a:r>
            <a:r>
              <a:rPr lang="el-GR" dirty="0"/>
              <a:t>. Each object is then assigned </a:t>
            </a:r>
            <a:r>
              <a:rPr lang="el-GR" b="1" dirty="0">
                <a:solidFill>
                  <a:schemeClr val="accent1"/>
                </a:solidFill>
              </a:rPr>
              <a:t>coordinates</a:t>
            </a:r>
            <a:r>
              <a:rPr lang="el-GR" dirty="0"/>
              <a:t> in each of the </a:t>
            </a:r>
            <a:r>
              <a:rPr lang="el-GR" i="1" dirty="0"/>
              <a:t>N</a:t>
            </a:r>
            <a:r>
              <a:rPr lang="el-GR" dirty="0"/>
              <a:t> dimensions. The number of dimensions of an MDS plot </a:t>
            </a:r>
            <a:r>
              <a:rPr lang="el-GR" i="1" dirty="0"/>
              <a:t>N</a:t>
            </a:r>
            <a:r>
              <a:rPr lang="el-GR" dirty="0"/>
              <a:t> can exceed 2 and is specified a </a:t>
            </a:r>
            <a:r>
              <a:rPr lang="el-GR" dirty="0" smtClean="0"/>
              <a:t>priori.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 </a:t>
            </a:r>
            <a:r>
              <a:rPr lang="en-US" dirty="0" smtClean="0"/>
              <a:t>2: </a:t>
            </a:r>
            <a:r>
              <a:rPr lang="en-US" dirty="0" smtClean="0"/>
              <a:t>Cars’ attributes spatialization </a:t>
            </a:r>
            <a:r>
              <a:rPr lang="en-US" dirty="0" smtClean="0"/>
              <a:t>(visualization explained)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Points in the visualization </a:t>
            </a:r>
            <a:r>
              <a:rPr lang="en-US" dirty="0" smtClean="0">
                <a:sym typeface="Symbol"/>
              </a:rPr>
              <a:t> Cars</a:t>
            </a:r>
            <a:endParaRPr lang="en-US" dirty="0" smtClean="0"/>
          </a:p>
          <a:p>
            <a:pPr fontAlgn="base"/>
            <a:r>
              <a:rPr lang="en-US" dirty="0" smtClean="0"/>
              <a:t>Distance </a:t>
            </a:r>
            <a:r>
              <a:rPr lang="en-US" dirty="0" smtClean="0">
                <a:sym typeface="Symbol"/>
              </a:rPr>
              <a:t> Similarity of the cars’ attributes</a:t>
            </a:r>
            <a:endParaRPr lang="en-US" dirty="0" smtClean="0"/>
          </a:p>
          <a:p>
            <a:pPr fontAlgn="base"/>
            <a:r>
              <a:rPr lang="en-US" dirty="0" smtClean="0"/>
              <a:t>Color </a:t>
            </a:r>
            <a:r>
              <a:rPr lang="en-US" dirty="0" smtClean="0">
                <a:sym typeface="Symbol"/>
              </a:rPr>
              <a:t> Group of similar cars</a:t>
            </a:r>
            <a:endParaRPr lang="en-US" dirty="0" smtClean="0"/>
          </a:p>
          <a:p>
            <a:pPr lvl="1" fontAlgn="base"/>
            <a:r>
              <a:rPr lang="en-US" dirty="0" smtClean="0">
                <a:latin typeface="Calibri" pitchFamily="34" charset="0"/>
              </a:rPr>
              <a:t>Map axes: no significance, as long as relative distances are preserved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spatialization techniques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1"/>
                </a:solidFill>
                <a:latin typeface="Calibri" pitchFamily="34" charset="0"/>
              </a:rPr>
              <a:t>PCA</a:t>
            </a:r>
            <a:r>
              <a:rPr lang="en-US" sz="3200" dirty="0" smtClean="0">
                <a:latin typeface="Calibri" pitchFamily="34" charset="0"/>
              </a:rPr>
              <a:t> (Principal Component Analysis</a:t>
            </a:r>
            <a:r>
              <a:rPr lang="en-US" sz="3200" dirty="0" smtClean="0">
                <a:latin typeface="Calibri" pitchFamily="34" charset="0"/>
              </a:rPr>
              <a:t>)</a:t>
            </a:r>
          </a:p>
          <a:p>
            <a:endParaRPr lang="en-US" sz="3200" dirty="0" smtClean="0">
              <a:latin typeface="Calibri" pitchFamily="34" charset="0"/>
            </a:endParaRPr>
          </a:p>
          <a:p>
            <a:r>
              <a:rPr lang="en-US" sz="3200" b="1" dirty="0" smtClean="0">
                <a:solidFill>
                  <a:schemeClr val="accent1"/>
                </a:solidFill>
                <a:latin typeface="Calibri" pitchFamily="34" charset="0"/>
              </a:rPr>
              <a:t>SOM </a:t>
            </a:r>
            <a:r>
              <a:rPr lang="en-US" sz="3200" dirty="0" smtClean="0">
                <a:latin typeface="Calibri" pitchFamily="34" charset="0"/>
              </a:rPr>
              <a:t>(</a:t>
            </a:r>
            <a:r>
              <a:rPr lang="en-US" sz="3200" dirty="0" smtClean="0">
                <a:latin typeface="Calibri" pitchFamily="34" charset="0"/>
              </a:rPr>
              <a:t>Self-Organizing </a:t>
            </a:r>
            <a:r>
              <a:rPr lang="en-US" sz="3200" dirty="0" smtClean="0">
                <a:latin typeface="Calibri" pitchFamily="34" charset="0"/>
              </a:rPr>
              <a:t>Map)</a:t>
            </a:r>
            <a:r>
              <a:rPr lang="el-GR" sz="3200" dirty="0" smtClean="0">
                <a:latin typeface="Calibri" pitchFamily="34" charset="0"/>
              </a:rPr>
              <a:t> </a:t>
            </a:r>
            <a:r>
              <a:rPr lang="en-US" sz="3200" dirty="0" smtClean="0">
                <a:latin typeface="Calibri" pitchFamily="34" charset="0"/>
              </a:rPr>
              <a:t>or </a:t>
            </a:r>
            <a:r>
              <a:rPr lang="en-US" sz="3200" dirty="0" err="1" smtClean="0">
                <a:latin typeface="Calibri" pitchFamily="34" charset="0"/>
              </a:rPr>
              <a:t>Kohonen</a:t>
            </a:r>
            <a:r>
              <a:rPr lang="en-US" sz="3200" dirty="0" smtClean="0">
                <a:latin typeface="Calibri" pitchFamily="34" charset="0"/>
              </a:rPr>
              <a:t> Maps</a:t>
            </a:r>
          </a:p>
          <a:p>
            <a:endParaRPr lang="en-US" sz="3200" dirty="0" smtClean="0">
              <a:latin typeface="Calibri" pitchFamily="34" charset="0"/>
            </a:endParaRPr>
          </a:p>
          <a:p>
            <a:r>
              <a:rPr lang="en-US" sz="3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Benediktine</a:t>
            </a:r>
            <a:r>
              <a:rPr 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 Spaces</a:t>
            </a:r>
            <a:endParaRPr lang="el-GR" b="1" dirty="0">
              <a:solidFill>
                <a:schemeClr val="accent6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Bibliography and suggested reading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Calibri" pitchFamily="34" charset="0"/>
                <a:hlinkClick r:id="rId2"/>
              </a:rPr>
              <a:t>Multidimensional scaling</a:t>
            </a:r>
            <a:r>
              <a:rPr lang="en-US" dirty="0" smtClean="0">
                <a:latin typeface="Calibri" pitchFamily="34" charset="0"/>
              </a:rPr>
              <a:t>, Wikipedia, the free encyclopedia</a:t>
            </a:r>
          </a:p>
          <a:p>
            <a:r>
              <a:rPr lang="en-US" dirty="0" err="1" smtClean="0">
                <a:latin typeface="Calibri" pitchFamily="34" charset="0"/>
              </a:rPr>
              <a:t>Kruskal</a:t>
            </a:r>
            <a:r>
              <a:rPr lang="en-US" dirty="0" smtClean="0">
                <a:latin typeface="Calibri" pitchFamily="34" charset="0"/>
              </a:rPr>
              <a:t>, J. B., and Wish, M. (1978), </a:t>
            </a:r>
            <a:r>
              <a:rPr lang="en-US" i="1" dirty="0" smtClean="0">
                <a:latin typeface="Calibri" pitchFamily="34" charset="0"/>
              </a:rPr>
              <a:t>Multidimensional Scaling</a:t>
            </a:r>
            <a:r>
              <a:rPr lang="en-US" dirty="0" smtClean="0">
                <a:latin typeface="Calibri" pitchFamily="34" charset="0"/>
              </a:rPr>
              <a:t>, Sage University Paper series on Quantitative Application in the Social Sciences, 07-011. Beverly Hills and London: Sage Publications.</a:t>
            </a:r>
          </a:p>
          <a:p>
            <a:r>
              <a:rPr lang="fr-FR" dirty="0" smtClean="0">
                <a:latin typeface="Calibri" pitchFamily="34" charset="0"/>
                <a:hlinkClick r:id="rId3"/>
              </a:rPr>
              <a:t>Marinos Kavouras, Margarita Kokla, and Eleni Tomai. 2005. </a:t>
            </a:r>
            <a:r>
              <a:rPr lang="fr-FR" dirty="0" err="1" smtClean="0">
                <a:latin typeface="Calibri" pitchFamily="34" charset="0"/>
                <a:hlinkClick r:id="rId3"/>
              </a:rPr>
              <a:t>Comparing</a:t>
            </a:r>
            <a:r>
              <a:rPr lang="fr-FR" dirty="0" smtClean="0">
                <a:latin typeface="Calibri" pitchFamily="34" charset="0"/>
                <a:hlinkClick r:id="rId3"/>
              </a:rPr>
              <a:t> </a:t>
            </a:r>
            <a:r>
              <a:rPr lang="fr-FR" dirty="0" err="1" smtClean="0">
                <a:latin typeface="Calibri" pitchFamily="34" charset="0"/>
                <a:hlinkClick r:id="rId3"/>
              </a:rPr>
              <a:t>categories</a:t>
            </a:r>
            <a:r>
              <a:rPr lang="fr-FR" dirty="0" smtClean="0">
                <a:latin typeface="Calibri" pitchFamily="34" charset="0"/>
                <a:hlinkClick r:id="rId3"/>
              </a:rPr>
              <a:t> </a:t>
            </a:r>
            <a:r>
              <a:rPr lang="fr-FR" dirty="0" err="1" smtClean="0">
                <a:latin typeface="Calibri" pitchFamily="34" charset="0"/>
                <a:hlinkClick r:id="rId3"/>
              </a:rPr>
              <a:t>among</a:t>
            </a:r>
            <a:r>
              <a:rPr lang="fr-FR" dirty="0" smtClean="0">
                <a:latin typeface="Calibri" pitchFamily="34" charset="0"/>
                <a:hlinkClick r:id="rId3"/>
              </a:rPr>
              <a:t> </a:t>
            </a:r>
            <a:r>
              <a:rPr lang="fr-FR" dirty="0" err="1" smtClean="0">
                <a:latin typeface="Calibri" pitchFamily="34" charset="0"/>
                <a:hlinkClick r:id="rId3"/>
              </a:rPr>
              <a:t>geographic</a:t>
            </a:r>
            <a:r>
              <a:rPr lang="fr-FR" dirty="0" smtClean="0">
                <a:latin typeface="Calibri" pitchFamily="34" charset="0"/>
                <a:hlinkClick r:id="rId3"/>
              </a:rPr>
              <a:t> ontologies</a:t>
            </a:r>
            <a:r>
              <a:rPr lang="fr-FR" dirty="0" smtClean="0">
                <a:latin typeface="Calibri" pitchFamily="34" charset="0"/>
              </a:rPr>
              <a:t>. </a:t>
            </a:r>
            <a:r>
              <a:rPr lang="fr-FR" i="1" dirty="0" smtClean="0">
                <a:latin typeface="Calibri" pitchFamily="34" charset="0"/>
              </a:rPr>
              <a:t>Computers and </a:t>
            </a:r>
            <a:r>
              <a:rPr lang="fr-FR" i="1" dirty="0" err="1" smtClean="0">
                <a:latin typeface="Calibri" pitchFamily="34" charset="0"/>
              </a:rPr>
              <a:t>Geosciences</a:t>
            </a:r>
            <a:r>
              <a:rPr lang="fr-FR" i="1" dirty="0" smtClean="0">
                <a:latin typeface="Calibri" pitchFamily="34" charset="0"/>
              </a:rPr>
              <a:t>.</a:t>
            </a:r>
            <a:r>
              <a:rPr lang="fr-FR" dirty="0" smtClean="0">
                <a:latin typeface="Calibri" pitchFamily="34" charset="0"/>
              </a:rPr>
              <a:t> 31, 2 (March 2005), 145-154.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matrix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495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 pitchFamily="34" charset="0"/>
              </a:rPr>
              <a:t>Symmetrical matrix (</a:t>
            </a:r>
            <a:r>
              <a:rPr lang="el-GR" dirty="0" smtClean="0">
                <a:latin typeface="Calibri" pitchFamily="34" charset="0"/>
              </a:rPr>
              <a:t>Δ) </a:t>
            </a:r>
            <a:r>
              <a:rPr lang="en-US" dirty="0" smtClean="0">
                <a:latin typeface="Calibri" pitchFamily="34" charset="0"/>
              </a:rPr>
              <a:t>of which each element </a:t>
            </a:r>
            <a:r>
              <a:rPr lang="el-GR" dirty="0">
                <a:latin typeface="Calibri" pitchFamily="34" charset="0"/>
              </a:rPr>
              <a:t>δ</a:t>
            </a:r>
            <a:r>
              <a:rPr lang="el-GR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, j), corresponds to the result of comparing object </a:t>
            </a:r>
            <a:r>
              <a:rPr lang="en-US" dirty="0" err="1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 to j. </a:t>
            </a: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pPr lvl="1"/>
            <a:r>
              <a:rPr lang="en-US" sz="1600" dirty="0" smtClean="0">
                <a:latin typeface="Calibri" pitchFamily="34" charset="0"/>
              </a:rPr>
              <a:t>Example taken from an experiment conducted by NTUA for assessing similarity of geospatial features based on semantic analysis of their definitions.</a:t>
            </a:r>
          </a:p>
          <a:p>
            <a:endParaRPr lang="el-GR" dirty="0">
              <a:latin typeface="Calibri" pitchFamily="34" charset="0"/>
            </a:endParaRPr>
          </a:p>
        </p:txBody>
      </p:sp>
      <p:grpSp>
        <p:nvGrpSpPr>
          <p:cNvPr id="5" name="Group 291"/>
          <p:cNvGrpSpPr>
            <a:grpSpLocks/>
          </p:cNvGrpSpPr>
          <p:nvPr/>
        </p:nvGrpSpPr>
        <p:grpSpPr bwMode="auto">
          <a:xfrm>
            <a:off x="2123728" y="2708920"/>
            <a:ext cx="6334472" cy="3400425"/>
            <a:chOff x="-3" y="-3"/>
            <a:chExt cx="3316" cy="3294"/>
          </a:xfrm>
        </p:grpSpPr>
        <p:grpSp>
          <p:nvGrpSpPr>
            <p:cNvPr id="6" name="Group 289"/>
            <p:cNvGrpSpPr>
              <a:grpSpLocks/>
            </p:cNvGrpSpPr>
            <p:nvPr/>
          </p:nvGrpSpPr>
          <p:grpSpPr bwMode="auto">
            <a:xfrm>
              <a:off x="0" y="0"/>
              <a:ext cx="3310" cy="3288"/>
              <a:chOff x="0" y="0"/>
              <a:chExt cx="3310" cy="3288"/>
            </a:xfrm>
          </p:grpSpPr>
          <p:grpSp>
            <p:nvGrpSpPr>
              <p:cNvPr id="8" name="Group 224"/>
              <p:cNvGrpSpPr>
                <a:grpSpLocks/>
              </p:cNvGrpSpPr>
              <p:nvPr/>
            </p:nvGrpSpPr>
            <p:grpSpPr bwMode="auto">
              <a:xfrm>
                <a:off x="0" y="0"/>
                <a:ext cx="662" cy="750"/>
                <a:chOff x="0" y="0"/>
                <a:chExt cx="662" cy="750"/>
              </a:xfrm>
            </p:grpSpPr>
            <p:sp>
              <p:nvSpPr>
                <p:cNvPr id="97" name="Rectangle 2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62" cy="750"/>
                </a:xfrm>
                <a:prstGeom prst="rect">
                  <a:avLst/>
                </a:prstGeom>
                <a:solidFill>
                  <a:srgbClr val="00000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98" name="Group 222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62" cy="750"/>
                  <a:chOff x="0" y="0"/>
                  <a:chExt cx="662" cy="750"/>
                </a:xfrm>
              </p:grpSpPr>
              <p:sp>
                <p:nvSpPr>
                  <p:cNvPr id="99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576" cy="750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n-US" sz="1200"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</a:p>
                  <a:p>
                    <a:pPr algn="ctr" eaLnBrk="0" hangingPunct="0"/>
                    <a:endParaRPr kumimoji="1" lang="en-US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0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9" name="Group 228"/>
              <p:cNvGrpSpPr>
                <a:grpSpLocks/>
              </p:cNvGrpSpPr>
              <p:nvPr/>
            </p:nvGrpSpPr>
            <p:grpSpPr bwMode="auto">
              <a:xfrm>
                <a:off x="662" y="0"/>
                <a:ext cx="662" cy="750"/>
                <a:chOff x="662" y="0"/>
                <a:chExt cx="662" cy="750"/>
              </a:xfrm>
            </p:grpSpPr>
            <p:sp>
              <p:nvSpPr>
                <p:cNvPr id="93" name="Rectangle 227"/>
                <p:cNvSpPr>
                  <a:spLocks noChangeArrowheads="1"/>
                </p:cNvSpPr>
                <p:nvPr/>
              </p:nvSpPr>
              <p:spPr bwMode="auto">
                <a:xfrm>
                  <a:off x="662" y="0"/>
                  <a:ext cx="662" cy="750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94" name="Group 226"/>
                <p:cNvGrpSpPr>
                  <a:grpSpLocks/>
                </p:cNvGrpSpPr>
                <p:nvPr/>
              </p:nvGrpSpPr>
              <p:grpSpPr bwMode="auto">
                <a:xfrm>
                  <a:off x="662" y="0"/>
                  <a:ext cx="662" cy="750"/>
                  <a:chOff x="662" y="0"/>
                  <a:chExt cx="662" cy="750"/>
                </a:xfrm>
              </p:grpSpPr>
              <p:sp>
                <p:nvSpPr>
                  <p:cNvPr id="95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05" y="0"/>
                    <a:ext cx="576" cy="750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Mountain</a:t>
                    </a:r>
                    <a:endParaRPr kumimoji="1" lang="en-US" sz="1200" dirty="0">
                      <a:latin typeface="Calibri" pitchFamily="34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6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662" y="0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0" name="Group 232"/>
              <p:cNvGrpSpPr>
                <a:grpSpLocks/>
              </p:cNvGrpSpPr>
              <p:nvPr/>
            </p:nvGrpSpPr>
            <p:grpSpPr bwMode="auto">
              <a:xfrm>
                <a:off x="1324" y="0"/>
                <a:ext cx="662" cy="750"/>
                <a:chOff x="1324" y="0"/>
                <a:chExt cx="662" cy="750"/>
              </a:xfrm>
            </p:grpSpPr>
            <p:sp>
              <p:nvSpPr>
                <p:cNvPr id="89" name="Rectangle 231"/>
                <p:cNvSpPr>
                  <a:spLocks noChangeArrowheads="1"/>
                </p:cNvSpPr>
                <p:nvPr/>
              </p:nvSpPr>
              <p:spPr bwMode="auto">
                <a:xfrm>
                  <a:off x="1324" y="0"/>
                  <a:ext cx="662" cy="750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90" name="Group 230"/>
                <p:cNvGrpSpPr>
                  <a:grpSpLocks/>
                </p:cNvGrpSpPr>
                <p:nvPr/>
              </p:nvGrpSpPr>
              <p:grpSpPr bwMode="auto">
                <a:xfrm>
                  <a:off x="1324" y="0"/>
                  <a:ext cx="662" cy="750"/>
                  <a:chOff x="1324" y="0"/>
                  <a:chExt cx="662" cy="750"/>
                </a:xfrm>
              </p:grpSpPr>
              <p:sp>
                <p:nvSpPr>
                  <p:cNvPr id="91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367" y="0"/>
                    <a:ext cx="576" cy="750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Hill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2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1324" y="0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1" name="Group 236"/>
              <p:cNvGrpSpPr>
                <a:grpSpLocks/>
              </p:cNvGrpSpPr>
              <p:nvPr/>
            </p:nvGrpSpPr>
            <p:grpSpPr bwMode="auto">
              <a:xfrm>
                <a:off x="1986" y="0"/>
                <a:ext cx="662" cy="750"/>
                <a:chOff x="1986" y="0"/>
                <a:chExt cx="662" cy="750"/>
              </a:xfrm>
            </p:grpSpPr>
            <p:sp>
              <p:nvSpPr>
                <p:cNvPr id="85" name="Rectangle 235"/>
                <p:cNvSpPr>
                  <a:spLocks noChangeArrowheads="1"/>
                </p:cNvSpPr>
                <p:nvPr/>
              </p:nvSpPr>
              <p:spPr bwMode="auto">
                <a:xfrm>
                  <a:off x="1986" y="0"/>
                  <a:ext cx="662" cy="750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86" name="Group 234"/>
                <p:cNvGrpSpPr>
                  <a:grpSpLocks/>
                </p:cNvGrpSpPr>
                <p:nvPr/>
              </p:nvGrpSpPr>
              <p:grpSpPr bwMode="auto">
                <a:xfrm>
                  <a:off x="1986" y="0"/>
                  <a:ext cx="662" cy="750"/>
                  <a:chOff x="1986" y="0"/>
                  <a:chExt cx="662" cy="750"/>
                </a:xfrm>
              </p:grpSpPr>
              <p:sp>
                <p:nvSpPr>
                  <p:cNvPr id="87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029" y="0"/>
                    <a:ext cx="576" cy="750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River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8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1986" y="0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2" name="Group 240"/>
              <p:cNvGrpSpPr>
                <a:grpSpLocks/>
              </p:cNvGrpSpPr>
              <p:nvPr/>
            </p:nvGrpSpPr>
            <p:grpSpPr bwMode="auto">
              <a:xfrm>
                <a:off x="2648" y="0"/>
                <a:ext cx="662" cy="750"/>
                <a:chOff x="2648" y="0"/>
                <a:chExt cx="662" cy="750"/>
              </a:xfrm>
            </p:grpSpPr>
            <p:sp>
              <p:nvSpPr>
                <p:cNvPr id="81" name="Rectangle 239"/>
                <p:cNvSpPr>
                  <a:spLocks noChangeArrowheads="1"/>
                </p:cNvSpPr>
                <p:nvPr/>
              </p:nvSpPr>
              <p:spPr bwMode="auto">
                <a:xfrm>
                  <a:off x="2648" y="0"/>
                  <a:ext cx="662" cy="750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82" name="Group 238"/>
                <p:cNvGrpSpPr>
                  <a:grpSpLocks/>
                </p:cNvGrpSpPr>
                <p:nvPr/>
              </p:nvGrpSpPr>
              <p:grpSpPr bwMode="auto">
                <a:xfrm>
                  <a:off x="2648" y="0"/>
                  <a:ext cx="662" cy="750"/>
                  <a:chOff x="2648" y="0"/>
                  <a:chExt cx="662" cy="750"/>
                </a:xfrm>
              </p:grpSpPr>
              <p:sp>
                <p:nvSpPr>
                  <p:cNvPr id="83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691" y="0"/>
                    <a:ext cx="576" cy="750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Valley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4" name="Rectangle 237"/>
                  <p:cNvSpPr>
                    <a:spLocks noChangeArrowheads="1"/>
                  </p:cNvSpPr>
                  <p:nvPr/>
                </p:nvSpPr>
                <p:spPr bwMode="auto">
                  <a:xfrm>
                    <a:off x="2648" y="0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3" name="Group 244"/>
              <p:cNvGrpSpPr>
                <a:grpSpLocks/>
              </p:cNvGrpSpPr>
              <p:nvPr/>
            </p:nvGrpSpPr>
            <p:grpSpPr bwMode="auto">
              <a:xfrm>
                <a:off x="0" y="750"/>
                <a:ext cx="662" cy="596"/>
                <a:chOff x="0" y="750"/>
                <a:chExt cx="662" cy="596"/>
              </a:xfrm>
            </p:grpSpPr>
            <p:sp>
              <p:nvSpPr>
                <p:cNvPr id="77" name="Rectangle 243"/>
                <p:cNvSpPr>
                  <a:spLocks noChangeArrowheads="1"/>
                </p:cNvSpPr>
                <p:nvPr/>
              </p:nvSpPr>
              <p:spPr bwMode="auto">
                <a:xfrm>
                  <a:off x="0" y="750"/>
                  <a:ext cx="662" cy="596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78" name="Group 242"/>
                <p:cNvGrpSpPr>
                  <a:grpSpLocks/>
                </p:cNvGrpSpPr>
                <p:nvPr/>
              </p:nvGrpSpPr>
              <p:grpSpPr bwMode="auto">
                <a:xfrm>
                  <a:off x="0" y="750"/>
                  <a:ext cx="662" cy="596"/>
                  <a:chOff x="0" y="750"/>
                  <a:chExt cx="662" cy="596"/>
                </a:xfrm>
              </p:grpSpPr>
              <p:sp>
                <p:nvSpPr>
                  <p:cNvPr id="79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750"/>
                    <a:ext cx="576" cy="596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Mountain</a:t>
                    </a:r>
                    <a:endParaRPr kumimoji="1" lang="en-US" sz="1200" dirty="0" smtClean="0">
                      <a:latin typeface="Calibri" pitchFamily="34" charset="0"/>
                      <a:cs typeface="Times New Roman" pitchFamily="18" charset="0"/>
                    </a:endParaRPr>
                  </a:p>
                  <a:p>
                    <a:pPr algn="ctr" eaLnBrk="0" hangingPunct="0"/>
                    <a:endParaRPr kumimoji="1" lang="en-US" sz="1600" b="1" dirty="0" smtClean="0">
                      <a:solidFill>
                        <a:srgbClr val="FFFFFF"/>
                      </a:solidFill>
                      <a:latin typeface="Calibri" pitchFamily="34" charset="0"/>
                      <a:cs typeface="Times New Roman" pitchFamily="18" charset="0"/>
                    </a:endParaRP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0" name="Rectangle 24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750"/>
                    <a:ext cx="662" cy="59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4" name="Group 246"/>
              <p:cNvGrpSpPr>
                <a:grpSpLocks/>
              </p:cNvGrpSpPr>
              <p:nvPr/>
            </p:nvGrpSpPr>
            <p:grpSpPr bwMode="auto">
              <a:xfrm>
                <a:off x="662" y="750"/>
                <a:ext cx="662" cy="596"/>
                <a:chOff x="662" y="750"/>
                <a:chExt cx="662" cy="596"/>
              </a:xfrm>
            </p:grpSpPr>
            <p:sp>
              <p:nvSpPr>
                <p:cNvPr id="7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05" y="750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1</a:t>
                  </a:r>
                  <a:endParaRPr kumimoji="1" lang="en-US" sz="1200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76" name="Rectangle 245"/>
                <p:cNvSpPr>
                  <a:spLocks noChangeArrowheads="1"/>
                </p:cNvSpPr>
                <p:nvPr/>
              </p:nvSpPr>
              <p:spPr bwMode="auto">
                <a:xfrm>
                  <a:off x="662" y="750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15" name="Group 248"/>
              <p:cNvGrpSpPr>
                <a:grpSpLocks/>
              </p:cNvGrpSpPr>
              <p:nvPr/>
            </p:nvGrpSpPr>
            <p:grpSpPr bwMode="auto">
              <a:xfrm>
                <a:off x="1324" y="750"/>
                <a:ext cx="662" cy="596"/>
                <a:chOff x="1324" y="750"/>
                <a:chExt cx="662" cy="596"/>
              </a:xfrm>
            </p:grpSpPr>
            <p:sp>
              <p:nvSpPr>
                <p:cNvPr id="73" name="Rectangle 203"/>
                <p:cNvSpPr>
                  <a:spLocks noChangeArrowheads="1"/>
                </p:cNvSpPr>
                <p:nvPr/>
              </p:nvSpPr>
              <p:spPr bwMode="auto">
                <a:xfrm>
                  <a:off x="1367" y="750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0.9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74" name="Rectangle 247"/>
                <p:cNvSpPr>
                  <a:spLocks noChangeArrowheads="1"/>
                </p:cNvSpPr>
                <p:nvPr/>
              </p:nvSpPr>
              <p:spPr bwMode="auto">
                <a:xfrm>
                  <a:off x="1324" y="750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16" name="Group 250"/>
              <p:cNvGrpSpPr>
                <a:grpSpLocks/>
              </p:cNvGrpSpPr>
              <p:nvPr/>
            </p:nvGrpSpPr>
            <p:grpSpPr bwMode="auto">
              <a:xfrm>
                <a:off x="1986" y="750"/>
                <a:ext cx="662" cy="596"/>
                <a:chOff x="1986" y="750"/>
                <a:chExt cx="662" cy="596"/>
              </a:xfrm>
            </p:grpSpPr>
            <p:sp>
              <p:nvSpPr>
                <p:cNvPr id="71" name="Rectangle 204"/>
                <p:cNvSpPr>
                  <a:spLocks noChangeArrowheads="1"/>
                </p:cNvSpPr>
                <p:nvPr/>
              </p:nvSpPr>
              <p:spPr bwMode="auto">
                <a:xfrm>
                  <a:off x="2029" y="750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0.01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72" name="Rectangle 249"/>
                <p:cNvSpPr>
                  <a:spLocks noChangeArrowheads="1"/>
                </p:cNvSpPr>
                <p:nvPr/>
              </p:nvSpPr>
              <p:spPr bwMode="auto">
                <a:xfrm>
                  <a:off x="1986" y="750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17" name="Group 252"/>
              <p:cNvGrpSpPr>
                <a:grpSpLocks/>
              </p:cNvGrpSpPr>
              <p:nvPr/>
            </p:nvGrpSpPr>
            <p:grpSpPr bwMode="auto">
              <a:xfrm>
                <a:off x="2648" y="750"/>
                <a:ext cx="662" cy="596"/>
                <a:chOff x="2648" y="750"/>
                <a:chExt cx="662" cy="596"/>
              </a:xfrm>
            </p:grpSpPr>
            <p:sp>
              <p:nvSpPr>
                <p:cNvPr id="69" name="Rectangle 205"/>
                <p:cNvSpPr>
                  <a:spLocks noChangeArrowheads="1"/>
                </p:cNvSpPr>
                <p:nvPr/>
              </p:nvSpPr>
              <p:spPr bwMode="auto">
                <a:xfrm>
                  <a:off x="2691" y="750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0.2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70" name="Rectangle 251"/>
                <p:cNvSpPr>
                  <a:spLocks noChangeArrowheads="1"/>
                </p:cNvSpPr>
                <p:nvPr/>
              </p:nvSpPr>
              <p:spPr bwMode="auto">
                <a:xfrm>
                  <a:off x="2648" y="750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18" name="Group 256"/>
              <p:cNvGrpSpPr>
                <a:grpSpLocks/>
              </p:cNvGrpSpPr>
              <p:nvPr/>
            </p:nvGrpSpPr>
            <p:grpSpPr bwMode="auto">
              <a:xfrm>
                <a:off x="0" y="1346"/>
                <a:ext cx="662" cy="596"/>
                <a:chOff x="0" y="1346"/>
                <a:chExt cx="662" cy="596"/>
              </a:xfrm>
            </p:grpSpPr>
            <p:sp>
              <p:nvSpPr>
                <p:cNvPr id="65" name="Rectangle 255"/>
                <p:cNvSpPr>
                  <a:spLocks noChangeArrowheads="1"/>
                </p:cNvSpPr>
                <p:nvPr/>
              </p:nvSpPr>
              <p:spPr bwMode="auto">
                <a:xfrm>
                  <a:off x="0" y="1346"/>
                  <a:ext cx="662" cy="596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66" name="Group 254"/>
                <p:cNvGrpSpPr>
                  <a:grpSpLocks/>
                </p:cNvGrpSpPr>
                <p:nvPr/>
              </p:nvGrpSpPr>
              <p:grpSpPr bwMode="auto">
                <a:xfrm>
                  <a:off x="0" y="1346"/>
                  <a:ext cx="662" cy="596"/>
                  <a:chOff x="0" y="1346"/>
                  <a:chExt cx="662" cy="596"/>
                </a:xfrm>
              </p:grpSpPr>
              <p:sp>
                <p:nvSpPr>
                  <p:cNvPr id="6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346"/>
                    <a:ext cx="576" cy="596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Hill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8" name="Rectangle 2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346"/>
                    <a:ext cx="662" cy="59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9" name="Group 258"/>
              <p:cNvGrpSpPr>
                <a:grpSpLocks/>
              </p:cNvGrpSpPr>
              <p:nvPr/>
            </p:nvGrpSpPr>
            <p:grpSpPr bwMode="auto">
              <a:xfrm>
                <a:off x="662" y="1346"/>
                <a:ext cx="662" cy="596"/>
                <a:chOff x="662" y="1346"/>
                <a:chExt cx="662" cy="596"/>
              </a:xfrm>
            </p:grpSpPr>
            <p:sp>
              <p:nvSpPr>
                <p:cNvPr id="63" name="Rectangle 207"/>
                <p:cNvSpPr>
                  <a:spLocks noChangeArrowheads="1"/>
                </p:cNvSpPr>
                <p:nvPr/>
              </p:nvSpPr>
              <p:spPr bwMode="auto">
                <a:xfrm>
                  <a:off x="705" y="1346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0.9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64" name="Rectangle 257"/>
                <p:cNvSpPr>
                  <a:spLocks noChangeArrowheads="1"/>
                </p:cNvSpPr>
                <p:nvPr/>
              </p:nvSpPr>
              <p:spPr bwMode="auto">
                <a:xfrm>
                  <a:off x="662" y="1346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0" name="Group 260"/>
              <p:cNvGrpSpPr>
                <a:grpSpLocks/>
              </p:cNvGrpSpPr>
              <p:nvPr/>
            </p:nvGrpSpPr>
            <p:grpSpPr bwMode="auto">
              <a:xfrm>
                <a:off x="1324" y="1346"/>
                <a:ext cx="662" cy="596"/>
                <a:chOff x="1324" y="1346"/>
                <a:chExt cx="662" cy="596"/>
              </a:xfrm>
            </p:grpSpPr>
            <p:sp>
              <p:nvSpPr>
                <p:cNvPr id="61" name="Rectangle 208"/>
                <p:cNvSpPr>
                  <a:spLocks noChangeArrowheads="1"/>
                </p:cNvSpPr>
                <p:nvPr/>
              </p:nvSpPr>
              <p:spPr bwMode="auto">
                <a:xfrm>
                  <a:off x="1367" y="1346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1</a:t>
                  </a:r>
                  <a:endParaRPr kumimoji="1" lang="en-US" sz="1200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62" name="Rectangle 259"/>
                <p:cNvSpPr>
                  <a:spLocks noChangeArrowheads="1"/>
                </p:cNvSpPr>
                <p:nvPr/>
              </p:nvSpPr>
              <p:spPr bwMode="auto">
                <a:xfrm>
                  <a:off x="1324" y="1346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1" name="Group 262"/>
              <p:cNvGrpSpPr>
                <a:grpSpLocks/>
              </p:cNvGrpSpPr>
              <p:nvPr/>
            </p:nvGrpSpPr>
            <p:grpSpPr bwMode="auto">
              <a:xfrm>
                <a:off x="1986" y="1346"/>
                <a:ext cx="662" cy="596"/>
                <a:chOff x="1986" y="1346"/>
                <a:chExt cx="662" cy="596"/>
              </a:xfrm>
            </p:grpSpPr>
            <p:sp>
              <p:nvSpPr>
                <p:cNvPr id="59" name="Rectangle 209"/>
                <p:cNvSpPr>
                  <a:spLocks noChangeArrowheads="1"/>
                </p:cNvSpPr>
                <p:nvPr/>
              </p:nvSpPr>
              <p:spPr bwMode="auto">
                <a:xfrm>
                  <a:off x="2029" y="1346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0.02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60" name="Rectangle 261"/>
                <p:cNvSpPr>
                  <a:spLocks noChangeArrowheads="1"/>
                </p:cNvSpPr>
                <p:nvPr/>
              </p:nvSpPr>
              <p:spPr bwMode="auto">
                <a:xfrm>
                  <a:off x="1986" y="1346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2" name="Group 264"/>
              <p:cNvGrpSpPr>
                <a:grpSpLocks/>
              </p:cNvGrpSpPr>
              <p:nvPr/>
            </p:nvGrpSpPr>
            <p:grpSpPr bwMode="auto">
              <a:xfrm>
                <a:off x="2648" y="1346"/>
                <a:ext cx="662" cy="596"/>
                <a:chOff x="2648" y="1346"/>
                <a:chExt cx="662" cy="596"/>
              </a:xfrm>
            </p:grpSpPr>
            <p:sp>
              <p:nvSpPr>
                <p:cNvPr id="57" name="Rectangle 210"/>
                <p:cNvSpPr>
                  <a:spLocks noChangeArrowheads="1"/>
                </p:cNvSpPr>
                <p:nvPr/>
              </p:nvSpPr>
              <p:spPr bwMode="auto">
                <a:xfrm>
                  <a:off x="2691" y="1346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0.3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58" name="Rectangle 263"/>
                <p:cNvSpPr>
                  <a:spLocks noChangeArrowheads="1"/>
                </p:cNvSpPr>
                <p:nvPr/>
              </p:nvSpPr>
              <p:spPr bwMode="auto">
                <a:xfrm>
                  <a:off x="2648" y="1346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3" name="Group 268"/>
              <p:cNvGrpSpPr>
                <a:grpSpLocks/>
              </p:cNvGrpSpPr>
              <p:nvPr/>
            </p:nvGrpSpPr>
            <p:grpSpPr bwMode="auto">
              <a:xfrm>
                <a:off x="0" y="1942"/>
                <a:ext cx="662" cy="596"/>
                <a:chOff x="0" y="1942"/>
                <a:chExt cx="662" cy="596"/>
              </a:xfrm>
            </p:grpSpPr>
            <p:sp>
              <p:nvSpPr>
                <p:cNvPr id="53" name="Rectangle 267"/>
                <p:cNvSpPr>
                  <a:spLocks noChangeArrowheads="1"/>
                </p:cNvSpPr>
                <p:nvPr/>
              </p:nvSpPr>
              <p:spPr bwMode="auto">
                <a:xfrm>
                  <a:off x="0" y="1942"/>
                  <a:ext cx="662" cy="596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54" name="Group 266"/>
                <p:cNvGrpSpPr>
                  <a:grpSpLocks/>
                </p:cNvGrpSpPr>
                <p:nvPr/>
              </p:nvGrpSpPr>
              <p:grpSpPr bwMode="auto">
                <a:xfrm>
                  <a:off x="0" y="1942"/>
                  <a:ext cx="662" cy="596"/>
                  <a:chOff x="0" y="1942"/>
                  <a:chExt cx="662" cy="596"/>
                </a:xfrm>
              </p:grpSpPr>
              <p:sp>
                <p:nvSpPr>
                  <p:cNvPr id="55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942"/>
                    <a:ext cx="576" cy="596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River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" name="Rectangle 26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42"/>
                    <a:ext cx="662" cy="59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24" name="Group 270"/>
              <p:cNvGrpSpPr>
                <a:grpSpLocks/>
              </p:cNvGrpSpPr>
              <p:nvPr/>
            </p:nvGrpSpPr>
            <p:grpSpPr bwMode="auto">
              <a:xfrm>
                <a:off x="662" y="1942"/>
                <a:ext cx="662" cy="596"/>
                <a:chOff x="662" y="1942"/>
                <a:chExt cx="662" cy="596"/>
              </a:xfrm>
            </p:grpSpPr>
            <p:sp>
              <p:nvSpPr>
                <p:cNvPr id="51" name="Rectangle 212"/>
                <p:cNvSpPr>
                  <a:spLocks noChangeArrowheads="1"/>
                </p:cNvSpPr>
                <p:nvPr/>
              </p:nvSpPr>
              <p:spPr bwMode="auto">
                <a:xfrm>
                  <a:off x="705" y="1942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0.01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52" name="Rectangle 269"/>
                <p:cNvSpPr>
                  <a:spLocks noChangeArrowheads="1"/>
                </p:cNvSpPr>
                <p:nvPr/>
              </p:nvSpPr>
              <p:spPr bwMode="auto">
                <a:xfrm>
                  <a:off x="662" y="1942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5" name="Group 272"/>
              <p:cNvGrpSpPr>
                <a:grpSpLocks/>
              </p:cNvGrpSpPr>
              <p:nvPr/>
            </p:nvGrpSpPr>
            <p:grpSpPr bwMode="auto">
              <a:xfrm>
                <a:off x="1324" y="1942"/>
                <a:ext cx="662" cy="596"/>
                <a:chOff x="1324" y="1942"/>
                <a:chExt cx="662" cy="596"/>
              </a:xfrm>
            </p:grpSpPr>
            <p:sp>
              <p:nvSpPr>
                <p:cNvPr id="49" name="Rectangle 213"/>
                <p:cNvSpPr>
                  <a:spLocks noChangeArrowheads="1"/>
                </p:cNvSpPr>
                <p:nvPr/>
              </p:nvSpPr>
              <p:spPr bwMode="auto">
                <a:xfrm>
                  <a:off x="1367" y="1942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0.02</a:t>
                  </a:r>
                  <a:endParaRPr kumimoji="1" lang="en-US" sz="1600" b="1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50" name="Rectangle 271"/>
                <p:cNvSpPr>
                  <a:spLocks noChangeArrowheads="1"/>
                </p:cNvSpPr>
                <p:nvPr/>
              </p:nvSpPr>
              <p:spPr bwMode="auto">
                <a:xfrm>
                  <a:off x="1324" y="1942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6" name="Group 274"/>
              <p:cNvGrpSpPr>
                <a:grpSpLocks/>
              </p:cNvGrpSpPr>
              <p:nvPr/>
            </p:nvGrpSpPr>
            <p:grpSpPr bwMode="auto">
              <a:xfrm>
                <a:off x="1986" y="1942"/>
                <a:ext cx="662" cy="596"/>
                <a:chOff x="1986" y="1942"/>
                <a:chExt cx="662" cy="596"/>
              </a:xfrm>
            </p:grpSpPr>
            <p:sp>
              <p:nvSpPr>
                <p:cNvPr id="47" name="Rectangle 214"/>
                <p:cNvSpPr>
                  <a:spLocks noChangeArrowheads="1"/>
                </p:cNvSpPr>
                <p:nvPr/>
              </p:nvSpPr>
              <p:spPr bwMode="auto">
                <a:xfrm>
                  <a:off x="2029" y="1942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1</a:t>
                  </a:r>
                  <a:endParaRPr kumimoji="1" lang="en-US" sz="1200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48" name="Rectangle 273"/>
                <p:cNvSpPr>
                  <a:spLocks noChangeArrowheads="1"/>
                </p:cNvSpPr>
                <p:nvPr/>
              </p:nvSpPr>
              <p:spPr bwMode="auto">
                <a:xfrm>
                  <a:off x="1986" y="1942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7" name="Group 276"/>
              <p:cNvGrpSpPr>
                <a:grpSpLocks/>
              </p:cNvGrpSpPr>
              <p:nvPr/>
            </p:nvGrpSpPr>
            <p:grpSpPr bwMode="auto">
              <a:xfrm>
                <a:off x="2648" y="1942"/>
                <a:ext cx="662" cy="596"/>
                <a:chOff x="2648" y="1942"/>
                <a:chExt cx="662" cy="596"/>
              </a:xfrm>
            </p:grpSpPr>
            <p:sp>
              <p:nvSpPr>
                <p:cNvPr id="45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91" y="1942"/>
                  <a:ext cx="576" cy="59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0.03</a:t>
                  </a:r>
                  <a:endParaRPr kumimoji="1"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46" name="Rectangle 275"/>
                <p:cNvSpPr>
                  <a:spLocks noChangeArrowheads="1"/>
                </p:cNvSpPr>
                <p:nvPr/>
              </p:nvSpPr>
              <p:spPr bwMode="auto">
                <a:xfrm>
                  <a:off x="2648" y="1942"/>
                  <a:ext cx="662" cy="59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28" name="Group 280"/>
              <p:cNvGrpSpPr>
                <a:grpSpLocks/>
              </p:cNvGrpSpPr>
              <p:nvPr/>
            </p:nvGrpSpPr>
            <p:grpSpPr bwMode="auto">
              <a:xfrm>
                <a:off x="0" y="2538"/>
                <a:ext cx="662" cy="750"/>
                <a:chOff x="0" y="2538"/>
                <a:chExt cx="662" cy="750"/>
              </a:xfrm>
            </p:grpSpPr>
            <p:sp>
              <p:nvSpPr>
                <p:cNvPr id="41" name="Rectangle 279"/>
                <p:cNvSpPr>
                  <a:spLocks noChangeArrowheads="1"/>
                </p:cNvSpPr>
                <p:nvPr/>
              </p:nvSpPr>
              <p:spPr bwMode="auto">
                <a:xfrm>
                  <a:off x="0" y="2538"/>
                  <a:ext cx="662" cy="750"/>
                </a:xfrm>
                <a:prstGeom prst="rect">
                  <a:avLst/>
                </a:prstGeom>
                <a:solidFill>
                  <a:srgbClr val="008080"/>
                </a:solidFill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  <p:grpSp>
              <p:nvGrpSpPr>
                <p:cNvPr id="42" name="Group 278"/>
                <p:cNvGrpSpPr>
                  <a:grpSpLocks/>
                </p:cNvGrpSpPr>
                <p:nvPr/>
              </p:nvGrpSpPr>
              <p:grpSpPr bwMode="auto">
                <a:xfrm>
                  <a:off x="0" y="2538"/>
                  <a:ext cx="662" cy="750"/>
                  <a:chOff x="0" y="2538"/>
                  <a:chExt cx="662" cy="750"/>
                </a:xfrm>
              </p:grpSpPr>
              <p:sp>
                <p:nvSpPr>
                  <p:cNvPr id="43" name="Rectangle 216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2538"/>
                    <a:ext cx="576" cy="750"/>
                  </a:xfrm>
                  <a:prstGeom prst="rect">
                    <a:avLst/>
                  </a:prstGeom>
                  <a:solidFill>
                    <a:srgbClr val="008080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pPr algn="ctr"/>
                    <a:r>
                      <a:rPr kumimoji="1" lang="el-GR" sz="16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 </a:t>
                    </a:r>
                    <a:endParaRPr kumimoji="1" lang="en-US" sz="1200" dirty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 eaLnBrk="0" hangingPunct="0"/>
                    <a:r>
                      <a:rPr kumimoji="1" lang="en-US" sz="1600" b="1" dirty="0" smtClean="0">
                        <a:solidFill>
                          <a:srgbClr val="FFFFFF"/>
                        </a:solidFill>
                        <a:latin typeface="Calibri" pitchFamily="34" charset="0"/>
                        <a:cs typeface="Times New Roman" pitchFamily="18" charset="0"/>
                      </a:rPr>
                      <a:t>Valley</a:t>
                    </a:r>
                  </a:p>
                  <a:p>
                    <a:pPr algn="ctr" eaLnBrk="0" hangingPunct="0"/>
                    <a:endParaRPr kumimoji="1" lang="en-US" dirty="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44" name="Rectangle 27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38"/>
                    <a:ext cx="662" cy="7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29" name="Group 282"/>
              <p:cNvGrpSpPr>
                <a:grpSpLocks/>
              </p:cNvGrpSpPr>
              <p:nvPr/>
            </p:nvGrpSpPr>
            <p:grpSpPr bwMode="auto">
              <a:xfrm>
                <a:off x="662" y="2538"/>
                <a:ext cx="662" cy="750"/>
                <a:chOff x="662" y="2538"/>
                <a:chExt cx="662" cy="750"/>
              </a:xfrm>
            </p:grpSpPr>
            <p:sp>
              <p:nvSpPr>
                <p:cNvPr id="39" name="Rectangle 217"/>
                <p:cNvSpPr>
                  <a:spLocks noChangeArrowheads="1"/>
                </p:cNvSpPr>
                <p:nvPr/>
              </p:nvSpPr>
              <p:spPr bwMode="auto">
                <a:xfrm>
                  <a:off x="705" y="2538"/>
                  <a:ext cx="576" cy="7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0.2</a:t>
                  </a:r>
                  <a:endParaRPr kumimoji="1"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40" name="Rectangle 281"/>
                <p:cNvSpPr>
                  <a:spLocks noChangeArrowheads="1"/>
                </p:cNvSpPr>
                <p:nvPr/>
              </p:nvSpPr>
              <p:spPr bwMode="auto">
                <a:xfrm>
                  <a:off x="662" y="2538"/>
                  <a:ext cx="662" cy="7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30" name="Group 284"/>
              <p:cNvGrpSpPr>
                <a:grpSpLocks/>
              </p:cNvGrpSpPr>
              <p:nvPr/>
            </p:nvGrpSpPr>
            <p:grpSpPr bwMode="auto">
              <a:xfrm>
                <a:off x="1324" y="2538"/>
                <a:ext cx="662" cy="750"/>
                <a:chOff x="1324" y="2538"/>
                <a:chExt cx="662" cy="750"/>
              </a:xfrm>
            </p:grpSpPr>
            <p:sp>
              <p:nvSpPr>
                <p:cNvPr id="37" name="Rectangle 218"/>
                <p:cNvSpPr>
                  <a:spLocks noChangeArrowheads="1"/>
                </p:cNvSpPr>
                <p:nvPr/>
              </p:nvSpPr>
              <p:spPr bwMode="auto">
                <a:xfrm>
                  <a:off x="1367" y="2538"/>
                  <a:ext cx="576" cy="7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0.3</a:t>
                  </a:r>
                  <a:endParaRPr kumimoji="1"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3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324" y="2538"/>
                  <a:ext cx="662" cy="7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31" name="Group 286"/>
              <p:cNvGrpSpPr>
                <a:grpSpLocks/>
              </p:cNvGrpSpPr>
              <p:nvPr/>
            </p:nvGrpSpPr>
            <p:grpSpPr bwMode="auto">
              <a:xfrm>
                <a:off x="1986" y="2538"/>
                <a:ext cx="662" cy="750"/>
                <a:chOff x="1986" y="2538"/>
                <a:chExt cx="662" cy="750"/>
              </a:xfrm>
            </p:grpSpPr>
            <p:sp>
              <p:nvSpPr>
                <p:cNvPr id="35" name="Rectangle 219"/>
                <p:cNvSpPr>
                  <a:spLocks noChangeArrowheads="1"/>
                </p:cNvSpPr>
                <p:nvPr/>
              </p:nvSpPr>
              <p:spPr bwMode="auto">
                <a:xfrm>
                  <a:off x="2029" y="2538"/>
                  <a:ext cx="576" cy="7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cs typeface="Times New Roman" pitchFamily="18" charset="0"/>
                    </a:rPr>
                    <a:t>0.03</a:t>
                  </a:r>
                  <a:endParaRPr kumimoji="1"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36" name="Rectangle 285"/>
                <p:cNvSpPr>
                  <a:spLocks noChangeArrowheads="1"/>
                </p:cNvSpPr>
                <p:nvPr/>
              </p:nvSpPr>
              <p:spPr bwMode="auto">
                <a:xfrm>
                  <a:off x="1986" y="2538"/>
                  <a:ext cx="662" cy="7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  <p:grpSp>
            <p:nvGrpSpPr>
              <p:cNvPr id="32" name="Group 288"/>
              <p:cNvGrpSpPr>
                <a:grpSpLocks/>
              </p:cNvGrpSpPr>
              <p:nvPr/>
            </p:nvGrpSpPr>
            <p:grpSpPr bwMode="auto">
              <a:xfrm>
                <a:off x="2648" y="2538"/>
                <a:ext cx="662" cy="750"/>
                <a:chOff x="2648" y="2538"/>
                <a:chExt cx="662" cy="750"/>
              </a:xfrm>
            </p:grpSpPr>
            <p:sp>
              <p:nvSpPr>
                <p:cNvPr id="33" name="Rectangle 220"/>
                <p:cNvSpPr>
                  <a:spLocks noChangeArrowheads="1"/>
                </p:cNvSpPr>
                <p:nvPr/>
              </p:nvSpPr>
              <p:spPr bwMode="auto">
                <a:xfrm>
                  <a:off x="2691" y="2538"/>
                  <a:ext cx="576" cy="7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algn="ctr"/>
                  <a:r>
                    <a:rPr kumimoji="1" lang="el-GR" sz="1600" b="1" dirty="0">
                      <a:latin typeface="Calibri" pitchFamily="34" charset="0"/>
                      <a:cs typeface="Times New Roman" pitchFamily="18" charset="0"/>
                    </a:rPr>
                    <a:t>1</a:t>
                  </a:r>
                  <a:endParaRPr kumimoji="1" lang="en-US" sz="1200" dirty="0"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kumimoji="1" lang="en-US" dirty="0">
                    <a:latin typeface="Times New Roman" pitchFamily="18" charset="0"/>
                  </a:endParaRPr>
                </a:p>
              </p:txBody>
            </p:sp>
            <p:sp>
              <p:nvSpPr>
                <p:cNvPr id="34" name="Rectangle 287"/>
                <p:cNvSpPr>
                  <a:spLocks noChangeArrowheads="1"/>
                </p:cNvSpPr>
                <p:nvPr/>
              </p:nvSpPr>
              <p:spPr bwMode="auto">
                <a:xfrm>
                  <a:off x="2648" y="2538"/>
                  <a:ext cx="662" cy="75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endParaRPr lang="el-GR"/>
                </a:p>
              </p:txBody>
            </p:sp>
          </p:grpSp>
        </p:grpSp>
        <p:sp>
          <p:nvSpPr>
            <p:cNvPr id="7" name="Rectangle 290"/>
            <p:cNvSpPr>
              <a:spLocks noChangeArrowheads="1"/>
            </p:cNvSpPr>
            <p:nvPr/>
          </p:nvSpPr>
          <p:spPr bwMode="auto">
            <a:xfrm>
              <a:off x="-3" y="-3"/>
              <a:ext cx="3316" cy="329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l-GR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similarity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33400" indent="-533400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Calibri" pitchFamily="34" charset="0"/>
              </a:rPr>
              <a:t>Two types of similarity measures:</a:t>
            </a: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distance</a:t>
            </a:r>
            <a:endParaRPr lang="el-GR" sz="2400" b="1" dirty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dirty="0" smtClean="0">
                <a:latin typeface="Calibri" pitchFamily="34" charset="0"/>
              </a:rPr>
              <a:t>Euclidean distance in n-space</a:t>
            </a:r>
            <a:endParaRPr lang="en-US" sz="1800" dirty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endParaRPr lang="en-US" sz="2000" dirty="0" smtClean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2000" dirty="0" err="1" smtClean="0">
                <a:latin typeface="Calibri" pitchFamily="34" charset="0"/>
              </a:rPr>
              <a:t>S</a:t>
            </a:r>
            <a:r>
              <a:rPr lang="en-US" sz="2000" i="1" baseline="-25000" dirty="0" err="1" smtClean="0">
                <a:latin typeface="Calibri" pitchFamily="34" charset="0"/>
              </a:rPr>
              <a:t>ij</a:t>
            </a:r>
            <a:r>
              <a:rPr lang="en-US" sz="2000" dirty="0" smtClean="0">
                <a:latin typeface="Calibri" pitchFamily="34" charset="0"/>
              </a:rPr>
              <a:t>=</a:t>
            </a:r>
            <a:endParaRPr lang="el-GR" sz="2000" dirty="0" smtClean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dirty="0" smtClean="0">
                <a:latin typeface="Calibri" pitchFamily="34" charset="0"/>
              </a:rPr>
              <a:t>Where </a:t>
            </a:r>
            <a:r>
              <a:rPr lang="en-US" sz="1800" dirty="0" err="1" smtClean="0">
                <a:latin typeface="Calibri" pitchFamily="34" charset="0"/>
              </a:rPr>
              <a:t>X</a:t>
            </a:r>
            <a:r>
              <a:rPr lang="en-US" sz="1800" baseline="-25000" dirty="0" err="1" smtClean="0">
                <a:latin typeface="Calibri" pitchFamily="34" charset="0"/>
              </a:rPr>
              <a:t>in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και </a:t>
            </a:r>
            <a:r>
              <a:rPr lang="en-US" sz="1800" dirty="0" err="1" smtClean="0">
                <a:latin typeface="Calibri" pitchFamily="34" charset="0"/>
              </a:rPr>
              <a:t>x</a:t>
            </a:r>
            <a:r>
              <a:rPr lang="en-US" sz="1800" baseline="-25000" dirty="0" err="1" smtClean="0">
                <a:latin typeface="Calibri" pitchFamily="34" charset="0"/>
              </a:rPr>
              <a:t>jn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= </a:t>
            </a:r>
            <a:r>
              <a:rPr lang="en-US" sz="1800" dirty="0" smtClean="0">
                <a:latin typeface="Calibri" pitchFamily="34" charset="0"/>
              </a:rPr>
              <a:t>“coordinates” of objects in n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dimensions</a:t>
            </a:r>
            <a:endParaRPr lang="el-GR" sz="1800" dirty="0">
              <a:latin typeface="Calibri" pitchFamily="34" charset="0"/>
            </a:endParaRPr>
          </a:p>
          <a:p>
            <a:pPr marL="533400" indent="-53340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matching</a:t>
            </a:r>
            <a:endParaRPr lang="el-GR" sz="2400" b="1" dirty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b="1" dirty="0" smtClean="0">
                <a:solidFill>
                  <a:schemeClr val="accent2"/>
                </a:solidFill>
                <a:latin typeface="Calibri" pitchFamily="34" charset="0"/>
              </a:rPr>
              <a:t>2.1</a:t>
            </a:r>
            <a:r>
              <a:rPr lang="en-US" sz="1800" dirty="0" smtClean="0">
                <a:latin typeface="Calibri" pitchFamily="34" charset="0"/>
              </a:rPr>
              <a:t>  </a:t>
            </a:r>
            <a:r>
              <a:rPr lang="el-GR" sz="1800" dirty="0" smtClean="0">
                <a:latin typeface="Calibri" pitchFamily="34" charset="0"/>
              </a:rPr>
              <a:t>Α</a:t>
            </a:r>
            <a:r>
              <a:rPr lang="el-GR" sz="1800" dirty="0">
                <a:latin typeface="Calibri" pitchFamily="34" charset="0"/>
              </a:rPr>
              <a:t>, Β </a:t>
            </a:r>
            <a:r>
              <a:rPr lang="en-US" sz="1800" dirty="0" smtClean="0">
                <a:latin typeface="Calibri" pitchFamily="34" charset="0"/>
              </a:rPr>
              <a:t>alphanumeric;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cs typeface="Times New Roman" charset="0"/>
              </a:rPr>
              <a:t>A=“</a:t>
            </a:r>
            <a:r>
              <a:rPr lang="en-US" sz="1800" dirty="0">
                <a:latin typeface="Calibri" pitchFamily="34" charset="0"/>
              </a:rPr>
              <a:t>name</a:t>
            </a:r>
            <a:r>
              <a:rPr lang="en-US" sz="1800" dirty="0">
                <a:latin typeface="Calibri" pitchFamily="34" charset="0"/>
                <a:cs typeface="Times New Roman" charset="0"/>
              </a:rPr>
              <a:t>”, B=“</a:t>
            </a:r>
            <a:r>
              <a:rPr lang="en-US" sz="1800" dirty="0">
                <a:latin typeface="Calibri" pitchFamily="34" charset="0"/>
              </a:rPr>
              <a:t>names</a:t>
            </a:r>
            <a:r>
              <a:rPr lang="en-US" sz="1800" dirty="0">
                <a:latin typeface="Calibri" pitchFamily="34" charset="0"/>
                <a:cs typeface="Times New Roman" charset="0"/>
              </a:rPr>
              <a:t>”</a:t>
            </a:r>
            <a:endParaRPr lang="el-GR" sz="1800" dirty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endParaRPr lang="en-US" sz="1800" dirty="0" smtClean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dirty="0" smtClean="0">
                <a:latin typeface="Calibri" pitchFamily="34" charset="0"/>
              </a:rPr>
              <a:t>Comparison result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Α </a:t>
            </a:r>
            <a:r>
              <a:rPr lang="en-US" sz="1800" dirty="0" smtClean="0">
                <a:latin typeface="Calibri" pitchFamily="34" charset="0"/>
              </a:rPr>
              <a:t>to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Β = [1</a:t>
            </a:r>
            <a:r>
              <a:rPr lang="en-US" sz="1800" dirty="0">
                <a:latin typeface="Calibri" pitchFamily="34" charset="0"/>
              </a:rPr>
              <a:t>1110</a:t>
            </a:r>
            <a:r>
              <a:rPr lang="el-GR" sz="1800" dirty="0">
                <a:latin typeface="Calibri" pitchFamily="34" charset="0"/>
              </a:rPr>
              <a:t>]</a:t>
            </a: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dirty="0" smtClean="0">
                <a:latin typeface="Calibri" pitchFamily="34" charset="0"/>
              </a:rPr>
              <a:t>S</a:t>
            </a:r>
            <a:r>
              <a:rPr lang="en-US" sz="1800" baseline="-25000" dirty="0" smtClean="0">
                <a:latin typeface="Calibri" pitchFamily="34" charset="0"/>
              </a:rPr>
              <a:t>AB</a:t>
            </a:r>
            <a:r>
              <a:rPr lang="en-US" sz="1800" dirty="0" smtClean="0">
                <a:latin typeface="Calibri" pitchFamily="34" charset="0"/>
              </a:rPr>
              <a:t>= </a:t>
            </a:r>
            <a:r>
              <a:rPr lang="en-US" sz="1800" dirty="0" smtClean="0">
                <a:latin typeface="Calibri" pitchFamily="34" charset="0"/>
                <a:cs typeface="Times New Roman" charset="0"/>
              </a:rPr>
              <a:t> (</a:t>
            </a:r>
            <a:r>
              <a:rPr lang="en-US" sz="1800" dirty="0" smtClean="0">
                <a:latin typeface="Calibri" pitchFamily="34" charset="0"/>
              </a:rPr>
              <a:t>number of successful matches</a:t>
            </a:r>
            <a:r>
              <a:rPr lang="el-GR" sz="1800" dirty="0" smtClean="0">
                <a:latin typeface="Calibri" pitchFamily="34" charset="0"/>
              </a:rPr>
              <a:t>/ </a:t>
            </a:r>
            <a:r>
              <a:rPr lang="en-US" sz="1800" dirty="0" smtClean="0">
                <a:latin typeface="Calibri" pitchFamily="34" charset="0"/>
              </a:rPr>
              <a:t>number of comparisons</a:t>
            </a:r>
            <a:r>
              <a:rPr lang="el-GR" sz="1800" dirty="0" smtClean="0">
                <a:latin typeface="Calibri" pitchFamily="34" charset="0"/>
              </a:rPr>
              <a:t>) = 4/5 = 0.8</a:t>
            </a: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endParaRPr lang="en-US" sz="1800" dirty="0" smtClean="0">
              <a:latin typeface="Calibri" pitchFamily="34" charset="0"/>
              <a:cs typeface="Times New Roman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b="1" dirty="0" smtClean="0">
                <a:solidFill>
                  <a:schemeClr val="accent2"/>
                </a:solidFill>
                <a:latin typeface="Calibri" pitchFamily="34" charset="0"/>
                <a:cs typeface="Times New Roman" charset="0"/>
              </a:rPr>
              <a:t>2.2</a:t>
            </a:r>
            <a:r>
              <a:rPr lang="en-US" sz="1800" dirty="0" smtClean="0">
                <a:latin typeface="Calibri" pitchFamily="34" charset="0"/>
                <a:cs typeface="Times New Roman" charset="0"/>
              </a:rPr>
              <a:t>  A</a:t>
            </a:r>
            <a:r>
              <a:rPr lang="en-US" sz="1800" dirty="0">
                <a:latin typeface="Calibri" pitchFamily="34" charset="0"/>
                <a:cs typeface="Times New Roman" charset="0"/>
              </a:rPr>
              <a:t>, B </a:t>
            </a:r>
            <a:r>
              <a:rPr lang="en-US" sz="1800" dirty="0" smtClean="0">
                <a:latin typeface="Calibri" pitchFamily="34" charset="0"/>
              </a:rPr>
              <a:t>classes;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Α(α,β,γ,δ), Β(β,α,ε,ζ,η,θ</a:t>
            </a:r>
            <a:r>
              <a:rPr lang="el-GR" sz="1800" dirty="0" smtClean="0">
                <a:latin typeface="Calibri" pitchFamily="34" charset="0"/>
              </a:rPr>
              <a:t>)</a:t>
            </a:r>
            <a:endParaRPr lang="en-US" sz="1800" dirty="0" smtClean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endParaRPr lang="el-GR" sz="1800" dirty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l-GR" sz="1800" dirty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</a:rPr>
              <a:t>Comparison results </a:t>
            </a:r>
            <a:r>
              <a:rPr lang="el-GR" sz="1800" dirty="0" smtClean="0">
                <a:latin typeface="Calibri" pitchFamily="34" charset="0"/>
              </a:rPr>
              <a:t>Α </a:t>
            </a:r>
            <a:r>
              <a:rPr lang="en-US" sz="1800" dirty="0" smtClean="0">
                <a:latin typeface="Calibri" pitchFamily="34" charset="0"/>
              </a:rPr>
              <a:t>to</a:t>
            </a:r>
            <a:r>
              <a:rPr lang="el-GR" sz="1800" dirty="0" smtClean="0"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Β = [11000000</a:t>
            </a:r>
            <a:r>
              <a:rPr lang="el-GR" sz="1800" dirty="0" smtClean="0">
                <a:latin typeface="Calibri" pitchFamily="34" charset="0"/>
              </a:rPr>
              <a:t>]</a:t>
            </a:r>
            <a:endParaRPr lang="en-US" sz="1800" dirty="0" smtClean="0">
              <a:latin typeface="Calibri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ts val="324"/>
              </a:spcBef>
              <a:buNone/>
              <a:defRPr/>
            </a:pPr>
            <a:r>
              <a:rPr lang="en-US" sz="1800" dirty="0" smtClean="0">
                <a:latin typeface="Calibri" pitchFamily="34" charset="0"/>
              </a:rPr>
              <a:t>S</a:t>
            </a:r>
            <a:r>
              <a:rPr lang="en-US" sz="1800" baseline="-25000" dirty="0" smtClean="0">
                <a:latin typeface="Calibri" pitchFamily="34" charset="0"/>
              </a:rPr>
              <a:t>AB</a:t>
            </a:r>
            <a:r>
              <a:rPr lang="en-US" sz="1800" dirty="0">
                <a:latin typeface="Calibri" pitchFamily="34" charset="0"/>
              </a:rPr>
              <a:t>= </a:t>
            </a:r>
            <a:r>
              <a:rPr lang="en-US" sz="1800" dirty="0">
                <a:latin typeface="Calibri" pitchFamily="34" charset="0"/>
                <a:cs typeface="Times New Roman" charset="0"/>
              </a:rPr>
              <a:t> </a:t>
            </a:r>
            <a:r>
              <a:rPr lang="en-US" sz="1800" dirty="0" smtClean="0">
                <a:latin typeface="Calibri" pitchFamily="34" charset="0"/>
                <a:cs typeface="Times New Roman" charset="0"/>
              </a:rPr>
              <a:t>(</a:t>
            </a:r>
            <a:r>
              <a:rPr lang="en-US" sz="1800" dirty="0">
                <a:latin typeface="Calibri" pitchFamily="34" charset="0"/>
              </a:rPr>
              <a:t>number of successful matches</a:t>
            </a:r>
            <a:r>
              <a:rPr lang="el-GR" sz="1800" dirty="0">
                <a:latin typeface="Calibri" pitchFamily="34" charset="0"/>
              </a:rPr>
              <a:t>/ </a:t>
            </a:r>
            <a:r>
              <a:rPr lang="en-US" sz="1800" dirty="0">
                <a:latin typeface="Calibri" pitchFamily="34" charset="0"/>
              </a:rPr>
              <a:t>number of </a:t>
            </a:r>
            <a:r>
              <a:rPr lang="en-US" sz="1800" dirty="0" smtClean="0">
                <a:latin typeface="Calibri" pitchFamily="34" charset="0"/>
              </a:rPr>
              <a:t>attributes</a:t>
            </a:r>
            <a:r>
              <a:rPr lang="el-GR" sz="1800" dirty="0" smtClean="0">
                <a:latin typeface="Calibri" pitchFamily="34" charset="0"/>
              </a:rPr>
              <a:t>) </a:t>
            </a:r>
            <a:r>
              <a:rPr lang="el-GR" sz="1800" dirty="0">
                <a:latin typeface="Calibri" pitchFamily="34" charset="0"/>
              </a:rPr>
              <a:t>= 2/8 = 0.25</a:t>
            </a:r>
          </a:p>
          <a:p>
            <a:pPr marL="533400" indent="-533400">
              <a:lnSpc>
                <a:spcPct val="90000"/>
              </a:lnSpc>
              <a:buNone/>
              <a:defRPr/>
            </a:pPr>
            <a:r>
              <a:rPr lang="el-GR" sz="2000" dirty="0">
                <a:latin typeface="Calibri" pitchFamily="34" charset="0"/>
              </a:rPr>
              <a:t>   </a:t>
            </a:r>
            <a:r>
              <a:rPr lang="en-US" sz="1800" dirty="0">
                <a:latin typeface="Calibri" pitchFamily="34" charset="0"/>
              </a:rPr>
              <a:t> </a:t>
            </a:r>
            <a:endParaRPr lang="el-GR" sz="1800" dirty="0">
              <a:latin typeface="Calibri" pitchFamily="34" charset="0"/>
            </a:endParaRPr>
          </a:p>
          <a:p>
            <a:endParaRPr lang="el-GR" dirty="0">
              <a:latin typeface="Calibri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47664" y="2734944"/>
          <a:ext cx="1728192" cy="624599"/>
        </p:xfrm>
        <a:graphic>
          <a:graphicData uri="http://schemas.openxmlformats.org/presentationml/2006/ole">
            <p:oleObj spid="_x0000_s9217" name="Equation" r:id="rId3" imgW="133344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Dimensionality reduction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latin typeface="Calibri" pitchFamily="34" charset="0"/>
              </a:rPr>
              <a:t>In other words, MDS attempts to find </a:t>
            </a:r>
            <a:r>
              <a:rPr lang="en-US" dirty="0" smtClean="0">
                <a:latin typeface="Calibri" pitchFamily="34" charset="0"/>
              </a:rPr>
              <a:t>a way to project</a:t>
            </a:r>
            <a:r>
              <a:rPr lang="el-GR" dirty="0">
                <a:latin typeface="Calibri" pitchFamily="34" charset="0"/>
              </a:rPr>
              <a:t> </a:t>
            </a:r>
            <a:r>
              <a:rPr lang="el-GR" dirty="0" smtClean="0">
                <a:latin typeface="Calibri" pitchFamily="34" charset="0"/>
              </a:rPr>
              <a:t>the</a:t>
            </a:r>
            <a:r>
              <a:rPr lang="el-GR" dirty="0">
                <a:latin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</a:rPr>
              <a:t>set of</a:t>
            </a:r>
            <a:r>
              <a:rPr lang="el-GR" dirty="0" smtClean="0">
                <a:latin typeface="Calibri" pitchFamily="34" charset="0"/>
              </a:rPr>
              <a:t> objects</a:t>
            </a:r>
            <a:r>
              <a:rPr lang="en-US" dirty="0" smtClean="0">
                <a:latin typeface="Calibri" pitchFamily="34" charset="0"/>
              </a:rPr>
              <a:t> (input dataset)</a:t>
            </a:r>
            <a:r>
              <a:rPr lang="el-GR" dirty="0" smtClean="0">
                <a:latin typeface="Calibri" pitchFamily="34" charset="0"/>
              </a:rPr>
              <a:t> into</a:t>
            </a:r>
            <a:r>
              <a:rPr lang="el-GR" dirty="0">
                <a:latin typeface="Calibri" pitchFamily="34" charset="0"/>
              </a:rPr>
              <a:t> </a:t>
            </a:r>
            <a:r>
              <a:rPr lang="en-US" dirty="0" smtClean="0">
                <a:latin typeface="Calibri" pitchFamily="34" charset="0"/>
              </a:rPr>
              <a:t>R</a:t>
            </a:r>
            <a:r>
              <a:rPr lang="en-US" baseline="30000" dirty="0" smtClean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such </a:t>
            </a:r>
            <a:r>
              <a:rPr lang="el-GR" dirty="0">
                <a:latin typeface="Calibri" pitchFamily="34" charset="0"/>
              </a:rPr>
              <a:t>that distances are preserved. If the </a:t>
            </a:r>
            <a:r>
              <a:rPr lang="en-US" dirty="0" smtClean="0">
                <a:latin typeface="Calibri" pitchFamily="34" charset="0"/>
              </a:rPr>
              <a:t>number of </a:t>
            </a:r>
            <a:r>
              <a:rPr lang="el-GR" dirty="0" smtClean="0">
                <a:latin typeface="Calibri" pitchFamily="34" charset="0"/>
              </a:rPr>
              <a:t>dimension</a:t>
            </a:r>
            <a:r>
              <a:rPr lang="en-US" dirty="0" smtClean="0">
                <a:latin typeface="Calibri" pitchFamily="34" charset="0"/>
              </a:rPr>
              <a:t>s </a:t>
            </a:r>
            <a:r>
              <a:rPr lang="en-US" dirty="0">
                <a:latin typeface="Calibri" pitchFamily="34" charset="0"/>
              </a:rPr>
              <a:t>N</a:t>
            </a:r>
            <a:r>
              <a:rPr lang="el-GR" dirty="0">
                <a:latin typeface="Calibri" pitchFamily="34" charset="0"/>
              </a:rPr>
              <a:t> is chosen to be 2 or 3, </a:t>
            </a:r>
            <a:r>
              <a:rPr lang="el-GR" dirty="0" smtClean="0">
                <a:latin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</a:rPr>
              <a:t>dataset is plotted </a:t>
            </a:r>
            <a:r>
              <a:rPr lang="el-GR" dirty="0" smtClean="0">
                <a:latin typeface="Calibri" pitchFamily="34" charset="0"/>
              </a:rPr>
              <a:t>to </a:t>
            </a:r>
            <a:r>
              <a:rPr lang="el-GR" dirty="0">
                <a:latin typeface="Calibri" pitchFamily="34" charset="0"/>
              </a:rPr>
              <a:t>obtain a visualization of the similarities between the </a:t>
            </a:r>
            <a:r>
              <a:rPr lang="el-GR" dirty="0" smtClean="0">
                <a:latin typeface="Calibri" pitchFamily="34" charset="0"/>
              </a:rPr>
              <a:t>objects</a:t>
            </a:r>
            <a:r>
              <a:rPr lang="en-US" dirty="0" smtClean="0">
                <a:latin typeface="Calibri" pitchFamily="34" charset="0"/>
              </a:rPr>
              <a:t> of the dataset by reducing dimensionality, in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2- or 3-dimensional space</a:t>
            </a:r>
            <a:r>
              <a:rPr lang="en-US" dirty="0" smtClean="0">
                <a:latin typeface="Calibri" pitchFamily="34" charset="0"/>
              </a:rPr>
              <a:t>, which can be easily grasped by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human cognition</a:t>
            </a:r>
            <a:r>
              <a:rPr lang="en-US" dirty="0" smtClean="0">
                <a:latin typeface="Calibri" pitchFamily="34" charset="0"/>
              </a:rPr>
              <a:t>.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Stress Function</a:t>
            </a:r>
            <a:endParaRPr lang="el-GR" dirty="0"/>
          </a:p>
        </p:txBody>
      </p:sp>
      <p:sp>
        <p:nvSpPr>
          <p:cNvPr id="37891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1C98C2E-8C33-4A28-A52F-2CF46AD54438}" type="datetime1">
              <a:rPr lang="en-US" smtClean="0"/>
              <a:pPr/>
              <a:t>1/15/2015</a:t>
            </a:fld>
            <a:endParaRPr lang="en-US" smtClean="0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fld id="{8B7C5C6A-3B1D-45A4-87A7-79E5DF9B712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7890" name="Rectangle 2051"/>
          <p:cNvSpPr>
            <a:spLocks noGrp="1" noChangeArrowheads="1"/>
          </p:cNvSpPr>
          <p:nvPr>
            <p:ph sz="quarter" idx="1"/>
          </p:nvPr>
        </p:nvSpPr>
        <p:spPr>
          <a:xfrm>
            <a:off x="539750" y="1628775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alibri" pitchFamily="34" charset="0"/>
              </a:rPr>
              <a:t>The similarity matrix sets simultaneously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distances</a:t>
            </a:r>
            <a:r>
              <a:rPr lang="en-US" b="1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of objects in the projection space.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alibri" pitchFamily="34" charset="0"/>
              </a:rPr>
              <a:t>Similarity then is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inversely proportional </a:t>
            </a:r>
            <a:r>
              <a:rPr lang="en-US" dirty="0" smtClean="0">
                <a:latin typeface="Calibri" pitchFamily="34" charset="0"/>
              </a:rPr>
              <a:t>to the distance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alibri" pitchFamily="34" charset="0"/>
              </a:rPr>
              <a:t>Stress Factor shows how 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close</a:t>
            </a:r>
            <a:r>
              <a:rPr lang="en-US" dirty="0" smtClean="0">
                <a:latin typeface="Calibri" pitchFamily="34" charset="0"/>
              </a:rPr>
              <a:t> the distances of objects on the projection space are to the  similarity specified in the similarity matrix.</a:t>
            </a:r>
          </a:p>
          <a:p>
            <a:pPr lvl="1">
              <a:lnSpc>
                <a:spcPct val="90000"/>
              </a:lnSpc>
            </a:pPr>
            <a:r>
              <a:rPr lang="en-US" sz="2900" dirty="0" smtClean="0">
                <a:latin typeface="Calibri" pitchFamily="34" charset="0"/>
              </a:rPr>
              <a:t>Stress Factor is given by  this function f (S (</a:t>
            </a:r>
            <a:r>
              <a:rPr lang="en-US" sz="2900" dirty="0" err="1" smtClean="0">
                <a:latin typeface="Calibri" pitchFamily="34" charset="0"/>
              </a:rPr>
              <a:t>xS</a:t>
            </a:r>
            <a:r>
              <a:rPr lang="en-US" sz="2900" baseline="-25000" dirty="0" err="1" smtClean="0">
                <a:latin typeface="Calibri" pitchFamily="34" charset="0"/>
              </a:rPr>
              <a:t>ij</a:t>
            </a:r>
            <a:r>
              <a:rPr lang="en-US" sz="2900" dirty="0" smtClean="0">
                <a:latin typeface="Calibri" pitchFamily="34" charset="0"/>
              </a:rPr>
              <a:t> - </a:t>
            </a:r>
            <a:r>
              <a:rPr lang="en-US" sz="2900" dirty="0" err="1" smtClean="0">
                <a:latin typeface="Calibri" pitchFamily="34" charset="0"/>
              </a:rPr>
              <a:t>xT</a:t>
            </a:r>
            <a:r>
              <a:rPr lang="en-US" sz="2900" baseline="-25000" dirty="0" err="1" smtClean="0">
                <a:latin typeface="Calibri" pitchFamily="34" charset="0"/>
              </a:rPr>
              <a:t>ij</a:t>
            </a:r>
            <a:r>
              <a:rPr lang="en-US" sz="2900" dirty="0" smtClean="0">
                <a:latin typeface="Calibri" pitchFamily="34" charset="0"/>
              </a:rPr>
              <a:t>), S (</a:t>
            </a:r>
            <a:r>
              <a:rPr lang="en-US" sz="2900" dirty="0" err="1" smtClean="0">
                <a:latin typeface="Calibri" pitchFamily="34" charset="0"/>
              </a:rPr>
              <a:t>yS</a:t>
            </a:r>
            <a:r>
              <a:rPr lang="en-US" sz="2900" baseline="-25000" dirty="0" err="1" smtClean="0">
                <a:latin typeface="Calibri" pitchFamily="34" charset="0"/>
              </a:rPr>
              <a:t>ij</a:t>
            </a:r>
            <a:r>
              <a:rPr lang="en-US" sz="2900" dirty="0" smtClean="0">
                <a:latin typeface="Calibri" pitchFamily="34" charset="0"/>
              </a:rPr>
              <a:t> - </a:t>
            </a:r>
            <a:r>
              <a:rPr lang="en-US" sz="2900" dirty="0" err="1" smtClean="0">
                <a:latin typeface="Calibri" pitchFamily="34" charset="0"/>
              </a:rPr>
              <a:t>yT</a:t>
            </a:r>
            <a:r>
              <a:rPr lang="en-US" sz="2900" baseline="-25000" dirty="0" err="1" smtClean="0">
                <a:latin typeface="Calibri" pitchFamily="34" charset="0"/>
              </a:rPr>
              <a:t>ij</a:t>
            </a:r>
            <a:r>
              <a:rPr lang="en-US" sz="2900" dirty="0" smtClean="0">
                <a:latin typeface="Calibri" pitchFamily="34" charset="0"/>
              </a:rPr>
              <a:t>))</a:t>
            </a:r>
            <a:endParaRPr lang="el-GR" sz="29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the MDS algorithm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68952" cy="4381947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l-GR" b="1" dirty="0" smtClean="0"/>
              <a:t>Formulat</a:t>
            </a:r>
            <a:r>
              <a:rPr lang="en-US" b="1" dirty="0" smtClean="0"/>
              <a:t>e </a:t>
            </a:r>
            <a:r>
              <a:rPr lang="el-GR" b="1" dirty="0" smtClean="0"/>
              <a:t>the problem</a:t>
            </a:r>
            <a:r>
              <a:rPr lang="en-US" dirty="0" smtClean="0"/>
              <a:t>;</a:t>
            </a:r>
          </a:p>
          <a:p>
            <a:pPr lvl="1"/>
            <a:r>
              <a:rPr lang="el-GR" dirty="0" smtClean="0"/>
              <a:t>What </a:t>
            </a:r>
            <a:r>
              <a:rPr lang="el-GR" dirty="0"/>
              <a:t>variables do you want to compare? </a:t>
            </a:r>
            <a:endParaRPr lang="en-US" dirty="0" smtClean="0"/>
          </a:p>
          <a:p>
            <a:pPr lvl="1"/>
            <a:r>
              <a:rPr lang="el-GR" dirty="0" smtClean="0"/>
              <a:t>How </a:t>
            </a:r>
            <a:r>
              <a:rPr lang="el-GR" dirty="0"/>
              <a:t>many variables do you want to compare?  </a:t>
            </a:r>
            <a:endParaRPr lang="en-US" dirty="0" smtClean="0"/>
          </a:p>
          <a:p>
            <a:pPr lvl="1"/>
            <a:r>
              <a:rPr lang="el-GR" dirty="0" smtClean="0"/>
              <a:t>What </a:t>
            </a:r>
            <a:r>
              <a:rPr lang="el-GR" dirty="0"/>
              <a:t>purpose is the study to be used for</a:t>
            </a:r>
            <a:r>
              <a:rPr lang="el-GR" dirty="0" smtClean="0"/>
              <a:t>?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l-GR" sz="3100" b="1" dirty="0" smtClean="0"/>
              <a:t>Obtain </a:t>
            </a:r>
            <a:r>
              <a:rPr lang="el-GR" sz="3100" b="1" dirty="0"/>
              <a:t>input </a:t>
            </a:r>
            <a:r>
              <a:rPr lang="el-GR" sz="3100" b="1" dirty="0" smtClean="0"/>
              <a:t>data</a:t>
            </a:r>
            <a:r>
              <a:rPr lang="en-US" dirty="0" smtClean="0"/>
              <a:t>; </a:t>
            </a:r>
            <a:endParaRPr lang="el-GR" dirty="0"/>
          </a:p>
          <a:p>
            <a:pPr marL="514350" lvl="0" indent="-514350">
              <a:buFont typeface="+mj-lt"/>
              <a:buAutoNum type="arabicPeriod"/>
            </a:pPr>
            <a:r>
              <a:rPr lang="el-GR" b="1" dirty="0" smtClean="0"/>
              <a:t>Run </a:t>
            </a:r>
            <a:r>
              <a:rPr lang="el-GR" b="1" dirty="0"/>
              <a:t>the MDS statistical </a:t>
            </a:r>
            <a:r>
              <a:rPr lang="el-GR" b="1" dirty="0" smtClean="0"/>
              <a:t>program</a:t>
            </a:r>
            <a:r>
              <a:rPr lang="en-US" dirty="0" smtClean="0"/>
              <a:t>; </a:t>
            </a:r>
            <a:r>
              <a:rPr lang="el-GR" dirty="0" smtClean="0"/>
              <a:t>Software </a:t>
            </a:r>
            <a:r>
              <a:rPr lang="el-GR" dirty="0"/>
              <a:t>for running the procedure is available in many software for statistics.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the MDS algorithm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640960" cy="4381947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el-GR" b="1" dirty="0" smtClean="0"/>
              <a:t>Decide </a:t>
            </a:r>
            <a:r>
              <a:rPr lang="el-GR" b="1" dirty="0"/>
              <a:t>number of </a:t>
            </a:r>
            <a:r>
              <a:rPr lang="el-GR" b="1" dirty="0" smtClean="0"/>
              <a:t>dimensions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  <a:r>
              <a:rPr lang="el-GR" dirty="0"/>
              <a:t>The more dimensions, the better the statistical fit, but the more difficult it is to interpret the results.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l-GR" b="1" dirty="0" smtClean="0"/>
              <a:t>Map </a:t>
            </a:r>
            <a:r>
              <a:rPr lang="el-GR" b="1" dirty="0"/>
              <a:t>the results and </a:t>
            </a:r>
            <a:r>
              <a:rPr lang="el-GR" b="1" dirty="0" smtClean="0"/>
              <a:t>defin</a:t>
            </a:r>
            <a:r>
              <a:rPr lang="en-US" b="1" dirty="0" smtClean="0"/>
              <a:t>e</a:t>
            </a:r>
            <a:r>
              <a:rPr lang="el-GR" b="1" dirty="0" smtClean="0"/>
              <a:t> </a:t>
            </a:r>
            <a:r>
              <a:rPr lang="el-GR" b="1" dirty="0"/>
              <a:t>the </a:t>
            </a:r>
            <a:r>
              <a:rPr lang="el-GR" b="1" dirty="0" smtClean="0"/>
              <a:t>dimensions</a:t>
            </a:r>
            <a:r>
              <a:rPr lang="en-US" dirty="0" smtClean="0"/>
              <a:t>;</a:t>
            </a:r>
            <a:r>
              <a:rPr lang="en-US" b="1" dirty="0" smtClean="0"/>
              <a:t> </a:t>
            </a:r>
            <a:r>
              <a:rPr lang="el-GR" dirty="0" smtClean="0"/>
              <a:t>The </a:t>
            </a:r>
            <a:r>
              <a:rPr lang="el-GR" dirty="0"/>
              <a:t>map will plot each </a:t>
            </a:r>
            <a:r>
              <a:rPr lang="en-US" dirty="0" smtClean="0"/>
              <a:t>element of the dataset</a:t>
            </a:r>
            <a:r>
              <a:rPr lang="el-GR" dirty="0" smtClean="0"/>
              <a:t> </a:t>
            </a:r>
            <a:r>
              <a:rPr lang="el-GR" dirty="0"/>
              <a:t>(usually in two-dimensional space). The proximity of </a:t>
            </a:r>
            <a:r>
              <a:rPr lang="en-US" dirty="0" smtClean="0"/>
              <a:t>which </a:t>
            </a:r>
            <a:r>
              <a:rPr lang="el-GR" dirty="0" smtClean="0"/>
              <a:t>to </a:t>
            </a:r>
            <a:r>
              <a:rPr lang="el-GR" dirty="0"/>
              <a:t>each other </a:t>
            </a:r>
            <a:r>
              <a:rPr lang="el-GR" dirty="0" smtClean="0"/>
              <a:t>indicate</a:t>
            </a:r>
            <a:r>
              <a:rPr lang="en-US" dirty="0" smtClean="0"/>
              <a:t>s</a:t>
            </a:r>
            <a:r>
              <a:rPr lang="el-GR" dirty="0" smtClean="0"/>
              <a:t> how </a:t>
            </a:r>
            <a:r>
              <a:rPr lang="el-GR" dirty="0"/>
              <a:t>similar they </a:t>
            </a:r>
            <a:r>
              <a:rPr lang="el-GR" dirty="0" smtClean="0"/>
              <a:t>are.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the MDS algorithm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640960" cy="4453955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6"/>
            </a:pPr>
            <a:r>
              <a:rPr lang="el-GR" b="1" dirty="0" smtClean="0"/>
              <a:t>Test </a:t>
            </a:r>
            <a:r>
              <a:rPr lang="el-GR" b="1" dirty="0"/>
              <a:t>the results for reliability and validity</a:t>
            </a:r>
            <a:r>
              <a:rPr lang="el-GR" dirty="0"/>
              <a:t> </a:t>
            </a:r>
          </a:p>
          <a:p>
            <a:pPr marL="514350" lvl="0" indent="-514350">
              <a:buFont typeface="+mj-lt"/>
              <a:buAutoNum type="arabicPeriod" startAt="6"/>
            </a:pPr>
            <a:r>
              <a:rPr lang="el-GR" b="1" dirty="0"/>
              <a:t>Report the results </a:t>
            </a:r>
            <a:r>
              <a:rPr lang="el-GR" b="1" dirty="0" smtClean="0"/>
              <a:t>comprehensively</a:t>
            </a:r>
            <a:r>
              <a:rPr lang="en-US" dirty="0" smtClean="0"/>
              <a:t>;</a:t>
            </a:r>
            <a:r>
              <a:rPr lang="el-GR" dirty="0" smtClean="0"/>
              <a:t> </a:t>
            </a:r>
            <a:r>
              <a:rPr lang="el-GR" dirty="0"/>
              <a:t>Along with the mapping, at least distance measure </a:t>
            </a:r>
            <a:r>
              <a:rPr lang="el-GR" dirty="0" smtClean="0"/>
              <a:t>and </a:t>
            </a:r>
            <a:r>
              <a:rPr lang="el-GR" dirty="0"/>
              <a:t>reliability (e.g., stress value) should be given. </a:t>
            </a:r>
            <a:r>
              <a:rPr lang="en-US" dirty="0" smtClean="0"/>
              <a:t>Also, provide</a:t>
            </a:r>
            <a:r>
              <a:rPr lang="el-GR" dirty="0" smtClean="0"/>
              <a:t> </a:t>
            </a:r>
            <a:endParaRPr lang="en-US" dirty="0" smtClean="0"/>
          </a:p>
          <a:p>
            <a:pPr marL="834390" lvl="1" indent="-514350"/>
            <a:r>
              <a:rPr lang="el-GR" dirty="0" smtClean="0"/>
              <a:t>the </a:t>
            </a:r>
            <a:r>
              <a:rPr lang="el-GR" dirty="0"/>
              <a:t>algorithm </a:t>
            </a:r>
            <a:r>
              <a:rPr lang="el-GR" dirty="0" smtClean="0"/>
              <a:t>, </a:t>
            </a:r>
            <a:r>
              <a:rPr lang="el-GR" dirty="0"/>
              <a:t>which is often defined by the program used (sometimes replacing the algorithm report), </a:t>
            </a:r>
            <a:endParaRPr lang="en-US" dirty="0" smtClean="0"/>
          </a:p>
          <a:p>
            <a:pPr marL="834390" lvl="1" indent="-514350"/>
            <a:r>
              <a:rPr lang="el-GR" dirty="0" smtClean="0"/>
              <a:t>the </a:t>
            </a:r>
            <a:r>
              <a:rPr lang="el-GR" dirty="0"/>
              <a:t>number of runs, </a:t>
            </a:r>
            <a:endParaRPr lang="en-US" dirty="0" smtClean="0"/>
          </a:p>
          <a:p>
            <a:pPr marL="834390" lvl="1" indent="-514350"/>
            <a:r>
              <a:rPr lang="el-GR" dirty="0" smtClean="0"/>
              <a:t>the </a:t>
            </a:r>
            <a:r>
              <a:rPr lang="el-GR" dirty="0"/>
              <a:t>assessment of dimensionality, </a:t>
            </a:r>
            <a:endParaRPr lang="en-US" dirty="0" smtClean="0"/>
          </a:p>
          <a:p>
            <a:pPr marL="834390" lvl="1" indent="-514350"/>
            <a:r>
              <a:rPr lang="el-GR" dirty="0" smtClean="0"/>
              <a:t>the </a:t>
            </a:r>
            <a:r>
              <a:rPr lang="el-GR" dirty="0"/>
              <a:t>number of iterations, </a:t>
            </a:r>
            <a:endParaRPr lang="en-US" dirty="0" smtClean="0"/>
          </a:p>
          <a:p>
            <a:pPr marL="834390" lvl="1" indent="-514350"/>
            <a:r>
              <a:rPr lang="el-GR" dirty="0" smtClean="0"/>
              <a:t>the </a:t>
            </a:r>
            <a:r>
              <a:rPr lang="el-GR" dirty="0"/>
              <a:t>assessment of </a:t>
            </a:r>
            <a:r>
              <a:rPr lang="el-GR" dirty="0" smtClean="0"/>
              <a:t>stability.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174</TotalTime>
  <Words>787</Words>
  <Application>Microsoft Office PowerPoint</Application>
  <PresentationFormat>On-screen Show (4:3)</PresentationFormat>
  <Paragraphs>155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Median</vt:lpstr>
      <vt:lpstr>Equation</vt:lpstr>
      <vt:lpstr>Bitmap Image</vt:lpstr>
      <vt:lpstr>MultiDimensional Scaling (MDS)</vt:lpstr>
      <vt:lpstr>MDS technique</vt:lpstr>
      <vt:lpstr>Similarity matrix</vt:lpstr>
      <vt:lpstr>Assessing similarity</vt:lpstr>
      <vt:lpstr>Dimensionality reduction</vt:lpstr>
      <vt:lpstr>Stress Function</vt:lpstr>
      <vt:lpstr>Running the MDS algorithm (1)</vt:lpstr>
      <vt:lpstr>Running the MDS algorithm (2)</vt:lpstr>
      <vt:lpstr>Running the MDS algorithm (3)</vt:lpstr>
      <vt:lpstr>MDS algorithm in a nutshell</vt:lpstr>
      <vt:lpstr>MDS Example (1)</vt:lpstr>
      <vt:lpstr>MDS Example (2)</vt:lpstr>
      <vt:lpstr>Result</vt:lpstr>
      <vt:lpstr>MDS applications</vt:lpstr>
      <vt:lpstr>To form the big picture...</vt:lpstr>
      <vt:lpstr>Spatialization</vt:lpstr>
      <vt:lpstr>Definition 1: Documents’ spatialization</vt:lpstr>
      <vt:lpstr>Definition 1: Documents’ spatialization (visualization explained)</vt:lpstr>
      <vt:lpstr>Definition 2: Cars’ attributes spatialization</vt:lpstr>
      <vt:lpstr>Definition 2: Cars’ attributes spatialization (visualization explained)</vt:lpstr>
      <vt:lpstr>Other spatialization techniques </vt:lpstr>
      <vt:lpstr>Bibliography and suggested reading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MDS algorithm</dc:title>
  <dc:creator>etomai</dc:creator>
  <cp:lastModifiedBy>eleni</cp:lastModifiedBy>
  <cp:revision>21</cp:revision>
  <dcterms:created xsi:type="dcterms:W3CDTF">2015-01-14T19:09:08Z</dcterms:created>
  <dcterms:modified xsi:type="dcterms:W3CDTF">2015-01-15T14:39:00Z</dcterms:modified>
</cp:coreProperties>
</file>