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70" r:id="rId5"/>
    <p:sldId id="272" r:id="rId6"/>
    <p:sldId id="273" r:id="rId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DCD"/>
    <a:srgbClr val="046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6BC5E2-0E92-44C3-B2D2-189D73D773C6}" type="datetimeFigureOut">
              <a:rPr lang="de-AT"/>
              <a:pPr>
                <a:defRPr/>
              </a:pPr>
              <a:t>30.03.2015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CCFF9C-318C-4987-93A5-3B458C70448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2348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C53C886-5D11-4B6B-95CE-D0C3E39877F4}" type="slidenum">
              <a:rPr lang="de-AT" sz="1200">
                <a:solidFill>
                  <a:srgbClr val="000000"/>
                </a:solidFill>
                <a:ea typeface="Microsoft YaHei" pitchFamily="34" charset="-122"/>
              </a:rPr>
              <a:pPr algn="r" defTabSz="449263"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</a:t>
            </a:fld>
            <a:endParaRPr lang="de-AT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C53C886-5D11-4B6B-95CE-D0C3E39877F4}" type="slidenum">
              <a:rPr lang="de-AT" sz="1200">
                <a:solidFill>
                  <a:srgbClr val="000000"/>
                </a:solidFill>
                <a:ea typeface="Microsoft YaHei" pitchFamily="34" charset="-122"/>
              </a:rPr>
              <a:pPr algn="r" defTabSz="449263"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4</a:t>
            </a:fld>
            <a:endParaRPr lang="de-AT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C53C886-5D11-4B6B-95CE-D0C3E39877F4}" type="slidenum">
              <a:rPr lang="de-AT" sz="1200">
                <a:solidFill>
                  <a:srgbClr val="000000"/>
                </a:solidFill>
                <a:ea typeface="Microsoft YaHei" pitchFamily="34" charset="-122"/>
              </a:rPr>
              <a:pPr algn="r" defTabSz="449263"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de-AT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 txBox="1">
            <a:spLocks noGrp="1"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3C53C886-5D11-4B6B-95CE-D0C3E39877F4}" type="slidenum">
              <a:rPr lang="de-AT" sz="1200">
                <a:solidFill>
                  <a:srgbClr val="000000"/>
                </a:solidFill>
                <a:ea typeface="Microsoft YaHei" pitchFamily="34" charset="-122"/>
              </a:rPr>
              <a:pPr algn="r" defTabSz="449263"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6</a:t>
            </a:fld>
            <a:endParaRPr lang="de-AT" sz="1200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A63E-3038-46FA-A7C4-7DDCACC6077C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250EF-B237-4527-A90E-D8A24E65EA3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4B-56CC-46EB-81C7-697111B0BDF8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94C3-9249-4837-9163-826DC4EAB8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4B74-E024-42DE-A489-6998FEA28E50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EF39-D4A8-4CE5-A719-5FD977C6C5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D4B0-DC1E-45EF-B958-0DB54354AE0F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43D61-3C0A-4022-A440-DA342713E8F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4AA2-FCE2-4D8A-AF0C-3326C71FB65D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CF79-E620-4E08-BBCE-533FD5C5797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42D0-9E34-4F18-A24F-3946AAABD25F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64D3-2677-4A36-B0BA-5EF3181437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F919-49EA-4F59-953A-58730A7783B1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9AA6-8871-4E25-94E1-0D292BF702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7DD1-450F-44D4-8643-1ECF82C4EE34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663F6-9FF7-48E0-BE16-71BB09F669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FDA8-DC80-452E-BEDB-1860B4B92B39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A1E9-42BD-4EFE-9748-1EF5531E8C3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C98F-6FCD-469C-8ED9-D6C64DCDE87B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0417-30A1-418A-8CCC-38DE95339E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67E01-78B4-4EBC-9025-E9F8FBC8B90D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531D-8935-42F4-BE9B-4CE0C936ABC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E9625B-F5BF-464B-89C6-BB4C4AC7DA6C}" type="datetimeFigureOut">
              <a:rPr lang="de-DE"/>
              <a:pPr>
                <a:defRPr/>
              </a:pPr>
              <a:t>30.03.2015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058E3-7E7A-408F-927D-AF3B147B07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1" name="Grafik 6" descr="ESTEP_ppt_banner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5113" y="260350"/>
            <a:ext cx="971550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Grafik 7" descr="laptop.png"/>
          <p:cNvPicPr>
            <a:picLocks noChangeAspect="1"/>
          </p:cNvPicPr>
          <p:nvPr userDrawn="1"/>
        </p:nvPicPr>
        <p:blipFill>
          <a:blip r:embed="rId14" cstate="print"/>
          <a:srcRect l="27730" t="2751" r="24017" b="28999"/>
          <a:stretch>
            <a:fillRect/>
          </a:stretch>
        </p:blipFill>
        <p:spPr bwMode="auto">
          <a:xfrm>
            <a:off x="7596188" y="48895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uppieren 6"/>
          <p:cNvGrpSpPr>
            <a:grpSpLocks/>
          </p:cNvGrpSpPr>
          <p:nvPr/>
        </p:nvGrpSpPr>
        <p:grpSpPr bwMode="auto">
          <a:xfrm>
            <a:off x="539750" y="549275"/>
            <a:ext cx="6946900" cy="5503863"/>
            <a:chOff x="539552" y="548680"/>
            <a:chExt cx="6946916" cy="5505103"/>
          </a:xfrm>
        </p:grpSpPr>
        <p:pic>
          <p:nvPicPr>
            <p:cNvPr id="14340" name="Grafik 3" descr="ESTEP_ppt_titl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548680"/>
              <a:ext cx="6946916" cy="5505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hteck 4"/>
            <p:cNvSpPr/>
            <p:nvPr/>
          </p:nvSpPr>
          <p:spPr>
            <a:xfrm>
              <a:off x="899916" y="1267980"/>
              <a:ext cx="3816359" cy="1729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  <p:sp>
          <p:nvSpPr>
            <p:cNvPr id="6" name="Rechteck 5"/>
            <p:cNvSpPr/>
            <p:nvPr/>
          </p:nvSpPr>
          <p:spPr>
            <a:xfrm>
              <a:off x="3995548" y="3789498"/>
              <a:ext cx="3024194" cy="1872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AT"/>
            </a:p>
          </p:txBody>
        </p:sp>
      </p:grpSp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827088" y="836613"/>
            <a:ext cx="3960812" cy="2763837"/>
          </a:xfrm>
        </p:spPr>
        <p:txBody>
          <a:bodyPr/>
          <a:lstStyle/>
          <a:p>
            <a:r>
              <a:rPr lang="de-AT" dirty="0" smtClean="0">
                <a:latin typeface="Tahoma" pitchFamily="34" charset="0"/>
                <a:cs typeface="Tahoma" pitchFamily="34" charset="0"/>
              </a:rPr>
              <a:t>Module 3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35375" y="3933825"/>
            <a:ext cx="3600450" cy="1871663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Η </a:t>
            </a:r>
            <a:r>
              <a:rPr lang="el-GR" dirty="0">
                <a:solidFill>
                  <a:schemeClr val="tx1"/>
                </a:solidFill>
              </a:rPr>
              <a:t>γονεϊκή εμπλοκή στην πράξη: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l-GR" dirty="0">
                <a:solidFill>
                  <a:schemeClr val="tx1"/>
                </a:solidFill>
              </a:rPr>
              <a:t>ποτιμώντας τα αποτελέσματα μιας παρέμβασης/ δράσης</a:t>
            </a:r>
            <a:endParaRPr lang="de-AT" dirty="0" smtClean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-36512" y="197768"/>
            <a:ext cx="8229600" cy="1143000"/>
          </a:xfrm>
        </p:spPr>
        <p:txBody>
          <a:bodyPr/>
          <a:lstStyle/>
          <a:p>
            <a:r>
              <a:rPr lang="el-GR" sz="3600" dirty="0" smtClean="0">
                <a:solidFill>
                  <a:srgbClr val="079DCD"/>
                </a:solidFill>
                <a:latin typeface="Tahoma" pitchFamily="34" charset="0"/>
              </a:rPr>
              <a:t>Στόχος</a:t>
            </a:r>
            <a:endParaRPr lang="de-AT" sz="3600" dirty="0" smtClean="0">
              <a:solidFill>
                <a:srgbClr val="079DCD"/>
              </a:solidFill>
              <a:latin typeface="Tahoma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l-GR" dirty="0" smtClean="0"/>
              <a:t>α χτίσουμε μία βήμα προς βήμα προσέγγιση για την αξιολόγηση των διαδικασιών, της εμπειρίας και του αντίκτυπου των δραστηριοτήτων της γονεϊκής εμπλοκής για το κάθε σχολείο.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/>
          </p:cNvSpPr>
          <p:nvPr/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600" dirty="0" smtClean="0">
                <a:solidFill>
                  <a:srgbClr val="079DCD"/>
                </a:solidFill>
                <a:latin typeface="Tahoma" pitchFamily="34" charset="0"/>
              </a:rPr>
              <a:t>Αυξάνοντας τον αντίκτυπο</a:t>
            </a:r>
            <a:endParaRPr lang="de-AT" sz="3600" dirty="0">
              <a:solidFill>
                <a:srgbClr val="079DCD"/>
              </a:solidFill>
              <a:latin typeface="Tahoma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- Ποιος είναι ο επιθυμητός αντίκτυπος μιας δράσης γονεϊκής εμπλοκής για το δικό σας σχολείο; </a:t>
            </a:r>
          </a:p>
          <a:p>
            <a:pPr marL="0" indent="0">
              <a:buNone/>
            </a:pPr>
            <a:r>
              <a:rPr lang="el-GR" sz="2800" dirty="0" smtClean="0"/>
              <a:t>- Πώς θα μπορούσατε να τον επεκτείνετε πέρα από τα όρια του σχολείου; </a:t>
            </a:r>
          </a:p>
          <a:p>
            <a:pPr marL="0" indent="0">
              <a:buNone/>
            </a:pPr>
            <a:endParaRPr lang="el-GR" sz="2800" dirty="0" smtClean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3528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/>
          </p:cNvSpPr>
          <p:nvPr/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3600" dirty="0" smtClean="0">
                <a:solidFill>
                  <a:srgbClr val="079DCD"/>
                </a:solidFill>
                <a:latin typeface="Tahoma" pitchFamily="34" charset="0"/>
              </a:rPr>
              <a:t>Δείκτες Αξιολόγησης</a:t>
            </a:r>
            <a:endParaRPr lang="de-AT" sz="3600" dirty="0">
              <a:solidFill>
                <a:srgbClr val="079DCD"/>
              </a:solidFill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21328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Πείτε μας μια ιστορία για την γονική εμπλοκή μέσα από μία κατασκευή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9912" y="352717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Θέστε τις προτεραιότητές σας σε αυτό το διάγραμμα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58736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Ορίστε εξ αρχής </a:t>
            </a:r>
            <a:r>
              <a:rPr lang="el-GR" sz="2800" b="1" dirty="0" smtClean="0"/>
              <a:t>ποιοτικούς</a:t>
            </a:r>
            <a:r>
              <a:rPr lang="el-GR" sz="2800" dirty="0" smtClean="0"/>
              <a:t> και </a:t>
            </a:r>
            <a:r>
              <a:rPr lang="el-GR" sz="2800" b="1" dirty="0" smtClean="0"/>
              <a:t>ποσοτικούς</a:t>
            </a:r>
            <a:r>
              <a:rPr lang="el-GR" sz="2800" dirty="0" smtClean="0"/>
              <a:t> δείκτες αξιολόγησης.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Ορίστε από πριν </a:t>
            </a:r>
            <a:r>
              <a:rPr lang="el-GR" sz="2800" b="1" dirty="0" smtClean="0"/>
              <a:t>πότε θα είναι επιτυχημένη η δραστηριότητά σας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dirty="0" smtClean="0"/>
              <a:t>Πώς μπορούν να αξιοποιηθούν τα </a:t>
            </a:r>
            <a:r>
              <a:rPr lang="el-GR" sz="2800" b="1" dirty="0" smtClean="0"/>
              <a:t>μέσα κοινωνικής δικτύωσης </a:t>
            </a:r>
            <a:r>
              <a:rPr lang="el-GR" sz="2800" dirty="0" smtClean="0"/>
              <a:t>ως δείκτες αποτελεσματικότητας της δράσης;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3548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89"/>
            <a:ext cx="16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Γονική Συμμετοχή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8473" y="1530878"/>
            <a:ext cx="2253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Συνεργασία Γονέων-Σχολείου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1932" y="1662588"/>
            <a:ext cx="216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Γονική Εμπλοκή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solidFill>
                  <a:srgbClr val="079DCD"/>
                </a:solidFill>
                <a:latin typeface="Tahoma" pitchFamily="34" charset="0"/>
              </a:rPr>
              <a:t>Διάχυση και ενημέρωση</a:t>
            </a:r>
            <a:endParaRPr lang="el-GR" sz="3600" dirty="0">
              <a:solidFill>
                <a:srgbClr val="079DCD"/>
              </a:solidFill>
              <a:latin typeface="Tahoma" pitchFamily="34" charset="0"/>
            </a:endParaRPr>
          </a:p>
        </p:txBody>
      </p:sp>
      <p:sp>
        <p:nvSpPr>
          <p:cNvPr id="10" name="Θέση περιεχομένου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4903"/>
          </a:xfrm>
        </p:spPr>
        <p:txBody>
          <a:bodyPr/>
          <a:lstStyle/>
          <a:p>
            <a:r>
              <a:rPr lang="el-GR" sz="2400" dirty="0" smtClean="0"/>
              <a:t>Γνωστοποιείστε τις δράσεις σας</a:t>
            </a:r>
          </a:p>
          <a:p>
            <a:r>
              <a:rPr lang="el-GR" sz="2400" dirty="0" smtClean="0"/>
              <a:t>Γνωστοποιείστε τα αποτελέσματα</a:t>
            </a:r>
          </a:p>
          <a:p>
            <a:r>
              <a:rPr lang="el-GR" sz="2400" dirty="0"/>
              <a:t>Χρησιμοποιείστε τα </a:t>
            </a:r>
            <a:r>
              <a:rPr lang="en-US" sz="2400" dirty="0"/>
              <a:t>social media </a:t>
            </a:r>
            <a:r>
              <a:rPr lang="el-GR" sz="2400" dirty="0"/>
              <a:t>για ενημέρωση των δράσεών σας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/>
              <a:t>Εντοπίστε τα καταλληλότερα </a:t>
            </a:r>
            <a:r>
              <a:rPr lang="en-US" sz="2000" dirty="0"/>
              <a:t>social media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/>
              <a:t>Χρησιμοποιείστε την πλατφόρμα </a:t>
            </a:r>
            <a:r>
              <a:rPr lang="el-GR" sz="2000" dirty="0" smtClean="0"/>
              <a:t>του </a:t>
            </a:r>
            <a:r>
              <a:rPr lang="en-US" sz="2000" dirty="0" smtClean="0"/>
              <a:t>ODS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2000" dirty="0"/>
              <a:t>Αυξήστε το κοινό σας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r="18179"/>
          <a:stretch/>
        </p:blipFill>
        <p:spPr bwMode="auto">
          <a:xfrm>
            <a:off x="-36512" y="4574732"/>
            <a:ext cx="4114800" cy="20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1" r="5367" b="6250"/>
          <a:stretch/>
        </p:blipFill>
        <p:spPr bwMode="auto">
          <a:xfrm>
            <a:off x="4499992" y="4631795"/>
            <a:ext cx="4356493" cy="19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564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t="47629" r="53956" b="23276"/>
          <a:stretch/>
        </p:blipFill>
        <p:spPr bwMode="auto">
          <a:xfrm>
            <a:off x="1835696" y="1700808"/>
            <a:ext cx="4680520" cy="299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547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177</Words>
  <Application>Microsoft Office PowerPoint</Application>
  <PresentationFormat>On-screen Show (4:3)</PresentationFormat>
  <Paragraphs>30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Larissa-Design</vt:lpstr>
      <vt:lpstr>Module 3</vt:lpstr>
      <vt:lpstr>Στόχος</vt:lpstr>
      <vt:lpstr>PowerPoint Presentation</vt:lpstr>
      <vt:lpstr>PowerPoint Presentation</vt:lpstr>
      <vt:lpstr>Διάχυση και ενημέρωση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WP5 Dissemination</dc:title>
  <dc:creator>chris</dc:creator>
  <cp:lastModifiedBy>Chelioti Eleni</cp:lastModifiedBy>
  <cp:revision>34</cp:revision>
  <dcterms:created xsi:type="dcterms:W3CDTF">2014-04-02T08:09:16Z</dcterms:created>
  <dcterms:modified xsi:type="dcterms:W3CDTF">2015-03-30T13:48:43Z</dcterms:modified>
</cp:coreProperties>
</file>