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70" r:id="rId5"/>
    <p:sldId id="272" r:id="rId6"/>
    <p:sldId id="277" r:id="rId7"/>
    <p:sldId id="274" r:id="rId8"/>
    <p:sldId id="273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9DCD"/>
    <a:srgbClr val="046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52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26BC5E2-0E92-44C3-B2D2-189D73D773C6}" type="datetimeFigureOut">
              <a:rPr lang="de-AT"/>
              <a:pPr>
                <a:defRPr/>
              </a:pPr>
              <a:t>30.03.2015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5CCFF9C-318C-4987-93A5-3B458C704483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92348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 txBox="1">
            <a:spLocks noGrp="1"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3C53C886-5D11-4B6B-95CE-D0C3E39877F4}" type="slidenum">
              <a:rPr lang="de-AT" sz="1200">
                <a:solidFill>
                  <a:srgbClr val="000000"/>
                </a:solidFill>
                <a:ea typeface="Microsoft YaHei" pitchFamily="34" charset="-122"/>
              </a:rPr>
              <a:pPr algn="r" defTabSz="449263">
                <a:buSzPct val="100000"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3</a:t>
            </a:fld>
            <a:endParaRPr lang="de-AT" sz="1200">
              <a:solidFill>
                <a:srgbClr val="000000"/>
              </a:solidFill>
              <a:ea typeface="Microsoft YaHei" pitchFamily="34" charset="-122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 txBox="1">
            <a:spLocks noGrp="1"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3C53C886-5D11-4B6B-95CE-D0C3E39877F4}" type="slidenum">
              <a:rPr lang="de-AT" sz="1200">
                <a:solidFill>
                  <a:srgbClr val="000000"/>
                </a:solidFill>
                <a:ea typeface="Microsoft YaHei" pitchFamily="34" charset="-122"/>
              </a:rPr>
              <a:pPr algn="r" defTabSz="449263">
                <a:buSzPct val="100000"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4</a:t>
            </a:fld>
            <a:endParaRPr lang="de-AT" sz="1200">
              <a:solidFill>
                <a:srgbClr val="000000"/>
              </a:solidFill>
              <a:ea typeface="Microsoft YaHei" pitchFamily="34" charset="-122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 txBox="1">
            <a:spLocks noGrp="1"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3C53C886-5D11-4B6B-95CE-D0C3E39877F4}" type="slidenum">
              <a:rPr lang="de-AT" sz="1200">
                <a:solidFill>
                  <a:srgbClr val="000000"/>
                </a:solidFill>
                <a:ea typeface="Microsoft YaHei" pitchFamily="34" charset="-122"/>
              </a:rPr>
              <a:pPr algn="r" defTabSz="449263">
                <a:buSzPct val="100000"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5</a:t>
            </a:fld>
            <a:endParaRPr lang="de-AT" sz="1200">
              <a:solidFill>
                <a:srgbClr val="000000"/>
              </a:solidFill>
              <a:ea typeface="Microsoft YaHei" pitchFamily="34" charset="-122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 txBox="1">
            <a:spLocks noGrp="1"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3C53C886-5D11-4B6B-95CE-D0C3E39877F4}" type="slidenum">
              <a:rPr lang="de-AT" sz="1200">
                <a:solidFill>
                  <a:srgbClr val="000000"/>
                </a:solidFill>
                <a:ea typeface="Microsoft YaHei" pitchFamily="34" charset="-122"/>
              </a:rPr>
              <a:pPr algn="r" defTabSz="449263">
                <a:buSzPct val="100000"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6</a:t>
            </a:fld>
            <a:endParaRPr lang="de-AT" sz="1200">
              <a:solidFill>
                <a:srgbClr val="000000"/>
              </a:solidFill>
              <a:ea typeface="Microsoft YaHei" pitchFamily="34" charset="-122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 txBox="1">
            <a:spLocks noGrp="1"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3C53C886-5D11-4B6B-95CE-D0C3E39877F4}" type="slidenum">
              <a:rPr lang="de-AT" sz="1200">
                <a:solidFill>
                  <a:srgbClr val="000000"/>
                </a:solidFill>
                <a:ea typeface="Microsoft YaHei" pitchFamily="34" charset="-122"/>
              </a:rPr>
              <a:pPr algn="r" defTabSz="449263">
                <a:buSzPct val="100000"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7</a:t>
            </a:fld>
            <a:endParaRPr lang="de-AT" sz="1200">
              <a:solidFill>
                <a:srgbClr val="000000"/>
              </a:solidFill>
              <a:ea typeface="Microsoft YaHei" pitchFamily="34" charset="-122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 txBox="1">
            <a:spLocks noGrp="1"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3C53C886-5D11-4B6B-95CE-D0C3E39877F4}" type="slidenum">
              <a:rPr lang="de-AT" sz="1200">
                <a:solidFill>
                  <a:srgbClr val="000000"/>
                </a:solidFill>
                <a:ea typeface="Microsoft YaHei" pitchFamily="34" charset="-122"/>
              </a:rPr>
              <a:pPr algn="r" defTabSz="449263">
                <a:buSzPct val="100000"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8</a:t>
            </a:fld>
            <a:endParaRPr lang="de-AT" sz="1200">
              <a:solidFill>
                <a:srgbClr val="000000"/>
              </a:solidFill>
              <a:ea typeface="Microsoft YaHei" pitchFamily="34" charset="-122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9A63E-3038-46FA-A7C4-7DDCACC6077C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250EF-B237-4527-A90E-D8A24E65EA3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0824B-56CC-46EB-81C7-697111B0BDF8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A94C3-9249-4837-9163-826DC4EAB83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D4B74-E024-42DE-A489-6998FEA28E50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2EF39-D4A8-4CE5-A719-5FD977C6C53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0D4B0-DC1E-45EF-B958-0DB54354AE0F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43D61-3C0A-4022-A440-DA342713E8F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04AA2-FCE2-4D8A-AF0C-3326C71FB65D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4CF79-E620-4E08-BBCE-533FD5C5797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742D0-9E34-4F18-A24F-3946AAABD25F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464D3-2677-4A36-B0BA-5EF3181437D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CF919-49EA-4F59-953A-58730A7783B1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89AA6-8871-4E25-94E1-0D292BF7023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F7DD1-450F-44D4-8643-1ECF82C4EE34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663F6-9FF7-48E0-BE16-71BB09F669B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4FDA8-DC80-452E-BEDB-1860B4B92B39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DA1E9-42BD-4EFE-9748-1EF5531E8C3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6C98F-6FCD-469C-8ED9-D6C64DCDE87B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B0417-30A1-418A-8CCC-38DE95339EC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67E01-78B4-4EBC-9025-E9F8FBC8B90D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1531D-8935-42F4-BE9B-4CE0C936ABC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E9625B-F5BF-464B-89C6-BB4C4AC7DA6C}" type="datetimeFigureOut">
              <a:rPr lang="de-DE"/>
              <a:pPr>
                <a:defRPr/>
              </a:pPr>
              <a:t>30.03.2015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6058E3-7E7A-408F-927D-AF3B147B073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pic>
        <p:nvPicPr>
          <p:cNvPr id="1031" name="Grafik 6" descr="ESTEP_ppt_banner.pn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85113" y="260350"/>
            <a:ext cx="971550" cy="636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Grafik 7" descr="laptop.png"/>
          <p:cNvPicPr>
            <a:picLocks noChangeAspect="1"/>
          </p:cNvPicPr>
          <p:nvPr userDrawn="1"/>
        </p:nvPicPr>
        <p:blipFill>
          <a:blip r:embed="rId14" cstate="print"/>
          <a:srcRect l="27730" t="2751" r="24017" b="28999"/>
          <a:stretch>
            <a:fillRect/>
          </a:stretch>
        </p:blipFill>
        <p:spPr bwMode="auto">
          <a:xfrm>
            <a:off x="7596188" y="488950"/>
            <a:ext cx="100806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ruppieren 6"/>
          <p:cNvGrpSpPr>
            <a:grpSpLocks/>
          </p:cNvGrpSpPr>
          <p:nvPr/>
        </p:nvGrpSpPr>
        <p:grpSpPr bwMode="auto">
          <a:xfrm>
            <a:off x="539750" y="549275"/>
            <a:ext cx="6946900" cy="5503863"/>
            <a:chOff x="539552" y="548680"/>
            <a:chExt cx="6946916" cy="5505103"/>
          </a:xfrm>
        </p:grpSpPr>
        <p:pic>
          <p:nvPicPr>
            <p:cNvPr id="14340" name="Grafik 3" descr="ESTEP_ppt_titl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548680"/>
              <a:ext cx="6946916" cy="5505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hteck 4"/>
            <p:cNvSpPr/>
            <p:nvPr/>
          </p:nvSpPr>
          <p:spPr>
            <a:xfrm>
              <a:off x="899916" y="1267980"/>
              <a:ext cx="3816359" cy="17291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AT"/>
            </a:p>
          </p:txBody>
        </p:sp>
        <p:sp>
          <p:nvSpPr>
            <p:cNvPr id="6" name="Rechteck 5"/>
            <p:cNvSpPr/>
            <p:nvPr/>
          </p:nvSpPr>
          <p:spPr>
            <a:xfrm>
              <a:off x="3995548" y="3789498"/>
              <a:ext cx="3024194" cy="18720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AT"/>
            </a:p>
          </p:txBody>
        </p:sp>
      </p:grpSp>
      <p:sp>
        <p:nvSpPr>
          <p:cNvPr id="14338" name="Titel 1"/>
          <p:cNvSpPr>
            <a:spLocks noGrp="1"/>
          </p:cNvSpPr>
          <p:nvPr>
            <p:ph type="ctrTitle"/>
          </p:nvPr>
        </p:nvSpPr>
        <p:spPr>
          <a:xfrm>
            <a:off x="827088" y="836613"/>
            <a:ext cx="3960812" cy="2763837"/>
          </a:xfrm>
        </p:spPr>
        <p:txBody>
          <a:bodyPr/>
          <a:lstStyle/>
          <a:p>
            <a:r>
              <a:rPr lang="de-AT" dirty="0" smtClean="0">
                <a:latin typeface="Tahoma" pitchFamily="34" charset="0"/>
                <a:cs typeface="Tahoma" pitchFamily="34" charset="0"/>
              </a:rPr>
              <a:t>E</a:t>
            </a:r>
            <a:r>
              <a:rPr lang="el-GR" dirty="0" smtClean="0">
                <a:latin typeface="Tahoma" pitchFamily="34" charset="0"/>
                <a:cs typeface="Tahoma" pitchFamily="34" charset="0"/>
              </a:rPr>
              <a:t>νότητα 2</a:t>
            </a:r>
            <a:endParaRPr lang="de-AT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635375" y="3933825"/>
            <a:ext cx="3600450" cy="1871663"/>
          </a:xfrm>
        </p:spPr>
        <p:txBody>
          <a:bodyPr>
            <a:normAutofit fontScale="85000" lnSpcReduction="20000"/>
          </a:bodyPr>
          <a:lstStyle/>
          <a:p>
            <a:r>
              <a:rPr lang="el-GR" dirty="0">
                <a:solidFill>
                  <a:srgbClr val="404040"/>
                </a:solidFill>
                <a:latin typeface="Tahoma" pitchFamily="34" charset="0"/>
              </a:rPr>
              <a:t>Σχεδιάζοντας και εφαρμόζοντας δράσεις </a:t>
            </a:r>
            <a:r>
              <a:rPr lang="el-GR" dirty="0" smtClean="0">
                <a:solidFill>
                  <a:srgbClr val="404040"/>
                </a:solidFill>
                <a:latin typeface="Tahoma" pitchFamily="34" charset="0"/>
              </a:rPr>
              <a:t>γονεϊκής </a:t>
            </a:r>
            <a:r>
              <a:rPr lang="el-GR" dirty="0">
                <a:solidFill>
                  <a:srgbClr val="404040"/>
                </a:solidFill>
                <a:latin typeface="Tahoma" pitchFamily="34" charset="0"/>
              </a:rPr>
              <a:t>εμπλοκής με βάση τη φυσιογνωμία του σχολείου μου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-36512" y="197768"/>
            <a:ext cx="8229600" cy="1143000"/>
          </a:xfrm>
        </p:spPr>
        <p:txBody>
          <a:bodyPr/>
          <a:lstStyle/>
          <a:p>
            <a:r>
              <a:rPr lang="el-GR" sz="3600" dirty="0" smtClean="0">
                <a:solidFill>
                  <a:srgbClr val="079DCD"/>
                </a:solidFill>
                <a:latin typeface="Tahoma" pitchFamily="34" charset="0"/>
              </a:rPr>
              <a:t>Κατανοούμε και συμφωνούμε για τους στόχους</a:t>
            </a:r>
            <a:endParaRPr lang="de-AT" sz="3600" dirty="0" smtClean="0">
              <a:solidFill>
                <a:srgbClr val="079DCD"/>
              </a:solidFill>
              <a:latin typeface="Tahoma" pitchFamily="34" charset="0"/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179512" y="1484784"/>
            <a:ext cx="8229600" cy="4525963"/>
          </a:xfrm>
        </p:spPr>
        <p:txBody>
          <a:bodyPr/>
          <a:lstStyle/>
          <a:p>
            <a:r>
              <a:rPr lang="el-GR" dirty="0" smtClean="0"/>
              <a:t>Εξετάστε την υπάρχουσα ανάπτυξη του σχολείου σας (ρόλοι, όρια, εμπόδια, κλπ)</a:t>
            </a:r>
          </a:p>
          <a:p>
            <a:r>
              <a:rPr lang="el-GR" dirty="0" smtClean="0"/>
              <a:t>Πώς αναπτύσσεται το σχολείο σας ευρύτερα;</a:t>
            </a:r>
          </a:p>
          <a:p>
            <a:r>
              <a:rPr lang="el-GR" dirty="0" smtClean="0"/>
              <a:t>Ποιες υπάρχουσες διαδικασίες θα ευνοούσαν τη γονική εμπλοκή;</a:t>
            </a:r>
          </a:p>
          <a:p>
            <a:r>
              <a:rPr lang="el-GR" dirty="0" smtClean="0"/>
              <a:t>Αναγνωρίστε δράσεις που απαιτούν αλλαγή</a:t>
            </a:r>
          </a:p>
          <a:p>
            <a:r>
              <a:rPr lang="el-GR" dirty="0" smtClean="0"/>
              <a:t>Ορίστε πρόσωπα που μπορούν να εμπλακούν</a:t>
            </a:r>
          </a:p>
          <a:p>
            <a:r>
              <a:rPr lang="el-GR" dirty="0" smtClean="0"/>
              <a:t>Πώς και γιατί;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/>
          </p:cNvSpPr>
          <p:nvPr/>
        </p:nvSpPr>
        <p:spPr bwMode="auto">
          <a:xfrm>
            <a:off x="457200" y="274638"/>
            <a:ext cx="71389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dirty="0" smtClean="0">
                <a:solidFill>
                  <a:srgbClr val="079DCD"/>
                </a:solidFill>
                <a:latin typeface="Tahoma" pitchFamily="34" charset="0"/>
              </a:rPr>
              <a:t>Post it</a:t>
            </a:r>
            <a:endParaRPr lang="de-AT" sz="3600" dirty="0">
              <a:solidFill>
                <a:srgbClr val="079DCD"/>
              </a:solidFill>
              <a:latin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348880"/>
            <a:ext cx="3600400" cy="2581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24188" y="1753655"/>
            <a:ext cx="3055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Τοιχοκολλήστε τις ιδέες σας</a:t>
            </a: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/>
          </p:cNvSpPr>
          <p:nvPr/>
        </p:nvSpPr>
        <p:spPr bwMode="auto">
          <a:xfrm>
            <a:off x="457200" y="274638"/>
            <a:ext cx="71389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l-GR" sz="3600" dirty="0" smtClean="0">
                <a:solidFill>
                  <a:srgbClr val="079DCD"/>
                </a:solidFill>
                <a:latin typeface="Tahoma" pitchFamily="34" charset="0"/>
              </a:rPr>
              <a:t>Χτίζοντας επιτυχημένες περιπτώσεις</a:t>
            </a:r>
            <a:endParaRPr lang="de-AT" sz="3600" dirty="0">
              <a:solidFill>
                <a:srgbClr val="079DCD"/>
              </a:solidFill>
              <a:latin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5896" y="2132856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</a:rPr>
              <a:t>Πείτε μας μια ιστορία για την γονική εμπλοκή μέσα από μία κατασκευή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9" name="Θέση περιεχομένου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/>
              <a:t>Τι χρειάζεται το σχολείο σας για να εφαρμόσει μια επιτυχημένη δράση γονεϊκής εμπλοκής; </a:t>
            </a:r>
          </a:p>
          <a:p>
            <a:r>
              <a:rPr lang="el-GR" sz="2400" dirty="0" smtClean="0"/>
              <a:t>Πώς ερμηνεύεται η επιτυχία για τις διαφορετικές ομάδες (γονείς, εκπαιδευτικοί, μαθητές);</a:t>
            </a:r>
          </a:p>
          <a:p>
            <a:endParaRPr lang="el-GR" sz="2400" dirty="0"/>
          </a:p>
        </p:txBody>
      </p:sp>
      <p:cxnSp>
        <p:nvCxnSpPr>
          <p:cNvPr id="11" name="Ευθύγραμμο βέλος σύνδεσης 10"/>
          <p:cNvCxnSpPr/>
          <p:nvPr/>
        </p:nvCxnSpPr>
        <p:spPr>
          <a:xfrm flipV="1">
            <a:off x="2109740" y="3304443"/>
            <a:ext cx="0" cy="25202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/>
          <p:cNvCxnSpPr/>
          <p:nvPr/>
        </p:nvCxnSpPr>
        <p:spPr>
          <a:xfrm>
            <a:off x="2123728" y="5824723"/>
            <a:ext cx="561662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02622" y="3531637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000" dirty="0" smtClean="0"/>
              <a:t>Υψηλή</a:t>
            </a:r>
            <a:endParaRPr lang="el-GR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6762168" y="5960931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 dirty="0" smtClean="0"/>
              <a:t>Υψηλή</a:t>
            </a:r>
            <a:endParaRPr lang="el-GR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678396" y="5553532"/>
            <a:ext cx="13784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000" dirty="0" smtClean="0"/>
              <a:t>Χαμηλή</a:t>
            </a:r>
            <a:endParaRPr lang="el-GR" sz="1000" dirty="0"/>
          </a:p>
        </p:txBody>
      </p:sp>
      <p:sp>
        <p:nvSpPr>
          <p:cNvPr id="20" name="TextBox 19"/>
          <p:cNvSpPr txBox="1"/>
          <p:nvPr/>
        </p:nvSpPr>
        <p:spPr>
          <a:xfrm>
            <a:off x="1982742" y="5859213"/>
            <a:ext cx="13784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 dirty="0" smtClean="0"/>
              <a:t>Χαμηλή</a:t>
            </a:r>
            <a:endParaRPr lang="el-GR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2555776" y="5982323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Αντίκτυπος στις μαθησιακές εμπειρίες και στα μαθησιακά αποτελέσματα</a:t>
            </a:r>
            <a:endParaRPr lang="el-GR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730014" y="4218133"/>
            <a:ext cx="1858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Ικανότητα να επηρεάζει</a:t>
            </a:r>
            <a:endParaRPr lang="el-GR" sz="1600" dirty="0"/>
          </a:p>
        </p:txBody>
      </p:sp>
      <p:sp>
        <p:nvSpPr>
          <p:cNvPr id="26" name="Ορθογώνιο 25"/>
          <p:cNvSpPr/>
          <p:nvPr/>
        </p:nvSpPr>
        <p:spPr>
          <a:xfrm>
            <a:off x="3334279" y="3415012"/>
            <a:ext cx="4062376" cy="10801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TextBox 26"/>
          <p:cNvSpPr txBox="1"/>
          <p:nvPr/>
        </p:nvSpPr>
        <p:spPr>
          <a:xfrm>
            <a:off x="3779912" y="3527177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</a:rPr>
              <a:t>Θέστε τις προτεραιότητές σας σε αυτό το διάγραμμα</a:t>
            </a:r>
            <a:endParaRPr lang="el-G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483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524089"/>
            <a:ext cx="1666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bg1"/>
                </a:solidFill>
              </a:rPr>
              <a:t>Γονική Συμμετοχή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48473" y="1530878"/>
            <a:ext cx="2253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bg1"/>
                </a:solidFill>
              </a:rPr>
              <a:t>Συνεργασία Γονέων-Σχολείου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91932" y="1662588"/>
            <a:ext cx="2160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</a:rPr>
              <a:t>Γονική Εμπλοκή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>
                <a:solidFill>
                  <a:srgbClr val="079DCD"/>
                </a:solidFill>
                <a:latin typeface="Tahoma" pitchFamily="34" charset="0"/>
              </a:rPr>
              <a:t>Στρατηγικές δράσεις</a:t>
            </a:r>
          </a:p>
        </p:txBody>
      </p:sp>
      <p:sp>
        <p:nvSpPr>
          <p:cNvPr id="10" name="Θέση περιεχομένου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/>
              <a:t>Ποια είναι η κατάλληλη στρατηγική για το σχολείο σας με βάση τις προτεραιότητες που θέτετε;</a:t>
            </a:r>
          </a:p>
          <a:p>
            <a:r>
              <a:rPr lang="el-GR" sz="2400" dirty="0" smtClean="0"/>
              <a:t>Πώς θα εμπλακούν οι γονείς;</a:t>
            </a:r>
          </a:p>
          <a:p>
            <a:r>
              <a:rPr lang="el-GR" sz="2400" dirty="0" smtClean="0"/>
              <a:t>Πώς θα βοηθήσουν τα </a:t>
            </a:r>
            <a:r>
              <a:rPr lang="en-US" sz="2400" dirty="0" smtClean="0"/>
              <a:t>social media </a:t>
            </a:r>
            <a:r>
              <a:rPr lang="el-GR" sz="2400" dirty="0" smtClean="0"/>
              <a:t>στην στρατηγική σας;</a:t>
            </a:r>
          </a:p>
          <a:p>
            <a:r>
              <a:rPr lang="el-GR" sz="2400" dirty="0" smtClean="0"/>
              <a:t>Πώς </a:t>
            </a:r>
            <a:r>
              <a:rPr lang="el-GR" sz="2400" dirty="0"/>
              <a:t>θα είναι το σχολείο σας αν εφαρμοστούν αυτά;</a:t>
            </a:r>
          </a:p>
          <a:p>
            <a:r>
              <a:rPr lang="el-GR" sz="2400" dirty="0" smtClean="0"/>
              <a:t>Πώς πιστεύετε ότι θα είναι το σχολείο σας σε 3 χρόνια από τώρα;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5175644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442" y="2708920"/>
            <a:ext cx="5113767" cy="3839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539552" y="476672"/>
            <a:ext cx="6840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el-GR" dirty="0" smtClean="0"/>
              <a:t>Αναγνωρίστε τους εμπλεκόμενους και τοποθετήστε τους σε κάρτες.</a:t>
            </a:r>
          </a:p>
          <a:p>
            <a:pPr marL="342900" lvl="0" indent="-342900">
              <a:buAutoNum type="arabicPeriod"/>
            </a:pPr>
            <a:r>
              <a:rPr lang="el-GR" dirty="0" smtClean="0"/>
              <a:t>Τοποθετήστε κάθε εμπλεκόμενο στον χάρτη ανάλογα με το που θα «χρησιμοποιηθεί»</a:t>
            </a:r>
          </a:p>
          <a:p>
            <a:pPr marL="342900" lvl="0" indent="-342900">
              <a:buAutoNum type="arabicPeriod"/>
            </a:pPr>
            <a:r>
              <a:rPr lang="el-GR" dirty="0" smtClean="0"/>
              <a:t>Επανατοποθετήστε τον κάθε ενδιαφερόμενο στο χάρτη σύμφωνα με το τι πραγματικά συνέβη στο σχολείο σας.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6405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/>
          </p:cNvSpPr>
          <p:nvPr/>
        </p:nvSpPr>
        <p:spPr bwMode="auto">
          <a:xfrm>
            <a:off x="457200" y="274638"/>
            <a:ext cx="71389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l-GR" sz="3600" dirty="0" smtClean="0">
                <a:solidFill>
                  <a:srgbClr val="079DCD"/>
                </a:solidFill>
                <a:latin typeface="Tahoma" pitchFamily="34" charset="0"/>
              </a:rPr>
              <a:t>Σχεδιάζοντας και προγραμματίζοντας την αλλαγή</a:t>
            </a:r>
            <a:endParaRPr lang="de-AT" sz="3600" dirty="0">
              <a:solidFill>
                <a:srgbClr val="079DCD"/>
              </a:solidFill>
              <a:latin typeface="Tahoma" pitchFamily="34" charset="0"/>
            </a:endParaRPr>
          </a:p>
        </p:txBody>
      </p:sp>
      <p:sp>
        <p:nvSpPr>
          <p:cNvPr id="2" name="AutoShape 2" descr="data:image/jpeg;base64,/9j/4AAQSkZJRgABAQAAAQABAAD/2wCEAAkGBxQSEhUUEhQSFRQPFBAQFBQWGBUWExQVFBUWFhQUFRcYHCogGBolHxUXITQhJSkrLi4uGR8zODMsOigtLisBCgoKDg0OGhAQGzQkICQsLywtLCwsLDQsLC0sLiwsLCwsLCwsLCwsLCwsLCwsLCwsLCwsLCwsLCwsLCwsLCwsLP/AABEIAI0BZgMBEQACEQEDEQH/xAAbAAEAAgMBAQAAAAAAAAAAAAAAAwUBBAYCB//EAEEQAAIBAgMFBwIEBQIDCQEAAAECAAMRBBIhBRMxQVEGImFxgZGhQrEUIzJSB2JywdEzgpKy8BY0Q1Njg8Lh8RX/xAAZAQEAAwEBAAAAAAAAAAAAAAAAAQIDBAX/xAAwEQACAgEDAwEHBAMAAwAAAAAAAQIRAwQhMRJBUSITYXGBkaGxMtHh8AUUwUJS8f/aAAwDAQACEQMRAD8A+4wBAMXgGYAgCAIAgCAIAgCAIAgCAIAgCAIAgCAIAgCAIAgCAIAgCAIBylavXxlV1o1GpYekxTMlg9Vl0Y5vpUG401NuMx9U3s6X5Or04krVye+/C/khx9PEYC1cVqlagrKK1KocxCkgF0Y6gjja9jKyUsfqTtd0y0HHN6Gkn2a/DR19NwwBHAgEes6DjPUAQBAEAQBAEAQBAEAQBAEA5yrUJdiCdSfvPHnJubaOyK2SJExjj6j66yY58i7kPHF9jYTabcwD8TZaua5KvCidNqDmpHzNVrI90UeFk6Y5Dzt56TVajG+5R45InVweBB8jNlJPhlWmj1JIEAQBAEAQBAEAQBAEAQBAEAQBAEAQBAEAQBANDbuM3OGrVf8Ay6bsPMA2A8b2lMkumLZphh15Ix8s1uyeC3WFpqeOUXPU21PvGOPTFIZp9eRy95tbbwQr0XpNcLUGU20Nr3/tJnFSVMjHNwkpLsbGEpZEVf2gD2lihNAEAQBAEAQBAEAQBAEAQCPEvlRj0BPxKTdRbJiraRy61uoYeht8Txjv6PDJFqg8CPeCHFrsSQQaG3to/h6FSra5QAKv7nYhVHuRNcGP2mRRM8s+iDkUNTZmMJVnr4hiUDfktSpqr6kqQ6m41GvhznWsuBWlFc97e3yZh7PLs238qOowasqIHbM4VQzcLsAMx95wya6m47I6op0rNqniXHBj95aOWa4ZDhF9jYTaLjjYzZaua5KPFEnTag5qfSax1i7oo8PhkyY9Dzt5zWOpxvuVeKSJ0qqeBB9ZspxfDKOLR7liBAEAQBAEAQBAEAQBAEAQBAEAQBAOa7e1fyKdIccTXo0/MBs7fCTHNulHy0dOl2k5eE/2Ogwq2RR0AmxzCtyEEksECAIAgCAIAgCAIAgCAIAgGntZ7Uz/ADED/r2nPqXWNmmNeopFnlnUCgPEAwTbXBjcDlceRIgnrfc53tfcthaIYnf4lND0pgtf7Ts0ipTn4j+Tm1Ek3CNcv8HRXbop8tJxnT6RveqsPn7QOnwzK1l6j10+8DoZIJJUSAJIEAkSuw4MfeWWSa4ZVxT7E6bQcdD5ibLVZEVeKJMm1Oq+xmq1nlFHh8MnTaCHjceY/wATWOqxso8UidK6ngwmyyQfDKuLXYklyogCAIAgCAIAgCAIAgCAcl2gO92hhafKhTrVz4FrU1+M0xlvkS8bnVD04JPy0vpv+x1ijSbHKUnaXaL0t0Kds9WtSpC4v3Tdn0/pU+8znJqq7s2wwUrcuEm/2+5dqdJoYmYAgCAIAgCAIAgCAIAgCAVe22/SPMzi1ktkjbCuWVeQdJw2zejITxP3ixR6sfCNhuc1im3m1KS2/wC6UKlU/wBVUhV+AZ2xXTpZP/2dfQ5perOl4X5Ol3g8pxUdNmQYAI6wSeDQXpby0gt1sxuzyY+tjA6l3RnvD9p+IHpMb3qp+/2gdPhmRXXr76SB0SJAZJUSAIAgHtKpHAkesupyXDIaT5JkxzjnfzmsdTkXco8cWTptQ81HoZqtY+6KPD4ZOm0kPG4mq1cHyVeKRMmJQ8GE2jmg+GUcJLsSgzQqZgCAIAgCAIByGxvztoYuryQ08MvlTW7fLn2mOPecn8jqzenFCHxf1/8Ah182OU5faX5uPoJypJUrnwLEIn/zmT3mvdudEfThk/LS/wCv/h1E1OcQBAEAQBAEAQBAEAQBAEAo9rm9Tn3QB/eebqpeujpxL0mmFPX3nMaGRfoI2G56z9QYoWcx2ebPj8dUJ/SaOHXyVbn5M7dQunBjj8Wc2F3lnL4I6mcR1HkoOkWRQydCRJsULHqI2G4uekbAZ4oWZDSKAIgk8GgvS3lp9oLdcjG6PJj66wOpd0O8P2n4gekb081PpYwOldmBXXrbz0gdDJAwPCCtNGYAkAQDKuRwJEspNcEVZOmNcfV76zRajIu5V44vsTptM8wD8TaOsl3RR4UTJtNeYI+ZqtXB8oo8LJ0xaH6h66TZZ8b7lXCS7EysDwmiafBQ8YmsERnPBFZj5AXhulZMVbpHNdgcMRhw7fqrl67edQlvi4HpMsCqCvvv9To1cryuuFt9NjqHOk2OY53Y6ipjK9X9gp0B/sGY/Ln2mcN5N/I3ybQjH4v67f8ADo5oYCAIAgCAIAgCAIAgCAIAgHOYpiXY6cT8TyMslKbZ1xTSRHmPT2mdFjIcf/sULMlwBe+g1PkIpizmP4eANhnq8TiMRXqXPMZrD7Tu19rIo+Ekc2kpwcvLZ0+7E4rOmj532/2rVpY2jTo1cSv5OeoKQzm2d8pFM6E6G56W6T19DhhPDKU0udr2+55+pySjkSi3x2/Y2eyvamsTWOIcvh6FPOa70xScNcflsASCTfh4Smp0kKj0KpN8J38y2HPO31cLvVG/2U7YNi6z06lE0rpv6XG70y1gSP7jxmWq0SwwUoyven8TTDqXklTVd18C12p2ow2GqCnXdkLAMGKNkI1+oC19PtMMeky5I9UFZrPPCDqTN7Z21KNdS1GrTqAcSrA28xy9ZlkxTxupqi8ZxlvFm1YHoZTdFjGTzixQsevvGw3Fz0jYbjP5xQsyGHWRQszBJGaK9B9oLKcvJjddGYfP3gdXlCzjmp9LQLiN4w4qfQgwOmPZgYhedx5giCeh9j2rg8CDBVprk9QQIAkAyDbhJTa4IKvtdj3XCVFDG9ULRH/uMFPwTLvLOqs108I+0Ta43+habHxhSmq2FlAA5cJutVJbUczxJ7m7iNrqEJIIsCfaarVxfKKexfYruxlddxnJs1d3rG//AKjFh9xL480K3ZbPCXW142+h0iuDwIM6FJPhmDTR6kkCAIAgCAIAgCAIAgCAeKrWUnoCZWTpNkpWzm8/UGeNR2GQ46xQs9QSVvaKuKeGrOQNEYf8Wn95tp4uWSK95lmajBsj7K4Dc4SgnAimpNv3N3m+TLanJ15ZS95GCHTjSLSx6iYbGu5z9Ps0Vx34zfVCxDKUOUrkPBFPEATreqTwex6V8fec/sWsntLNLtbsXFYlgEeluFKtuWzIWYWBzsAbjj0Os00ufFiW6fV5KZ8eSfHHgpdqbKOAx1Gvg8NialJFYVcharmDAjIq6kWvex0vbpOnFlWowShlkk+17GU8fsssZQTaMdo6zY7aCUqDinUoUjl3imwezM6kEEG3dHMX8o08Vg07lNWm+32IzN5cqUeUu5B2CajlxGIrVBvqiV6RpKFpqUpqGZgqWB5a6c5fXddxxwXpVO+efiRpumpSk999jU7IbEasuUjHUmqGpusRRZvw65RbK+t/1BvPThNNXnUHa6XXKfPy+RTT43JVuvDXBfdqNq4zZlCh+elZi1RHNRCWf6gb5tABYes5dNiw6rJL00vczfNkyYILezdxnbnIMMyUGqrjUJTIwz7xSA6ZbcQTaZR0HU5pyrpffx2Zd6qulpXZv4jtthabvTq71DRKo5NNmRWYA2zLcDjztwmUdDllFSjTv3mj1ME2ntRZ7L25h8TcUK1OoQMxUHvAcLlTrbWY5MGTH+uNGkMsJ/pZuq6texU2JBsQbEcQehmVNF9mZyRYoZT1942A18I2G5jP4GKFmQ46xTFo9SCSNqKniBBZTku5jcdCw9b/AHgnr8oZWHAg+Y/xBFx8DOw4rfyP+YJqPZjfjnceYMDofYoe0tYPVw1IEHNUeq3lTXS/qw9oXJpCLjCTfw+pf0BpBgVfamrbDuAbFwKY63chRb3hGmFetX8fob+zqOSkijkoHxD5M+TZBgEqYlxwY/eXWWa4ZVwi+xOm0XHGxmy1c1yUeKJOm0xzU+k1jrF3RR4fDJkx6Hnbzm0dTjfcq8UkTpVU8CD6zVTi+GUcWuQlQEkA3ynKfA2Bt7Ee8sQe4AgCAIAgGrtOplpnxsPeYah1jZfH+opFM8ujqsyRBJjIJNkUcL/EzbDU0FBf/EVixNuB7oHlbN6gT0/8dhUn1vscGtyOK6V3Ou2RWZ6FJiBdqdMkcOKjlODKkpyS8nZBtxTNvN4H7zOi9mc4imLMyCQVEmyKPG4W97a8L8/eT1OqI6UVNTsthSH/ACKY32jlVysdc3EcNRfSbrV5VXqexk8EHe3JWVew6BWSjXxFFX4hHuBrfQHx14zda9tpzin8UZ/6qSqLa+ZBtHsxXq18NnenUw2FTdEPm3rBqYR2PEMxIve+ktj1UIY50qlLfbjmyssMpSjfC+pT9meylejj0D5mw+Eaq1JzbKcynLYcQbkE+InRqdXjngdfqlVoxw6eccqvhFh/EzaNILTwxcI1SpTq1DYgbvvAMWA1N/XS8y/x2OdvIldKl8TTWTjtDyS9ptrYehcYMUvxeJRKQZOKoQCjHkNCtr9b8pXTYck98t9C3/v/AEtmyQjtD9TKbsHTfCY40aqVqZxVG/5hBL1UN2YEaEHv+PWdGtcc2Dri0+l9vBjpk8eXpdq138nQ9pcbikxtCjh6yr+IX9LIrKuUsSx+oggH2nJp4YnhlOcePeb5ZZFljGL5OsUm2o10uR/icFLsdVsrdudoaOECNXLqKhKghS1iBfW02w6aeZtQ7GeTNHH+oh2f2twdZgtOumZtArXQknQCzAa6y2TR5oK5REdRjlwy1p4hHJCujFSQQGUkEaEEDhMHGS5RpaZJuxItk0Mp6mLFDXwMbDcZvAxQsZxFCz1IJOcZBV2g1wCMPSRf9z3c/GWSjdtxxL3t/YuThbfpLDyP+ZBn1vuUu3qbGph6Wa+epvTccqY04eJHtJXJpBrplKvd9S+UsPpBt0P+ZBlUfJnfjmGHp/iB0eDIqg8CP+vCCHFrsU1Kri2qVcj4YotQUwWWpcMtNS1lD8Lk8+RnU1hUY2nde7z8DnTyNuq+5LSweL718RRGc5u7RJtpa2tTwEq54dvS/r/BKjk8r6fybNPD4j6q6Hyo2P8Az/2lHLH2j9/4LJT7v7GliHxK1Au8Ap2JeqKY7uhI4semvDiJpFYnG638X/BR9d1e3mjY7H4uqcJTd3ZmrbyrmNgSruxQkDT9OWW1M3DK4w2rb6Lf7kYY3jTl3L9NoOOh8xKLVZEaPFEmTanVfYzWOs8oo8Phk6bQQ9R5ibLVY2UeKROldTwYe81WSD4ZVxaJJcqQYuhnW3qJSeNTVMtGTi9irqbLfop+JzvSLszRZfKIHwjL9LDy1mT0s1xuWWSJHr19xMnhmuUWU15Pmva3s7j8VV3hSmRbdqEJGgvlJB8zrPV0uo0+GPTb+Z5+owZskro7bA7TyoiVKVWmUVU1GYd0AaZb39J5k8VtuLTO6OSkk1Ru0NoUnNldSRxF7MPMHUTKWOceUXU4vhm0RKFjzuxJtikMviYsUNfA/EbDcZj0MULG8EUxZ6BkEmCIIIquFRv1Kpt1AP3llNrghxTNXEbFoObtSpkjLYlRfu2yi41sLD2mkc847Jso8UXyir272Rp4qstdqlenUQAK1NwLAdAQbcTwm2DWSxQ6Ek170Z5dOpy6m3fuK3aPZ7GfjPxdKrQZqatTpJUVgFQ3ABK8TZjrN8eowex9lJPfd15M5YsntOtP6l12cqYwtWOM3agmnukpkFVAUh9eJubHXxnNqFhSisV97s2xPJb6/kc3/FPFq25oEsgzb13ysVANkBuONgXJHlOz/GQa6prft/fsc2uknUWbWyKuDrNSTE1aGIxCHfUXWm9IhFAYFgAACMpNm5W0lMqzQUnBOMeGrTL43ilSk03ytqOOTaH4baL4ymoXDHFVMIxXQFdM5sOo7/iRPQeP2mnWKX6um/7+Dk63DK8i/TdFxsDbD0KeKxjVq1ShRqtQoUWcsKhc3UknhYEe56Tnz4I5JQwqKUmrb8GuLK4xlku0nSReJtvaNNEr1cNTq0qtjuqOY1qasLqeYblOV4NNKThGTTXd8M39rmiuqUbXu5OixO2EpYff1g1NQgcqw7wuNEt+7W1us5I4ZTydEdzoeVRj1S2MbA25SxlLe0ScoYoQwswIAPD1EZ8E8MumRGLLHIriWVpiannIJNsijnuzS5q2KcnU1mU89FsB8AR2Nsy/SvcdDr4H4jYx3KQd/GsSNKFNU62Zu83xlkpGjdY0vLsu84kUzOz0DIB5emDxEEptcHNoM+GqFMysK+IW6sRpvWuRbwPxOtpRyK/C/BgpuUH8X+Tfo4YriCis2UUVbvMx1zsOvhMm28dvz/w0XT11XbyZ2oXG7UE3q1FS6sQcoBZjr4C3qIxd2+yJydOyT5ZS7XxTini6YerqtKhSzWbv1cyt3gLnh15GdOKMeqEmvLfwRhkuppP3L5nT4MIiLTUi1NVQDhootwnDKXVJt9zqWNxVUbMggQBAEAtNksSp6A6f3nq4FWNHJkdyZvzYoIAgHhqYPEAwCB8Ah+m3lIaT5BA+yhyY+uszeDG+xdTl5NXEbHLcQj+Ymf8ArJfpbRPtL5RpnZBQWVWX+km3twmctPPzZKnH4EJpVF+oH+oWPuJnLDJcx+hdT95IrPzCnyMxcUi6bPQq9VYe39pWibMioDIom0e5BJ5KCTbIoxk6ExYozY+BjYbjMekULGcRTFmQZAMkQDw1IEWI0PLl7SepkUjRfYlAkk0qd2VkJyrcq4ystxrYjSarPkW1v6lHij4NFuyOGFCrQSkETEEM1ixIYfpZc5NrdOE1/wBzK5xm3bX97FP9eHS4pckH/ZKkME2EBezHeZza+fkTl5aDTpL/AO5N5ll+3uK/60fZezKTaOw8fVq4fMyqlP8ALapQqOjincfqDMAx8gZ0Y8+nhCVLd700uTGePLJx3+hFtfBYrG1qVCpTrUKNMsEdhvszopO9qWspBtaxPO1tZbFPFghKcWm3yuPku5GSOTLJQapfX5s8dhtoph8ZicJVrI5qVQUcLkD175XQKNFNza3Du6SdbjlkwwyxjVL7dhp5qGSUJPv9yPZ2FXFjFYvHVKw/D1Wp01plwKIHBlCakgn4MnJN4ejFhS3Vu63+pEEsnVPI+H9Cb/8AqVk2fXdNob9qTYcU3WmA6AsBlYOASSOZvoDK+yhLURTx1d3v+xLySWJtTuqNPYm08WqNXoVqOJeplfEU8oDIxBADAWsdOK8bc+M59Thhjy7wai/f91+zO3T5fbYlFyXUu9fZ/uXeL/iBldaW4KvUyBC7ZRmawuVy3yhrjjrac608pxuCZq3CDrJJfLdv7Fxs1kwdI1MTVVTVe7O5sC7fbh6ASkMU5vpgrIy5o3b2XCLSjtWg/wCmtRa4BFnU3B4HjIeHJHmL+hRZIvhm0ADqLeYlLZbYjxNTdoz62RSxHkL85MV1NIhulZUbCwpbChSdS1YseBzCo1z8TozzSy38PwY4ot46+P5N/CYV1Yu7tULAKLhAFAJNhlAPPnfhMpyi1UVX1NIxadt2esZhQ7I2Z0akWKkBfqFjcMpEiEnFNVdkyV0zntsquGFMtUzCizYhmcKMxJsoIQAAk3a/VT1nXhvI3Sq9v7Zz5Kglb43PWE7a0SB+JpvRJsQSDUpkHgQ4XQeYEiehn/4Pq/P0Jhq4/wDlt+DosOKdRQ9Mgq2oZDofIicUouLpqmdayNq07Jd2eTH1sZBPUu6He/lPxA9JkP1BHzCIaXku9mJamPG5ntRVJI4W7ZtySBAEAQBAEAQBAPLIDxAgEL4JD9I9NIoED7LXkSPmZvDB8ospyXc16my25FT5zJ6WHbYusr7mu+AcfSfSZPSy7MlZV4IWQjqPMTJ6ea7F1kXkxc+BmTg1yi6ZnP4GVomwHEUxaPUgGCg6SbYoxk8TFihY9RGw3MZj09opC2Z3g8ooWZDCKFmZBJ5yCTbIpEL4FCwcohddQxVSwPUEi4llklVXsV6FdlNtjshQxDO7Z1aoLMUdlBPUqDYzpxayeNJLheUY5NPGbb8mpj+x+bC08NSqmmtK5JyK28Otme1tRfjL49ZWV5JK2/fwUnprxqCdV9yPD7P2hSamFfCFcyCs+QLUemCBl/TqQL+8tLJp5J2n7t9rCjmi1uvecv2zwVXE16zDDYimKNK9J8vdbdNdjcaagki2vCdmjnDFCK6k7e/zOfURlObdPZbfIi29tRsSuF/FAJUz0TutQRSF95XYGwGcgADiAp6y2DEsTn7Pdb7+/svl+SMs3NR6+dtvyybbOFp19pNuaFGulKkPyg60w2UBTlbqC40/lPSRhnLHpl1ycW3zV/3gTSnmfSrVcHSUuzyYSliK1CtWpXoMd1mDrRYAMbXJu11tc9TOJ6mWaUYTinvz5OlYVji5RdbfQ57ZHa6vWwOLSqytWpUxUDPpmpNYOAFt3hfT+oTry6PHDPBxWzdbeTnx6ic8Uk+ff4LNO0VVMFQZqDq2JqsaW6a5ys2bOb21Jc2BOthMXpoPNJKXC3s1WaSxrbl7Ub+xO3GGcsGNdM9UU6e8Vmt3VGUstxmLZja/OZZtBlS2p7W6L49VB+eToHxr7xFGQio9RLWOYLTDZ3ve3EAWtznIoLpbfZfk6Op2kc5t/Dri8StG9gr530venR0ynzc1P+HxnZgk8OJz/tv+KObLFZJ9P92/k6hcBTKZWVSvGzWIGlufgJxe0ldpnT0RrcoMNsdA4NA1MOa4Z0NNrhkQjV6bCw4g8D+ocDOqWaXT6/VXN/uYLEr9O1lrsfE1C1SlUdapoZVaoAFuzC4Ww0uBx8x42wywjSklV9jXHKVtPei1zTCjWzN5pijc0is36WdDRWygdAJ6xyHuAIAgCAIAgCAIAgCAIAgCAYKgwCF8Ih4qIBA+zF5EiUeKD5RZSa7kFTZZ5MD5zJ6WD42LLLI1n2c4+n2MyekfZlllXdELUmHHMPMTJ6aa7Flkj5PNz4faZPHJcpl1KzObwMpRaxvBFMWj0DIBgqOkmxRjJ5iLFCx6+8bDcxc9PaNhuZz9biKFmQw6iKYszIJPJQSbZFI1sVs2lUINSmjkcCyqxHkSLy8cs4/pdFZY4y5RW4rsnhXbMaKBr5syXQ5uumnO82jrMsVXUZS02N70V2I7FhaFajh6tSmMU2aqWtUzCxGXkQNSes2jrm5xnNJ9PHYo9NUXGLqznO2PY1lp0qlJgXSktGuf9NX3ajK4Hkuo/lXpOzSa1OTjJbXa71fY5tRpn0px8UzrtuKtHALem1TcrRARFzkMAAGK9Bx8J5+G553vV3ydmSo4uLo0f4cUaTYPIUu1Os7uHpkWc/pK5vADWa/5CUlmtPldn2M9JFezpruXS4EUnevUqNaktXKGyBVVyrue6BqSv36zm9o5pQiua/Y26FFubfFld2UwZKGuSc2IZit+Iplr/Ns3+6baqavo8fkzwR26vJc7Vdd2UqBitQFSKebPk+o93WwuOHWc2JPq6o9vJtOqp/Yr8Zi1w1CpXVt6cop0OB0+lARx7xN+ZAHEibQg8s1B7ef3M5SUIuS38G12bwO4w6I3+o16lU8zUfvOTfxNvSZ6iftMja44XwXBbDDogk+e/wAS1mBse6CXZR1InVpVc7Msr9J0E9E5hAEAQBAEAQBAEAQBAEAQBAEAQBAEAQDBEAjfDIeKiAa77NQ8LjyMo4RfKJUmiB9lHk3uJm9NjfYuskjXqbNccgfIzJ6Twyyy+UQNQYcQw+ZlLTTXvLLJE8XPh9pk8Ulyi6kn3M5j09pnRNjeCKJtGQZABUSbFGN2PERYoWPWLAufCNhuM/gYoWA46xTFopO14Boqp4PUVSfBgU+S4HrOnSbTb8L+THUbxo9Y1navUVHZBRo0uGUhqlRmsCCOQUcLfqkQ6VBNq7b+iErcmltS/Ju4yo1NUC993anSGY5c1/1MbA8gTM4JSbvZcl5XFKio21jd9hOBG/qjDAGxud5kuLcVJHHTQzow4+jL8Ff2sxyS6sfxdf8AC9ooKagWAVFC3uAABoPKcrbkzdbI1MdmuWpFA9RRTVmvdQbm6a2b92XS9uM0hVVLhblZXyjQr4XfYmkq23GDIJHVgO7594W/2nrNVPoxtv8AVIzceqaS4R0U4zpMZBJsija2Yl6g/lBM7tItmzDM+EXU7DEQBAEAQBAEAQBAEAQBAEAQBAEAQBAEAQBAEAQBAEAjeip4gGAQPs5Dyt5SrinyiU2iB9ldG9xM3p8b7FlkkjXfZbDkp+Jk9IuzLLL5RrvhmHEMPmZPSz7bl1lRHqOfuLTJ4ZrlFlNPuZzHp7TNotY3g8ZFE2ZDQARIBzPbWqERCdFSphyx6Xrowt6Un9xO3Rpyk13p/h/ujm1LSV+9fn+C0qbOcsSHW1R6TuCDe1PLZQ19R3eY5mYrJFKq4T+5q4O+TTrYz8S6/h2Rnw1qrK4qIPzEZaeuXxJ5zRQ9mn18Pbt2e5Ry636eUaS0t3UwGFexamtSs9uBZFtceGdr+k0vqjlyrvt/fkUqnCDOpJBFjYjhY/8A3OHc6tjj9tEUan5eZGRWqhaZBR6gKFS6sCqC2gsAWsRyE9DD64+rftv43+vv8HHk9L2Oi2Ns7coQ3ed2Z3bqToPLQDTznJmy9ctuEdGOHStzfyTKzShY9YG5ZbHX9R8hPT06rGjlyP1FnNyggCAIAgCAIAgCAIAgCAIAgCAIAgCAIAgCAIAgCAIAgCAIAgCAeGpg8QDAIHwFM8reUhpPkWQPsscmI89Zm8GN9i6ySXc16my25ZT8TJ6SPZlvavuaOL2SWHeFQf0uw/5TKf6848NP5EucXyUG2uyi4hMj1q4XQ2bKw04cRfn1mmPJlwu1BfIzyYo5FTkecFsnF0UyLiEqpbKFdMrKLW7rKTf195nky4pO5QaZaGPJFUpWjOBGIoPVY4YMKxRvynRbZECgBWsDexJObnIn7PJFJS48r+/gmLnBt9PPgpMRjKn498Q6VaSpRCUr02b9OYtfLprcjiB3hrpOiMI+wWNNPffcwcn7VzarbY38NtysyFS9BzqpZGGmmZiGGgGW4vbum3GZSwQUrpr+/wB+JpHLJqrRr9nsK9fEmo5JSmBUYcFaowGTToOPoJfPNY8XSuX+CuKLnO3wdtl8TPNs7aGvhGwF/CKBc7KWyX/cSZ7EFUUjjbtm5LECAIAgCAIAgCAIAgCAIAgCAIAgCAIAgCAIAgCAIAgCAIAgCAIAgCAIAgCAeWQHiBAIXwSH6R6aQDXfZa8iR8zN4YPlFlOS7kFTZbcip85k9LDtsX9q+5WY/s8lT/UoI/jYE+h4yFhyw/RIhuEv1I1KGx91fI9RCzFjwKngFFmBFgoC6dJnOOR/qjZMelcOjaDVB+xvUqfPnf4nM4Jcpo2TZIlTqpHnY/aUaLWes0vjjc0iJPZnQYZLIo6AT1zjJYAgCAIAgCAIAgCAIAgCAIAgCAIAgCAIAgCAIAgCAIAgCAIAgCAIAgCAIAgCAIAgCAIBgreAQvhEPFRAIH2YvIkSksUHyiyk13NR8FZgM19Ry8ZSOCEZdSJeRtUy5E2KCAf/2Q=="/>
          <p:cNvSpPr>
            <a:spLocks noChangeAspect="1" noChangeArrowheads="1"/>
          </p:cNvSpPr>
          <p:nvPr/>
        </p:nvSpPr>
        <p:spPr bwMode="auto">
          <a:xfrm>
            <a:off x="155575" y="-944563"/>
            <a:ext cx="502920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3" name="AutoShape 4" descr="data:image/jpeg;base64,/9j/4AAQSkZJRgABAQAAAQABAAD/2wCEAAkGBxQSEhUUEhQSFRQPFBAQFBQWGBUWExQVFBUWFhQUFRcYHCogGBolHxUXITQhJSkrLi4uGR8zODMsOigtLisBCgoKDg0OGhAQGzQkICQsLywtLCwsLDQsLC0sLiwsLCwsLCwsLCwsLCwsLCwsLCwsLCwsLCwsLCwsLCwsLCwsLP/AABEIAI0BZgMBEQACEQEDEQH/xAAbAAEAAgMBAQAAAAAAAAAAAAAAAwUBBAYCB//EAEEQAAIBAgMFBwIEBQIDCQEAAAECAAMRBBIhBRMxQVEGImFxgZGhQrEUIzJSB2JywdEzgpKy8BY0Q1Njg8Lh8RX/xAAZAQEAAwEBAAAAAAAAAAAAAAAAAQIDBAX/xAAwEQACAgEDAwEHBAMAAwAAAAAAAQIRAwQhMRJBUSITYXGBkaGxMtHh8AUUwUJS8f/aAAwDAQACEQMRAD8A+4wBAMXgGYAgCAIAgCAIAgCAIAgCAIAgCAIAgCAIAgCAIAgCAIAgCAIBylavXxlV1o1GpYekxTMlg9Vl0Y5vpUG401NuMx9U3s6X5Or04krVye+/C/khx9PEYC1cVqlagrKK1KocxCkgF0Y6gjja9jKyUsfqTtd0y0HHN6Gkn2a/DR19NwwBHAgEes6DjPUAQBAEAQBAEAQBAEAQBAEA5yrUJdiCdSfvPHnJubaOyK2SJExjj6j66yY58i7kPHF9jYTabcwD8TZaua5KvCidNqDmpHzNVrI90UeFk6Y5Dzt56TVajG+5R45InVweBB8jNlJPhlWmj1JIEAQBAEAQBAEAQBAEAQBAEAQBAEAQBAEAQBANDbuM3OGrVf8Ay6bsPMA2A8b2lMkumLZphh15Ix8s1uyeC3WFpqeOUXPU21PvGOPTFIZp9eRy95tbbwQr0XpNcLUGU20Nr3/tJnFSVMjHNwkpLsbGEpZEVf2gD2lihNAEAQBAEAQBAEAQBAEAQCPEvlRj0BPxKTdRbJiraRy61uoYeht8Txjv6PDJFqg8CPeCHFrsSQQaG3to/h6FSra5QAKv7nYhVHuRNcGP2mRRM8s+iDkUNTZmMJVnr4hiUDfktSpqr6kqQ6m41GvhznWsuBWlFc97e3yZh7PLs238qOowasqIHbM4VQzcLsAMx95wya6m47I6op0rNqniXHBj95aOWa4ZDhF9jYTaLjjYzZaua5KPFEnTag5qfSax1i7oo8PhkyY9Dzt5zWOpxvuVeKSJ0qqeBB9ZspxfDKOLR7liBAEAQBAEAQBAEAQBAEAQBAEAQBAOa7e1fyKdIccTXo0/MBs7fCTHNulHy0dOl2k5eE/2Ogwq2RR0AmxzCtyEEksECAIAgCAIAgCAIAgCAIAgGntZ7Uz/ADED/r2nPqXWNmmNeopFnlnUCgPEAwTbXBjcDlceRIgnrfc53tfcthaIYnf4lND0pgtf7Ts0ipTn4j+Tm1Ek3CNcv8HRXbop8tJxnT6RveqsPn7QOnwzK1l6j10+8DoZIJJUSAJIEAkSuw4MfeWWSa4ZVxT7E6bQcdD5ibLVZEVeKJMm1Oq+xmq1nlFHh8MnTaCHjceY/wATWOqxso8UidK6ngwmyyQfDKuLXYklyogCAIAgCAIAgCAIAgCAcl2gO92hhafKhTrVz4FrU1+M0xlvkS8bnVD04JPy0vpv+x1ijSbHKUnaXaL0t0Kds9WtSpC4v3Tdn0/pU+8znJqq7s2wwUrcuEm/2+5dqdJoYmYAgCAIAgCAIAgCAIAgCAVe22/SPMzi1ktkjbCuWVeQdJw2zejITxP3ixR6sfCNhuc1im3m1KS2/wC6UKlU/wBVUhV+AZ2xXTpZP/2dfQ5perOl4X5Ol3g8pxUdNmQYAI6wSeDQXpby0gt1sxuzyY+tjA6l3RnvD9p+IHpMb3qp+/2gdPhmRXXr76SB0SJAZJUSAIAgHtKpHAkesupyXDIaT5JkxzjnfzmsdTkXco8cWTptQ81HoZqtY+6KPD4ZOm0kPG4mq1cHyVeKRMmJQ8GE2jmg+GUcJLsSgzQqZgCAIAgCAIByGxvztoYuryQ08MvlTW7fLn2mOPecn8jqzenFCHxf1/8Ah182OU5faX5uPoJypJUrnwLEIn/zmT3mvdudEfThk/LS/wCv/h1E1OcQBAEAQBAEAQBAEAQBAEAo9rm9Tn3QB/eebqpeujpxL0mmFPX3nMaGRfoI2G56z9QYoWcx2ebPj8dUJ/SaOHXyVbn5M7dQunBjj8Wc2F3lnL4I6mcR1HkoOkWRQydCRJsULHqI2G4uekbAZ4oWZDSKAIgk8GgvS3lp9oLdcjG6PJj66wOpd0O8P2n4gekb081PpYwOldmBXXrbz0gdDJAwPCCtNGYAkAQDKuRwJEspNcEVZOmNcfV76zRajIu5V44vsTptM8wD8TaOsl3RR4UTJtNeYI+ZqtXB8oo8LJ0xaH6h66TZZ8b7lXCS7EysDwmiafBQ8YmsERnPBFZj5AXhulZMVbpHNdgcMRhw7fqrl67edQlvi4HpMsCqCvvv9To1cryuuFt9NjqHOk2OY53Y6ipjK9X9gp0B/sGY/Ln2mcN5N/I3ybQjH4v67f8ADo5oYCAIAgCAIAgCAIAgCAIAgHOYpiXY6cT8TyMslKbZ1xTSRHmPT2mdFjIcf/sULMlwBe+g1PkIpizmP4eANhnq8TiMRXqXPMZrD7Tu19rIo+Ekc2kpwcvLZ0+7E4rOmj532/2rVpY2jTo1cSv5OeoKQzm2d8pFM6E6G56W6T19DhhPDKU0udr2+55+pySjkSi3x2/Y2eyvamsTWOIcvh6FPOa70xScNcflsASCTfh4Smp0kKj0KpN8J38y2HPO31cLvVG/2U7YNi6z06lE0rpv6XG70y1gSP7jxmWq0SwwUoyven8TTDqXklTVd18C12p2ow2GqCnXdkLAMGKNkI1+oC19PtMMeky5I9UFZrPPCDqTN7Z21KNdS1GrTqAcSrA28xy9ZlkxTxupqi8ZxlvFm1YHoZTdFjGTzixQsevvGw3Fz0jYbjP5xQsyGHWRQszBJGaK9B9oLKcvJjddGYfP3gdXlCzjmp9LQLiN4w4qfQgwOmPZgYhedx5giCeh9j2rg8CDBVprk9QQIAkAyDbhJTa4IKvtdj3XCVFDG9ULRH/uMFPwTLvLOqs108I+0Ta43+habHxhSmq2FlAA5cJutVJbUczxJ7m7iNrqEJIIsCfaarVxfKKexfYruxlddxnJs1d3rG//AKjFh9xL480K3ZbPCXW142+h0iuDwIM6FJPhmDTR6kkCAIAgCAIAgCAIAgCAeKrWUnoCZWTpNkpWzm8/UGeNR2GQ46xQs9QSVvaKuKeGrOQNEYf8Wn95tp4uWSK95lmajBsj7K4Dc4SgnAimpNv3N3m+TLanJ15ZS95GCHTjSLSx6iYbGu5z9Ps0Vx34zfVCxDKUOUrkPBFPEATreqTwex6V8fec/sWsntLNLtbsXFYlgEeluFKtuWzIWYWBzsAbjj0Os00ufFiW6fV5KZ8eSfHHgpdqbKOAx1Gvg8NialJFYVcharmDAjIq6kWvex0vbpOnFlWowShlkk+17GU8fsssZQTaMdo6zY7aCUqDinUoUjl3imwezM6kEEG3dHMX8o08Vg07lNWm+32IzN5cqUeUu5B2CajlxGIrVBvqiV6RpKFpqUpqGZgqWB5a6c5fXddxxwXpVO+efiRpumpSk999jU7IbEasuUjHUmqGpusRRZvw65RbK+t/1BvPThNNXnUHa6XXKfPy+RTT43JVuvDXBfdqNq4zZlCh+elZi1RHNRCWf6gb5tABYes5dNiw6rJL00vczfNkyYILezdxnbnIMMyUGqrjUJTIwz7xSA6ZbcQTaZR0HU5pyrpffx2Zd6qulpXZv4jtthabvTq71DRKo5NNmRWYA2zLcDjztwmUdDllFSjTv3mj1ME2ntRZ7L25h8TcUK1OoQMxUHvAcLlTrbWY5MGTH+uNGkMsJ/pZuq6texU2JBsQbEcQehmVNF9mZyRYoZT1942A18I2G5jP4GKFmQ46xTFo9SCSNqKniBBZTku5jcdCw9b/AHgnr8oZWHAg+Y/xBFx8DOw4rfyP+YJqPZjfjnceYMDofYoe0tYPVw1IEHNUeq3lTXS/qw9oXJpCLjCTfw+pf0BpBgVfamrbDuAbFwKY63chRb3hGmFetX8fob+zqOSkijkoHxD5M+TZBgEqYlxwY/eXWWa4ZVwi+xOm0XHGxmy1c1yUeKJOm0xzU+k1jrF3RR4fDJkx6Hnbzm0dTjfcq8UkTpVU8CD6zVTi+GUcWuQlQEkA3ynKfA2Bt7Ee8sQe4AgCAIAgGrtOplpnxsPeYah1jZfH+opFM8ujqsyRBJjIJNkUcL/EzbDU0FBf/EVixNuB7oHlbN6gT0/8dhUn1vscGtyOK6V3Ou2RWZ6FJiBdqdMkcOKjlODKkpyS8nZBtxTNvN4H7zOi9mc4imLMyCQVEmyKPG4W97a8L8/eT1OqI6UVNTsthSH/ACKY32jlVysdc3EcNRfSbrV5VXqexk8EHe3JWVew6BWSjXxFFX4hHuBrfQHx14zda9tpzin8UZ/6qSqLa+ZBtHsxXq18NnenUw2FTdEPm3rBqYR2PEMxIve+ktj1UIY50qlLfbjmyssMpSjfC+pT9meylejj0D5mw+Eaq1JzbKcynLYcQbkE+InRqdXjngdfqlVoxw6eccqvhFh/EzaNILTwxcI1SpTq1DYgbvvAMWA1N/XS8y/x2OdvIldKl8TTWTjtDyS9ptrYehcYMUvxeJRKQZOKoQCjHkNCtr9b8pXTYck98t9C3/v/AEtmyQjtD9TKbsHTfCY40aqVqZxVG/5hBL1UN2YEaEHv+PWdGtcc2Dri0+l9vBjpk8eXpdq138nQ9pcbikxtCjh6yr+IX9LIrKuUsSx+oggH2nJp4YnhlOcePeb5ZZFljGL5OsUm2o10uR/icFLsdVsrdudoaOECNXLqKhKghS1iBfW02w6aeZtQ7GeTNHH+oh2f2twdZgtOumZtArXQknQCzAa6y2TR5oK5REdRjlwy1p4hHJCujFSQQGUkEaEEDhMHGS5RpaZJuxItk0Mp6mLFDXwMbDcZvAxQsZxFCz1IJOcZBV2g1wCMPSRf9z3c/GWSjdtxxL3t/YuThbfpLDyP+ZBn1vuUu3qbGph6Wa+epvTccqY04eJHtJXJpBrplKvd9S+UsPpBt0P+ZBlUfJnfjmGHp/iB0eDIqg8CP+vCCHFrsU1Kri2qVcj4YotQUwWWpcMtNS1lD8Lk8+RnU1hUY2nde7z8DnTyNuq+5LSweL718RRGc5u7RJtpa2tTwEq54dvS/r/BKjk8r6fybNPD4j6q6Hyo2P8Az/2lHLH2j9/4LJT7v7GliHxK1Au8Ap2JeqKY7uhI4semvDiJpFYnG638X/BR9d1e3mjY7H4uqcJTd3ZmrbyrmNgSruxQkDT9OWW1M3DK4w2rb6Lf7kYY3jTl3L9NoOOh8xKLVZEaPFEmTanVfYzWOs8oo8Phk6bQQ9R5ibLVY2UeKROldTwYe81WSD4ZVxaJJcqQYuhnW3qJSeNTVMtGTi9irqbLfop+JzvSLszRZfKIHwjL9LDy1mT0s1xuWWSJHr19xMnhmuUWU15Pmva3s7j8VV3hSmRbdqEJGgvlJB8zrPV0uo0+GPTb+Z5+owZskro7bA7TyoiVKVWmUVU1GYd0AaZb39J5k8VtuLTO6OSkk1Ru0NoUnNldSRxF7MPMHUTKWOceUXU4vhm0RKFjzuxJtikMviYsUNfA/EbDcZj0MULG8EUxZ6BkEmCIIIquFRv1Kpt1AP3llNrghxTNXEbFoObtSpkjLYlRfu2yi41sLD2mkc847Jso8UXyir272Rp4qstdqlenUQAK1NwLAdAQbcTwm2DWSxQ6Ek170Z5dOpy6m3fuK3aPZ7GfjPxdKrQZqatTpJUVgFQ3ABK8TZjrN8eowex9lJPfd15M5YsntOtP6l12cqYwtWOM3agmnukpkFVAUh9eJubHXxnNqFhSisV97s2xPJb6/kc3/FPFq25oEsgzb13ysVANkBuONgXJHlOz/GQa6prft/fsc2uknUWbWyKuDrNSTE1aGIxCHfUXWm9IhFAYFgAACMpNm5W0lMqzQUnBOMeGrTL43ilSk03ytqOOTaH4baL4ymoXDHFVMIxXQFdM5sOo7/iRPQeP2mnWKX6um/7+Dk63DK8i/TdFxsDbD0KeKxjVq1ShRqtQoUWcsKhc3UknhYEe56Tnz4I5JQwqKUmrb8GuLK4xlku0nSReJtvaNNEr1cNTq0qtjuqOY1qasLqeYblOV4NNKThGTTXd8M39rmiuqUbXu5OixO2EpYff1g1NQgcqw7wuNEt+7W1us5I4ZTydEdzoeVRj1S2MbA25SxlLe0ScoYoQwswIAPD1EZ8E8MumRGLLHIriWVpiannIJNsijnuzS5q2KcnU1mU89FsB8AR2Nsy/SvcdDr4H4jYx3KQd/GsSNKFNU62Zu83xlkpGjdY0vLsu84kUzOz0DIB5emDxEEptcHNoM+GqFMysK+IW6sRpvWuRbwPxOtpRyK/C/BgpuUH8X+Tfo4YriCis2UUVbvMx1zsOvhMm28dvz/w0XT11XbyZ2oXG7UE3q1FS6sQcoBZjr4C3qIxd2+yJydOyT5ZS7XxTini6YerqtKhSzWbv1cyt3gLnh15GdOKMeqEmvLfwRhkuppP3L5nT4MIiLTUi1NVQDhootwnDKXVJt9zqWNxVUbMggQBAEAtNksSp6A6f3nq4FWNHJkdyZvzYoIAgHhqYPEAwCB8Ah+m3lIaT5BA+yhyY+uszeDG+xdTl5NXEbHLcQj+Ymf8ArJfpbRPtL5RpnZBQWVWX+km3twmctPPzZKnH4EJpVF+oH+oWPuJnLDJcx+hdT95IrPzCnyMxcUi6bPQq9VYe39pWibMioDIom0e5BJ5KCTbIoxk6ExYozY+BjYbjMekULGcRTFmQZAMkQDw1IEWI0PLl7SepkUjRfYlAkk0qd2VkJyrcq4ystxrYjSarPkW1v6lHij4NFuyOGFCrQSkETEEM1ixIYfpZc5NrdOE1/wBzK5xm3bX97FP9eHS4pckH/ZKkME2EBezHeZza+fkTl5aDTpL/AO5N5ll+3uK/60fZezKTaOw8fVq4fMyqlP8ALapQqOjincfqDMAx8gZ0Y8+nhCVLd700uTGePLJx3+hFtfBYrG1qVCpTrUKNMsEdhvszopO9qWspBtaxPO1tZbFPFghKcWm3yuPku5GSOTLJQapfX5s8dhtoph8ZicJVrI5qVQUcLkD175XQKNFNza3Du6SdbjlkwwyxjVL7dhp5qGSUJPv9yPZ2FXFjFYvHVKw/D1Wp01plwKIHBlCakgn4MnJN4ejFhS3Vu63+pEEsnVPI+H9Cb/8AqVk2fXdNob9qTYcU3WmA6AsBlYOASSOZvoDK+yhLURTx1d3v+xLySWJtTuqNPYm08WqNXoVqOJeplfEU8oDIxBADAWsdOK8bc+M59Thhjy7wai/f91+zO3T5fbYlFyXUu9fZ/uXeL/iBldaW4KvUyBC7ZRmawuVy3yhrjjrac608pxuCZq3CDrJJfLdv7Fxs1kwdI1MTVVTVe7O5sC7fbh6ASkMU5vpgrIy5o3b2XCLSjtWg/wCmtRa4BFnU3B4HjIeHJHmL+hRZIvhm0ADqLeYlLZbYjxNTdoz62RSxHkL85MV1NIhulZUbCwpbChSdS1YseBzCo1z8TozzSy38PwY4ot46+P5N/CYV1Yu7tULAKLhAFAJNhlAPPnfhMpyi1UVX1NIxadt2esZhQ7I2Z0akWKkBfqFjcMpEiEnFNVdkyV0zntsquGFMtUzCizYhmcKMxJsoIQAAk3a/VT1nXhvI3Sq9v7Zz5Kglb43PWE7a0SB+JpvRJsQSDUpkHgQ4XQeYEiehn/4Pq/P0Jhq4/wDlt+DosOKdRQ9Mgq2oZDofIicUouLpqmdayNq07Jd2eTH1sZBPUu6He/lPxA9JkP1BHzCIaXku9mJamPG5ntRVJI4W7ZtySBAEAQBAEAQBAPLIDxAgEL4JD9I9NIoED7LXkSPmZvDB8ospyXc16my25FT5zJ6WHbYusr7mu+AcfSfSZPSy7MlZV4IWQjqPMTJ6ea7F1kXkxc+BmTg1yi6ZnP4GVomwHEUxaPUgGCg6SbYoxk8TFihY9RGw3MZj09opC2Z3g8ooWZDCKFmZBJ5yCTbIpEL4FCwcohddQxVSwPUEi4llklVXsV6FdlNtjshQxDO7Z1aoLMUdlBPUqDYzpxayeNJLheUY5NPGbb8mpj+x+bC08NSqmmtK5JyK28Otme1tRfjL49ZWV5JK2/fwUnprxqCdV9yPD7P2hSamFfCFcyCs+QLUemCBl/TqQL+8tLJp5J2n7t9rCjmi1uvecv2zwVXE16zDDYimKNK9J8vdbdNdjcaagki2vCdmjnDFCK6k7e/zOfURlObdPZbfIi29tRsSuF/FAJUz0TutQRSF95XYGwGcgADiAp6y2DEsTn7Pdb7+/svl+SMs3NR6+dtvyybbOFp19pNuaFGulKkPyg60w2UBTlbqC40/lPSRhnLHpl1ycW3zV/3gTSnmfSrVcHSUuzyYSliK1CtWpXoMd1mDrRYAMbXJu11tc9TOJ6mWaUYTinvz5OlYVji5RdbfQ57ZHa6vWwOLSqytWpUxUDPpmpNYOAFt3hfT+oTry6PHDPBxWzdbeTnx6ic8Uk+ff4LNO0VVMFQZqDq2JqsaW6a5ys2bOb21Jc2BOthMXpoPNJKXC3s1WaSxrbl7Ub+xO3GGcsGNdM9UU6e8Vmt3VGUstxmLZja/OZZtBlS2p7W6L49VB+eToHxr7xFGQio9RLWOYLTDZ3ve3EAWtznIoLpbfZfk6Op2kc5t/Dri8StG9gr530venR0ynzc1P+HxnZgk8OJz/tv+KObLFZJ9P92/k6hcBTKZWVSvGzWIGlufgJxe0ldpnT0RrcoMNsdA4NA1MOa4Z0NNrhkQjV6bCw4g8D+ocDOqWaXT6/VXN/uYLEr9O1lrsfE1C1SlUdapoZVaoAFuzC4Ww0uBx8x42wywjSklV9jXHKVtPei1zTCjWzN5pijc0is36WdDRWygdAJ6xyHuAIAgCAIAgCAIAgCAIAgCAYKgwCF8Ih4qIBA+zF5EiUeKD5RZSa7kFTZZ5MD5zJ6WD42LLLI1n2c4+n2MyekfZlllXdELUmHHMPMTJ6aa7Flkj5PNz4faZPHJcpl1KzObwMpRaxvBFMWj0DIBgqOkmxRjJ5iLFCx6+8bDcxc9PaNhuZz9biKFmQw6iKYszIJPJQSbZFI1sVs2lUINSmjkcCyqxHkSLy8cs4/pdFZY4y5RW4rsnhXbMaKBr5syXQ5uumnO82jrMsVXUZS02N70V2I7FhaFajh6tSmMU2aqWtUzCxGXkQNSes2jrm5xnNJ9PHYo9NUXGLqznO2PY1lp0qlJgXSktGuf9NX3ajK4Hkuo/lXpOzSa1OTjJbXa71fY5tRpn0px8UzrtuKtHALem1TcrRARFzkMAAGK9Bx8J5+G553vV3ydmSo4uLo0f4cUaTYPIUu1Os7uHpkWc/pK5vADWa/5CUlmtPldn2M9JFezpruXS4EUnevUqNaktXKGyBVVyrue6BqSv36zm9o5pQiua/Y26FFubfFld2UwZKGuSc2IZit+Iplr/Ns3+6baqavo8fkzwR26vJc7Vdd2UqBitQFSKebPk+o93WwuOHWc2JPq6o9vJtOqp/Yr8Zi1w1CpXVt6cop0OB0+lARx7xN+ZAHEibQg8s1B7ef3M5SUIuS38G12bwO4w6I3+o16lU8zUfvOTfxNvSZ6iftMja44XwXBbDDogk+e/wAS1mBse6CXZR1InVpVc7Msr9J0E9E5hAEAQBAEAQBAEAQBAEAQBAEAQBAEAQDBEAjfDIeKiAa77NQ8LjyMo4RfKJUmiB9lHk3uJm9NjfYuskjXqbNccgfIzJ6Twyyy+UQNQYcQw+ZlLTTXvLLJE8XPh9pk8Ulyi6kn3M5j09pnRNjeCKJtGQZABUSbFGN2PERYoWPWLAufCNhuM/gYoWA46xTFopO14Boqp4PUVSfBgU+S4HrOnSbTb8L+THUbxo9Y1navUVHZBRo0uGUhqlRmsCCOQUcLfqkQ6VBNq7b+iErcmltS/Ju4yo1NUC993anSGY5c1/1MbA8gTM4JSbvZcl5XFKio21jd9hOBG/qjDAGxud5kuLcVJHHTQzow4+jL8Ff2sxyS6sfxdf8AC9ooKagWAVFC3uAABoPKcrbkzdbI1MdmuWpFA9RRTVmvdQbm6a2b92XS9uM0hVVLhblZXyjQr4XfYmkq23GDIJHVgO7594W/2nrNVPoxtv8AVIzceqaS4R0U4zpMZBJsija2Yl6g/lBM7tItmzDM+EXU7DEQBAEAQBAEAQBAEAQBAEAQBAEAQBAEAQBAEAQBAEAjeip4gGAQPs5Dyt5SrinyiU2iB9ldG9xM3p8b7FlkkjXfZbDkp+Jk9IuzLLL5RrvhmHEMPmZPSz7bl1lRHqOfuLTJ4ZrlFlNPuZzHp7TNotY3g8ZFE2ZDQARIBzPbWqERCdFSphyx6Xrowt6Un9xO3Rpyk13p/h/ujm1LSV+9fn+C0qbOcsSHW1R6TuCDe1PLZQ19R3eY5mYrJFKq4T+5q4O+TTrYz8S6/h2Rnw1qrK4qIPzEZaeuXxJ5zRQ9mn18Pbt2e5Ry636eUaS0t3UwGFexamtSs9uBZFtceGdr+k0vqjlyrvt/fkUqnCDOpJBFjYjhY/8A3OHc6tjj9tEUan5eZGRWqhaZBR6gKFS6sCqC2gsAWsRyE9DD64+rftv43+vv8HHk9L2Oi2Ns7coQ3ed2Z3bqToPLQDTznJmy9ctuEdGOHStzfyTKzShY9YG5ZbHX9R8hPT06rGjlyP1FnNyggCAIAgCAIAgCAIAgCAIAgCAIAgCAIAgCAIAgCAIAgCAIAgCAeGpg8QDAIHwFM8reUhpPkWQPsscmI89Zm8GN9i6ySXc16my25ZT8TJ6SPZlvavuaOL2SWHeFQf0uw/5TKf6848NP5EucXyUG2uyi4hMj1q4XQ2bKw04cRfn1mmPJlwu1BfIzyYo5FTkecFsnF0UyLiEqpbKFdMrKLW7rKTf195nky4pO5QaZaGPJFUpWjOBGIoPVY4YMKxRvynRbZECgBWsDexJObnIn7PJFJS48r+/gmLnBt9PPgpMRjKn498Q6VaSpRCUr02b9OYtfLprcjiB3hrpOiMI+wWNNPffcwcn7VzarbY38NtysyFS9BzqpZGGmmZiGGgGW4vbum3GZSwQUrpr+/wB+JpHLJqrRr9nsK9fEmo5JSmBUYcFaowGTToOPoJfPNY8XSuX+CuKLnO3wdtl8TPNs7aGvhGwF/CKBc7KWyX/cSZ7EFUUjjbtm5LECAIAgCAIAgCAIAgCAIAgCAIAgCAIAgCAIAgCAIAgCAIAgCAIAgCAIAgCAeWQHiBAIXwSH6R6aQDXfZa8iR8zN4YPlFlOS7kFTZbcip85k9LDtsX9q+5WY/s8lT/UoI/jYE+h4yFhyw/RIhuEv1I1KGx91fI9RCzFjwKngFFmBFgoC6dJnOOR/qjZMelcOjaDVB+xvUqfPnf4nM4Jcpo2TZIlTqpHnY/aUaLWes0vjjc0iJPZnQYZLIo6AT1zjJYAgCAIAgCAIAgCAIAgCAIAgCAIAgCAIAgCAIAgCAIAgCAIAgCAIAgCAIAgCAIAgCAIBgreAQvhEPFRAIH2YvIkSksUHyiyk13NR8FZgM19Ry8ZSOCEZdSJeRtUy5E2KCAf/2Q=="/>
          <p:cNvSpPr>
            <a:spLocks noChangeAspect="1" noChangeArrowheads="1"/>
          </p:cNvSpPr>
          <p:nvPr/>
        </p:nvSpPr>
        <p:spPr bwMode="auto">
          <a:xfrm>
            <a:off x="307975" y="-792163"/>
            <a:ext cx="502920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TextBox 5"/>
          <p:cNvSpPr txBox="1"/>
          <p:nvPr/>
        </p:nvSpPr>
        <p:spPr>
          <a:xfrm>
            <a:off x="1547664" y="3758804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</a:rPr>
              <a:t>Ως γονική εμπλοκή ορίζουμε…</a:t>
            </a:r>
            <a:endParaRPr lang="el-GR" b="1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2856"/>
            <a:ext cx="51816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55576" y="5373216"/>
            <a:ext cx="6117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 smtClean="0"/>
              <a:t>Δράσεις κλειδιά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 smtClean="0"/>
              <a:t>Προθεσμίες και ορόσημα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 smtClean="0"/>
              <a:t>Εντοπισμός πόρων και σχέσεων/ αλληλεξαρτήσεων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 smtClean="0"/>
              <a:t>Διευκρίνιση ρόλων/ευθυνών και προσδοκιών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34394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/>
          </p:cNvSpPr>
          <p:nvPr/>
        </p:nvSpPr>
        <p:spPr bwMode="auto">
          <a:xfrm>
            <a:off x="457200" y="274638"/>
            <a:ext cx="71389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l-GR" sz="3600" dirty="0" smtClean="0">
                <a:solidFill>
                  <a:srgbClr val="079DCD"/>
                </a:solidFill>
                <a:latin typeface="Tahoma" pitchFamily="34" charset="0"/>
              </a:rPr>
              <a:t>Τέλος 2</a:t>
            </a:r>
            <a:r>
              <a:rPr lang="el-GR" sz="3600" baseline="30000" dirty="0" smtClean="0">
                <a:solidFill>
                  <a:srgbClr val="079DCD"/>
                </a:solidFill>
                <a:latin typeface="Tahoma" pitchFamily="34" charset="0"/>
              </a:rPr>
              <a:t>ης</a:t>
            </a:r>
            <a:r>
              <a:rPr lang="el-GR" sz="3600" dirty="0" smtClean="0">
                <a:solidFill>
                  <a:srgbClr val="079DCD"/>
                </a:solidFill>
                <a:latin typeface="Tahoma" pitchFamily="34" charset="0"/>
              </a:rPr>
              <a:t> Ενότητας</a:t>
            </a:r>
            <a:endParaRPr lang="de-AT" sz="3600" dirty="0">
              <a:solidFill>
                <a:srgbClr val="079DCD"/>
              </a:solidFill>
              <a:latin typeface="Tahoma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398036"/>
            <a:ext cx="3055590" cy="4355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5478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278</Words>
  <Application>Microsoft Office PowerPoint</Application>
  <PresentationFormat>On-screen Show (4:3)</PresentationFormat>
  <Paragraphs>47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Larissa-Design</vt:lpstr>
      <vt:lpstr>Eνότητα 2</vt:lpstr>
      <vt:lpstr>Κατανοούμε και συμφωνούμε για τους στόχους</vt:lpstr>
      <vt:lpstr>PowerPoint Presentation</vt:lpstr>
      <vt:lpstr>PowerPoint Presentation</vt:lpstr>
      <vt:lpstr>Στρατηγικές δράσεις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WP5 Dissemination</dc:title>
  <dc:creator>chris</dc:creator>
  <cp:lastModifiedBy>Chelioti Eleni</cp:lastModifiedBy>
  <cp:revision>34</cp:revision>
  <dcterms:created xsi:type="dcterms:W3CDTF">2014-04-02T08:09:16Z</dcterms:created>
  <dcterms:modified xsi:type="dcterms:W3CDTF">2015-03-30T13:26:56Z</dcterms:modified>
</cp:coreProperties>
</file>