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1"/>
  </p:notesMasterIdLst>
  <p:handoutMasterIdLst>
    <p:handoutMasterId r:id="rId22"/>
  </p:handoutMasterIdLst>
  <p:sldIdLst>
    <p:sldId id="291" r:id="rId4"/>
    <p:sldId id="293" r:id="rId5"/>
    <p:sldId id="285" r:id="rId6"/>
    <p:sldId id="266" r:id="rId7"/>
    <p:sldId id="290" r:id="rId8"/>
    <p:sldId id="294" r:id="rId9"/>
    <p:sldId id="295" r:id="rId10"/>
    <p:sldId id="261" r:id="rId11"/>
    <p:sldId id="296" r:id="rId12"/>
    <p:sldId id="268" r:id="rId13"/>
    <p:sldId id="269" r:id="rId14"/>
    <p:sldId id="271" r:id="rId15"/>
    <p:sldId id="262" r:id="rId16"/>
    <p:sldId id="283" r:id="rId17"/>
    <p:sldId id="297" r:id="rId18"/>
    <p:sldId id="267" r:id="rId19"/>
    <p:sldId id="298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07A7B-BD1B-4FF2-B24C-0686208C9B63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BF8E883D-7E1A-447D-95C9-77E57BC1092A}">
      <dgm:prSet phldrT="[Text]" custT="1"/>
      <dgm:spPr/>
      <dgm:t>
        <a:bodyPr/>
        <a:lstStyle/>
        <a:p>
          <a:r>
            <a:rPr lang="el-GR" sz="1600" b="1" dirty="0" smtClean="0"/>
            <a:t>Οικογένεια</a:t>
          </a:r>
          <a:endParaRPr lang="en-GB" sz="1600" b="1" dirty="0"/>
        </a:p>
      </dgm:t>
    </dgm:pt>
    <dgm:pt modelId="{D24508D1-FFA9-4BD3-AB69-35A8004A4915}" type="parTrans" cxnId="{1230E05F-5DA6-4B45-88A8-85A3F0F8BB7A}">
      <dgm:prSet/>
      <dgm:spPr/>
      <dgm:t>
        <a:bodyPr/>
        <a:lstStyle/>
        <a:p>
          <a:endParaRPr lang="en-GB"/>
        </a:p>
      </dgm:t>
    </dgm:pt>
    <dgm:pt modelId="{0EA414A9-9C7F-47CA-974A-6B13569C5A18}" type="sibTrans" cxnId="{1230E05F-5DA6-4B45-88A8-85A3F0F8BB7A}">
      <dgm:prSet/>
      <dgm:spPr/>
      <dgm:t>
        <a:bodyPr/>
        <a:lstStyle/>
        <a:p>
          <a:endParaRPr lang="en-GB"/>
        </a:p>
      </dgm:t>
    </dgm:pt>
    <dgm:pt modelId="{F15E749B-D24D-46D6-B064-491ACB731021}">
      <dgm:prSet phldrT="[Text]" custT="1"/>
      <dgm:spPr/>
      <dgm:t>
        <a:bodyPr/>
        <a:lstStyle/>
        <a:p>
          <a:r>
            <a:rPr lang="el-GR" sz="1600" b="1" dirty="0" smtClean="0"/>
            <a:t>Κοινότητα</a:t>
          </a:r>
          <a:endParaRPr lang="en-GB" sz="1600" b="1" dirty="0"/>
        </a:p>
      </dgm:t>
    </dgm:pt>
    <dgm:pt modelId="{980EEE54-5465-4084-91D1-C669052004FE}" type="parTrans" cxnId="{620A0821-C2AD-4CEE-8694-2ED92FAFA4AD}">
      <dgm:prSet/>
      <dgm:spPr/>
      <dgm:t>
        <a:bodyPr/>
        <a:lstStyle/>
        <a:p>
          <a:endParaRPr lang="en-GB"/>
        </a:p>
      </dgm:t>
    </dgm:pt>
    <dgm:pt modelId="{9388622E-5279-4E5E-8FC1-411E496293E2}" type="sibTrans" cxnId="{620A0821-C2AD-4CEE-8694-2ED92FAFA4AD}">
      <dgm:prSet/>
      <dgm:spPr/>
      <dgm:t>
        <a:bodyPr/>
        <a:lstStyle/>
        <a:p>
          <a:endParaRPr lang="en-GB"/>
        </a:p>
      </dgm:t>
    </dgm:pt>
    <dgm:pt modelId="{27A541C7-BDFD-4999-B391-0FD3ACABF3C1}">
      <dgm:prSet phldrT="[Text]" custT="1"/>
      <dgm:spPr/>
      <dgm:t>
        <a:bodyPr/>
        <a:lstStyle/>
        <a:p>
          <a:r>
            <a:rPr lang="el-GR" sz="1600" b="1" dirty="0" smtClean="0"/>
            <a:t>Σχολείο</a:t>
          </a:r>
          <a:endParaRPr lang="en-GB" sz="1600" b="1" dirty="0"/>
        </a:p>
      </dgm:t>
    </dgm:pt>
    <dgm:pt modelId="{E2BB3268-67DD-45E4-9688-22D43FBCE8DB}" type="parTrans" cxnId="{3B96809F-D99E-4DB4-8F17-633C6A32D76C}">
      <dgm:prSet/>
      <dgm:spPr/>
      <dgm:t>
        <a:bodyPr/>
        <a:lstStyle/>
        <a:p>
          <a:endParaRPr lang="en-GB"/>
        </a:p>
      </dgm:t>
    </dgm:pt>
    <dgm:pt modelId="{6AF53F56-2AD4-4AEC-AB5D-B1DB17FAD548}" type="sibTrans" cxnId="{3B96809F-D99E-4DB4-8F17-633C6A32D76C}">
      <dgm:prSet/>
      <dgm:spPr/>
      <dgm:t>
        <a:bodyPr/>
        <a:lstStyle/>
        <a:p>
          <a:endParaRPr lang="en-GB"/>
        </a:p>
      </dgm:t>
    </dgm:pt>
    <dgm:pt modelId="{9911786C-CC90-47B1-BE9A-4B4423B1F2BF}" type="pres">
      <dgm:prSet presAssocID="{59D07A7B-BD1B-4FF2-B24C-0686208C9B63}" presName="compositeShape" presStyleCnt="0">
        <dgm:presLayoutVars>
          <dgm:chMax val="7"/>
          <dgm:dir/>
          <dgm:resizeHandles val="exact"/>
        </dgm:presLayoutVars>
      </dgm:prSet>
      <dgm:spPr/>
    </dgm:pt>
    <dgm:pt modelId="{1C62B824-2F96-426E-88BB-EA2F06D79492}" type="pres">
      <dgm:prSet presAssocID="{BF8E883D-7E1A-447D-95C9-77E57BC1092A}" presName="circ1" presStyleLbl="vennNode1" presStyleIdx="0" presStyleCnt="3" custScaleX="80810" custScaleY="80810" custLinFactNeighborX="3900" custLinFactNeighborY="-13328"/>
      <dgm:spPr/>
      <dgm:t>
        <a:bodyPr/>
        <a:lstStyle/>
        <a:p>
          <a:endParaRPr lang="en-GB"/>
        </a:p>
      </dgm:t>
    </dgm:pt>
    <dgm:pt modelId="{DBC3DDF4-B3F2-4DF3-9C03-3B1F229F02B3}" type="pres">
      <dgm:prSet presAssocID="{BF8E883D-7E1A-447D-95C9-77E57BC109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18B19A-8E13-4C3B-9513-754A67F24BB0}" type="pres">
      <dgm:prSet presAssocID="{F15E749B-D24D-46D6-B064-491ACB731021}" presName="circ2" presStyleLbl="vennNode1" presStyleIdx="1" presStyleCnt="3" custScaleX="80810" custScaleY="80810" custLinFactNeighborX="21005" custLinFactNeighborY="5206"/>
      <dgm:spPr/>
      <dgm:t>
        <a:bodyPr/>
        <a:lstStyle/>
        <a:p>
          <a:endParaRPr lang="en-GB"/>
        </a:p>
      </dgm:t>
    </dgm:pt>
    <dgm:pt modelId="{2C1F393B-9FC1-413B-B8E1-F1537D77C26A}" type="pres">
      <dgm:prSet presAssocID="{F15E749B-D24D-46D6-B064-491ACB7310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42773A-9B34-4720-98DD-A82DBB786D7E}" type="pres">
      <dgm:prSet presAssocID="{27A541C7-BDFD-4999-B391-0FD3ACABF3C1}" presName="circ3" presStyleLbl="vennNode1" presStyleIdx="2" presStyleCnt="3" custScaleX="80810" custScaleY="80810" custLinFactNeighborX="-19585" custLinFactNeighborY="2860"/>
      <dgm:spPr/>
      <dgm:t>
        <a:bodyPr/>
        <a:lstStyle/>
        <a:p>
          <a:endParaRPr lang="en-GB"/>
        </a:p>
      </dgm:t>
    </dgm:pt>
    <dgm:pt modelId="{ACF1F5DC-05D8-4E36-ABCC-869C30672810}" type="pres">
      <dgm:prSet presAssocID="{27A541C7-BDFD-4999-B391-0FD3ACABF3C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0A0821-C2AD-4CEE-8694-2ED92FAFA4AD}" srcId="{59D07A7B-BD1B-4FF2-B24C-0686208C9B63}" destId="{F15E749B-D24D-46D6-B064-491ACB731021}" srcOrd="1" destOrd="0" parTransId="{980EEE54-5465-4084-91D1-C669052004FE}" sibTransId="{9388622E-5279-4E5E-8FC1-411E496293E2}"/>
    <dgm:cxn modelId="{09AA24A0-8688-48CC-9997-BCC2149B326B}" type="presOf" srcId="{F15E749B-D24D-46D6-B064-491ACB731021}" destId="{2918B19A-8E13-4C3B-9513-754A67F24BB0}" srcOrd="0" destOrd="0" presId="urn:microsoft.com/office/officeart/2005/8/layout/venn1"/>
    <dgm:cxn modelId="{6FE6FF69-403D-44A3-A285-2D10F6A3D5B9}" type="presOf" srcId="{27A541C7-BDFD-4999-B391-0FD3ACABF3C1}" destId="{ACF1F5DC-05D8-4E36-ABCC-869C30672810}" srcOrd="1" destOrd="0" presId="urn:microsoft.com/office/officeart/2005/8/layout/venn1"/>
    <dgm:cxn modelId="{E69E5C76-9C13-488D-9E86-6FD37F23F254}" type="presOf" srcId="{BF8E883D-7E1A-447D-95C9-77E57BC1092A}" destId="{DBC3DDF4-B3F2-4DF3-9C03-3B1F229F02B3}" srcOrd="1" destOrd="0" presId="urn:microsoft.com/office/officeart/2005/8/layout/venn1"/>
    <dgm:cxn modelId="{155FCDD8-5CAD-40FA-A56E-5F9D411E08C6}" type="presOf" srcId="{27A541C7-BDFD-4999-B391-0FD3ACABF3C1}" destId="{3642773A-9B34-4720-98DD-A82DBB786D7E}" srcOrd="0" destOrd="0" presId="urn:microsoft.com/office/officeart/2005/8/layout/venn1"/>
    <dgm:cxn modelId="{A8D20FA6-4511-45CE-B476-4B76A6988255}" type="presOf" srcId="{F15E749B-D24D-46D6-B064-491ACB731021}" destId="{2C1F393B-9FC1-413B-B8E1-F1537D77C26A}" srcOrd="1" destOrd="0" presId="urn:microsoft.com/office/officeart/2005/8/layout/venn1"/>
    <dgm:cxn modelId="{48F90AB4-88E5-48DB-930D-E4064258E2FD}" type="presOf" srcId="{59D07A7B-BD1B-4FF2-B24C-0686208C9B63}" destId="{9911786C-CC90-47B1-BE9A-4B4423B1F2BF}" srcOrd="0" destOrd="0" presId="urn:microsoft.com/office/officeart/2005/8/layout/venn1"/>
    <dgm:cxn modelId="{3B96809F-D99E-4DB4-8F17-633C6A32D76C}" srcId="{59D07A7B-BD1B-4FF2-B24C-0686208C9B63}" destId="{27A541C7-BDFD-4999-B391-0FD3ACABF3C1}" srcOrd="2" destOrd="0" parTransId="{E2BB3268-67DD-45E4-9688-22D43FBCE8DB}" sibTransId="{6AF53F56-2AD4-4AEC-AB5D-B1DB17FAD548}"/>
    <dgm:cxn modelId="{AC21DD55-6A85-4A3A-B635-CC9D41F5C4C5}" type="presOf" srcId="{BF8E883D-7E1A-447D-95C9-77E57BC1092A}" destId="{1C62B824-2F96-426E-88BB-EA2F06D79492}" srcOrd="0" destOrd="0" presId="urn:microsoft.com/office/officeart/2005/8/layout/venn1"/>
    <dgm:cxn modelId="{1230E05F-5DA6-4B45-88A8-85A3F0F8BB7A}" srcId="{59D07A7B-BD1B-4FF2-B24C-0686208C9B63}" destId="{BF8E883D-7E1A-447D-95C9-77E57BC1092A}" srcOrd="0" destOrd="0" parTransId="{D24508D1-FFA9-4BD3-AB69-35A8004A4915}" sibTransId="{0EA414A9-9C7F-47CA-974A-6B13569C5A18}"/>
    <dgm:cxn modelId="{92EF517A-F4D3-4B06-84D9-83D5FB86AFB3}" type="presParOf" srcId="{9911786C-CC90-47B1-BE9A-4B4423B1F2BF}" destId="{1C62B824-2F96-426E-88BB-EA2F06D79492}" srcOrd="0" destOrd="0" presId="urn:microsoft.com/office/officeart/2005/8/layout/venn1"/>
    <dgm:cxn modelId="{844478F2-C9C8-499F-8D44-CD5EB53E63CB}" type="presParOf" srcId="{9911786C-CC90-47B1-BE9A-4B4423B1F2BF}" destId="{DBC3DDF4-B3F2-4DF3-9C03-3B1F229F02B3}" srcOrd="1" destOrd="0" presId="urn:microsoft.com/office/officeart/2005/8/layout/venn1"/>
    <dgm:cxn modelId="{D97D584A-980F-4402-94C9-DB1D8EFA12BB}" type="presParOf" srcId="{9911786C-CC90-47B1-BE9A-4B4423B1F2BF}" destId="{2918B19A-8E13-4C3B-9513-754A67F24BB0}" srcOrd="2" destOrd="0" presId="urn:microsoft.com/office/officeart/2005/8/layout/venn1"/>
    <dgm:cxn modelId="{1F19AFCF-0A70-4410-B60D-127DB7FE5B15}" type="presParOf" srcId="{9911786C-CC90-47B1-BE9A-4B4423B1F2BF}" destId="{2C1F393B-9FC1-413B-B8E1-F1537D77C26A}" srcOrd="3" destOrd="0" presId="urn:microsoft.com/office/officeart/2005/8/layout/venn1"/>
    <dgm:cxn modelId="{0D2B706B-BF79-45D6-8238-CFDE22B7CCE0}" type="presParOf" srcId="{9911786C-CC90-47B1-BE9A-4B4423B1F2BF}" destId="{3642773A-9B34-4720-98DD-A82DBB786D7E}" srcOrd="4" destOrd="0" presId="urn:microsoft.com/office/officeart/2005/8/layout/venn1"/>
    <dgm:cxn modelId="{D171B6CF-CC47-47AC-805B-4D76943311E5}" type="presParOf" srcId="{9911786C-CC90-47B1-BE9A-4B4423B1F2BF}" destId="{ACF1F5DC-05D8-4E36-ABCC-869C3067281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07A7B-BD1B-4FF2-B24C-0686208C9B63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BF8E883D-7E1A-447D-95C9-77E57BC1092A}">
      <dgm:prSet phldrT="[Text]" custT="1"/>
      <dgm:spPr/>
      <dgm:t>
        <a:bodyPr/>
        <a:lstStyle/>
        <a:p>
          <a:r>
            <a:rPr lang="el-GR" sz="1600" b="1" dirty="0" smtClean="0"/>
            <a:t>Οικογένεια</a:t>
          </a:r>
          <a:endParaRPr lang="en-GB" sz="1600" b="1" dirty="0"/>
        </a:p>
      </dgm:t>
    </dgm:pt>
    <dgm:pt modelId="{D24508D1-FFA9-4BD3-AB69-35A8004A4915}" type="parTrans" cxnId="{1230E05F-5DA6-4B45-88A8-85A3F0F8BB7A}">
      <dgm:prSet/>
      <dgm:spPr/>
      <dgm:t>
        <a:bodyPr/>
        <a:lstStyle/>
        <a:p>
          <a:endParaRPr lang="en-GB"/>
        </a:p>
      </dgm:t>
    </dgm:pt>
    <dgm:pt modelId="{0EA414A9-9C7F-47CA-974A-6B13569C5A18}" type="sibTrans" cxnId="{1230E05F-5DA6-4B45-88A8-85A3F0F8BB7A}">
      <dgm:prSet/>
      <dgm:spPr/>
      <dgm:t>
        <a:bodyPr/>
        <a:lstStyle/>
        <a:p>
          <a:endParaRPr lang="en-GB"/>
        </a:p>
      </dgm:t>
    </dgm:pt>
    <dgm:pt modelId="{F15E749B-D24D-46D6-B064-491ACB731021}">
      <dgm:prSet phldrT="[Text]" custT="1"/>
      <dgm:spPr/>
      <dgm:t>
        <a:bodyPr/>
        <a:lstStyle/>
        <a:p>
          <a:r>
            <a:rPr lang="el-GR" sz="1600" b="1" dirty="0" smtClean="0"/>
            <a:t>Κοινότητα</a:t>
          </a:r>
          <a:endParaRPr lang="en-GB" sz="1600" b="1" dirty="0"/>
        </a:p>
      </dgm:t>
    </dgm:pt>
    <dgm:pt modelId="{980EEE54-5465-4084-91D1-C669052004FE}" type="parTrans" cxnId="{620A0821-C2AD-4CEE-8694-2ED92FAFA4AD}">
      <dgm:prSet/>
      <dgm:spPr/>
      <dgm:t>
        <a:bodyPr/>
        <a:lstStyle/>
        <a:p>
          <a:endParaRPr lang="en-GB"/>
        </a:p>
      </dgm:t>
    </dgm:pt>
    <dgm:pt modelId="{9388622E-5279-4E5E-8FC1-411E496293E2}" type="sibTrans" cxnId="{620A0821-C2AD-4CEE-8694-2ED92FAFA4AD}">
      <dgm:prSet/>
      <dgm:spPr/>
      <dgm:t>
        <a:bodyPr/>
        <a:lstStyle/>
        <a:p>
          <a:endParaRPr lang="en-GB"/>
        </a:p>
      </dgm:t>
    </dgm:pt>
    <dgm:pt modelId="{27A541C7-BDFD-4999-B391-0FD3ACABF3C1}">
      <dgm:prSet phldrT="[Text]" custT="1"/>
      <dgm:spPr/>
      <dgm:t>
        <a:bodyPr/>
        <a:lstStyle/>
        <a:p>
          <a:r>
            <a:rPr lang="el-GR" sz="1600" b="1" dirty="0" smtClean="0"/>
            <a:t>Σχολείο</a:t>
          </a:r>
          <a:endParaRPr lang="en-GB" sz="1600" b="1" dirty="0"/>
        </a:p>
      </dgm:t>
    </dgm:pt>
    <dgm:pt modelId="{E2BB3268-67DD-45E4-9688-22D43FBCE8DB}" type="parTrans" cxnId="{3B96809F-D99E-4DB4-8F17-633C6A32D76C}">
      <dgm:prSet/>
      <dgm:spPr/>
      <dgm:t>
        <a:bodyPr/>
        <a:lstStyle/>
        <a:p>
          <a:endParaRPr lang="en-GB"/>
        </a:p>
      </dgm:t>
    </dgm:pt>
    <dgm:pt modelId="{6AF53F56-2AD4-4AEC-AB5D-B1DB17FAD548}" type="sibTrans" cxnId="{3B96809F-D99E-4DB4-8F17-633C6A32D76C}">
      <dgm:prSet/>
      <dgm:spPr/>
      <dgm:t>
        <a:bodyPr/>
        <a:lstStyle/>
        <a:p>
          <a:endParaRPr lang="en-GB"/>
        </a:p>
      </dgm:t>
    </dgm:pt>
    <dgm:pt modelId="{9911786C-CC90-47B1-BE9A-4B4423B1F2BF}" type="pres">
      <dgm:prSet presAssocID="{59D07A7B-BD1B-4FF2-B24C-0686208C9B63}" presName="compositeShape" presStyleCnt="0">
        <dgm:presLayoutVars>
          <dgm:chMax val="7"/>
          <dgm:dir/>
          <dgm:resizeHandles val="exact"/>
        </dgm:presLayoutVars>
      </dgm:prSet>
      <dgm:spPr/>
    </dgm:pt>
    <dgm:pt modelId="{1C62B824-2F96-426E-88BB-EA2F06D79492}" type="pres">
      <dgm:prSet presAssocID="{BF8E883D-7E1A-447D-95C9-77E57BC1092A}" presName="circ1" presStyleLbl="vennNode1" presStyleIdx="0" presStyleCnt="3" custScaleX="100083" custScaleY="100083" custLinFactNeighborX="2756" custLinFactNeighborY="5251"/>
      <dgm:spPr/>
      <dgm:t>
        <a:bodyPr/>
        <a:lstStyle/>
        <a:p>
          <a:endParaRPr lang="en-GB"/>
        </a:p>
      </dgm:t>
    </dgm:pt>
    <dgm:pt modelId="{DBC3DDF4-B3F2-4DF3-9C03-3B1F229F02B3}" type="pres">
      <dgm:prSet presAssocID="{BF8E883D-7E1A-447D-95C9-77E57BC109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18B19A-8E13-4C3B-9513-754A67F24BB0}" type="pres">
      <dgm:prSet presAssocID="{F15E749B-D24D-46D6-B064-491ACB731021}" presName="circ2" presStyleLbl="vennNode1" presStyleIdx="1" presStyleCnt="3" custScaleX="100083" custScaleY="100083" custLinFactNeighborX="5554" custLinFactNeighborY="-11262"/>
      <dgm:spPr/>
      <dgm:t>
        <a:bodyPr/>
        <a:lstStyle/>
        <a:p>
          <a:endParaRPr lang="en-GB"/>
        </a:p>
      </dgm:t>
    </dgm:pt>
    <dgm:pt modelId="{2C1F393B-9FC1-413B-B8E1-F1537D77C26A}" type="pres">
      <dgm:prSet presAssocID="{F15E749B-D24D-46D6-B064-491ACB7310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42773A-9B34-4720-98DD-A82DBB786D7E}" type="pres">
      <dgm:prSet presAssocID="{27A541C7-BDFD-4999-B391-0FD3ACABF3C1}" presName="circ3" presStyleLbl="vennNode1" presStyleIdx="2" presStyleCnt="3" custScaleX="100083" custScaleY="100083" custLinFactNeighborX="8672" custLinFactNeighborY="-10877"/>
      <dgm:spPr/>
      <dgm:t>
        <a:bodyPr/>
        <a:lstStyle/>
        <a:p>
          <a:endParaRPr lang="en-GB"/>
        </a:p>
      </dgm:t>
    </dgm:pt>
    <dgm:pt modelId="{ACF1F5DC-05D8-4E36-ABCC-869C30672810}" type="pres">
      <dgm:prSet presAssocID="{27A541C7-BDFD-4999-B391-0FD3ACABF3C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416834-ECCB-46B8-BA4C-C684D7BF4CAA}" type="presOf" srcId="{59D07A7B-BD1B-4FF2-B24C-0686208C9B63}" destId="{9911786C-CC90-47B1-BE9A-4B4423B1F2BF}" srcOrd="0" destOrd="0" presId="urn:microsoft.com/office/officeart/2005/8/layout/venn1"/>
    <dgm:cxn modelId="{7BBAE545-4266-4573-AEC7-2E97D5855CCC}" type="presOf" srcId="{27A541C7-BDFD-4999-B391-0FD3ACABF3C1}" destId="{3642773A-9B34-4720-98DD-A82DBB786D7E}" srcOrd="0" destOrd="0" presId="urn:microsoft.com/office/officeart/2005/8/layout/venn1"/>
    <dgm:cxn modelId="{3B96809F-D99E-4DB4-8F17-633C6A32D76C}" srcId="{59D07A7B-BD1B-4FF2-B24C-0686208C9B63}" destId="{27A541C7-BDFD-4999-B391-0FD3ACABF3C1}" srcOrd="2" destOrd="0" parTransId="{E2BB3268-67DD-45E4-9688-22D43FBCE8DB}" sibTransId="{6AF53F56-2AD4-4AEC-AB5D-B1DB17FAD548}"/>
    <dgm:cxn modelId="{1230E05F-5DA6-4B45-88A8-85A3F0F8BB7A}" srcId="{59D07A7B-BD1B-4FF2-B24C-0686208C9B63}" destId="{BF8E883D-7E1A-447D-95C9-77E57BC1092A}" srcOrd="0" destOrd="0" parTransId="{D24508D1-FFA9-4BD3-AB69-35A8004A4915}" sibTransId="{0EA414A9-9C7F-47CA-974A-6B13569C5A18}"/>
    <dgm:cxn modelId="{9B7D4B1A-6BEB-4503-8D51-4A9ADFAC88CB}" type="presOf" srcId="{BF8E883D-7E1A-447D-95C9-77E57BC1092A}" destId="{1C62B824-2F96-426E-88BB-EA2F06D79492}" srcOrd="0" destOrd="0" presId="urn:microsoft.com/office/officeart/2005/8/layout/venn1"/>
    <dgm:cxn modelId="{256F1559-A19C-44AE-9133-658640AA408C}" type="presOf" srcId="{F15E749B-D24D-46D6-B064-491ACB731021}" destId="{2C1F393B-9FC1-413B-B8E1-F1537D77C26A}" srcOrd="1" destOrd="0" presId="urn:microsoft.com/office/officeart/2005/8/layout/venn1"/>
    <dgm:cxn modelId="{A4FB7D6D-DE95-4B6E-BF34-989AD474FF52}" type="presOf" srcId="{BF8E883D-7E1A-447D-95C9-77E57BC1092A}" destId="{DBC3DDF4-B3F2-4DF3-9C03-3B1F229F02B3}" srcOrd="1" destOrd="0" presId="urn:microsoft.com/office/officeart/2005/8/layout/venn1"/>
    <dgm:cxn modelId="{8AA6F807-DEC0-4661-AEF4-00F3B5D75382}" type="presOf" srcId="{F15E749B-D24D-46D6-B064-491ACB731021}" destId="{2918B19A-8E13-4C3B-9513-754A67F24BB0}" srcOrd="0" destOrd="0" presId="urn:microsoft.com/office/officeart/2005/8/layout/venn1"/>
    <dgm:cxn modelId="{31886E15-C8D7-469F-A2A7-6634527D2B84}" type="presOf" srcId="{27A541C7-BDFD-4999-B391-0FD3ACABF3C1}" destId="{ACF1F5DC-05D8-4E36-ABCC-869C30672810}" srcOrd="1" destOrd="0" presId="urn:microsoft.com/office/officeart/2005/8/layout/venn1"/>
    <dgm:cxn modelId="{620A0821-C2AD-4CEE-8694-2ED92FAFA4AD}" srcId="{59D07A7B-BD1B-4FF2-B24C-0686208C9B63}" destId="{F15E749B-D24D-46D6-B064-491ACB731021}" srcOrd="1" destOrd="0" parTransId="{980EEE54-5465-4084-91D1-C669052004FE}" sibTransId="{9388622E-5279-4E5E-8FC1-411E496293E2}"/>
    <dgm:cxn modelId="{ABFB41B5-5216-42D8-885E-ED94AFE60421}" type="presParOf" srcId="{9911786C-CC90-47B1-BE9A-4B4423B1F2BF}" destId="{1C62B824-2F96-426E-88BB-EA2F06D79492}" srcOrd="0" destOrd="0" presId="urn:microsoft.com/office/officeart/2005/8/layout/venn1"/>
    <dgm:cxn modelId="{6CE368A5-B129-431F-8608-42967FD1B47D}" type="presParOf" srcId="{9911786C-CC90-47B1-BE9A-4B4423B1F2BF}" destId="{DBC3DDF4-B3F2-4DF3-9C03-3B1F229F02B3}" srcOrd="1" destOrd="0" presId="urn:microsoft.com/office/officeart/2005/8/layout/venn1"/>
    <dgm:cxn modelId="{B875A5F1-EEBF-4343-B38A-AF925B087C5B}" type="presParOf" srcId="{9911786C-CC90-47B1-BE9A-4B4423B1F2BF}" destId="{2918B19A-8E13-4C3B-9513-754A67F24BB0}" srcOrd="2" destOrd="0" presId="urn:microsoft.com/office/officeart/2005/8/layout/venn1"/>
    <dgm:cxn modelId="{0313172D-16C8-45FE-B0A1-F4B6B58C3593}" type="presParOf" srcId="{9911786C-CC90-47B1-BE9A-4B4423B1F2BF}" destId="{2C1F393B-9FC1-413B-B8E1-F1537D77C26A}" srcOrd="3" destOrd="0" presId="urn:microsoft.com/office/officeart/2005/8/layout/venn1"/>
    <dgm:cxn modelId="{40F96AF0-BDE8-4775-8370-2CA93669F5B9}" type="presParOf" srcId="{9911786C-CC90-47B1-BE9A-4B4423B1F2BF}" destId="{3642773A-9B34-4720-98DD-A82DBB786D7E}" srcOrd="4" destOrd="0" presId="urn:microsoft.com/office/officeart/2005/8/layout/venn1"/>
    <dgm:cxn modelId="{C882DFF8-2F9B-4418-B5FE-416FBA543919}" type="presParOf" srcId="{9911786C-CC90-47B1-BE9A-4B4423B1F2BF}" destId="{ACF1F5DC-05D8-4E36-ABCC-869C3067281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2B824-2F96-426E-88BB-EA2F06D79492}">
      <dsp:nvSpPr>
        <dsp:cNvPr id="0" name=""/>
        <dsp:cNvSpPr/>
      </dsp:nvSpPr>
      <dsp:spPr>
        <a:xfrm>
          <a:off x="1302100" y="0"/>
          <a:ext cx="1906123" cy="190612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Οικογένεια</a:t>
          </a:r>
          <a:endParaRPr lang="en-GB" sz="1600" b="1" kern="1200" dirty="0"/>
        </a:p>
      </dsp:txBody>
      <dsp:txXfrm>
        <a:off x="1556250" y="333571"/>
        <a:ext cx="1397824" cy="857755"/>
      </dsp:txXfrm>
    </dsp:sp>
    <dsp:sp modelId="{2918B19A-8E13-4C3B-9513-754A67F24BB0}">
      <dsp:nvSpPr>
        <dsp:cNvPr id="0" name=""/>
        <dsp:cNvSpPr/>
      </dsp:nvSpPr>
      <dsp:spPr>
        <a:xfrm>
          <a:off x="2420216" y="1872495"/>
          <a:ext cx="1906123" cy="1906123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Κοινότητα</a:t>
          </a:r>
          <a:endParaRPr lang="en-GB" sz="1600" b="1" kern="1200" dirty="0"/>
        </a:p>
      </dsp:txBody>
      <dsp:txXfrm>
        <a:off x="3003172" y="2364910"/>
        <a:ext cx="1143674" cy="1048368"/>
      </dsp:txXfrm>
    </dsp:sp>
    <dsp:sp modelId="{3642773A-9B34-4720-98DD-A82DBB786D7E}">
      <dsp:nvSpPr>
        <dsp:cNvPr id="0" name=""/>
        <dsp:cNvSpPr/>
      </dsp:nvSpPr>
      <dsp:spPr>
        <a:xfrm>
          <a:off x="0" y="1817158"/>
          <a:ext cx="1906123" cy="1906123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Σχολείο</a:t>
          </a:r>
          <a:endParaRPr lang="en-GB" sz="1600" b="1" kern="1200" dirty="0"/>
        </a:p>
      </dsp:txBody>
      <dsp:txXfrm>
        <a:off x="179493" y="2309574"/>
        <a:ext cx="1143674" cy="10483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2B824-2F96-426E-88BB-EA2F06D79492}">
      <dsp:nvSpPr>
        <dsp:cNvPr id="0" name=""/>
        <dsp:cNvSpPr/>
      </dsp:nvSpPr>
      <dsp:spPr>
        <a:xfrm>
          <a:off x="1101990" y="125915"/>
          <a:ext cx="1727997" cy="172799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Οικογένεια</a:t>
          </a:r>
          <a:endParaRPr lang="en-GB" sz="1600" b="1" kern="1200" dirty="0"/>
        </a:p>
      </dsp:txBody>
      <dsp:txXfrm>
        <a:off x="1332390" y="428315"/>
        <a:ext cx="1267198" cy="777599"/>
      </dsp:txXfrm>
    </dsp:sp>
    <dsp:sp modelId="{2918B19A-8E13-4C3B-9513-754A67F24BB0}">
      <dsp:nvSpPr>
        <dsp:cNvPr id="0" name=""/>
        <dsp:cNvSpPr/>
      </dsp:nvSpPr>
      <dsp:spPr>
        <a:xfrm>
          <a:off x="1773302" y="919910"/>
          <a:ext cx="1727997" cy="1727997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Κοινότητα</a:t>
          </a:r>
          <a:endParaRPr lang="en-GB" sz="1600" b="1" kern="1200" dirty="0"/>
        </a:p>
      </dsp:txBody>
      <dsp:txXfrm>
        <a:off x="2301781" y="1366310"/>
        <a:ext cx="1036798" cy="950398"/>
      </dsp:txXfrm>
    </dsp:sp>
    <dsp:sp modelId="{3642773A-9B34-4720-98DD-A82DBB786D7E}">
      <dsp:nvSpPr>
        <dsp:cNvPr id="0" name=""/>
        <dsp:cNvSpPr/>
      </dsp:nvSpPr>
      <dsp:spPr>
        <a:xfrm>
          <a:off x="581132" y="926558"/>
          <a:ext cx="1727997" cy="1727997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Σχολείο</a:t>
          </a:r>
          <a:endParaRPr lang="en-GB" sz="1600" b="1" kern="1200" dirty="0"/>
        </a:p>
      </dsp:txBody>
      <dsp:txXfrm>
        <a:off x="743851" y="1372957"/>
        <a:ext cx="1036798" cy="95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8135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60" cy="498135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r">
              <a:defRPr sz="1200"/>
            </a:lvl1pPr>
          </a:lstStyle>
          <a:p>
            <a:fld id="{DB577780-4360-452E-B671-C3AC3C9EECB7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60" cy="498134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r">
              <a:defRPr sz="1200"/>
            </a:lvl1pPr>
          </a:lstStyle>
          <a:p>
            <a:fld id="{DC0FC299-4081-4756-9E1C-8913F345B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163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8135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8135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r">
              <a:defRPr sz="1200"/>
            </a:lvl1pPr>
          </a:lstStyle>
          <a:p>
            <a:fld id="{D3CAB41A-1F30-40A3-B0A1-B652C21640EA}" type="datetimeFigureOut">
              <a:rPr lang="en-GB" smtClean="0"/>
              <a:t>30/03/2015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3" tIns="45641" rIns="91283" bIns="4564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283" tIns="45641" rIns="91283" bIns="456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60" cy="498134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r">
              <a:defRPr sz="1200"/>
            </a:lvl1pPr>
          </a:lstStyle>
          <a:p>
            <a:fld id="{E85728A2-844A-4938-B3F7-7FB85FB8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2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5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5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61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3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5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82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5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5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72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4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19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69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48341"/>
            <a:ext cx="9144000" cy="512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934" y="2404533"/>
            <a:ext cx="11430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934" y="3258607"/>
            <a:ext cx="11430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934" y="4029073"/>
            <a:ext cx="11430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901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11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14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11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15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42F48C-B361-433A-A19A-B6334154263D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D06349-E92F-4F32-8F58-415752AF6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5073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0D1804-7211-4396-971C-32BEFC638101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4867C5-FEE6-455C-8E09-A18B423ED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6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958615-EBEF-471A-BE65-11313F76BD0F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88E749-AEF2-49ED-8636-DC9B7C104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AE6863-8E04-4053-91E0-91B7AFCC88F2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DBABB1-D503-43ED-911B-9B8F62A1C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48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CFAF22-05DD-4E52-BAFC-F88C51FD25B4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0A2A30-4CDC-43C0-BD0D-6E1C4A323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29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46448D-6FDA-4351-B109-DFD0EB52BEF0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0C949C-A344-4CA3-B0D6-A76095428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58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F1E141-68CD-49F2-A2A6-4C8D8D21C2E3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8405FB-5C7D-4B35-885D-2F2950598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1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39E93D-0BF4-457F-9A77-E7B891D22D91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063351-0E77-4AED-9754-9005C66AC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6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D51F85-03B3-42DB-B8B0-660D4739158D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C7D3C4-8C4F-413A-B513-6F3C1DA43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27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50C8E8-F246-46B6-9E9B-EA665A4C8BED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DCECBB-6534-4CED-89F8-A93027DD7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51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3E85BF-CFEC-453C-9033-3C2A33B6C252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933A14-DD23-4EAD-947F-7064EC31A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9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9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8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744323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5238750" y="27856"/>
            <a:ext cx="3871922" cy="13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GB" sz="32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Stakeholder Activity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Adapted from</a:t>
            </a:r>
            <a:r>
              <a:rPr lang="en-GB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School Improvement Planning Framework (TDA 2008)</a:t>
            </a:r>
            <a:endParaRPr lang="en-GB" sz="4000" dirty="0">
              <a:solidFill>
                <a:prstClr val="black"/>
              </a:solidFill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662586" y="4810564"/>
            <a:ext cx="262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GB" sz="2000" dirty="0">
                <a:cs typeface="Arial" pitchFamily="34" charset="0"/>
              </a:rPr>
              <a:t>Who </a:t>
            </a:r>
            <a:r>
              <a:rPr lang="en-GB" sz="2000" b="1" dirty="0">
                <a:cs typeface="Arial" pitchFamily="34" charset="0"/>
              </a:rPr>
              <a:t>should</a:t>
            </a:r>
            <a:r>
              <a:rPr lang="en-GB" sz="2000" dirty="0">
                <a:cs typeface="Arial" pitchFamily="34" charset="0"/>
              </a:rPr>
              <a:t> be informed, consulted and actively involved in </a:t>
            </a:r>
            <a:r>
              <a:rPr lang="en-GB" sz="2000" dirty="0" smtClean="0">
                <a:cs typeface="Arial" pitchFamily="34" charset="0"/>
              </a:rPr>
              <a:t>planning?</a:t>
            </a:r>
            <a:endParaRPr lang="en-GB" sz="2000" dirty="0">
              <a:cs typeface="Arial" pitchFamily="34" charset="0"/>
            </a:endParaRPr>
          </a:p>
          <a:p>
            <a:pPr marL="176213" lvl="0" indent="-17621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GB" sz="2000" dirty="0" smtClean="0">
                <a:cs typeface="Arial" pitchFamily="34" charset="0"/>
              </a:rPr>
              <a:t>What </a:t>
            </a:r>
            <a:r>
              <a:rPr lang="en-GB" sz="2000" b="1" dirty="0">
                <a:cs typeface="Arial" pitchFamily="34" charset="0"/>
              </a:rPr>
              <a:t>actually</a:t>
            </a:r>
            <a:r>
              <a:rPr lang="en-GB" sz="2000" dirty="0">
                <a:cs typeface="Arial" pitchFamily="34" charset="0"/>
              </a:rPr>
              <a:t> happens?</a:t>
            </a:r>
          </a:p>
        </p:txBody>
      </p:sp>
    </p:spTree>
    <p:extLst>
      <p:ext uri="{BB962C8B-B14F-4D97-AF65-F5344CB8AC3E}">
        <p14:creationId xmlns:p14="http://schemas.microsoft.com/office/powerpoint/2010/main" val="347479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7514" y="6356354"/>
            <a:ext cx="2133600" cy="365125"/>
          </a:xfrm>
        </p:spPr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54514" y="6356354"/>
            <a:ext cx="2895600" cy="365125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83514" y="6356354"/>
            <a:ext cx="2133600" cy="365125"/>
          </a:xfrm>
        </p:spPr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1392858" y="6264973"/>
            <a:ext cx="70205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</a:rPr>
              <a:t>Impact on learner experiences/outcomes</a:t>
            </a: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0" y="3446085"/>
            <a:ext cx="1414797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</a:rPr>
              <a:t>Ability to influence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26754136"/>
              </p:ext>
            </p:extLst>
          </p:nvPr>
        </p:nvGraphicFramePr>
        <p:xfrm>
          <a:off x="1423636" y="1582248"/>
          <a:ext cx="7465840" cy="45681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465840"/>
              </a:tblGrid>
              <a:tr h="22840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40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 userDrawn="1"/>
        </p:nvCxnSpPr>
        <p:spPr>
          <a:xfrm flipH="1" flipV="1">
            <a:off x="1414797" y="1508289"/>
            <a:ext cx="19698" cy="4640918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6801" y="1591676"/>
            <a:ext cx="4903248" cy="45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 userDrawn="1"/>
        </p:nvCxnSpPr>
        <p:spPr>
          <a:xfrm>
            <a:off x="1392859" y="6149206"/>
            <a:ext cx="7590885" cy="1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4086369" y="1600123"/>
            <a:ext cx="2854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B050"/>
                </a:solidFill>
              </a:rPr>
              <a:t>For schools/colleges</a:t>
            </a:r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4315889" y="5709154"/>
            <a:ext cx="26128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</a:rPr>
              <a:t>For parents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24006" y="5893820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1F497D"/>
                </a:solidFill>
              </a:rPr>
              <a:t>Low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665288" y="1856022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1F497D"/>
                </a:solidFill>
              </a:rPr>
              <a:t>High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21973" y="626925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1F497D"/>
                </a:solidFill>
              </a:rPr>
              <a:t>High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00100" y="6178108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1F497D"/>
                </a:solidFill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367857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171"/>
            <a:ext cx="717042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6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9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30/03/2015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7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98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CDC60D5-10F2-4AD8-B980-31E25D38FE11}" type="datetimeFigureOut">
              <a:rPr lang="en-US"/>
              <a:pPr>
                <a:defRPr/>
              </a:pPr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EEAB083-019C-4F00-9147-10FC4C8D0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6" descr="New BCU Logo Squar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2857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736" y="283100"/>
            <a:ext cx="12954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6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ldrenssociety.org.uk/sites/default/files/tcs/good_childhood_report_2013_final.pdf" TargetMode="Externa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8379" y="2130425"/>
            <a:ext cx="7772400" cy="1470025"/>
          </a:xfrm>
        </p:spPr>
        <p:txBody>
          <a:bodyPr/>
          <a:lstStyle/>
          <a:p>
            <a:r>
              <a:rPr lang="en-GB" sz="4000" dirty="0" smtClean="0"/>
              <a:t>E-STEP</a:t>
            </a:r>
            <a:endParaRPr lang="en-GB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84996" y="3817960"/>
            <a:ext cx="6817057" cy="1752600"/>
          </a:xfrm>
        </p:spPr>
        <p:txBody>
          <a:bodyPr/>
          <a:lstStyle/>
          <a:p>
            <a:r>
              <a:rPr lang="el-GR" dirty="0" smtClean="0"/>
              <a:t>Ενότητα 1: </a:t>
            </a:r>
          </a:p>
          <a:p>
            <a:r>
              <a:rPr lang="el-GR" dirty="0" smtClean="0"/>
              <a:t>Εισαγωγή</a:t>
            </a:r>
            <a:r>
              <a:rPr lang="en-GB" dirty="0" smtClean="0"/>
              <a:t> – </a:t>
            </a:r>
            <a:r>
              <a:rPr lang="el-GR" dirty="0" smtClean="0"/>
              <a:t>αντιλήψεις, αξίες, στάσεις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41" y="0"/>
            <a:ext cx="3880112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34439169"/>
              </p:ext>
            </p:extLst>
          </p:nvPr>
        </p:nvGraphicFramePr>
        <p:xfrm>
          <a:off x="4531057" y="190336"/>
          <a:ext cx="4326340" cy="393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9400" y="-12700"/>
            <a:ext cx="7950200" cy="1143000"/>
          </a:xfrm>
        </p:spPr>
        <p:txBody>
          <a:bodyPr/>
          <a:lstStyle/>
          <a:p>
            <a:pPr algn="l"/>
            <a:r>
              <a:rPr lang="el-GR" sz="4000" dirty="0" smtClean="0"/>
              <a:t>Σφαίρες επιρροής 1 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397933" y="1319880"/>
            <a:ext cx="40301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0" i="1" u="none" strike="noStrike" baseline="0" dirty="0" smtClean="0">
                <a:latin typeface="Adobe Garamond Pro" panose="02020502060506020403" pitchFamily="18" charset="0"/>
              </a:rPr>
              <a:t>«</a:t>
            </a:r>
            <a:r>
              <a:rPr lang="el-GR" sz="20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σχολείο κάνει</a:t>
            </a:r>
            <a:r>
              <a:rPr lang="el-GR" sz="2000" b="0" i="1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επιλογές</a:t>
            </a:r>
            <a:r>
              <a:rPr lang="en-GB" sz="20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επικοινωνεί και να επιδρά μόνο σποραδικά</a:t>
            </a:r>
            <a:r>
              <a:rPr lang="el-GR" sz="2000" b="0" i="1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τις οικογένειες των μαθητών και με την τοπική κοινότητα, </a:t>
            </a:r>
            <a:r>
              <a:rPr lang="el-GR" sz="20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κρατώντας</a:t>
            </a:r>
            <a:r>
              <a:rPr lang="el-GR" sz="2000" b="0" i="1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τις τρεις σφαίρες που επηρεάζουν άμεσα τη μάθηση και την ανάπτυξη των μαθητών σχετικά απομακρυσμένες. Ή μπορεί να εφαρμόζει υψηλού επιπέδου επικοινωνία και διάδραση, με τέτοιο τρόπο που </a:t>
            </a:r>
            <a:r>
              <a:rPr lang="el-GR" sz="2000" b="0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φέρνει αυτές τις σφαίρες επιρροής κοντά». </a:t>
            </a:r>
            <a:endParaRPr lang="en-GB" sz="2000" b="0" i="1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GB" dirty="0" smtClean="0"/>
          </a:p>
          <a:p>
            <a:pPr algn="r"/>
            <a:r>
              <a:rPr lang="en-GB" dirty="0" smtClean="0"/>
              <a:t>Epstein (2009, p.8)</a:t>
            </a:r>
            <a:endParaRPr lang="en-GB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2828"/>
              </p:ext>
            </p:extLst>
          </p:nvPr>
        </p:nvGraphicFramePr>
        <p:xfrm>
          <a:off x="4816503" y="3937180"/>
          <a:ext cx="3836811" cy="287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miley Face 2"/>
          <p:cNvSpPr/>
          <p:nvPr/>
        </p:nvSpPr>
        <p:spPr>
          <a:xfrm>
            <a:off x="6375404" y="5002546"/>
            <a:ext cx="1089921" cy="82164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b="1" dirty="0" smtClean="0"/>
              <a:t>M</a:t>
            </a:r>
            <a:r>
              <a:rPr lang="el-GR" sz="1400" b="1" dirty="0" smtClean="0"/>
              <a:t>αθητής</a:t>
            </a:r>
            <a:endParaRPr lang="en-GB" sz="1400" b="1" dirty="0"/>
          </a:p>
        </p:txBody>
      </p:sp>
      <p:sp>
        <p:nvSpPr>
          <p:cNvPr id="8" name="Smiley Face 7"/>
          <p:cNvSpPr/>
          <p:nvPr/>
        </p:nvSpPr>
        <p:spPr>
          <a:xfrm>
            <a:off x="6234437" y="1789351"/>
            <a:ext cx="1103574" cy="95384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l-GR" sz="1400" b="1" dirty="0" smtClean="0"/>
              <a:t>Μαθητής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682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17" y="204382"/>
            <a:ext cx="2606675" cy="2013479"/>
          </a:xfrm>
        </p:spPr>
        <p:txBody>
          <a:bodyPr>
            <a:noAutofit/>
          </a:bodyPr>
          <a:lstStyle/>
          <a:p>
            <a:pPr lvl="0" algn="l" defTabSz="914400">
              <a:spcBef>
                <a:spcPts val="0"/>
              </a:spcBef>
            </a:pPr>
            <a:r>
              <a:rPr lang="el-GR" sz="3200" dirty="0" smtClean="0"/>
              <a:t>Έξι μορφές γονεϊκής εμπλοκής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088437" y="6492037"/>
            <a:ext cx="205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Epstein (2009, p.14)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115520" y="1767487"/>
            <a:ext cx="2504850" cy="1112192"/>
          </a:xfrm>
          <a:prstGeom prst="wedgeRoundRectCallout">
            <a:avLst>
              <a:gd name="adj1" fmla="val -48643"/>
              <a:gd name="adj2" fmla="val 72915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i="1" dirty="0" smtClean="0">
                <a:solidFill>
                  <a:schemeClr val="tx1"/>
                </a:solidFill>
              </a:rPr>
              <a:t>Ποιες από αυτές τις μορφές προωθούνται αυτή τη στιγμή στο σχολείο σας;</a:t>
            </a:r>
            <a:endParaRPr lang="en-GB" sz="1600" i="1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72955" y="3193578"/>
            <a:ext cx="2541318" cy="1200389"/>
          </a:xfrm>
          <a:prstGeom prst="wedgeRoundRectCallout">
            <a:avLst>
              <a:gd name="adj1" fmla="val -47550"/>
              <a:gd name="adj2" fmla="val 81954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i="1" dirty="0">
                <a:solidFill>
                  <a:schemeClr val="tx1"/>
                </a:solidFill>
              </a:rPr>
              <a:t>Πώς θα μπορούσαν τα νέα μέσα επικοινωνίας και κοινωνικήςη δικτύωσης να βοηθήσουν;</a:t>
            </a:r>
            <a:endParaRPr lang="en-GB" sz="1600" i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8241" y="4883779"/>
            <a:ext cx="2715904" cy="1175827"/>
          </a:xfrm>
          <a:prstGeom prst="wedgeRoundRectCallout">
            <a:avLst>
              <a:gd name="adj1" fmla="val -47457"/>
              <a:gd name="adj2" fmla="val 71601"/>
              <a:gd name="adj3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l-GR" sz="1600" i="1" dirty="0">
                <a:solidFill>
                  <a:schemeClr val="tx1"/>
                </a:solidFill>
              </a:rPr>
              <a:t>Ποιοι είναι οι περιορισμοί σε κάθε μια από αυτές τις μορφές γονεϊκής εμπλοκής; </a:t>
            </a:r>
            <a:endParaRPr lang="en-GB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8731"/>
              </p:ext>
            </p:extLst>
          </p:nvPr>
        </p:nvGraphicFramePr>
        <p:xfrm>
          <a:off x="2861481" y="755556"/>
          <a:ext cx="60960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Μορφή </a:t>
                      </a:r>
                      <a:r>
                        <a:rPr lang="el-GR" baseline="0" dirty="0" smtClean="0"/>
                        <a:t>1  - Υποστηρικτικό περιβάλλον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Μορφή 2- Επικοινωνία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Μορφή</a:t>
                      </a:r>
                      <a:r>
                        <a:rPr lang="el-GR" baseline="0" dirty="0" smtClean="0"/>
                        <a:t> 3-  Εθελοντισμός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Το σχολείο βοηθάει τις οικογένειες</a:t>
                      </a:r>
                      <a:r>
                        <a:rPr lang="el-GR" baseline="0" dirty="0" smtClean="0"/>
                        <a:t> να λειτουργούν ως υποστηρικτικά περιβάλλοντα για τους μαθητές.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Το σχολείο σχεδιάζει αποτελεσματικούς τρόπους επικοινωνίας με</a:t>
                      </a:r>
                      <a:r>
                        <a:rPr lang="el-GR" baseline="0" dirty="0" smtClean="0"/>
                        <a:t> την οικογένεια σχετικά με την πρόοδο του παιδιού και διάφορες σχολικές δράσεις.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Το</a:t>
                      </a:r>
                      <a:r>
                        <a:rPr lang="el-GR" baseline="0" dirty="0" smtClean="0"/>
                        <a:t> σχολείο ενθαρρύνει και οργανώνει την παροχή εθελογτικής βοήθειας και υποστήριξης από τους γονείς. 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7910"/>
              </p:ext>
            </p:extLst>
          </p:nvPr>
        </p:nvGraphicFramePr>
        <p:xfrm>
          <a:off x="2874260" y="3478542"/>
          <a:ext cx="609600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Μορφή 4 – Μελέτη στο σπίτι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Μορφή 5- Συμμετοχή</a:t>
                      </a:r>
                      <a:r>
                        <a:rPr lang="el-GR" baseline="0" dirty="0" smtClean="0"/>
                        <a:t> στη λήψη αποφάσεων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Μορφή 6- Συνεργασία</a:t>
                      </a:r>
                      <a:r>
                        <a:rPr lang="el-GR" baseline="0" dirty="0" smtClean="0"/>
                        <a:t> με την ευρύτερη κοινότητα/ κοινωνία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Το σχολείο δίνει πληροφορίες και ιδέες για το πώς οι γονείς μπορούν να υποστηρίξουν</a:t>
                      </a:r>
                      <a:r>
                        <a:rPr lang="el-GR" baseline="0" dirty="0" smtClean="0"/>
                        <a:t> τα παιδιά στη μελέτη στο σπίτι.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Το σχολείο συμπεριλαμβάνει</a:t>
                      </a:r>
                      <a:r>
                        <a:rPr lang="el-GR" baseline="0" dirty="0" smtClean="0"/>
                        <a:t> τους γονείς σε διαδικασίες λήψης αποφάσεων  μέσω εκπροσώπων των γονέων.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Το σχολείο αναζητά και εντάσσει πηγές  και</a:t>
                      </a:r>
                      <a:r>
                        <a:rPr lang="el-GR" baseline="0" dirty="0" smtClean="0"/>
                        <a:t> υπηρεσίες της ευρύτερης κοινότητας για να ενισχύσει  τη μάθηση και τη διεξαγωγή σχολικών δράσεων.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18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3" y="192751"/>
            <a:ext cx="8229600" cy="1143000"/>
          </a:xfrm>
        </p:spPr>
        <p:txBody>
          <a:bodyPr/>
          <a:lstStyle/>
          <a:p>
            <a:pPr algn="l"/>
            <a:r>
              <a:rPr lang="el-GR" sz="4000" dirty="0" smtClean="0"/>
              <a:t>Πιθανά προβλήματα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Η γονεϊκή εμπλοκή</a:t>
            </a:r>
            <a:r>
              <a:rPr lang="en-GB" sz="2400" dirty="0" smtClean="0"/>
              <a:t>, </a:t>
            </a:r>
            <a:r>
              <a:rPr lang="el-GR" sz="2400" dirty="0" smtClean="0"/>
              <a:t>οι σφαίρες επιρροής και η επικοινωνία με τους γονείς συχνά αποτελούν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l-GR" sz="2400" dirty="0" smtClean="0"/>
              <a:t>«Μονόδρομη» διαδικασία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l-GR" sz="2400" dirty="0" smtClean="0"/>
              <a:t>Δεν έχουν </a:t>
            </a:r>
            <a:r>
              <a:rPr lang="en-GB" sz="2400" dirty="0" smtClean="0"/>
              <a:t>‘</a:t>
            </a:r>
            <a:r>
              <a:rPr lang="el-GR" sz="2400" dirty="0" smtClean="0"/>
              <a:t>χαρακτηριστικά μιας μαθησιακής </a:t>
            </a:r>
            <a:r>
              <a:rPr lang="el-GR" sz="2400" b="1" dirty="0" smtClean="0"/>
              <a:t>κοινότητας</a:t>
            </a:r>
            <a:r>
              <a:rPr lang="el-GR" sz="2400" dirty="0" smtClean="0"/>
              <a:t>’ </a:t>
            </a:r>
            <a:r>
              <a:rPr lang="en-GB" sz="2400" dirty="0" smtClean="0"/>
              <a:t>(</a:t>
            </a:r>
            <a:r>
              <a:rPr lang="en-GB" sz="2400" dirty="0" err="1" smtClean="0"/>
              <a:t>Senge</a:t>
            </a:r>
            <a:r>
              <a:rPr lang="en-GB" sz="2400" dirty="0"/>
              <a:t>, 2006</a:t>
            </a:r>
            <a:r>
              <a:rPr lang="en-GB" sz="2400" dirty="0" smtClean="0"/>
              <a:t>).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6235721" y="4652569"/>
            <a:ext cx="2671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Price-Mitchell (2009, p.16)</a:t>
            </a:r>
            <a:endParaRPr lang="en-GB" dirty="0"/>
          </a:p>
        </p:txBody>
      </p:sp>
      <p:pic>
        <p:nvPicPr>
          <p:cNvPr id="5" name="Picture 6" descr="http://www.directa.co.uk/product_images/one-way-arrow-lef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976" y="2468524"/>
            <a:ext cx="1116124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05608" y="5106260"/>
            <a:ext cx="4626586" cy="1356086"/>
            <a:chOff x="905608" y="5106260"/>
            <a:chExt cx="4626586" cy="1356086"/>
          </a:xfrm>
        </p:grpSpPr>
        <p:grpSp>
          <p:nvGrpSpPr>
            <p:cNvPr id="6" name="Group 5"/>
            <p:cNvGrpSpPr/>
            <p:nvPr/>
          </p:nvGrpSpPr>
          <p:grpSpPr>
            <a:xfrm>
              <a:off x="4055758" y="5163082"/>
              <a:ext cx="1476436" cy="1299264"/>
              <a:chOff x="4103948" y="3861048"/>
              <a:chExt cx="1476436" cy="1299264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4211960" y="4005064"/>
                <a:ext cx="1224136" cy="1044116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" name="Picture 8" descr="http://www.proshieldsafetysigns.co.uk/signs/57859_sign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3948" y="3861048"/>
                <a:ext cx="1476436" cy="12992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ounded Rectangular Callout 8"/>
            <p:cNvSpPr/>
            <p:nvPr/>
          </p:nvSpPr>
          <p:spPr>
            <a:xfrm>
              <a:off x="905608" y="5106260"/>
              <a:ext cx="2593730" cy="1356086"/>
            </a:xfrm>
            <a:prstGeom prst="wedgeRoundRectCallout">
              <a:avLst>
                <a:gd name="adj1" fmla="val 38803"/>
                <a:gd name="adj2" fmla="val 70929"/>
                <a:gd name="adj3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000" i="1" dirty="0" smtClean="0">
                  <a:solidFill>
                    <a:schemeClr val="tx1"/>
                  </a:solidFill>
                </a:rPr>
                <a:t>Πώς μπορεί η γονεϊκή εμπλοκή να γίνει αμφίδρομη διαδικασία;</a:t>
              </a:r>
              <a:endParaRPr lang="en-GB" sz="2000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7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8666" y="274638"/>
            <a:ext cx="7890933" cy="1143000"/>
          </a:xfrm>
        </p:spPr>
        <p:txBody>
          <a:bodyPr/>
          <a:lstStyle/>
          <a:p>
            <a:pPr algn="l"/>
            <a:r>
              <a:rPr lang="en-GB" sz="4000" dirty="0" smtClean="0"/>
              <a:t>(</a:t>
            </a:r>
            <a:r>
              <a:rPr lang="el-GR" sz="4000" dirty="0" smtClean="0"/>
              <a:t>Ξανα</a:t>
            </a:r>
            <a:r>
              <a:rPr lang="en-GB" sz="4000" dirty="0" smtClean="0"/>
              <a:t>)</a:t>
            </a:r>
            <a:r>
              <a:rPr lang="el-GR" sz="4000" dirty="0" smtClean="0"/>
              <a:t>ερμηνεύοντας τους όρους</a:t>
            </a:r>
            <a:endParaRPr lang="en-GB" sz="4000" dirty="0"/>
          </a:p>
        </p:txBody>
      </p:sp>
      <p:sp>
        <p:nvSpPr>
          <p:cNvPr id="3" name="Rectangle 2"/>
          <p:cNvSpPr/>
          <p:nvPr/>
        </p:nvSpPr>
        <p:spPr>
          <a:xfrm>
            <a:off x="3329869" y="2874264"/>
            <a:ext cx="234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0" i="1" u="none" strike="noStrike" baseline="0" dirty="0" smtClean="0">
                <a:solidFill>
                  <a:srgbClr val="000000"/>
                </a:solidFill>
                <a:latin typeface="Adobe Garamond Pro" panose="02020502060506020403" pitchFamily="18" charset="0"/>
              </a:rPr>
              <a:t>‘…</a:t>
            </a:r>
            <a:r>
              <a:rPr lang="el-GR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ίσοι και αμοιβαία εκτιμώμενοι ρόλοι</a:t>
            </a:r>
            <a:r>
              <a:rPr lang="en-GB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…’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82316" y="2758158"/>
            <a:ext cx="30532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‘…</a:t>
            </a:r>
            <a:r>
              <a:rPr lang="el-GR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γονείς συμμετέχουν ενεργά και σε σταθερή βάση ως ισοδύναμοι στην κοινότητα του σχολείου και όχι μόνο περιστασιακά όταν προσκαλούνται...</a:t>
            </a:r>
            <a:endParaRPr lang="en-GB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9741" y="2758158"/>
            <a:ext cx="24047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‘…</a:t>
            </a:r>
            <a:r>
              <a:rPr lang="el-GR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Συγκεκριμένοι τρόποι με τους οποίους οι γονείς υποστηρίζουν τη μάθηση και ανάπτυξη των παιδιών τους.</a:t>
            </a:r>
            <a:endParaRPr lang="en-GB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257" y="6488668"/>
            <a:ext cx="3952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none" strike="noStrike" baseline="0" dirty="0" smtClean="0">
                <a:solidFill>
                  <a:srgbClr val="000000"/>
                </a:solidFill>
              </a:rPr>
              <a:t>Price-Mitchell (2009, p.13)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593338" y="1475522"/>
            <a:ext cx="2368764" cy="1207293"/>
            <a:chOff x="483434" y="0"/>
            <a:chExt cx="2912004" cy="1207293"/>
          </a:xfrm>
        </p:grpSpPr>
        <p:sp>
          <p:nvSpPr>
            <p:cNvPr id="10" name="Rounded Rectangle 9"/>
            <p:cNvSpPr/>
            <p:nvPr/>
          </p:nvSpPr>
          <p:spPr>
            <a:xfrm>
              <a:off x="483434" y="0"/>
              <a:ext cx="2805031" cy="12072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18795" y="35360"/>
              <a:ext cx="2876643" cy="1136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700" kern="1200" dirty="0" smtClean="0"/>
                <a:t>Συμμετοχή των γονέων</a:t>
              </a:r>
              <a:endParaRPr lang="en-GB" sz="27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99716" y="1282890"/>
            <a:ext cx="2340000" cy="1329205"/>
            <a:chOff x="513924" y="1331705"/>
            <a:chExt cx="2744053" cy="1329205"/>
          </a:xfrm>
        </p:grpSpPr>
        <p:sp>
          <p:nvSpPr>
            <p:cNvPr id="13" name="Rounded Rectangle 12"/>
            <p:cNvSpPr/>
            <p:nvPr/>
          </p:nvSpPr>
          <p:spPr>
            <a:xfrm>
              <a:off x="513924" y="1449598"/>
              <a:ext cx="2744053" cy="12072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13924" y="1331705"/>
              <a:ext cx="2708692" cy="1329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700" kern="1200" dirty="0" smtClean="0"/>
                <a:t>Συνεργασία σχολείου- γονέων	</a:t>
              </a:r>
              <a:endParaRPr lang="en-GB" sz="27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24653" y="1358982"/>
            <a:ext cx="2340000" cy="1249094"/>
            <a:chOff x="493604" y="3218739"/>
            <a:chExt cx="2784690" cy="1249094"/>
          </a:xfrm>
        </p:grpSpPr>
        <p:sp>
          <p:nvSpPr>
            <p:cNvPr id="16" name="Rounded Rectangle 15"/>
            <p:cNvSpPr/>
            <p:nvPr/>
          </p:nvSpPr>
          <p:spPr>
            <a:xfrm>
              <a:off x="493604" y="3218739"/>
              <a:ext cx="2784690" cy="12072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528962" y="3331260"/>
              <a:ext cx="2713970" cy="1136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700" kern="1200" dirty="0" smtClean="0"/>
                <a:t>Εμπλοκή των γονέων </a:t>
              </a:r>
              <a:endParaRPr lang="en-GB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67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6" y="561240"/>
            <a:ext cx="8229600" cy="1143000"/>
          </a:xfrm>
        </p:spPr>
        <p:txBody>
          <a:bodyPr/>
          <a:lstStyle/>
          <a:p>
            <a:pPr algn="l"/>
            <a:r>
              <a:rPr lang="el-GR" dirty="0" smtClean="0"/>
              <a:t>Ένας ευρύς ορισμός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16" y="1955042"/>
            <a:ext cx="8229600" cy="3149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σχολεία που είναι επιτυχημένα ως προς την εμπλοκή των γονέων διατηρούν έναν ευρύ ορισμό της γονεϊκής εμπλοκής: Αυτός περιλαμβάνει δουλειά του γονιού με το παιδί στο σπίτι, ενδιαφέρον για την πρόοδο του παιδιού, και συστηματική διάδραση του γονιού με το σχολείο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Αφιερώνουν επίσης χρόνο για να ενημερώσουν τους γονείς για τα δικαιώματα και τις υποχρεώσεις τους σε σχέση με την εκπαίδευση των παιδιών τους.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1800" dirty="0" err="1" smtClean="0"/>
              <a:t>Goodhall</a:t>
            </a:r>
            <a:r>
              <a:rPr lang="en-US" sz="1800" dirty="0" smtClean="0"/>
              <a:t> and </a:t>
            </a:r>
            <a:r>
              <a:rPr lang="en-US" sz="1800" dirty="0" err="1" smtClean="0"/>
              <a:t>Vorhaus</a:t>
            </a:r>
            <a:r>
              <a:rPr lang="en-US" sz="1800" dirty="0"/>
              <a:t> </a:t>
            </a:r>
            <a:r>
              <a:rPr lang="en-US" sz="1800" dirty="0" smtClean="0"/>
              <a:t>(2011, p.66)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729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697718"/>
            <a:ext cx="8229600" cy="1143000"/>
          </a:xfrm>
        </p:spPr>
        <p:txBody>
          <a:bodyPr/>
          <a:lstStyle/>
          <a:p>
            <a:r>
              <a:rPr lang="el-GR" dirty="0" smtClean="0"/>
              <a:t>Δώστε τον δικό σας ορισμό </a:t>
            </a:r>
            <a:endParaRPr lang="el-G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997" y="1758654"/>
            <a:ext cx="3409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ιζόντιος πάπυρος 4"/>
          <p:cNvSpPr/>
          <p:nvPr/>
        </p:nvSpPr>
        <p:spPr>
          <a:xfrm>
            <a:off x="1835086" y="3326123"/>
            <a:ext cx="5328592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Ως γονεϊκή εμπλοκή ορίζω.....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0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4" y="274637"/>
            <a:ext cx="8229600" cy="1143000"/>
          </a:xfrm>
        </p:spPr>
        <p:txBody>
          <a:bodyPr/>
          <a:lstStyle/>
          <a:p>
            <a:pPr algn="l"/>
            <a:r>
              <a:rPr lang="el-GR" dirty="0" smtClean="0"/>
              <a:t>Πηγές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>
              <a:spcBef>
                <a:spcPts val="1200"/>
              </a:spcBef>
              <a:buNone/>
            </a:pPr>
            <a:r>
              <a:rPr lang="en-GB" sz="2000" dirty="0">
                <a:solidFill>
                  <a:srgbClr val="333333"/>
                </a:solidFill>
              </a:rPr>
              <a:t>The Children’s Society (</a:t>
            </a:r>
            <a:r>
              <a:rPr lang="en-GB" sz="2000" dirty="0" smtClean="0">
                <a:solidFill>
                  <a:srgbClr val="333333"/>
                </a:solidFill>
              </a:rPr>
              <a:t>2013) </a:t>
            </a:r>
            <a:r>
              <a:rPr lang="en-GB" sz="2000" i="1" dirty="0"/>
              <a:t>The Good Childhood </a:t>
            </a:r>
            <a:r>
              <a:rPr lang="en-GB" sz="2000" i="1" dirty="0" smtClean="0"/>
              <a:t>Report</a:t>
            </a:r>
            <a:r>
              <a:rPr lang="en-GB" sz="2000" dirty="0" smtClean="0"/>
              <a:t>. Available from</a:t>
            </a:r>
            <a:r>
              <a:rPr lang="en-GB" sz="2000" dirty="0"/>
              <a:t>: </a:t>
            </a:r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www.childrenssociety.org.uk/sites/default/files/tcs/good_childhood_report_2013_final.pdf</a:t>
            </a:r>
            <a:r>
              <a:rPr lang="en-GB" sz="2000" dirty="0" smtClean="0"/>
              <a:t> [Accessed 01.07.14]</a:t>
            </a:r>
          </a:p>
          <a:p>
            <a:pPr marL="361950" indent="-361950">
              <a:spcBef>
                <a:spcPts val="1200"/>
              </a:spcBef>
              <a:buNone/>
            </a:pPr>
            <a:r>
              <a:rPr lang="en-GB" sz="2000" dirty="0" smtClean="0"/>
              <a:t>Epstein</a:t>
            </a:r>
            <a:r>
              <a:rPr lang="en-GB" sz="2000" dirty="0"/>
              <a:t>, J. L. (Ed.). (2009</a:t>
            </a:r>
            <a:r>
              <a:rPr lang="en-GB" sz="2000" dirty="0" smtClean="0"/>
              <a:t>) </a:t>
            </a:r>
            <a:r>
              <a:rPr lang="en-GB" sz="2000" i="1" dirty="0" smtClean="0"/>
              <a:t>School</a:t>
            </a:r>
            <a:r>
              <a:rPr lang="en-GB" sz="2000" i="1" dirty="0"/>
              <a:t>, family, and community partnerships: your handbook for action</a:t>
            </a:r>
            <a:r>
              <a:rPr lang="en-GB" sz="2000" dirty="0"/>
              <a:t> (3rd ed.). Thousand Oaks, </a:t>
            </a:r>
            <a:r>
              <a:rPr lang="en-GB" sz="2000" dirty="0" err="1"/>
              <a:t>Calif</a:t>
            </a:r>
            <a:r>
              <a:rPr lang="en-GB" sz="2000" dirty="0"/>
              <a:t>: Corwin Press</a:t>
            </a:r>
            <a:r>
              <a:rPr lang="en-GB" sz="2000" dirty="0" smtClean="0"/>
              <a:t>.</a:t>
            </a:r>
          </a:p>
          <a:p>
            <a:pPr marL="361950" indent="-361950">
              <a:spcBef>
                <a:spcPts val="1200"/>
              </a:spcBef>
              <a:buNone/>
            </a:pPr>
            <a:r>
              <a:rPr lang="en-US" sz="2000" dirty="0" err="1"/>
              <a:t>Goodhall</a:t>
            </a:r>
            <a:r>
              <a:rPr lang="en-US" sz="2000" dirty="0"/>
              <a:t>, J. &amp; </a:t>
            </a:r>
            <a:r>
              <a:rPr lang="en-US" sz="2000" dirty="0" err="1"/>
              <a:t>Vorhaus</a:t>
            </a:r>
            <a:r>
              <a:rPr lang="en-US" sz="2000" dirty="0"/>
              <a:t>, J. (2011) </a:t>
            </a:r>
            <a:r>
              <a:rPr lang="en-US" sz="2000" i="1" dirty="0"/>
              <a:t>Review of best practice in parental engagement</a:t>
            </a:r>
            <a:r>
              <a:rPr lang="en-US" sz="2000" dirty="0"/>
              <a:t>, Research Report DFE-RR156. London: </a:t>
            </a:r>
            <a:r>
              <a:rPr lang="en-US" sz="2000" dirty="0" smtClean="0"/>
              <a:t>Institute of Education; Department </a:t>
            </a:r>
            <a:r>
              <a:rPr lang="en-US" sz="2000" dirty="0"/>
              <a:t>for Education</a:t>
            </a:r>
            <a:r>
              <a:rPr lang="en-US" sz="2000" dirty="0" smtClean="0"/>
              <a:t>.</a:t>
            </a:r>
            <a:endParaRPr lang="en-GB" sz="2000" dirty="0" smtClean="0"/>
          </a:p>
          <a:p>
            <a:pPr marL="361950" indent="-361950">
              <a:spcBef>
                <a:spcPts val="1200"/>
              </a:spcBef>
              <a:buNone/>
            </a:pPr>
            <a:r>
              <a:rPr lang="en-GB" sz="2000" dirty="0"/>
              <a:t>Price-Mitchell, M. (2009) Boundary Dynamics: Implications for Building Parent-School </a:t>
            </a:r>
            <a:r>
              <a:rPr lang="en-GB" sz="2000" dirty="0" smtClean="0"/>
              <a:t>Partnerships. </a:t>
            </a:r>
            <a:r>
              <a:rPr lang="en-GB" sz="2000" i="1" dirty="0" smtClean="0"/>
              <a:t>The School Community Journal</a:t>
            </a:r>
            <a:r>
              <a:rPr lang="en-GB" sz="2000" dirty="0" smtClean="0"/>
              <a:t>, Vol. 19, No. 2.</a:t>
            </a:r>
          </a:p>
          <a:p>
            <a:pPr marL="361950" indent="-361950">
              <a:spcBef>
                <a:spcPts val="1200"/>
              </a:spcBef>
              <a:buNone/>
            </a:pPr>
            <a:r>
              <a:rPr lang="en-GB" sz="2000" dirty="0" err="1" smtClean="0"/>
              <a:t>Senge</a:t>
            </a:r>
            <a:r>
              <a:rPr lang="en-GB" sz="2000" dirty="0" smtClean="0"/>
              <a:t>, P. </a:t>
            </a:r>
            <a:r>
              <a:rPr lang="en-GB" sz="2000" dirty="0"/>
              <a:t>(</a:t>
            </a:r>
            <a:r>
              <a:rPr lang="en-GB" sz="2000" dirty="0" smtClean="0"/>
              <a:t>2000) </a:t>
            </a:r>
            <a:r>
              <a:rPr lang="en-GB" sz="2000" dirty="0"/>
              <a:t>Systems Change in </a:t>
            </a:r>
            <a:r>
              <a:rPr lang="en-GB" sz="2000" dirty="0" smtClean="0"/>
              <a:t>Education. </a:t>
            </a:r>
            <a:r>
              <a:rPr lang="en-GB" sz="2000" i="1" dirty="0" smtClean="0"/>
              <a:t>Reflections</a:t>
            </a:r>
            <a:r>
              <a:rPr lang="en-GB" sz="2000" dirty="0" smtClean="0"/>
              <a:t>, </a:t>
            </a:r>
            <a:r>
              <a:rPr lang="en-GB" sz="2000" dirty="0" err="1" smtClean="0"/>
              <a:t>Vol</a:t>
            </a:r>
            <a:r>
              <a:rPr lang="en-GB" sz="2000" dirty="0" smtClean="0"/>
              <a:t> .1</a:t>
            </a:r>
            <a:r>
              <a:rPr lang="en-GB" sz="2000" dirty="0"/>
              <a:t>, </a:t>
            </a:r>
            <a:r>
              <a:rPr lang="en-GB" sz="2000" dirty="0" smtClean="0"/>
              <a:t>No. 3.</a:t>
            </a:r>
          </a:p>
        </p:txBody>
      </p:sp>
    </p:spTree>
    <p:extLst>
      <p:ext uri="{BB962C8B-B14F-4D97-AF65-F5344CB8AC3E}">
        <p14:creationId xmlns:p14="http://schemas.microsoft.com/office/powerpoint/2010/main" val="1697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1107151"/>
            <a:ext cx="8229600" cy="1143000"/>
          </a:xfrm>
        </p:spPr>
        <p:txBody>
          <a:bodyPr/>
          <a:lstStyle/>
          <a:p>
            <a:r>
              <a:rPr lang="el-GR" dirty="0" smtClean="0"/>
              <a:t>Τέλος 1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08" y="2263535"/>
            <a:ext cx="3600400" cy="274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1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561240"/>
            <a:ext cx="8229600" cy="1143000"/>
          </a:xfrm>
        </p:spPr>
        <p:txBody>
          <a:bodyPr/>
          <a:lstStyle/>
          <a:p>
            <a:pPr algn="l"/>
            <a:r>
              <a:rPr lang="el-GR" dirty="0" smtClean="0"/>
              <a:t>Στόχοι της ενότητας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Να σκεφτούμε ποιοι είναι οι στόχοι της εμπλοκής των γονέων</a:t>
            </a:r>
            <a:r>
              <a:rPr lang="en-GB" dirty="0" smtClean="0"/>
              <a:t>.</a:t>
            </a:r>
          </a:p>
          <a:p>
            <a:pPr lvl="0"/>
            <a:r>
              <a:rPr lang="el-GR" dirty="0" smtClean="0"/>
              <a:t>Να εξερευνήσουμε αξίες και στάσεις</a:t>
            </a:r>
            <a:endParaRPr lang="en-GB" dirty="0"/>
          </a:p>
          <a:p>
            <a:pPr lvl="0"/>
            <a:r>
              <a:rPr lang="el-GR" dirty="0" smtClean="0"/>
              <a:t>Να εξερευνήσουμε ορισμούς και τρόπους εμπλοκής των γονέων</a:t>
            </a:r>
            <a:r>
              <a:rPr lang="en-GB" dirty="0" smtClean="0"/>
              <a:t>.</a:t>
            </a:r>
            <a:endParaRPr lang="en-GB" dirty="0"/>
          </a:p>
          <a:p>
            <a:r>
              <a:rPr lang="el-GR" dirty="0" smtClean="0"/>
              <a:t>Να αναπτύξουμε κοινή αντίληψη/ όραμα μέσα  στο πλαίσιο του δικού μας σχολείου.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1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660" y="411115"/>
            <a:ext cx="8229600" cy="1143000"/>
          </a:xfrm>
        </p:spPr>
        <p:txBody>
          <a:bodyPr/>
          <a:lstStyle/>
          <a:p>
            <a:pPr algn="l"/>
            <a:r>
              <a:rPr lang="el-GR" sz="4000" dirty="0" smtClean="0"/>
              <a:t>Εμπλοκή των γονέων</a:t>
            </a:r>
            <a:r>
              <a:rPr lang="el-GR" sz="4000" i="1" dirty="0" smtClean="0"/>
              <a:t>. Γιατί</a:t>
            </a:r>
            <a:r>
              <a:rPr lang="el-GR" sz="4000" dirty="0"/>
              <a:t>;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876257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 smtClean="0"/>
              <a:t>Από πού ξεκινάμε</a:t>
            </a:r>
            <a:r>
              <a:rPr lang="en-GB" sz="2800" dirty="0" smtClean="0"/>
              <a:t>:</a:t>
            </a:r>
          </a:p>
          <a:p>
            <a:r>
              <a:rPr lang="el-GR" sz="2800" dirty="0" smtClean="0"/>
              <a:t>Η εμπλοκή των γονέων είναι </a:t>
            </a:r>
            <a:r>
              <a:rPr lang="en-GB" sz="2800" dirty="0" smtClean="0"/>
              <a:t>‘</a:t>
            </a:r>
            <a:r>
              <a:rPr lang="el-GR" sz="2800" dirty="0" smtClean="0"/>
              <a:t>καλή</a:t>
            </a:r>
            <a:r>
              <a:rPr lang="en-GB" sz="2800" dirty="0" smtClean="0"/>
              <a:t>’.</a:t>
            </a:r>
          </a:p>
          <a:p>
            <a:r>
              <a:rPr lang="el-GR" sz="2800" dirty="0" smtClean="0"/>
              <a:t>Τα νέα μέσα τεχνολογίας και επικοινωνίας θα μπορούσαν να βοηθήσουν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l-GR" sz="2800" dirty="0" smtClean="0"/>
              <a:t>Εμπλοκή των γονέων- </a:t>
            </a:r>
            <a:r>
              <a:rPr lang="el-GR" sz="2800" i="1" dirty="0" smtClean="0"/>
              <a:t>Για ποιο λόγο;</a:t>
            </a:r>
            <a:endParaRPr lang="en-GB" sz="2800" i="1" dirty="0" smtClean="0"/>
          </a:p>
          <a:p>
            <a:r>
              <a:rPr lang="el-GR" sz="2800" dirty="0" smtClean="0"/>
              <a:t>Μέσα κοινωνικής δικτύωσης- </a:t>
            </a:r>
            <a:r>
              <a:rPr lang="el-GR" sz="2800" i="1" dirty="0" smtClean="0"/>
              <a:t>Γιατί;</a:t>
            </a:r>
            <a:endParaRPr lang="en-GB" sz="2800" dirty="0"/>
          </a:p>
        </p:txBody>
      </p:sp>
      <p:pic>
        <p:nvPicPr>
          <p:cNvPr id="1026" name="Picture 2" descr="http://upload.wikimedia.org/wikipedia/commons/thumb/e/ea/Mauritius_Road_Signs_-_Warning_Sign_-_Other_dangers.svg/556px-Mauritius_Road_Signs_-_Warning_Sign_-_Other_danger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457" y="4554803"/>
            <a:ext cx="1409363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2.wp.com/www.markpack.org.uk/files/2013/07/Go-sign-road-sign-from-Mauritius.png?resize=180%2C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457" y="1906323"/>
            <a:ext cx="1353343" cy="13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2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800" y="739259"/>
            <a:ext cx="7534322" cy="5571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i="1" dirty="0" smtClean="0">
                <a:latin typeface="Century" panose="02040604050505020304" pitchFamily="18" charset="0"/>
              </a:rPr>
              <a:t>A</a:t>
            </a:r>
            <a:r>
              <a:rPr lang="el-GR" sz="3000" i="1" dirty="0" smtClean="0">
                <a:latin typeface="Century" panose="02040604050505020304" pitchFamily="18" charset="0"/>
              </a:rPr>
              <a:t>ν μπορούσα να κάνω μία ευχή για τους οργανισμούς που λέγονται «σχολεία»</a:t>
            </a:r>
            <a:r>
              <a:rPr lang="en-GB" sz="3000" i="1" dirty="0" smtClean="0">
                <a:latin typeface="Century" panose="02040604050505020304" pitchFamily="18" charset="0"/>
              </a:rPr>
              <a:t>, </a:t>
            </a:r>
            <a:r>
              <a:rPr lang="el-GR" sz="3000" i="1" dirty="0" smtClean="0">
                <a:latin typeface="Century" panose="02040604050505020304" pitchFamily="18" charset="0"/>
              </a:rPr>
              <a:t>αυτή θα ήταν να αφοσιωθούν σε ό,τι είναι φυσικό να εξελιχθούν</a:t>
            </a:r>
            <a:r>
              <a:rPr lang="en-GB" sz="3000" i="1" dirty="0" smtClean="0">
                <a:latin typeface="Century" panose="02040604050505020304" pitchFamily="18" charset="0"/>
              </a:rPr>
              <a:t>, </a:t>
            </a:r>
            <a:r>
              <a:rPr lang="el-GR" sz="3000" i="1" dirty="0" smtClean="0">
                <a:latin typeface="Century" panose="02040604050505020304" pitchFamily="18" charset="0"/>
              </a:rPr>
              <a:t>δηλαδή σε ανθρώπινες κοινότητες, όχι σε μηχανές</a:t>
            </a:r>
            <a:r>
              <a:rPr lang="en-GB" sz="3000" i="1" dirty="0" smtClean="0">
                <a:latin typeface="Century" panose="02040604050505020304" pitchFamily="18" charset="0"/>
              </a:rPr>
              <a:t>. </a:t>
            </a:r>
            <a:r>
              <a:rPr lang="el-GR" sz="3000" i="1" dirty="0" smtClean="0">
                <a:latin typeface="Century" panose="02040604050505020304" pitchFamily="18" charset="0"/>
              </a:rPr>
              <a:t>Σε ανθρώπινα όντα που δεν σταματούν να διερωτώνται: </a:t>
            </a:r>
            <a:r>
              <a:rPr lang="en-GB" sz="3000" i="1" dirty="0" smtClean="0">
                <a:latin typeface="Century" panose="02040604050505020304" pitchFamily="18" charset="0"/>
              </a:rPr>
              <a:t> </a:t>
            </a:r>
            <a:r>
              <a:rPr lang="el-GR" sz="3000" i="1" dirty="0" smtClean="0">
                <a:latin typeface="Century" panose="02040604050505020304" pitchFamily="18" charset="0"/>
              </a:rPr>
              <a:t>«Γιατί είμαι εδώ; Τι συμβαίνει στον κόσμο γύρω μου; Πώς μπορώ εγώ και όλοι εμείς να συνεισφέρουμε με τον καλύτερο τρόπο»;</a:t>
            </a:r>
            <a:endParaRPr lang="en-GB" sz="3000" i="1" dirty="0" smtClean="0">
              <a:latin typeface="Century" panose="0204060405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2006" y="6126167"/>
            <a:ext cx="6706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err="1" smtClean="0"/>
              <a:t>Senge</a:t>
            </a:r>
            <a:r>
              <a:rPr lang="el-GR" dirty="0" smtClean="0"/>
              <a:t>, </a:t>
            </a:r>
            <a:r>
              <a:rPr lang="en-US" dirty="0" smtClean="0"/>
              <a:t>P.</a:t>
            </a:r>
            <a:r>
              <a:rPr lang="en-GB" dirty="0" smtClean="0"/>
              <a:t> (2000) Systems change in education. Reflections, Vol.1, No.3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6" y="574888"/>
            <a:ext cx="8229600" cy="1143000"/>
          </a:xfrm>
        </p:spPr>
        <p:txBody>
          <a:bodyPr/>
          <a:lstStyle/>
          <a:p>
            <a:pPr algn="l"/>
            <a:r>
              <a:rPr lang="el-GR" sz="4000" dirty="0" smtClean="0"/>
              <a:t>Εμπλοκή των γονέων</a:t>
            </a:r>
            <a:r>
              <a:rPr lang="el-GR" sz="4000" i="1" dirty="0" smtClean="0"/>
              <a:t>. Γιατί</a:t>
            </a:r>
            <a:r>
              <a:rPr lang="el-GR" sz="4000" dirty="0" smtClean="0"/>
              <a:t>;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5" y="143642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sz="2800" dirty="0" smtClean="0"/>
          </a:p>
          <a:p>
            <a:r>
              <a:rPr lang="el-GR" sz="2800" dirty="0" smtClean="0"/>
              <a:t> Η εμπλοκή των γονέων και η χρήση των νέων τεχνολογιών της επικοινωνίας νοούνται περισσότερο ως </a:t>
            </a:r>
            <a:r>
              <a:rPr lang="el-GR" sz="2800" b="1" dirty="0" smtClean="0"/>
              <a:t>διαδικασίες</a:t>
            </a:r>
            <a:r>
              <a:rPr lang="el-GR" sz="2800" dirty="0" smtClean="0"/>
              <a:t> που μπορούν να υπηρετήσουν τη μάθηση</a:t>
            </a:r>
            <a:r>
              <a:rPr lang="en-GB" sz="2800" dirty="0" smtClean="0"/>
              <a:t>, </a:t>
            </a:r>
            <a:r>
              <a:rPr lang="el-GR" sz="2800" dirty="0" smtClean="0"/>
              <a:t>και να έχουν </a:t>
            </a:r>
            <a:r>
              <a:rPr lang="el-GR" sz="2800" b="1" dirty="0" smtClean="0"/>
              <a:t>ευρύτερα</a:t>
            </a:r>
            <a:r>
              <a:rPr lang="el-GR" sz="2800" dirty="0" smtClean="0"/>
              <a:t> ευνοϊκά αποτελέσματα</a:t>
            </a:r>
            <a:r>
              <a:rPr lang="en-GB" sz="2800" dirty="0" smtClean="0"/>
              <a:t>.</a:t>
            </a:r>
            <a:endParaRPr lang="en-GB" sz="2800" b="1" dirty="0"/>
          </a:p>
        </p:txBody>
      </p:sp>
      <p:pic>
        <p:nvPicPr>
          <p:cNvPr id="1026" name="Picture 2" descr="http://upload.wikimedia.org/wikipedia/commons/thumb/3/34/UK_motorway_symbol.svg/561px-UK_motorway_symbo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169" y="4668714"/>
            <a:ext cx="1789478" cy="178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20" y="697718"/>
            <a:ext cx="8229600" cy="1143000"/>
          </a:xfrm>
        </p:spPr>
        <p:txBody>
          <a:bodyPr/>
          <a:lstStyle/>
          <a:p>
            <a:pPr algn="l"/>
            <a:r>
              <a:rPr lang="el-GR" sz="4000" dirty="0" smtClean="0"/>
              <a:t>Πώς αντιλαμβανόμαστε τη γονεϊκή εμπλοκή;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91" y="2028236"/>
            <a:ext cx="8229600" cy="4120081"/>
          </a:xfrm>
        </p:spPr>
        <p:txBody>
          <a:bodyPr/>
          <a:lstStyle/>
          <a:p>
            <a:r>
              <a:rPr lang="el-GR" b="1" dirty="0" smtClean="0">
                <a:solidFill>
                  <a:srgbClr val="FF6600"/>
                </a:solidFill>
              </a:rPr>
              <a:t>Χρησιμοποιούμε </a:t>
            </a:r>
            <a:r>
              <a:rPr lang="el-GR" dirty="0" smtClean="0"/>
              <a:t>δημιουργικές μεθόδους για να εξερευνήσουμε τις αναπαραστάσεις, εμπειρίες και αντιλήψεις μας σχετικά με τη γονεϊκή εμπλοκή</a:t>
            </a:r>
            <a:r>
              <a:rPr lang="en-US" dirty="0" smtClean="0"/>
              <a:t>.</a:t>
            </a:r>
          </a:p>
          <a:p>
            <a:r>
              <a:rPr lang="el-GR" b="1" dirty="0" smtClean="0">
                <a:solidFill>
                  <a:srgbClr val="FF6600"/>
                </a:solidFill>
              </a:rPr>
              <a:t>Φτιάχνουμε μια </a:t>
            </a:r>
            <a:r>
              <a:rPr lang="el-GR" dirty="0" smtClean="0"/>
              <a:t>κατασκευή/ εικόνα</a:t>
            </a:r>
            <a:r>
              <a:rPr lang="en-US" dirty="0" smtClean="0"/>
              <a:t>.</a:t>
            </a:r>
          </a:p>
          <a:p>
            <a:r>
              <a:rPr lang="el-GR" b="1" dirty="0" smtClean="0">
                <a:solidFill>
                  <a:srgbClr val="FF6600"/>
                </a:solidFill>
              </a:rPr>
              <a:t>Μοιραζόμαστε </a:t>
            </a:r>
            <a:r>
              <a:rPr lang="el-GR" dirty="0"/>
              <a:t>τις εμπειρίες μας. </a:t>
            </a:r>
            <a:endParaRPr lang="en-US" dirty="0"/>
          </a:p>
          <a:p>
            <a:r>
              <a:rPr lang="el-GR" b="1" dirty="0" smtClean="0">
                <a:solidFill>
                  <a:srgbClr val="FF6600"/>
                </a:solidFill>
              </a:rPr>
              <a:t>Βρίσκουμε </a:t>
            </a:r>
            <a:r>
              <a:rPr lang="el-GR" dirty="0" smtClean="0"/>
              <a:t>ιδέες για το πώς μπορούμε να χρησιμοποιήσουμε δημιουργικούς τρόπους στο σχολείο μας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3" y="0"/>
            <a:ext cx="8229600" cy="1143000"/>
          </a:xfrm>
        </p:spPr>
        <p:txBody>
          <a:bodyPr/>
          <a:lstStyle/>
          <a:p>
            <a:pPr algn="l"/>
            <a:r>
              <a:rPr lang="el-GR" dirty="0" smtClean="0"/>
              <a:t>Δραστηριότητα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0252">
            <a:off x="385064" y="2720016"/>
            <a:ext cx="2813539" cy="2110154"/>
          </a:xfrm>
          <a:prstGeom prst="rect">
            <a:avLst/>
          </a:prstGeom>
        </p:spPr>
      </p:pic>
      <p:pic>
        <p:nvPicPr>
          <p:cNvPr id="7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46" y="4265661"/>
            <a:ext cx="3310136" cy="2482602"/>
          </a:xfrm>
          <a:prstGeom prst="rect">
            <a:avLst/>
          </a:prstGeom>
        </p:spPr>
      </p:pic>
      <p:pic>
        <p:nvPicPr>
          <p:cNvPr id="8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535">
            <a:off x="5380268" y="4038206"/>
            <a:ext cx="2961773" cy="2221330"/>
          </a:xfrm>
          <a:prstGeom prst="rect">
            <a:avLst/>
          </a:prstGeom>
        </p:spPr>
      </p:pic>
      <p:pic>
        <p:nvPicPr>
          <p:cNvPr id="9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34" y="527722"/>
            <a:ext cx="3816424" cy="28623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06575" y="954653"/>
            <a:ext cx="4582098" cy="118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200" dirty="0"/>
              <a:t>Λέμε μια ιστορία για τη γονεϊκή εμπλοκή στο σχολείο μέσα από μια κατασκευή</a:t>
            </a:r>
            <a:r>
              <a:rPr lang="en-US" sz="22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615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124"/>
            <a:ext cx="8229600" cy="1143000"/>
          </a:xfrm>
        </p:spPr>
        <p:txBody>
          <a:bodyPr/>
          <a:lstStyle/>
          <a:p>
            <a:pPr algn="l"/>
            <a:r>
              <a:rPr lang="el-GR" sz="4000" dirty="0" smtClean="0"/>
              <a:t>Δραστηριότητα</a:t>
            </a:r>
            <a:r>
              <a:rPr lang="en-GB" sz="4000" dirty="0" smtClean="0"/>
              <a:t>– </a:t>
            </a:r>
            <a:r>
              <a:rPr lang="el-GR" sz="4000" dirty="0" smtClean="0"/>
              <a:t>ορισμοί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349264"/>
            <a:ext cx="8229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 smtClean="0"/>
              <a:t>Τι σημαίνουν οι όροι αυτοί για εσάς;</a:t>
            </a:r>
            <a:endParaRPr lang="en-GB" sz="28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 smtClean="0"/>
              <a:t>Με ποιους τρόπους εφαρμόζονται στο σχολείο σας;</a:t>
            </a:r>
            <a:endParaRPr lang="en-GB" sz="28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 smtClean="0"/>
              <a:t>Υπάρχουν διαφορές και επικαλύψεις μεταξύ των όρων αυτών;</a:t>
            </a:r>
            <a:endParaRPr lang="en-GB" sz="28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 smtClean="0"/>
              <a:t>Συζητάμε και ανταλλάσσουμε απόψεις</a:t>
            </a:r>
            <a:r>
              <a:rPr lang="en-GB" sz="2800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800" dirty="0" smtClean="0"/>
              <a:t>Σημειώνουμε λέξεις-κλειδιά για κάθε όρο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93338" y="1762125"/>
            <a:ext cx="2368764" cy="1207293"/>
            <a:chOff x="483434" y="0"/>
            <a:chExt cx="2912004" cy="1207293"/>
          </a:xfrm>
        </p:grpSpPr>
        <p:sp>
          <p:nvSpPr>
            <p:cNvPr id="10" name="Rounded Rectangle 9"/>
            <p:cNvSpPr/>
            <p:nvPr/>
          </p:nvSpPr>
          <p:spPr>
            <a:xfrm>
              <a:off x="483434" y="0"/>
              <a:ext cx="2805031" cy="12072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18795" y="35360"/>
              <a:ext cx="2876643" cy="1136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700" kern="1200" dirty="0" smtClean="0"/>
                <a:t>Συμμετοχή των γονέων</a:t>
              </a:r>
              <a:endParaRPr lang="en-GB" sz="27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29869" y="1762125"/>
            <a:ext cx="2340000" cy="1207293"/>
            <a:chOff x="513923" y="1810940"/>
            <a:chExt cx="2744053" cy="1207293"/>
          </a:xfrm>
        </p:grpSpPr>
        <p:sp>
          <p:nvSpPr>
            <p:cNvPr id="13" name="Rounded Rectangle 12"/>
            <p:cNvSpPr/>
            <p:nvPr/>
          </p:nvSpPr>
          <p:spPr>
            <a:xfrm>
              <a:off x="513923" y="1810940"/>
              <a:ext cx="2744053" cy="12072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49283" y="1846300"/>
              <a:ext cx="2673333" cy="1136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700" kern="1200" dirty="0" smtClean="0"/>
                <a:t>Συνεργασία σχολείου-γονεών</a:t>
              </a:r>
              <a:endParaRPr lang="en-GB" sz="27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24653" y="1762124"/>
            <a:ext cx="2340000" cy="1207293"/>
            <a:chOff x="493604" y="3621881"/>
            <a:chExt cx="2784690" cy="1207293"/>
          </a:xfrm>
        </p:grpSpPr>
        <p:sp>
          <p:nvSpPr>
            <p:cNvPr id="16" name="Rounded Rectangle 15"/>
            <p:cNvSpPr/>
            <p:nvPr/>
          </p:nvSpPr>
          <p:spPr>
            <a:xfrm>
              <a:off x="493604" y="3621881"/>
              <a:ext cx="2784690" cy="12072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528964" y="3657241"/>
              <a:ext cx="2713970" cy="1136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700" kern="1200" dirty="0" smtClean="0"/>
                <a:t>Εμπλοκή των γονεών</a:t>
              </a:r>
              <a:endParaRPr lang="en-GB" sz="2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1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124"/>
            <a:ext cx="8229600" cy="1143000"/>
          </a:xfrm>
        </p:spPr>
        <p:txBody>
          <a:bodyPr/>
          <a:lstStyle/>
          <a:p>
            <a:pPr algn="l"/>
            <a:r>
              <a:rPr lang="el-GR" sz="4000" dirty="0" smtClean="0"/>
              <a:t>Δραστηριότητα</a:t>
            </a:r>
            <a:r>
              <a:rPr lang="en-GB" sz="4000" dirty="0" smtClean="0"/>
              <a:t>– </a:t>
            </a:r>
            <a:r>
              <a:rPr lang="el-GR" sz="4000" dirty="0" smtClean="0"/>
              <a:t>ορισμοί</a:t>
            </a:r>
            <a:endParaRPr lang="en-GB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93338" y="1762125"/>
            <a:ext cx="2368764" cy="1207293"/>
            <a:chOff x="483434" y="0"/>
            <a:chExt cx="2912004" cy="1207293"/>
          </a:xfrm>
        </p:grpSpPr>
        <p:sp>
          <p:nvSpPr>
            <p:cNvPr id="10" name="Rounded Rectangle 9"/>
            <p:cNvSpPr/>
            <p:nvPr/>
          </p:nvSpPr>
          <p:spPr>
            <a:xfrm>
              <a:off x="483434" y="0"/>
              <a:ext cx="2805031" cy="12072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18795" y="35360"/>
              <a:ext cx="2876643" cy="1136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700" kern="1200" dirty="0" smtClean="0"/>
                <a:t>Συμμετοχή των γονέων</a:t>
              </a:r>
              <a:endParaRPr lang="en-GB" sz="27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29869" y="1762125"/>
            <a:ext cx="2340000" cy="1207293"/>
            <a:chOff x="513923" y="1810940"/>
            <a:chExt cx="2744053" cy="1207293"/>
          </a:xfrm>
        </p:grpSpPr>
        <p:sp>
          <p:nvSpPr>
            <p:cNvPr id="13" name="Rounded Rectangle 12"/>
            <p:cNvSpPr/>
            <p:nvPr/>
          </p:nvSpPr>
          <p:spPr>
            <a:xfrm>
              <a:off x="513923" y="1810940"/>
              <a:ext cx="2744053" cy="12072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49283" y="1846300"/>
              <a:ext cx="2673333" cy="1136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700" kern="1200" dirty="0" smtClean="0"/>
                <a:t>Συνεργασία σχολείου-γονεών</a:t>
              </a:r>
              <a:endParaRPr lang="en-GB" sz="27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24653" y="1762124"/>
            <a:ext cx="2340000" cy="1207293"/>
            <a:chOff x="493604" y="3621881"/>
            <a:chExt cx="2784690" cy="1207293"/>
          </a:xfrm>
        </p:grpSpPr>
        <p:sp>
          <p:nvSpPr>
            <p:cNvPr id="16" name="Rounded Rectangle 15"/>
            <p:cNvSpPr/>
            <p:nvPr/>
          </p:nvSpPr>
          <p:spPr>
            <a:xfrm>
              <a:off x="493604" y="3621881"/>
              <a:ext cx="2784690" cy="12072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528964" y="3657241"/>
              <a:ext cx="2713970" cy="1136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700" kern="1200" dirty="0" smtClean="0"/>
                <a:t>Εμπλοκή των γονεών</a:t>
              </a:r>
              <a:endParaRPr lang="en-GB" sz="2700" kern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93338" y="3118431"/>
            <a:ext cx="236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Λέξεις- κλειδιά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60022" y="3118430"/>
            <a:ext cx="236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Λέξεις- κλειδιά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154366" y="3152384"/>
            <a:ext cx="236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400" dirty="0" smtClean="0"/>
              <a:t>Λέξεις- κλειδιά</a:t>
            </a:r>
            <a:r>
              <a:rPr lang="en-GB" sz="2400" dirty="0" smtClean="0"/>
              <a:t>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37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976</Words>
  <Application>Microsoft Office PowerPoint</Application>
  <PresentationFormat>On-screen Show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1_Office Theme</vt:lpstr>
      <vt:lpstr>Office Theme</vt:lpstr>
      <vt:lpstr>2_Office Theme</vt:lpstr>
      <vt:lpstr>E-STEP</vt:lpstr>
      <vt:lpstr>Στόχοι της ενότητας</vt:lpstr>
      <vt:lpstr>Εμπλοκή των γονέων. Γιατί;</vt:lpstr>
      <vt:lpstr>PowerPoint Presentation</vt:lpstr>
      <vt:lpstr>Εμπλοκή των γονέων. Γιατί;</vt:lpstr>
      <vt:lpstr>Πώς αντιλαμβανόμαστε τη γονεϊκή εμπλοκή; </vt:lpstr>
      <vt:lpstr>Δραστηριότητα </vt:lpstr>
      <vt:lpstr>Δραστηριότητα– ορισμοί</vt:lpstr>
      <vt:lpstr>Δραστηριότητα– ορισμοί</vt:lpstr>
      <vt:lpstr>Σφαίρες επιρροής 1 </vt:lpstr>
      <vt:lpstr>Έξι μορφές γονεϊκής εμπλοκής  </vt:lpstr>
      <vt:lpstr>Πιθανά προβλήματα</vt:lpstr>
      <vt:lpstr>(Ξανα)ερμηνεύοντας τους όρους</vt:lpstr>
      <vt:lpstr>Ένας ευρύς ορισμός</vt:lpstr>
      <vt:lpstr>Δώστε τον δικό σας ορισμό </vt:lpstr>
      <vt:lpstr>Πηγές</vt:lpstr>
      <vt:lpstr>Τέλος 1ης Ενότητας</vt:lpstr>
    </vt:vector>
  </TitlesOfParts>
  <Company>Birmingham City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Taylor</dc:creator>
  <cp:lastModifiedBy>Chelioti Eleni</cp:lastModifiedBy>
  <cp:revision>106</cp:revision>
  <cp:lastPrinted>2014-11-19T10:03:18Z</cp:lastPrinted>
  <dcterms:created xsi:type="dcterms:W3CDTF">2014-07-01T09:13:34Z</dcterms:created>
  <dcterms:modified xsi:type="dcterms:W3CDTF">2015-03-30T13:28:44Z</dcterms:modified>
</cp:coreProperties>
</file>