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sldIdLst>
    <p:sldId id="256" r:id="rId2"/>
    <p:sldId id="263" r:id="rId3"/>
    <p:sldId id="262" r:id="rId4"/>
    <p:sldId id="257" r:id="rId5"/>
    <p:sldId id="258" r:id="rId6"/>
    <p:sldId id="264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90" autoAdjust="0"/>
    <p:restoredTop sz="94714" autoAdjust="0"/>
  </p:normalViewPr>
  <p:slideViewPr>
    <p:cSldViewPr>
      <p:cViewPr varScale="1">
        <p:scale>
          <a:sx n="85" d="100"/>
          <a:sy n="85" d="100"/>
        </p:scale>
        <p:origin x="-65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8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7F91A-5211-4DF9-9DE2-262053162538}" type="datetimeFigureOut">
              <a:rPr lang="el-GR" smtClean="0"/>
              <a:pPr/>
              <a:t>19/4/2015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6FA5B6-5795-4A12-B4BD-41EC66465AA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FA5B6-5795-4A12-B4BD-41EC66465AA6}" type="slidenum">
              <a:rPr lang="el-GR" smtClean="0"/>
              <a:pPr/>
              <a:t>1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Ισοσκελές τρίγωνο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6C72760-749B-4473-9CD6-30147060E850}" type="datetimeFigureOut">
              <a:rPr lang="el-GR" smtClean="0"/>
              <a:pPr/>
              <a:t>19/4/2015</a:t>
            </a:fld>
            <a:endParaRPr lang="el-GR" dirty="0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l-GR" dirty="0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AAB7FE9-12CD-4F92-BC56-88ED123B7BB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2760-749B-4473-9CD6-30147060E850}" type="datetimeFigureOut">
              <a:rPr lang="el-GR" smtClean="0"/>
              <a:pPr/>
              <a:t>19/4/2015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B7FE9-12CD-4F92-BC56-88ED123B7BB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2760-749B-4473-9CD6-30147060E850}" type="datetimeFigureOut">
              <a:rPr lang="el-GR" smtClean="0"/>
              <a:pPr/>
              <a:t>19/4/2015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B7FE9-12CD-4F92-BC56-88ED123B7BB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6C72760-749B-4473-9CD6-30147060E850}" type="datetimeFigureOut">
              <a:rPr lang="el-GR" smtClean="0"/>
              <a:pPr/>
              <a:t>19/4/2015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B7FE9-12CD-4F92-BC56-88ED123B7BB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 τρίγωνο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Ισοσκελές τρίγωνο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6C72760-749B-4473-9CD6-30147060E850}" type="datetimeFigureOut">
              <a:rPr lang="el-GR" smtClean="0"/>
              <a:pPr/>
              <a:t>19/4/2015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AAB7FE9-12CD-4F92-BC56-88ED123B7BBC}" type="slidenum">
              <a:rPr lang="el-GR" smtClean="0"/>
              <a:pPr/>
              <a:t>‹#›</a:t>
            </a:fld>
            <a:endParaRPr lang="el-GR" dirty="0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εία γραμμή σύνδεσης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6C72760-749B-4473-9CD6-30147060E850}" type="datetimeFigureOut">
              <a:rPr lang="el-GR" smtClean="0"/>
              <a:pPr/>
              <a:t>19/4/2015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AAB7FE9-12CD-4F92-BC56-88ED123B7BB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6C72760-749B-4473-9CD6-30147060E850}" type="datetimeFigureOut">
              <a:rPr lang="el-GR" smtClean="0"/>
              <a:pPr/>
              <a:t>19/4/2015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AAB7FE9-12CD-4F92-BC56-88ED123B7BB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2760-749B-4473-9CD6-30147060E850}" type="datetimeFigureOut">
              <a:rPr lang="el-GR" smtClean="0"/>
              <a:pPr/>
              <a:t>19/4/2015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B7FE9-12CD-4F92-BC56-88ED123B7BB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6C72760-749B-4473-9CD6-30147060E850}" type="datetimeFigureOut">
              <a:rPr lang="el-GR" smtClean="0"/>
              <a:pPr/>
              <a:t>19/4/2015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AAB7FE9-12CD-4F92-BC56-88ED123B7BB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6C72760-749B-4473-9CD6-30147060E850}" type="datetimeFigureOut">
              <a:rPr lang="el-GR" smtClean="0"/>
              <a:pPr/>
              <a:t>19/4/2015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AAB7FE9-12CD-4F92-BC56-88ED123B7BB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dirty="0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6C72760-749B-4473-9CD6-30147060E850}" type="datetimeFigureOut">
              <a:rPr lang="el-GR" smtClean="0"/>
              <a:pPr/>
              <a:t>19/4/2015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AAB7FE9-12CD-4F92-BC56-88ED123B7BB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 τρίγωνο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- Ευθεία γραμμή σύνδεσης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6C72760-749B-4473-9CD6-30147060E850}" type="datetimeFigureOut">
              <a:rPr lang="el-GR" smtClean="0"/>
              <a:pPr/>
              <a:t>19/4/2015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AAB7FE9-12CD-4F92-BC56-88ED123B7BB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4RE9PMwwaF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virtualbiologylab.org/Models/Model_TragedyCommons.html" TargetMode="External"/><Relationship Id="rId2" Type="http://schemas.openxmlformats.org/officeDocument/2006/relationships/hyperlink" Target="http://virtualbiologylab.org/TragedyCommons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virtualbiologylab.org/pdf/Info_TragedyCommons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476672"/>
            <a:ext cx="8964488" cy="3240360"/>
          </a:xfrm>
        </p:spPr>
        <p:txBody>
          <a:bodyPr>
            <a:normAutofit/>
          </a:bodyPr>
          <a:lstStyle/>
          <a:p>
            <a:pPr algn="ctr"/>
            <a:r>
              <a:rPr lang="el-GR" sz="6000" dirty="0" smtClean="0">
                <a:solidFill>
                  <a:schemeClr val="tx1"/>
                </a:solidFill>
              </a:rPr>
              <a:t>Η </a:t>
            </a:r>
            <a:r>
              <a:rPr lang="el-GR" sz="6000" dirty="0" smtClean="0">
                <a:solidFill>
                  <a:schemeClr val="tx1"/>
                </a:solidFill>
              </a:rPr>
              <a:t>΄΄τραγωδία΄΄</a:t>
            </a:r>
            <a:r>
              <a:rPr lang="el-GR" sz="6000" dirty="0" smtClean="0">
                <a:solidFill>
                  <a:schemeClr val="tx1"/>
                </a:solidFill>
              </a:rPr>
              <a:t> της </a:t>
            </a:r>
            <a:r>
              <a:rPr lang="el-GR" sz="6000" dirty="0" smtClean="0">
                <a:solidFill>
                  <a:schemeClr val="tx1"/>
                </a:solidFill>
              </a:rPr>
              <a:t>κοινοχρησίας</a:t>
            </a:r>
            <a:r>
              <a:rPr lang="el-GR" sz="6000" dirty="0" smtClean="0">
                <a:solidFill>
                  <a:schemeClr val="tx1"/>
                </a:solidFill>
              </a:rPr>
              <a:t> </a:t>
            </a:r>
            <a:endParaRPr lang="el-GR" sz="6000" dirty="0">
              <a:solidFill>
                <a:schemeClr val="tx1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0" y="2780928"/>
            <a:ext cx="8495928" cy="1826792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.  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Γενικά ..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 smtClean="0"/>
              <a:t>H </a:t>
            </a:r>
            <a:r>
              <a:rPr lang="el-GR" sz="2600" dirty="0" smtClean="0"/>
              <a:t>οικολογία ασχολείται με την προστασία των ειδών υπό εξαφάνιση  , την καταστροφή του περιβάλλοντος και την κλιματική αλλαγή. Ο άνθρωπος αποτελεί ένα από τα πιο ‘’επιτυχημένα’’  είδη στον πλανήτη ,με πληθυσμό που αυξάνεται διαρκώς. Λόγω αυτής της εξέλιξης ,ο άνθρωπος  επηρεάζει  το περιβάλλον του δραστικά. </a:t>
            </a:r>
            <a:r>
              <a:rPr lang="el-GR" sz="2600" dirty="0" smtClean="0"/>
              <a:t>Ώς</a:t>
            </a:r>
            <a:r>
              <a:rPr lang="el-GR" sz="2600" dirty="0" smtClean="0"/>
              <a:t>  αποτέλεσμα , ο ρυθμός εξαφάνισης άλλων ειδών είναι υψηλότερος από ποτέ. Στο παρακάτω μοντέλο θα εξερευνήσουμε τους οικολογικούς και οικονομικούς παράγοντες που επηρεάζουν τον τρόπο που ο άνθρωπος προσεγγίζει την διατήρηση των ειδών.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Ειδικά ..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Στο συγκεκριμένο πείραμα ο</a:t>
            </a:r>
            <a:r>
              <a:rPr lang="en-US" sz="2400" dirty="0" smtClean="0"/>
              <a:t> </a:t>
            </a:r>
            <a:r>
              <a:rPr lang="en-US" sz="2400" dirty="0" err="1" smtClean="0"/>
              <a:t>Garett</a:t>
            </a:r>
            <a:r>
              <a:rPr lang="en-US" sz="2400" dirty="0" smtClean="0"/>
              <a:t> </a:t>
            </a:r>
            <a:r>
              <a:rPr lang="el-GR" sz="2400" dirty="0" smtClean="0"/>
              <a:t>Η</a:t>
            </a:r>
            <a:r>
              <a:rPr lang="en-US" sz="2400" dirty="0" err="1" smtClean="0"/>
              <a:t>arding</a:t>
            </a:r>
            <a:r>
              <a:rPr lang="el-GR" sz="2400" dirty="0" smtClean="0"/>
              <a:t> περιέγραψε το πώς όταν </a:t>
            </a:r>
            <a:r>
              <a:rPr lang="el-GR" sz="2400" dirty="0" err="1" smtClean="0"/>
              <a:t>πολλόι</a:t>
            </a:r>
            <a:r>
              <a:rPr lang="el-GR" sz="2400" dirty="0" smtClean="0"/>
              <a:t> άνθρωποι, λειτουργώντας με βάση το ατομικό τους συμφέρον και μόνο , </a:t>
            </a:r>
            <a:r>
              <a:rPr lang="el-GR" sz="2400" dirty="0" err="1" smtClean="0"/>
              <a:t>εκμεταλλέυονται</a:t>
            </a:r>
            <a:r>
              <a:rPr lang="el-GR" sz="2400" dirty="0" smtClean="0"/>
              <a:t> μια κοινή πηγή παραγωγής , καταλήγουν αναπόφευκτα στο να την </a:t>
            </a:r>
            <a:r>
              <a:rPr lang="el-GR" sz="2400" dirty="0" err="1" smtClean="0"/>
              <a:t>υπερεκμεταλλευτούν</a:t>
            </a:r>
            <a:r>
              <a:rPr lang="el-GR" sz="2400" dirty="0" smtClean="0"/>
              <a:t>.</a:t>
            </a:r>
          </a:p>
          <a:p>
            <a:endParaRPr lang="el-GR" sz="2400" dirty="0" smtClean="0"/>
          </a:p>
          <a:p>
            <a:r>
              <a:rPr lang="en-US" sz="2400" dirty="0" smtClean="0">
                <a:hlinkClick r:id="rId2"/>
              </a:rPr>
              <a:t>https://</a:t>
            </a:r>
            <a:r>
              <a:rPr lang="en-US" sz="2400" dirty="0" smtClean="0">
                <a:hlinkClick r:id="rId2"/>
              </a:rPr>
              <a:t>www.youtube.com/watch?v=4RE9PMwwaFc</a:t>
            </a:r>
            <a:endParaRPr lang="el-GR" sz="2400" dirty="0" smtClean="0"/>
          </a:p>
          <a:p>
            <a:endParaRPr lang="el-G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9552" y="188640"/>
            <a:ext cx="7920880" cy="6669360"/>
          </a:xfrm>
        </p:spPr>
        <p:txBody>
          <a:bodyPr>
            <a:normAutofit/>
          </a:bodyPr>
          <a:lstStyle/>
          <a:p>
            <a:r>
              <a:rPr lang="el-GR" sz="2400" dirty="0" smtClean="0"/>
              <a:t>Στο </a:t>
            </a:r>
            <a:r>
              <a:rPr lang="el-GR" sz="2400" dirty="0" smtClean="0"/>
              <a:t>μοντέλο που θα δούμε παρακάτω, απεικονίζεται το κοινό αγρόκτημα 4 αγροτών, οι οποίοι αναθρέφουν αγελάδες και περισυλλέγουν το γάλα κάθε μέρα. </a:t>
            </a:r>
          </a:p>
          <a:p>
            <a:pPr>
              <a:buNone/>
            </a:pPr>
            <a:endParaRPr lang="el-GR" sz="2400" dirty="0" smtClean="0"/>
          </a:p>
          <a:p>
            <a:r>
              <a:rPr lang="el-GR" sz="2400" dirty="0" smtClean="0"/>
              <a:t> Κάθε αγρότης μπορεί να αναθρέψει όσες αγελάδες αυτός θέλει ώστε να μεγιστοποιήσει τα έσοδά του. Ωστόσο, υπάρχει συγκεκριμένο όριο για τον αριθμό των αγελάδων που μπορούν να επιβιώσουν στο αγρόκτημα</a:t>
            </a:r>
            <a:r>
              <a:rPr lang="el-GR" sz="2400" dirty="0" smtClean="0"/>
              <a:t>.</a:t>
            </a:r>
          </a:p>
          <a:p>
            <a:endParaRPr lang="el-GR" sz="2400" dirty="0" smtClean="0"/>
          </a:p>
          <a:p>
            <a:r>
              <a:rPr lang="el-GR" sz="2400" dirty="0" smtClean="0"/>
              <a:t>Τα </a:t>
            </a:r>
            <a:r>
              <a:rPr lang="el-GR" sz="2400" dirty="0" smtClean="0"/>
              <a:t>κατά κεφαλήν έξοδα των αγροτών για το αγρόκτημα είναι ίδια .Ωστόσο, κάθε αγρότης  κερδίζει το γάλα από τις δικές του αγελάδες.</a:t>
            </a:r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endParaRPr lang="el-GR" sz="2400" dirty="0" smtClean="0"/>
          </a:p>
          <a:p>
            <a:endParaRPr lang="el-G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266168"/>
          </a:xfrm>
        </p:spPr>
        <p:txBody>
          <a:bodyPr/>
          <a:lstStyle/>
          <a:p>
            <a:r>
              <a:rPr lang="el-GR" sz="2400" dirty="0" smtClean="0"/>
              <a:t>Όσο οι αγρότες αυξάνουν τον αριθμό των αγελάδων πέρα από το όριο, τόσο μειώνεται η ποσότητα γάλατος που δίνεται από κάθε αγελάδα. </a:t>
            </a:r>
            <a:endParaRPr lang="en-US" sz="2400" dirty="0" smtClean="0"/>
          </a:p>
          <a:p>
            <a:r>
              <a:rPr lang="el-GR" sz="2400" dirty="0" smtClean="0"/>
              <a:t>Αν τοποθετηθούν πολλές αγελάδες στο αγρόκτημα, δεν θα έχουν αρκετή τροφή, με αποτέλεσμα να πεθάνουν.</a:t>
            </a:r>
          </a:p>
          <a:p>
            <a:endParaRPr lang="el-GR" sz="2400" dirty="0" smtClean="0"/>
          </a:p>
        </p:txBody>
      </p:sp>
      <p:pic>
        <p:nvPicPr>
          <p:cNvPr id="4" name="3 - Εικόνα" descr="tragedy-of-the-commons-screensho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2538563"/>
            <a:ext cx="5781791" cy="431943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Ερωτήματα 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Όταν αυξάνουμε τον αριθμό των αγελάδων:</a:t>
            </a:r>
          </a:p>
          <a:p>
            <a:r>
              <a:rPr lang="el-GR" sz="2400" dirty="0" smtClean="0"/>
              <a:t> το παραγόμενο ποσό από κάθε αγελάδα αυξάνεται ή μειώνεται ; </a:t>
            </a:r>
          </a:p>
          <a:p>
            <a:pPr>
              <a:buNone/>
            </a:pPr>
            <a:r>
              <a:rPr lang="el-GR" sz="2400" dirty="0" smtClean="0"/>
              <a:t> </a:t>
            </a:r>
          </a:p>
          <a:p>
            <a:pPr>
              <a:buNone/>
            </a:pPr>
            <a:endParaRPr lang="el-GR" sz="2400" dirty="0" smtClean="0"/>
          </a:p>
          <a:p>
            <a:r>
              <a:rPr lang="el-GR" sz="2400" dirty="0" smtClean="0"/>
              <a:t>το συνολικό παραγόμενο ποσό γάλατος μειώνεται, αυξάνεται ,ή παραμένει σταθερό ;</a:t>
            </a:r>
          </a:p>
          <a:p>
            <a:endParaRPr lang="el-GR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 smtClean="0"/>
              <a:t>Παρατηρήσεις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72000"/>
          </a:xfrm>
        </p:spPr>
        <p:txBody>
          <a:bodyPr>
            <a:normAutofit/>
          </a:bodyPr>
          <a:lstStyle/>
          <a:p>
            <a:r>
              <a:rPr lang="el-GR" sz="2400" dirty="0" smtClean="0"/>
              <a:t>Παρατηρούμε, </a:t>
            </a:r>
            <a:r>
              <a:rPr lang="el-GR" sz="2400" dirty="0" smtClean="0"/>
              <a:t>ότι με το να αυξάνουμε τον αριθμό των αγελάδων στο μοντέλο</a:t>
            </a:r>
            <a:r>
              <a:rPr lang="el-GR" sz="2400" dirty="0" smtClean="0"/>
              <a:t>, το </a:t>
            </a:r>
            <a:r>
              <a:rPr lang="el-GR" sz="2400" dirty="0" smtClean="0"/>
              <a:t>ποσό γάλατος που παράγεται ανά αγελάδα μειώνεται.</a:t>
            </a:r>
          </a:p>
          <a:p>
            <a:endParaRPr lang="el-GR" sz="2400" dirty="0" smtClean="0"/>
          </a:p>
          <a:p>
            <a:endParaRPr lang="el-GR" sz="2400" dirty="0" smtClean="0"/>
          </a:p>
          <a:p>
            <a:r>
              <a:rPr lang="el-GR" sz="2400" dirty="0" smtClean="0"/>
              <a:t>Επίσης, όσο και να αυξήσουμε τον συνολικό  αριθμό των αγελάδων στο αγρόκτημα, παρατηρούμε ότι το συνολικό </a:t>
            </a:r>
            <a:r>
              <a:rPr lang="el-GR" sz="2400" dirty="0" smtClean="0"/>
              <a:t>παραγόμενο </a:t>
            </a:r>
            <a:r>
              <a:rPr lang="el-GR" sz="2400" dirty="0" smtClean="0"/>
              <a:t>ποσό γάλατος παραμένει σταθερό.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332656"/>
            <a:ext cx="8496944" cy="6048672"/>
          </a:xfrm>
        </p:spPr>
        <p:txBody>
          <a:bodyPr>
            <a:normAutofit/>
          </a:bodyPr>
          <a:lstStyle/>
          <a:p>
            <a:pPr>
              <a:buNone/>
            </a:pPr>
            <a:endParaRPr lang="el-GR" sz="2400" dirty="0" smtClean="0"/>
          </a:p>
          <a:p>
            <a:pPr>
              <a:buNone/>
            </a:pPr>
            <a:r>
              <a:rPr lang="el-GR" sz="4000" dirty="0" smtClean="0">
                <a:solidFill>
                  <a:schemeClr val="accent1"/>
                </a:solidFill>
              </a:rPr>
              <a:t>Συμπέρασμα </a:t>
            </a:r>
            <a:endParaRPr lang="el-GR" sz="4000" dirty="0" smtClean="0">
              <a:solidFill>
                <a:schemeClr val="accent1"/>
              </a:solidFill>
            </a:endParaRPr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r>
              <a:rPr lang="el-GR" sz="2400" dirty="0" smtClean="0"/>
              <a:t>Συμπεραίνουμε </a:t>
            </a:r>
            <a:r>
              <a:rPr lang="el-GR" sz="2400" dirty="0" smtClean="0"/>
              <a:t>λοιπόν πως η επιθυμία ενός αγρότη να αυξήσει τις απολαβές του αυξάνοντας των αριθμό των αγελάδων του, μπορεί να έχει ακριβώς την αντίθετη κατάληξη αν δεν τηρηθούν ορισμένα αριθμητικά όρια.</a:t>
            </a:r>
          </a:p>
          <a:p>
            <a:endParaRPr lang="el-GR" sz="24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649338"/>
          </a:xfrm>
        </p:spPr>
        <p:txBody>
          <a:bodyPr>
            <a:normAutofit/>
          </a:bodyPr>
          <a:lstStyle/>
          <a:p>
            <a:r>
              <a:rPr lang="el-GR" sz="4000" dirty="0" smtClean="0"/>
              <a:t>Τέλος </a:t>
            </a:r>
            <a:r>
              <a:rPr lang="en-US" sz="4000" dirty="0" smtClean="0"/>
              <a:t>…</a:t>
            </a:r>
            <a:r>
              <a:rPr lang="el-GR" sz="4000" dirty="0" smtClean="0"/>
              <a:t/>
            </a:r>
            <a:br>
              <a:rPr lang="el-GR" sz="4000" dirty="0" smtClean="0"/>
            </a:br>
            <a:endParaRPr lang="el-GR" sz="4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72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l-GR" sz="2400" dirty="0" smtClean="0"/>
              <a:t>Πηγές: </a:t>
            </a:r>
            <a:r>
              <a:rPr lang="en-US" sz="1800" dirty="0" smtClean="0">
                <a:hlinkClick r:id="rId2"/>
              </a:rPr>
              <a:t>http://virtualbiologylab.org/TragedyCommons.htm</a:t>
            </a:r>
            <a:endParaRPr lang="el-GR" sz="1800" dirty="0" smtClean="0"/>
          </a:p>
          <a:p>
            <a:pPr>
              <a:buNone/>
            </a:pPr>
            <a:r>
              <a:rPr lang="en-US" sz="1800" dirty="0" smtClean="0">
                <a:hlinkClick r:id="rId3"/>
              </a:rPr>
              <a:t>http://</a:t>
            </a:r>
            <a:r>
              <a:rPr lang="en-US" sz="1800" dirty="0" smtClean="0">
                <a:hlinkClick r:id="rId3"/>
              </a:rPr>
              <a:t>virtualbiologylab.org/Models/Model_TragedyCommons.html</a:t>
            </a:r>
            <a:endParaRPr lang="el-GR" sz="1800" dirty="0" smtClean="0"/>
          </a:p>
          <a:p>
            <a:pPr>
              <a:buNone/>
            </a:pPr>
            <a:r>
              <a:rPr lang="en-US" sz="1800" dirty="0" smtClean="0">
                <a:hlinkClick r:id="rId4"/>
              </a:rPr>
              <a:t>http://</a:t>
            </a:r>
            <a:r>
              <a:rPr lang="en-US" sz="1800" dirty="0" smtClean="0">
                <a:hlinkClick r:id="rId4"/>
              </a:rPr>
              <a:t>virtualbiologylab.org/pdf/Info_TragedyCommons.pdf</a:t>
            </a:r>
            <a:endParaRPr lang="el-GR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l-GR" sz="1800" dirty="0" smtClean="0"/>
          </a:p>
          <a:p>
            <a:pPr>
              <a:buNone/>
            </a:pPr>
            <a:endParaRPr lang="el-GR" sz="1800" dirty="0" smtClean="0"/>
          </a:p>
          <a:p>
            <a:pPr>
              <a:buNone/>
            </a:pPr>
            <a:endParaRPr lang="el-GR" sz="1800" dirty="0" smtClean="0"/>
          </a:p>
          <a:p>
            <a:pPr>
              <a:buNone/>
            </a:pPr>
            <a:r>
              <a:rPr lang="el-GR" sz="1800" dirty="0" smtClean="0"/>
              <a:t>Κατερίνα Βεργιοπούλου</a:t>
            </a:r>
          </a:p>
          <a:p>
            <a:pPr>
              <a:buNone/>
            </a:pPr>
            <a:r>
              <a:rPr lang="el-GR" sz="1800" dirty="0" smtClean="0"/>
              <a:t>Ηλιάνα Δαμιανού</a:t>
            </a:r>
          </a:p>
          <a:p>
            <a:pPr>
              <a:buNone/>
            </a:pPr>
            <a:r>
              <a:rPr lang="el-GR" sz="1800" dirty="0" smtClean="0"/>
              <a:t>Ελένη </a:t>
            </a:r>
            <a:r>
              <a:rPr lang="el-GR" sz="1800" dirty="0" smtClean="0"/>
              <a:t>Ευαγγελάτου</a:t>
            </a:r>
            <a:r>
              <a:rPr lang="el-GR" sz="1800" dirty="0" smtClean="0"/>
              <a:t> 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Ζωντάνια">
  <a:themeElements>
    <a:clrScheme name="Ζωντάνι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Ζωντάνι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Ζωντάνι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138</TotalTime>
  <Words>401</Words>
  <Application>Microsoft Office PowerPoint</Application>
  <PresentationFormat>Προβολή στην οθόνη (4:3)</PresentationFormat>
  <Paragraphs>48</Paragraphs>
  <Slides>9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Ζωντάνια</vt:lpstr>
      <vt:lpstr>Η ΄΄τραγωδία΄΄ της κοινοχρησίας </vt:lpstr>
      <vt:lpstr>Γενικά ..</vt:lpstr>
      <vt:lpstr>Ειδικά ..</vt:lpstr>
      <vt:lpstr>Διαφάνεια 4</vt:lpstr>
      <vt:lpstr>Διαφάνεια 5</vt:lpstr>
      <vt:lpstr>Ερωτήματα </vt:lpstr>
      <vt:lpstr>Παρατηρήσεις</vt:lpstr>
      <vt:lpstr>Διαφάνεια 8</vt:lpstr>
      <vt:lpstr>Τέλος …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΄΄τραγωδία΄΄ της κοινοχρησίας</dc:title>
  <dc:creator>kv</dc:creator>
  <cp:lastModifiedBy>kv</cp:lastModifiedBy>
  <cp:revision>15</cp:revision>
  <dcterms:created xsi:type="dcterms:W3CDTF">2015-03-08T18:27:52Z</dcterms:created>
  <dcterms:modified xsi:type="dcterms:W3CDTF">2015-04-19T12:51:53Z</dcterms:modified>
</cp:coreProperties>
</file>