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8" r:id="rId2"/>
    <p:sldId id="272" r:id="rId3"/>
    <p:sldId id="256" r:id="rId4"/>
    <p:sldId id="258" r:id="rId5"/>
    <p:sldId id="260" r:id="rId6"/>
    <p:sldId id="264" r:id="rId7"/>
    <p:sldId id="265" r:id="rId8"/>
    <p:sldId id="266" r:id="rId9"/>
    <p:sldId id="267" r:id="rId10"/>
    <p:sldId id="271" r:id="rId11"/>
    <p:sldId id="273" r:id="rId12"/>
    <p:sldId id="274" r:id="rId13"/>
    <p:sldId id="275"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Τίτλος 13"/>
          <p:cNvSpPr>
            <a:spLocks noGrp="1"/>
          </p:cNvSpPr>
          <p:nvPr>
            <p:ph type="ctrTitle"/>
          </p:nvPr>
        </p:nvSpPr>
        <p:spPr>
          <a:xfrm>
            <a:off x="1432560" y="359898"/>
            <a:ext cx="7406640" cy="1472184"/>
          </a:xfrm>
        </p:spPr>
        <p:txBody>
          <a:bodyPr anchor="b"/>
          <a:lstStyle>
            <a:lvl1pPr algn="l">
              <a:defRPr/>
            </a:lvl1pPr>
            <a:extLst/>
          </a:lstStyle>
          <a:p>
            <a:r>
              <a:rPr kumimoji="0" lang="el-GR" smtClean="0"/>
              <a:t>Στυλ κύριου τίτλου</a:t>
            </a:r>
            <a:endParaRPr kumimoji="0" lang="en-US"/>
          </a:p>
        </p:txBody>
      </p:sp>
      <p:sp>
        <p:nvSpPr>
          <p:cNvPr id="22" name="Υπότιτλο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7" name="Θέση ημερομηνίας 6"/>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20" name="Θέση υποσέλιδου 19"/>
          <p:cNvSpPr>
            <a:spLocks noGrp="1"/>
          </p:cNvSpPr>
          <p:nvPr>
            <p:ph type="ftr" sz="quarter" idx="11"/>
          </p:nvPr>
        </p:nvSpPr>
        <p:spPr/>
        <p:txBody>
          <a:bodyPr/>
          <a:lstStyle>
            <a:extLst/>
          </a:lstStyle>
          <a:p>
            <a:endParaRPr lang="el-GR"/>
          </a:p>
        </p:txBody>
      </p:sp>
      <p:sp>
        <p:nvSpPr>
          <p:cNvPr id="10" name="Θέση αριθμού διαφάνειας 9"/>
          <p:cNvSpPr>
            <a:spLocks noGrp="1"/>
          </p:cNvSpPr>
          <p:nvPr>
            <p:ph type="sldNum" sz="quarter" idx="12"/>
          </p:nvPr>
        </p:nvSpPr>
        <p:spPr/>
        <p:txBody>
          <a:bodyPr/>
          <a:lstStyle>
            <a:extLst/>
          </a:lstStyle>
          <a:p>
            <a:fld id="{05857077-4219-4AA9-9867-A5025FECA289}" type="slidenum">
              <a:rPr lang="el-GR" smtClean="0"/>
              <a:pPr/>
              <a:t>‹#›</a:t>
            </a:fld>
            <a:endParaRPr lang="el-GR"/>
          </a:p>
        </p:txBody>
      </p:sp>
      <p:sp>
        <p:nvSpPr>
          <p:cNvPr id="8" name="Έλλειψη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274639"/>
            <a:ext cx="1828800" cy="5851525"/>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Ορθογώνιο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Τίτλο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05857077-4219-4AA9-9867-A5025FECA289}" type="slidenum">
              <a:rPr lang="el-GR" smtClean="0"/>
              <a:pPr/>
              <a:t>‹#›</a:t>
            </a:fld>
            <a:endParaRPr lang="el-GR"/>
          </a:p>
        </p:txBody>
      </p:sp>
      <p:sp>
        <p:nvSpPr>
          <p:cNvPr id="10" name="Ορθογώνιο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Έλλειψη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1435608" y="274320"/>
            <a:ext cx="7498080" cy="1143000"/>
          </a:xfrm>
        </p:spPr>
        <p:txBody>
          <a:bodyPr anchor="ct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Ορθογώνιο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Θέση ημερομηνίας 1"/>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3" name="Θέση υποσέλιδου 2"/>
          <p:cNvSpPr>
            <a:spLocks noGrp="1"/>
          </p:cNvSpPr>
          <p:nvPr>
            <p:ph type="ftr" sz="quarter" idx="11"/>
          </p:nvPr>
        </p:nvSpPr>
        <p:spPr/>
        <p:txBody>
          <a:bodyPr/>
          <a:lstStyle>
            <a:extLst/>
          </a:lstStyle>
          <a:p>
            <a:endParaRPr lang="el-GR"/>
          </a:p>
        </p:txBody>
      </p:sp>
      <p:sp>
        <p:nvSpPr>
          <p:cNvPr id="4" name="Θέση αριθμού διαφάνειας 3"/>
          <p:cNvSpPr>
            <a:spLocks noGrp="1"/>
          </p:cNvSpPr>
          <p:nvPr>
            <p:ph type="sldNum" sz="quarter" idx="12"/>
          </p:nvPr>
        </p:nvSpPr>
        <p:spPr/>
        <p:txBody>
          <a:bodyPr/>
          <a:lstStyle>
            <a:extLst/>
          </a:lstStyle>
          <a:p>
            <a:fld id="{05857077-4219-4AA9-9867-A5025FECA289}" type="slidenum">
              <a:rPr lang="el-GR" smtClean="0"/>
              <a:pPr/>
              <a:t>‹#›</a:t>
            </a:fld>
            <a:endParaRPr lang="el-GR"/>
          </a:p>
        </p:txBody>
      </p:sp>
      <p:sp>
        <p:nvSpPr>
          <p:cNvPr id="6" name="Ορθογώνιο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05857077-4219-4AA9-9867-A5025FECA28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extLst/>
          </a:lstStyle>
          <a:p>
            <a:fld id="{A5E7EF97-D621-403B-A249-C379FC52A6FA}" type="datetimeFigureOut">
              <a:rPr lang="el-GR" smtClean="0"/>
              <a:pPr/>
              <a:t>30/3/2015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05857077-4219-4AA9-9867-A5025FECA289}" type="slidenum">
              <a:rPr lang="el-GR" smtClean="0"/>
              <a:pPr/>
              <a:t>‹#›</a:t>
            </a:fld>
            <a:endParaRPr lang="el-GR"/>
          </a:p>
        </p:txBody>
      </p:sp>
      <p:sp>
        <p:nvSpPr>
          <p:cNvPr id="8" name="Ορθογώνιο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Θέση εικόνας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Διάγραμμα ροής: Διεργασία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Διάγραμμα ροής: Διεργασία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Θέση κειμένου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Πίτα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Έλλειψη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Κουλούρα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Ορθογώνιο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Θέση τίτλου 4"/>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Στυλ κύριου τίτλου</a:t>
            </a:r>
            <a:endParaRPr kumimoji="0" lang="en-US"/>
          </a:p>
        </p:txBody>
      </p:sp>
      <p:sp>
        <p:nvSpPr>
          <p:cNvPr id="9" name="Θέση κειμένου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5E7EF97-D621-403B-A249-C379FC52A6FA}" type="datetimeFigureOut">
              <a:rPr lang="el-GR" smtClean="0"/>
              <a:pPr/>
              <a:t>30/3/2015</a:t>
            </a:fld>
            <a:endParaRPr lang="el-GR"/>
          </a:p>
        </p:txBody>
      </p:sp>
      <p:sp>
        <p:nvSpPr>
          <p:cNvPr id="10" name="Θέση υποσέλιδου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Θέση αριθμού διαφάνειας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5857077-4219-4AA9-9867-A5025FECA289}" type="slidenum">
              <a:rPr lang="el-GR" smtClean="0"/>
              <a:pPr/>
              <a:t>‹#›</a:t>
            </a:fld>
            <a:endParaRPr lang="el-GR"/>
          </a:p>
        </p:txBody>
      </p:sp>
      <p:sp>
        <p:nvSpPr>
          <p:cNvPr id="15" name="Ορθογώνιο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274638"/>
            <a:ext cx="7890080" cy="1143000"/>
          </a:xfrm>
        </p:spPr>
        <p:txBody>
          <a:bodyPr>
            <a:noAutofit/>
          </a:bodyPr>
          <a:lstStyle/>
          <a:p>
            <a:pPr algn="ctr"/>
            <a:r>
              <a:rPr kumimoji="0" lang="el-GR" sz="3200" b="1" i="0" u="none" strike="noStrike" cap="none" normalizeH="0" baseline="0" dirty="0" smtClean="0">
                <a:ln>
                  <a:noFill/>
                </a:ln>
                <a:solidFill>
                  <a:schemeClr val="tx2">
                    <a:lumMod val="60000"/>
                    <a:lumOff val="40000"/>
                  </a:schemeClr>
                </a:solidFill>
                <a:effectLst/>
                <a:latin typeface="Arial" pitchFamily="34" charset="0"/>
                <a:ea typeface="Times New Roman" pitchFamily="18" charset="0"/>
              </a:rPr>
              <a:t>Μια μακραίωνη παράδοση λαβυρινθιακού χορού</a:t>
            </a:r>
            <a:endParaRPr lang="el-GR" sz="3200" b="1" dirty="0">
              <a:solidFill>
                <a:schemeClr val="tx2">
                  <a:lumMod val="60000"/>
                  <a:lumOff val="40000"/>
                </a:schemeClr>
              </a:solidFill>
            </a:endParaRPr>
          </a:p>
        </p:txBody>
      </p:sp>
      <p:pic>
        <p:nvPicPr>
          <p:cNvPr id="4" name="3 - Θέση περιεχομένου" descr="1exofylloageranos.jpg"/>
          <p:cNvPicPr>
            <a:picLocks noGrp="1" noChangeAspect="1"/>
          </p:cNvPicPr>
          <p:nvPr>
            <p:ph idx="1"/>
          </p:nvPr>
        </p:nvPicPr>
        <p:blipFill>
          <a:blip r:embed="rId2"/>
          <a:stretch>
            <a:fillRect/>
          </a:stretch>
        </p:blipFill>
        <p:spPr>
          <a:xfrm>
            <a:off x="1583312" y="1916832"/>
            <a:ext cx="6365925" cy="4392488"/>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971600" y="764704"/>
            <a:ext cx="7715200" cy="5361459"/>
          </a:xfrm>
        </p:spPr>
        <p:txBody>
          <a:bodyPr>
            <a:normAutofit/>
          </a:bodyPr>
          <a:lstStyle/>
          <a:p>
            <a:pPr algn="just">
              <a:buFont typeface="Wingdings" pitchFamily="2" charset="2"/>
              <a:buChar char="ü"/>
            </a:pPr>
            <a:r>
              <a:rPr lang="el-GR" sz="2800" dirty="0" smtClean="0"/>
              <a:t>   Ο Λαβύρινθος είναι ένα σύμβολο για τον δρόμο της ζωής του ανθρώπου. Τα επτά κυκλώματα αντιστοιχούν στις επτά σφαίρες των ιερών πλανητών, τις επτά αρχές του ανθρώπου και του σύμπαντος τις επτά ημέρες της εβδομάδας και άλλες τέτοιες επταπλάσιες έννοιες. </a:t>
            </a:r>
          </a:p>
          <a:p>
            <a:pPr algn="just">
              <a:buFont typeface="Wingdings" pitchFamily="2" charset="2"/>
              <a:buChar char="ü"/>
            </a:pPr>
            <a:r>
              <a:rPr lang="el-GR" sz="2800" dirty="0" smtClean="0"/>
              <a:t>Το πέρασμα στο κέντρο του λαβυρίνθου και η επιστροφή στην περιφέρειά του αποτελεί ένα ταξίδι στο κέντρο της ύπαρξής μας, και σε τελική ανάλυση στην κατανόηση του ποιοι είμαστε.</a:t>
            </a:r>
          </a:p>
          <a:p>
            <a:endParaRPr lang="el-G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1121357" y="207081"/>
            <a:ext cx="7171828" cy="822598"/>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4000" dirty="0" smtClean="0">
                <a:solidFill>
                  <a:schemeClr val="tx2">
                    <a:lumMod val="60000"/>
                    <a:lumOff val="40000"/>
                  </a:schemeClr>
                </a:solidFill>
              </a:rPr>
              <a:t>ΓΙΑΝΝΗΣ ΜΑΡΚΟΠΟΥΛΟΣ</a:t>
            </a:r>
            <a:endParaRPr lang="el-GR" sz="4000" dirty="0">
              <a:solidFill>
                <a:schemeClr val="tx2">
                  <a:lumMod val="60000"/>
                  <a:lumOff val="40000"/>
                </a:schemeClr>
              </a:solidFill>
            </a:endParaRPr>
          </a:p>
        </p:txBody>
      </p:sp>
      <p:sp>
        <p:nvSpPr>
          <p:cNvPr id="4" name="Ορθογώνιο 3"/>
          <p:cNvSpPr/>
          <p:nvPr/>
        </p:nvSpPr>
        <p:spPr>
          <a:xfrm>
            <a:off x="1361232" y="1556792"/>
            <a:ext cx="7416824" cy="2585323"/>
          </a:xfrm>
          <a:prstGeom prst="rect">
            <a:avLst/>
          </a:prstGeom>
        </p:spPr>
        <p:txBody>
          <a:bodyPr wrap="square">
            <a:spAutoFit/>
          </a:bodyPr>
          <a:lstStyle/>
          <a:p>
            <a:r>
              <a:rPr lang="el-GR" dirty="0"/>
              <a:t>…Τό  Τραγούδι πού μένει, ὅχι </a:t>
            </a:r>
            <a:r>
              <a:rPr lang="el-GR" dirty="0" err="1"/>
              <a:t>τά</a:t>
            </a:r>
            <a:r>
              <a:rPr lang="el-GR" dirty="0"/>
              <a:t> τραγούδια. Ό Ήχος καί ὅχι οι ἤχοι.</a:t>
            </a:r>
            <a:r>
              <a:rPr lang="en-US" dirty="0"/>
              <a:t> </a:t>
            </a:r>
            <a:r>
              <a:rPr lang="el-GR" dirty="0"/>
              <a:t>Ή ἀπλῆ φωνή μ’ ἕνα  ὅργανο,  ὅχι ὄργανα  και  φωνές. Χορός κι </a:t>
            </a:r>
            <a:r>
              <a:rPr lang="en-US" dirty="0"/>
              <a:t> </a:t>
            </a:r>
            <a:r>
              <a:rPr lang="el-GR" dirty="0"/>
              <a:t>αντάμωμα. Ό ήχος πού ἕγινε κορμί μας. Το τραγούδι πού </a:t>
            </a:r>
            <a:r>
              <a:rPr lang="el-GR" dirty="0" err="1"/>
              <a:t>ειναι</a:t>
            </a:r>
            <a:r>
              <a:rPr lang="el-GR" dirty="0"/>
              <a:t> ζωῆ, πρίν και μετά </a:t>
            </a:r>
            <a:r>
              <a:rPr lang="el-GR" dirty="0" err="1"/>
              <a:t>τῆ</a:t>
            </a:r>
            <a:r>
              <a:rPr lang="el-GR" dirty="0"/>
              <a:t> ζωῆ μας. Ἠ αίωνιότητα  τῆς σταγόνας πού κοιλαίνει τήν πέτρα, το ἅτμητο φῶς, ἡ μουσική  παράδοση. Ὁ  πρῶτος δίσκος τῶν ἀνωνύμων συμπληρώνεται ἁπό το τούς  ἐκλεκτούς  τοῡ δευτέρου δίσκου. Προσθέτουν στήν άπλότητα τήν χάρη, στήν κοινότητα τήν κοινωνία, στό παλαιό τήν  ἀναγέννησή του.</a:t>
            </a:r>
          </a:p>
          <a:p>
            <a:r>
              <a:rPr lang="el-GR" dirty="0"/>
              <a:t>Ἁκουσα αὑτά τἀ τραγούδια μαζί σας                      </a:t>
            </a:r>
          </a:p>
          <a:p>
            <a:r>
              <a:rPr lang="el-GR" dirty="0"/>
              <a:t>                                                                                                 Γιάννης  Μαρκόπουλος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331640" y="692696"/>
            <a:ext cx="7498080" cy="4800600"/>
          </a:xfrm>
        </p:spPr>
        <p:txBody>
          <a:bodyPr>
            <a:normAutofit lnSpcReduction="10000"/>
          </a:bodyPr>
          <a:lstStyle/>
          <a:p>
            <a:pPr marL="82296" indent="0" fontAlgn="base">
              <a:buNone/>
            </a:pPr>
            <a:r>
              <a:rPr lang="el-GR" b="1" dirty="0" smtClean="0">
                <a:solidFill>
                  <a:schemeClr val="tx2">
                    <a:lumMod val="60000"/>
                    <a:lumOff val="40000"/>
                  </a:schemeClr>
                </a:solidFill>
              </a:rPr>
              <a:t>« </a:t>
            </a:r>
            <a:r>
              <a:rPr lang="el-GR" b="1" i="1" dirty="0" smtClean="0">
                <a:solidFill>
                  <a:schemeClr val="tx2">
                    <a:lumMod val="60000"/>
                    <a:lumOff val="40000"/>
                  </a:schemeClr>
                </a:solidFill>
              </a:rPr>
              <a:t>αν αναζητήσουμε την αληθινή πηγή του χορού, αν επιστρέψουμε δηλαδή στην φύση, θα βρούμε πως ο χορός του μέλλοντος, είναι ο χορός του παρελθόντος,  ο χορός ο αιώνιος, που ήταν και θα παραμείνει για πάντα ο ίδιος</a:t>
            </a:r>
            <a:r>
              <a:rPr lang="el-GR" b="1" dirty="0" smtClean="0">
                <a:solidFill>
                  <a:schemeClr val="tx2">
                    <a:lumMod val="60000"/>
                    <a:lumOff val="40000"/>
                  </a:schemeClr>
                </a:solidFill>
              </a:rPr>
              <a:t>»…..</a:t>
            </a:r>
            <a:endParaRPr lang="el-GR" dirty="0" smtClean="0">
              <a:solidFill>
                <a:schemeClr val="tx2">
                  <a:lumMod val="60000"/>
                  <a:lumOff val="40000"/>
                </a:schemeClr>
              </a:solidFill>
            </a:endParaRPr>
          </a:p>
          <a:p>
            <a:pPr marL="82296" indent="0" fontAlgn="base">
              <a:buNone/>
            </a:pPr>
            <a:r>
              <a:rPr lang="el-GR" b="1" i="1" dirty="0" smtClean="0">
                <a:solidFill>
                  <a:schemeClr val="tx2">
                    <a:lumMod val="60000"/>
                    <a:lumOff val="40000"/>
                  </a:schemeClr>
                </a:solidFill>
              </a:rPr>
              <a:t>           Ο χορός του μέλλοντος</a:t>
            </a:r>
            <a:endParaRPr lang="el-GR" dirty="0" smtClean="0">
              <a:solidFill>
                <a:schemeClr val="tx2">
                  <a:lumMod val="60000"/>
                  <a:lumOff val="40000"/>
                </a:schemeClr>
              </a:solidFill>
            </a:endParaRPr>
          </a:p>
          <a:p>
            <a:pPr marL="82296" indent="0" fontAlgn="base">
              <a:buNone/>
            </a:pPr>
            <a:r>
              <a:rPr lang="el-GR" b="1" dirty="0" smtClean="0">
                <a:solidFill>
                  <a:schemeClr val="tx2">
                    <a:lumMod val="60000"/>
                    <a:lumOff val="40000"/>
                  </a:schemeClr>
                </a:solidFill>
              </a:rPr>
              <a:t>                                                                              </a:t>
            </a:r>
          </a:p>
          <a:p>
            <a:pPr marL="82296" indent="0" fontAlgn="base">
              <a:buNone/>
            </a:pPr>
            <a:r>
              <a:rPr lang="el-GR" b="1" dirty="0" smtClean="0">
                <a:solidFill>
                  <a:schemeClr val="tx2">
                    <a:lumMod val="60000"/>
                    <a:lumOff val="40000"/>
                  </a:schemeClr>
                </a:solidFill>
              </a:rPr>
              <a:t>                                    Ισιδώρα </a:t>
            </a:r>
            <a:r>
              <a:rPr lang="el-GR" b="1" dirty="0" err="1" smtClean="0">
                <a:solidFill>
                  <a:schemeClr val="tx2">
                    <a:lumMod val="60000"/>
                    <a:lumOff val="40000"/>
                  </a:schemeClr>
                </a:solidFill>
              </a:rPr>
              <a:t>Ντάνκαν</a:t>
            </a:r>
            <a:r>
              <a:rPr lang="el-GR" b="1" dirty="0" smtClean="0">
                <a:solidFill>
                  <a:schemeClr val="tx2">
                    <a:lumMod val="60000"/>
                    <a:lumOff val="40000"/>
                  </a:schemeClr>
                </a:solidFill>
              </a:rPr>
              <a:t> </a:t>
            </a:r>
            <a:endParaRPr lang="el-GR" dirty="0" smtClean="0">
              <a:solidFill>
                <a:schemeClr val="tx2">
                  <a:lumMod val="60000"/>
                  <a:lumOff val="40000"/>
                </a:schemeClr>
              </a:solidFill>
            </a:endParaRPr>
          </a:p>
          <a:p>
            <a:endParaRPr lang="el-GR" dirty="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7624" y="188640"/>
            <a:ext cx="7560840" cy="6463308"/>
          </a:xfrm>
          <a:prstGeom prst="rect">
            <a:avLst/>
          </a:prstGeom>
          <a:noFill/>
        </p:spPr>
        <p:txBody>
          <a:bodyPr wrap="square" rtlCol="0">
            <a:spAutoFit/>
          </a:bodyPr>
          <a:lstStyle/>
          <a:p>
            <a:pPr algn="ctr"/>
            <a:r>
              <a:rPr lang="el-GR" b="1" dirty="0" smtClean="0"/>
              <a:t>Χορεύουν οι μαθητές:</a:t>
            </a:r>
          </a:p>
          <a:p>
            <a:pPr algn="just"/>
            <a:r>
              <a:rPr lang="el-GR" dirty="0" smtClean="0"/>
              <a:t>Αθανασόπουλος Ιωάννης                                       </a:t>
            </a:r>
          </a:p>
          <a:p>
            <a:pPr algn="just"/>
            <a:r>
              <a:rPr lang="el-GR" dirty="0" smtClean="0"/>
              <a:t>Δημητρίου </a:t>
            </a:r>
            <a:r>
              <a:rPr lang="el-GR" dirty="0" smtClean="0"/>
              <a:t>Κωνσταντίνος                                        </a:t>
            </a:r>
            <a:r>
              <a:rPr lang="el-GR" dirty="0" smtClean="0"/>
              <a:t>Ναστούλη Δέσποινα</a:t>
            </a:r>
          </a:p>
          <a:p>
            <a:pPr algn="just"/>
            <a:r>
              <a:rPr lang="el-GR" dirty="0" smtClean="0"/>
              <a:t>Γιαννιώτη </a:t>
            </a:r>
            <a:r>
              <a:rPr lang="el-GR" dirty="0" smtClean="0"/>
              <a:t>Νικολέτα                                                    Μπαλάσκα </a:t>
            </a:r>
            <a:r>
              <a:rPr lang="el-GR" dirty="0"/>
              <a:t>Καλιρρόη</a:t>
            </a:r>
            <a:endParaRPr lang="en-US" dirty="0"/>
          </a:p>
          <a:p>
            <a:pPr algn="just"/>
            <a:r>
              <a:rPr lang="el-GR" dirty="0" smtClean="0"/>
              <a:t>Καζαντζή Ελένη                                                            Μπέστια Ειρήνη</a:t>
            </a:r>
            <a:endParaRPr lang="el-GR" dirty="0"/>
          </a:p>
          <a:p>
            <a:pPr algn="just"/>
            <a:r>
              <a:rPr lang="el-GR" dirty="0" smtClean="0"/>
              <a:t>Καλαμπαλίκη  Βάσια                                                   Ντοβάκου Άννα Μαρία</a:t>
            </a:r>
          </a:p>
          <a:p>
            <a:pPr algn="just"/>
            <a:r>
              <a:rPr lang="el-GR" dirty="0" smtClean="0"/>
              <a:t>Κατσάι Στεφανέτα                                                      </a:t>
            </a:r>
            <a:r>
              <a:rPr lang="el-GR" dirty="0"/>
              <a:t> </a:t>
            </a:r>
            <a:r>
              <a:rPr lang="el-GR" dirty="0" smtClean="0"/>
              <a:t>Ντοβάκου Βασιλική</a:t>
            </a:r>
          </a:p>
          <a:p>
            <a:pPr algn="just"/>
            <a:r>
              <a:rPr lang="el-GR" dirty="0" smtClean="0"/>
              <a:t>Κοντοπάνου Μαρία                                                     Τόσκα Κρίσουλα</a:t>
            </a:r>
            <a:endParaRPr lang="el-GR" dirty="0"/>
          </a:p>
          <a:p>
            <a:pPr algn="just"/>
            <a:r>
              <a:rPr lang="el-GR" dirty="0" smtClean="0"/>
              <a:t>Καπνιά Ειρήνη                                                               Σουλτάνη Χρύσα</a:t>
            </a:r>
          </a:p>
          <a:p>
            <a:pPr algn="just"/>
            <a:r>
              <a:rPr lang="el-GR" dirty="0" smtClean="0"/>
              <a:t>Κολοσιώνη Φαίη</a:t>
            </a:r>
            <a:r>
              <a:rPr lang="en-US" dirty="0" smtClean="0"/>
              <a:t>                               </a:t>
            </a:r>
            <a:r>
              <a:rPr lang="el-GR" dirty="0" smtClean="0"/>
              <a:t>                Φυτοπούλου Παρασκευή</a:t>
            </a:r>
            <a:endParaRPr lang="en-US" dirty="0" smtClean="0"/>
          </a:p>
          <a:p>
            <a:r>
              <a:rPr lang="el-GR" dirty="0" smtClean="0"/>
              <a:t>                                             </a:t>
            </a:r>
            <a:endParaRPr lang="el-GR" dirty="0" smtClean="0"/>
          </a:p>
          <a:p>
            <a:pPr algn="ctr"/>
            <a:r>
              <a:rPr lang="el-GR" b="1" dirty="0" smtClean="0"/>
              <a:t>Παρουσίασαν οι μαθητές</a:t>
            </a:r>
          </a:p>
          <a:p>
            <a:pPr algn="ctr"/>
            <a:r>
              <a:rPr lang="el-GR" dirty="0" smtClean="0"/>
              <a:t>Καλαντζής Αχιλλέας </a:t>
            </a:r>
          </a:p>
          <a:p>
            <a:pPr algn="ctr"/>
            <a:r>
              <a:rPr lang="el-GR" dirty="0" smtClean="0"/>
              <a:t>Μουτεσίδη </a:t>
            </a:r>
            <a:r>
              <a:rPr lang="el-GR" dirty="0" smtClean="0"/>
              <a:t>Αλεξάνδρα</a:t>
            </a:r>
          </a:p>
          <a:p>
            <a:pPr algn="ctr"/>
            <a:r>
              <a:rPr lang="el-GR" dirty="0" smtClean="0"/>
              <a:t>   Μπλίκας Γεώργιος</a:t>
            </a:r>
          </a:p>
          <a:p>
            <a:pPr algn="ctr"/>
            <a:r>
              <a:rPr lang="el-GR" dirty="0" smtClean="0"/>
              <a:t>Φυτοπούλου Παρασκευή</a:t>
            </a:r>
          </a:p>
          <a:p>
            <a:endParaRPr lang="el-GR" dirty="0"/>
          </a:p>
          <a:p>
            <a:endParaRPr lang="el-GR" dirty="0" smtClean="0"/>
          </a:p>
          <a:p>
            <a:r>
              <a:rPr lang="el-GR" b="1" dirty="0" smtClean="0"/>
              <a:t>Υπεύθυνοι καθηγητές:  </a:t>
            </a:r>
            <a:r>
              <a:rPr lang="el-GR" dirty="0" smtClean="0"/>
              <a:t>Βετσοπούλου Ελένη </a:t>
            </a:r>
            <a:r>
              <a:rPr lang="el-GR" dirty="0" smtClean="0">
                <a:latin typeface="Arial" panose="020B0604020202020204" pitchFamily="34" charset="0"/>
                <a:cs typeface="Arial" panose="020B0604020202020204" pitchFamily="34" charset="0"/>
              </a:rPr>
              <a:t>ΠΕ11</a:t>
            </a:r>
          </a:p>
          <a:p>
            <a:r>
              <a:rPr lang="el-GR" dirty="0"/>
              <a:t> </a:t>
            </a:r>
            <a:r>
              <a:rPr lang="el-GR" dirty="0" smtClean="0"/>
              <a:t>                                                 Γεωργίου Ειρήνη       </a:t>
            </a:r>
            <a:r>
              <a:rPr lang="el-GR" dirty="0" smtClean="0">
                <a:latin typeface="Arial" panose="020B0604020202020204" pitchFamily="34" charset="0"/>
                <a:cs typeface="Arial" panose="020B0604020202020204" pitchFamily="34" charset="0"/>
              </a:rPr>
              <a:t>ΠΕ20</a:t>
            </a:r>
          </a:p>
          <a:p>
            <a:endParaRPr lang="el-GR" dirty="0"/>
          </a:p>
          <a:p>
            <a:endParaRPr lang="el-GR" dirty="0" smtClean="0"/>
          </a:p>
          <a:p>
            <a:r>
              <a:rPr lang="el-GR" dirty="0"/>
              <a:t> </a:t>
            </a:r>
          </a:p>
        </p:txBody>
      </p:sp>
    </p:spTree>
    <p:extLst>
      <p:ext uri="{BB962C8B-B14F-4D97-AF65-F5344CB8AC3E}">
        <p14:creationId xmlns:p14="http://schemas.microsoft.com/office/powerpoint/2010/main" val="2055867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a:spLocks noGrp="1"/>
          </p:cNvSpPr>
          <p:nvPr>
            <p:ph idx="1"/>
          </p:nvPr>
        </p:nvSpPr>
        <p:spPr>
          <a:xfrm>
            <a:off x="0" y="0"/>
            <a:ext cx="8858280" cy="7832914"/>
          </a:xfrm>
          <a:prstGeom prst="rect">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txBody>
          <a:bodyPr wrap="square">
            <a:spAutoFit/>
          </a:bodyPr>
          <a:lstStyle/>
          <a:p>
            <a:pPr>
              <a:buNone/>
            </a:pPr>
            <a:r>
              <a:rPr lang="el-GR" dirty="0" smtClean="0">
                <a:solidFill>
                  <a:schemeClr val="accent2">
                    <a:lumMod val="75000"/>
                  </a:schemeClr>
                </a:solidFill>
              </a:rPr>
              <a:t>         </a:t>
            </a:r>
            <a:r>
              <a:rPr lang="el-GR" dirty="0" smtClean="0">
                <a:solidFill>
                  <a:schemeClr val="tx2">
                    <a:lumMod val="60000"/>
                    <a:lumOff val="40000"/>
                  </a:schemeClr>
                </a:solidFill>
              </a:rPr>
              <a:t>ΜΥΘΟΣ</a:t>
            </a:r>
          </a:p>
          <a:p>
            <a:pPr>
              <a:buNone/>
            </a:pPr>
            <a:r>
              <a:rPr lang="el-GR" dirty="0" smtClean="0">
                <a:solidFill>
                  <a:schemeClr val="accent2">
                    <a:lumMod val="75000"/>
                  </a:schemeClr>
                </a:solidFill>
              </a:rPr>
              <a:t>                     </a:t>
            </a:r>
            <a:r>
              <a:rPr lang="el-GR" dirty="0" smtClean="0">
                <a:solidFill>
                  <a:schemeClr val="tx2">
                    <a:lumMod val="60000"/>
                    <a:lumOff val="40000"/>
                  </a:schemeClr>
                </a:solidFill>
              </a:rPr>
              <a:t>ΑΝΑΠΑΡΑΣΤΑΣΗ</a:t>
            </a:r>
          </a:p>
          <a:p>
            <a:pPr>
              <a:buNone/>
            </a:pPr>
            <a:r>
              <a:rPr lang="el-GR" dirty="0" smtClean="0">
                <a:solidFill>
                  <a:schemeClr val="accent2">
                    <a:lumMod val="75000"/>
                  </a:schemeClr>
                </a:solidFill>
              </a:rPr>
              <a:t>                                                     </a:t>
            </a:r>
          </a:p>
          <a:p>
            <a:pPr>
              <a:buNone/>
            </a:pPr>
            <a:r>
              <a:rPr lang="el-GR" dirty="0" smtClean="0">
                <a:solidFill>
                  <a:schemeClr val="accent2">
                    <a:lumMod val="75000"/>
                  </a:schemeClr>
                </a:solidFill>
              </a:rPr>
              <a:t>                                                          </a:t>
            </a:r>
            <a:r>
              <a:rPr lang="el-GR" dirty="0" smtClean="0">
                <a:solidFill>
                  <a:schemeClr val="tx2">
                    <a:lumMod val="60000"/>
                    <a:lumOff val="40000"/>
                  </a:schemeClr>
                </a:solidFill>
              </a:rPr>
              <a:t>ΧΟΡΟΣ</a:t>
            </a:r>
            <a:endParaRPr lang="el-GR" dirty="0">
              <a:solidFill>
                <a:schemeClr val="tx2">
                  <a:lumMod val="60000"/>
                  <a:lumOff val="40000"/>
                </a:schemeClr>
              </a:solidFill>
            </a:endParaRPr>
          </a:p>
          <a:p>
            <a:pPr>
              <a:buNone/>
            </a:pPr>
            <a:endParaRPr lang="el-GR" dirty="0" smtClean="0">
              <a:solidFill>
                <a:schemeClr val="accent2">
                  <a:lumMod val="75000"/>
                </a:schemeClr>
              </a:solidFill>
            </a:endParaRPr>
          </a:p>
          <a:p>
            <a:pPr>
              <a:buNone/>
            </a:pPr>
            <a:r>
              <a:rPr lang="el-GR" dirty="0" smtClean="0"/>
              <a:t>       </a:t>
            </a:r>
          </a:p>
          <a:p>
            <a:pPr algn="ctr">
              <a:buNone/>
            </a:pPr>
            <a:r>
              <a:rPr lang="el-GR" dirty="0"/>
              <a:t> </a:t>
            </a:r>
            <a:r>
              <a:rPr lang="el-GR" dirty="0" smtClean="0"/>
              <a:t>          Οι χοροί εκφράζουν  τον πλούσιο  εσωτερικό                                κόσμο κάθε λαού. </a:t>
            </a:r>
          </a:p>
          <a:p>
            <a:pPr algn="ctr">
              <a:buNone/>
            </a:pPr>
            <a:r>
              <a:rPr lang="el-GR" dirty="0" smtClean="0"/>
              <a:t>   Με το χορό και το τραγούδι εκδηλώνει τα συναισθήματά του, τον ενθουσιασμό την απογοήτευση, την  αγάπη και τον έρωτα.</a:t>
            </a:r>
          </a:p>
          <a:p>
            <a:pPr algn="ctr">
              <a:buNone/>
            </a:pPr>
            <a:r>
              <a:rPr lang="el-GR" dirty="0" smtClean="0"/>
              <a:t> </a:t>
            </a:r>
          </a:p>
          <a:p>
            <a:endParaRPr lang="el-GR" dirty="0" smtClean="0"/>
          </a:p>
          <a:p>
            <a:endParaRPr lang="el-GR" dirty="0"/>
          </a:p>
        </p:txBody>
      </p:sp>
      <p:grpSp>
        <p:nvGrpSpPr>
          <p:cNvPr id="15" name="Ομάδα 14"/>
          <p:cNvGrpSpPr/>
          <p:nvPr/>
        </p:nvGrpSpPr>
        <p:grpSpPr>
          <a:xfrm>
            <a:off x="994016" y="413863"/>
            <a:ext cx="4730568" cy="1430961"/>
            <a:chOff x="993559" y="413863"/>
            <a:chExt cx="4730568" cy="1430961"/>
          </a:xfrm>
        </p:grpSpPr>
        <p:cxnSp>
          <p:nvCxnSpPr>
            <p:cNvPr id="9" name="8 - Γωνιακή σύνδεση"/>
            <p:cNvCxnSpPr/>
            <p:nvPr/>
          </p:nvCxnSpPr>
          <p:spPr>
            <a:xfrm>
              <a:off x="993559" y="413863"/>
              <a:ext cx="936104" cy="500066"/>
            </a:xfrm>
            <a:prstGeom prst="bentConnector3">
              <a:avLst>
                <a:gd name="adj1" fmla="val 50000"/>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2" name="11 - Γωνιακή σύνδεση"/>
            <p:cNvCxnSpPr/>
            <p:nvPr/>
          </p:nvCxnSpPr>
          <p:spPr>
            <a:xfrm rot="16200000" flipH="1">
              <a:off x="4940274" y="1060970"/>
              <a:ext cx="947694" cy="620013"/>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grpSp>
      <p:cxnSp>
        <p:nvCxnSpPr>
          <p:cNvPr id="14" name="13 - Γωνιακή σύνδεση"/>
          <p:cNvCxnSpPr/>
          <p:nvPr/>
        </p:nvCxnSpPr>
        <p:spPr>
          <a:xfrm rot="16200000" flipH="1">
            <a:off x="6146791" y="2239443"/>
            <a:ext cx="714380" cy="35719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 name="Ευθεία γραμμή σύνδεσης 2"/>
          <p:cNvCxnSpPr/>
          <p:nvPr/>
        </p:nvCxnSpPr>
        <p:spPr>
          <a:xfrm>
            <a:off x="6058564" y="2060848"/>
            <a:ext cx="287319" cy="0"/>
          </a:xfrm>
          <a:prstGeom prst="line">
            <a:avLst/>
          </a:prstGeom>
          <a:ln w="22225"/>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2015" y="861410"/>
            <a:ext cx="292100" cy="2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Ορθογώνιο 10"/>
          <p:cNvSpPr/>
          <p:nvPr/>
        </p:nvSpPr>
        <p:spPr>
          <a:xfrm>
            <a:off x="6325386" y="2731201"/>
            <a:ext cx="1607547" cy="584775"/>
          </a:xfrm>
          <a:prstGeom prst="rect">
            <a:avLst/>
          </a:prstGeom>
        </p:spPr>
        <p:txBody>
          <a:bodyPr wrap="square">
            <a:spAutoFit/>
          </a:bodyPr>
          <a:lstStyle/>
          <a:p>
            <a:r>
              <a:rPr lang="el-GR" sz="3200" dirty="0" smtClean="0">
                <a:solidFill>
                  <a:schemeClr val="tx2">
                    <a:lumMod val="60000"/>
                    <a:lumOff val="40000"/>
                  </a:schemeClr>
                </a:solidFill>
              </a:rPr>
              <a:t>ΕΘΙΜΟ </a:t>
            </a:r>
            <a:endParaRPr lang="el-GR" sz="3200"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1043608" y="524705"/>
            <a:ext cx="7488832" cy="4093428"/>
          </a:xfrm>
          <a:prstGeom prst="rect">
            <a:avLst/>
          </a:prstGeom>
        </p:spPr>
        <p:txBody>
          <a:bodyPr wrap="square">
            <a:spAutoFit/>
          </a:bodyPr>
          <a:lstStyle/>
          <a:p>
            <a:pPr algn="just">
              <a:buFont typeface="Wingdings" pitchFamily="2" charset="2"/>
              <a:buChar char="ü"/>
            </a:pPr>
            <a:r>
              <a:rPr lang="el-GR" sz="2800" dirty="0" smtClean="0"/>
              <a:t>Η Αθήνα από την κυριαρχία της Κρήτης ως φόρο τιμής αναγκάστηκε να στείλει επτά νέους άνδρες και επτά κορίτσια να θυσιαστούν στο Μινώταυρο.</a:t>
            </a:r>
            <a:r>
              <a:rPr lang="en-US" sz="2800" dirty="0" smtClean="0"/>
              <a:t> </a:t>
            </a:r>
            <a:endParaRPr lang="el-GR" sz="2800" dirty="0" smtClean="0"/>
          </a:p>
          <a:p>
            <a:pPr algn="just">
              <a:buFont typeface="Wingdings" pitchFamily="2" charset="2"/>
              <a:buChar char="ü"/>
            </a:pPr>
            <a:r>
              <a:rPr lang="en-US" sz="3600" dirty="0" smtClean="0"/>
              <a:t> </a:t>
            </a:r>
            <a:r>
              <a:rPr lang="el-GR" sz="2800" dirty="0" smtClean="0"/>
              <a:t>Ο Θησέας, γιος του βασιλιά της Αθήνας, προσφέρθηκε εθελοντικά να είναι ένας από την ομάδα με σκοπό να σκοτώσει τον Μινώταυρο και να ελευθερώσει την Αθήνα από την κυριαρχία της Κρήτης.</a:t>
            </a:r>
            <a:endParaRPr lang="el-G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0" y="1"/>
            <a:ext cx="9144000" cy="584775"/>
          </a:xfrm>
          <a:prstGeom prst="rect">
            <a:avLst/>
          </a:prstGeom>
        </p:spPr>
        <p:txBody>
          <a:bodyPr wrap="square">
            <a:spAutoFit/>
          </a:bodyPr>
          <a:lstStyle/>
          <a:p>
            <a:endParaRPr lang="el-GR" sz="3200" dirty="0"/>
          </a:p>
        </p:txBody>
      </p:sp>
      <p:sp>
        <p:nvSpPr>
          <p:cNvPr id="3" name="2 - Ορθογώνιο"/>
          <p:cNvSpPr/>
          <p:nvPr/>
        </p:nvSpPr>
        <p:spPr>
          <a:xfrm>
            <a:off x="1043607" y="44624"/>
            <a:ext cx="5175721" cy="5632311"/>
          </a:xfrm>
          <a:prstGeom prst="rect">
            <a:avLst/>
          </a:prstGeom>
        </p:spPr>
        <p:txBody>
          <a:bodyPr wrap="square">
            <a:spAutoFit/>
          </a:bodyPr>
          <a:lstStyle/>
          <a:p>
            <a:pPr algn="just">
              <a:buFont typeface="Wingdings" pitchFamily="2" charset="2"/>
              <a:buChar char="ü"/>
            </a:pPr>
            <a:r>
              <a:rPr lang="el-GR" sz="2400" dirty="0" smtClean="0"/>
              <a:t>Η αρχαιότερη γνωστή μορφή λαβύρινθου είναι το σχέδιο του «Κρητικού» λαβύρινθου. </a:t>
            </a:r>
          </a:p>
          <a:p>
            <a:pPr>
              <a:buFont typeface="Wingdings" pitchFamily="2" charset="2"/>
              <a:buChar char="ü"/>
            </a:pPr>
            <a:r>
              <a:rPr lang="el-GR" sz="2400" dirty="0" smtClean="0"/>
              <a:t>Οι επτά δακτύλιοι των μονοπατιών εύκολα δημιουργούνται σχεδιάζοντας ένα σταυρό και τέσσερις τελείες και στη συνέχεια ενώνοντάς τα μέχρι να σχηματίσουν οκτώ ομόκεντρους κύκλους, αφήνοντας ενδιάμεσα εφτά κενούς δακτυλίους. </a:t>
            </a:r>
          </a:p>
          <a:p>
            <a:pPr indent="-342900" algn="just">
              <a:buFont typeface="Wingdings" pitchFamily="2" charset="2"/>
              <a:buChar char="ü"/>
            </a:pPr>
            <a:r>
              <a:rPr lang="el-GR" sz="2400" dirty="0"/>
              <a:t>Αυτός είναι ένας από τους σημαντικότερους ελληνικούς μύθους. Έχει διατηρηθεί ζωντανός στο πέρασμα των αιώνων ανάμεσα στους λαβύρινθους όλου του κόσμου!</a:t>
            </a:r>
          </a:p>
        </p:txBody>
      </p:sp>
      <p:sp>
        <p:nvSpPr>
          <p:cNvPr id="2" name="Ορθογώνιο 1"/>
          <p:cNvSpPr/>
          <p:nvPr/>
        </p:nvSpPr>
        <p:spPr>
          <a:xfrm>
            <a:off x="6084168" y="4221088"/>
            <a:ext cx="2808312" cy="1200329"/>
          </a:xfrm>
          <a:prstGeom prst="rect">
            <a:avLst/>
          </a:prstGeom>
        </p:spPr>
        <p:txBody>
          <a:bodyPr wrap="square">
            <a:spAutoFit/>
          </a:bodyPr>
          <a:lstStyle/>
          <a:p>
            <a:pPr algn="ctr"/>
            <a:r>
              <a:rPr lang="el-GR" b="1" dirty="0">
                <a:solidFill>
                  <a:srgbClr val="FF0000"/>
                </a:solidFill>
              </a:rPr>
              <a:t>Είναι ένα σχήμα το οποίο αφήνει εδώ και 5000 χρόνια τα ίχνη του στην ιστορία του πολιτισμού</a:t>
            </a:r>
            <a:r>
              <a:rPr lang="el-GR" dirty="0">
                <a:solidFill>
                  <a:srgbClr val="FF0000"/>
                </a:solidFill>
              </a:rPr>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9329" y="1196752"/>
            <a:ext cx="2097087" cy="277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584775"/>
          </a:xfrm>
          <a:prstGeom prst="rect">
            <a:avLst/>
          </a:prstGeom>
        </p:spPr>
        <p:txBody>
          <a:bodyPr wrap="square">
            <a:spAutoFit/>
          </a:bodyPr>
          <a:lstStyle/>
          <a:p>
            <a:endParaRPr lang="el-GR" sz="3200" dirty="0"/>
          </a:p>
        </p:txBody>
      </p:sp>
      <p:sp>
        <p:nvSpPr>
          <p:cNvPr id="3" name="2 - Ορθογώνιο"/>
          <p:cNvSpPr/>
          <p:nvPr/>
        </p:nvSpPr>
        <p:spPr>
          <a:xfrm>
            <a:off x="1115616" y="574521"/>
            <a:ext cx="8028384" cy="5570756"/>
          </a:xfrm>
          <a:prstGeom prst="rect">
            <a:avLst/>
          </a:prstGeom>
        </p:spPr>
        <p:txBody>
          <a:bodyPr wrap="square">
            <a:spAutoFit/>
          </a:bodyPr>
          <a:lstStyle/>
          <a:p>
            <a:pPr>
              <a:buFont typeface="Wingdings" pitchFamily="2" charset="2"/>
              <a:buChar char="ü"/>
            </a:pPr>
            <a:r>
              <a:rPr lang="el-GR" sz="3200" dirty="0" smtClean="0"/>
              <a:t>Υπάρχουν χιλιάδες πέτρινοι λαβύρινθοι, που απεικονίζονται σε χαλκογραφίες και χάρτες της Κρήτης από τον 15</a:t>
            </a:r>
            <a:r>
              <a:rPr lang="el-GR" sz="3200" baseline="30000" dirty="0" smtClean="0"/>
              <a:t>ο</a:t>
            </a:r>
            <a:r>
              <a:rPr lang="el-GR" sz="3200" dirty="0" smtClean="0"/>
              <a:t> ως τον 19</a:t>
            </a:r>
            <a:r>
              <a:rPr lang="el-GR" sz="3200" baseline="30000" dirty="0" smtClean="0"/>
              <a:t>ο</a:t>
            </a:r>
            <a:r>
              <a:rPr lang="el-GR" sz="3200" dirty="0" smtClean="0"/>
              <a:t> αιώνα. </a:t>
            </a:r>
            <a:endParaRPr lang="en-US" sz="3200" dirty="0" smtClean="0"/>
          </a:p>
          <a:p>
            <a:endParaRPr lang="el-GR" sz="3200" dirty="0" smtClean="0"/>
          </a:p>
          <a:p>
            <a:pPr>
              <a:buFont typeface="Wingdings" pitchFamily="2" charset="2"/>
              <a:buChar char="ü"/>
            </a:pPr>
            <a:r>
              <a:rPr lang="el-GR" sz="3200" dirty="0" smtClean="0"/>
              <a:t>Κατά την διάρκεια της Αναγέννησης και στην Βικτοριανή εποχή εξελίχθηκαν σε θαμνώδη λαβύρινθους. </a:t>
            </a:r>
            <a:endParaRPr lang="en-US" sz="3200" dirty="0" smtClean="0"/>
          </a:p>
          <a:p>
            <a:endParaRPr lang="el-GR" sz="3200" dirty="0" smtClean="0"/>
          </a:p>
          <a:p>
            <a:pPr>
              <a:buFont typeface="Wingdings" pitchFamily="2" charset="2"/>
              <a:buChar char="ü"/>
            </a:pPr>
            <a:r>
              <a:rPr lang="el-GR" sz="3200" dirty="0" smtClean="0"/>
              <a:t>Μέχρι και το 1917, η Τράπεζα της Κρήτης είχε εκδώσει χάρτινο νόμισμα με το σύμβολο του λαβύρινθου</a:t>
            </a:r>
            <a:r>
              <a:rPr lang="el-GR" sz="3600" dirty="0" smtClean="0"/>
              <a:t>!</a:t>
            </a:r>
            <a:endParaRPr lang="el-GR"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71600" y="1358191"/>
            <a:ext cx="748883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tab pos="228600" algn="l"/>
              </a:tabLst>
            </a:pPr>
            <a:r>
              <a:rPr kumimoji="0" lang="el-GR" sz="2400" b="0" i="0" u="none" strike="noStrike" cap="none" normalizeH="0" baseline="0" dirty="0" smtClean="0">
                <a:ln>
                  <a:noFill/>
                </a:ln>
                <a:solidFill>
                  <a:schemeClr val="tx1"/>
                </a:solidFill>
                <a:effectLst/>
                <a:ea typeface="Times New Roman" pitchFamily="18" charset="0"/>
              </a:rPr>
              <a:t>Λέγεται και Χορός του Θησέα ή Χορός της Νύφης. </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tab pos="228600" algn="l"/>
              </a:tabLst>
            </a:pPr>
            <a:r>
              <a:rPr kumimoji="0" lang="el-GR" sz="2400" b="0" i="0" u="none" strike="noStrike" cap="none" normalizeH="0" baseline="0" dirty="0" smtClean="0">
                <a:ln>
                  <a:noFill/>
                </a:ln>
                <a:solidFill>
                  <a:schemeClr val="tx1"/>
                </a:solidFill>
                <a:effectLst/>
                <a:ea typeface="Times New Roman" pitchFamily="18" charset="0"/>
              </a:rPr>
              <a:t>Πιστεύεται ότι αποτελεί αναπαράσταση της πορείας του Θησέα μέσα στο Λαβύρινθο.</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tab pos="228600" algn="l"/>
              </a:tabLst>
            </a:pPr>
            <a:r>
              <a:rPr kumimoji="0" lang="el-GR" sz="2400" b="0" i="0" u="none" strike="noStrike" cap="none" normalizeH="0" baseline="0" dirty="0" smtClean="0">
                <a:ln>
                  <a:noFill/>
                </a:ln>
                <a:solidFill>
                  <a:schemeClr val="tx1"/>
                </a:solidFill>
                <a:effectLst/>
                <a:ea typeface="Times New Roman" pitchFamily="18" charset="0"/>
              </a:rPr>
              <a:t> Οι χορευτές είναι σφιχταγκαλιασμένοι και βαδίζουν με μικρά σιγανά βήματα, με τον </a:t>
            </a:r>
            <a:r>
              <a:rPr kumimoji="0" lang="el-GR" sz="2400" b="0" i="0" u="none" strike="noStrike" cap="none" normalizeH="0" baseline="0" dirty="0" err="1" smtClean="0">
                <a:ln>
                  <a:noFill/>
                </a:ln>
                <a:solidFill>
                  <a:schemeClr val="tx1"/>
                </a:solidFill>
                <a:effectLst/>
                <a:ea typeface="Times New Roman" pitchFamily="18" charset="0"/>
              </a:rPr>
              <a:t>πρωτοχορευτή</a:t>
            </a:r>
            <a:r>
              <a:rPr kumimoji="0" lang="el-GR" sz="2400" b="0" i="0" u="none" strike="noStrike" cap="none" normalizeH="0" baseline="0" dirty="0" smtClean="0">
                <a:ln>
                  <a:noFill/>
                </a:ln>
                <a:solidFill>
                  <a:schemeClr val="tx1"/>
                </a:solidFill>
                <a:effectLst/>
                <a:ea typeface="Times New Roman" pitchFamily="18" charset="0"/>
              </a:rPr>
              <a:t> να φαίνεται ότι σέρνει την ανθρώπινη αυτή αλυσίδα προσπαθώντας να την οδηγήσει έξω από το Λαβύρινθο στη σωτηρία.</a:t>
            </a:r>
            <a:endParaRPr kumimoji="0" lang="el-GR" sz="2400" b="0" i="0" u="none" strike="noStrike" cap="none" normalizeH="0" baseline="0" dirty="0" smtClean="0">
              <a:ln>
                <a:noFill/>
              </a:ln>
              <a:solidFill>
                <a:schemeClr val="tx1"/>
              </a:solidFill>
              <a:effectLst/>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tab pos="228600" algn="l"/>
              </a:tabLst>
            </a:pPr>
            <a:r>
              <a:rPr kumimoji="0" lang="el-GR" sz="2400" b="0" i="0" u="none" strike="noStrike" cap="none" normalizeH="0" baseline="0" dirty="0" smtClean="0">
                <a:ln>
                  <a:noFill/>
                </a:ln>
                <a:solidFill>
                  <a:schemeClr val="tx1"/>
                </a:solidFill>
                <a:effectLst/>
                <a:ea typeface="Times New Roman" pitchFamily="18" charset="0"/>
              </a:rPr>
              <a:t>Ο Σιγανός χορευόταν παλιά με τα χέρια σταυρωτά. Στα χρόνια της Τουρκοκρατίας είχε γίνει ο χορός της φιλίας, της ενότητας, της ανθρώπινης αλυσίδας που θα τους οδηγούσε στην ελευθερία.</a:t>
            </a:r>
            <a:endParaRPr kumimoji="0" lang="el-GR" sz="2400" b="0" i="0" u="none" strike="noStrike" cap="none" normalizeH="0" baseline="0" dirty="0" smtClean="0">
              <a:ln>
                <a:noFill/>
              </a:ln>
              <a:solidFill>
                <a:schemeClr val="tx1"/>
              </a:solidFill>
              <a:effectLst/>
            </a:endParaRPr>
          </a:p>
        </p:txBody>
      </p:sp>
      <p:sp>
        <p:nvSpPr>
          <p:cNvPr id="2" name="Ορθογώνιο 1"/>
          <p:cNvSpPr/>
          <p:nvPr/>
        </p:nvSpPr>
        <p:spPr>
          <a:xfrm>
            <a:off x="3059832" y="342255"/>
            <a:ext cx="3083230" cy="769441"/>
          </a:xfrm>
          <a:prstGeom prst="rect">
            <a:avLst/>
          </a:prstGeom>
        </p:spPr>
        <p:txBody>
          <a:bodyPr wrap="square">
            <a:spAutoFit/>
          </a:bodyPr>
          <a:lstStyle/>
          <a:p>
            <a:pPr algn="ctr"/>
            <a:r>
              <a:rPr lang="el-GR" sz="4400" b="1" dirty="0" smtClean="0">
                <a:solidFill>
                  <a:srgbClr val="FEB80A">
                    <a:lumMod val="75000"/>
                  </a:srgbClr>
                </a:solidFill>
              </a:rPr>
              <a:t>ΣΙΓΑΝΟΣ</a:t>
            </a:r>
            <a:endParaRPr lang="el-GR" sz="4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115616" y="1611444"/>
            <a:ext cx="734481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kumimoji="0" lang="el-GR" sz="2400" b="0" i="0" u="none" strike="noStrike" cap="none" normalizeH="0" baseline="0" dirty="0" smtClean="0">
                <a:ln>
                  <a:noFill/>
                </a:ln>
                <a:solidFill>
                  <a:schemeClr val="tx1"/>
                </a:solidFill>
                <a:effectLst/>
                <a:ea typeface="Times New Roman" pitchFamily="18" charset="0"/>
              </a:rPr>
              <a:t>Φαίνεται αρχαιότατη καταγωγή. Πρέπει να κρατάει από τον (ή την) αρχαίο Γέρανο που σύμφωνα με τους ποιητές πρωτοπαρουσίασε ο Θησέας στη Δήλο γυρνώντας νικητής από την Κρήτη.</a:t>
            </a:r>
          </a:p>
          <a:p>
            <a:pPr lvl="0" algn="just" eaLnBrk="0" fontAlgn="base" hangingPunct="0">
              <a:spcBef>
                <a:spcPct val="0"/>
              </a:spcBef>
              <a:spcAft>
                <a:spcPct val="0"/>
              </a:spcAft>
            </a:pPr>
            <a:r>
              <a:rPr kumimoji="0" lang="el-GR" sz="2400" b="0" i="0" u="none" strike="noStrike" cap="none" normalizeH="0" baseline="0" dirty="0" smtClean="0">
                <a:ln>
                  <a:noFill/>
                </a:ln>
                <a:solidFill>
                  <a:schemeClr val="tx1"/>
                </a:solidFill>
                <a:effectLst/>
                <a:ea typeface="Times New Roman" pitchFamily="18" charset="0"/>
              </a:rPr>
              <a:t> Παραλλαγές του ίδιου χορευτικού τύπου συναντούμε και σε άλλους ελληνικούς τόπους , στην Ήπειρο, την Τσακωνιά, τον Πόντο – Γεράνι, Αερανό ή όπως αλλιώς είναι γνωστός.</a:t>
            </a:r>
            <a:r>
              <a:rPr lang="el-GR" sz="2400" dirty="0" smtClean="0"/>
              <a:t> </a:t>
            </a:r>
          </a:p>
          <a:p>
            <a:pPr lvl="0" algn="just" eaLnBrk="0" fontAlgn="base" hangingPunct="0">
              <a:spcBef>
                <a:spcPct val="0"/>
              </a:spcBef>
              <a:spcAft>
                <a:spcPct val="0"/>
              </a:spcAft>
            </a:pPr>
            <a:r>
              <a:rPr lang="el-GR" sz="2400" dirty="0" smtClean="0"/>
              <a:t>Στην Πάρο και τη Μύκονο, χορεύεται μέχρι σήμερα ο παραδοσιακός αποκριάτικος «Αγέρανος», χορός σοβαρός και τελετουργικός, χωρίς μουσικά όργανα, με κίνηση συχνά λαβυρινθιακή. </a:t>
            </a:r>
            <a:endParaRPr kumimoji="0" lang="el-GR" sz="2400" b="0" i="0" u="none" strike="noStrike" cap="none" normalizeH="0" baseline="0" dirty="0" smtClean="0">
              <a:ln>
                <a:noFill/>
              </a:ln>
              <a:solidFill>
                <a:schemeClr val="tx1"/>
              </a:solidFill>
              <a:effectLst/>
            </a:endParaRPr>
          </a:p>
        </p:txBody>
      </p:sp>
      <p:sp>
        <p:nvSpPr>
          <p:cNvPr id="2" name="Στρογγυλεμένο ορθογώνιο 1"/>
          <p:cNvSpPr/>
          <p:nvPr/>
        </p:nvSpPr>
        <p:spPr>
          <a:xfrm>
            <a:off x="1475656" y="188640"/>
            <a:ext cx="6552728" cy="864096"/>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600" b="1" dirty="0">
                <a:solidFill>
                  <a:schemeClr val="tx2">
                    <a:lumMod val="60000"/>
                    <a:lumOff val="40000"/>
                  </a:schemeClr>
                </a:solidFill>
              </a:rPr>
              <a:t>ΓΙΑ ΤΟΝ ΠΑΡΙΑΝΟ </a:t>
            </a:r>
            <a:r>
              <a:rPr lang="el-GR" sz="3600" b="1" dirty="0" smtClean="0">
                <a:solidFill>
                  <a:schemeClr val="tx2">
                    <a:lumMod val="60000"/>
                    <a:lumOff val="40000"/>
                  </a:schemeClr>
                </a:solidFill>
              </a:rPr>
              <a:t>ΑΓΕΡΑΝΟ </a:t>
            </a:r>
            <a:endParaRPr lang="el-GR" sz="36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1043608" y="476671"/>
            <a:ext cx="7886110" cy="4893647"/>
          </a:xfrm>
          <a:prstGeom prst="rect">
            <a:avLst/>
          </a:prstGeom>
        </p:spPr>
        <p:txBody>
          <a:bodyPr wrap="square">
            <a:spAutoFit/>
          </a:bodyPr>
          <a:lstStyle/>
          <a:p>
            <a:pPr algn="ctr"/>
            <a:endParaRPr lang="el-GR" sz="4800" dirty="0" smtClean="0">
              <a:solidFill>
                <a:schemeClr val="accent2">
                  <a:lumMod val="75000"/>
                </a:schemeClr>
              </a:solidFill>
            </a:endParaRPr>
          </a:p>
          <a:p>
            <a:pPr marL="342900" indent="-342900">
              <a:buFont typeface="Wingdings" panose="05000000000000000000" pitchFamily="2" charset="2"/>
              <a:buChar char="ü"/>
            </a:pPr>
            <a:r>
              <a:rPr lang="el-GR" sz="2400" dirty="0" smtClean="0"/>
              <a:t>Η πρώτη άποψη υποστηρίζει ότι ο χορός</a:t>
            </a:r>
            <a:r>
              <a:rPr lang="en-US" sz="2400" dirty="0" smtClean="0"/>
              <a:t> </a:t>
            </a:r>
            <a:r>
              <a:rPr lang="el-GR" sz="2400" dirty="0" smtClean="0"/>
              <a:t>χορεύτηκε στη Δήλο και από εκεί στη Μικρά Ασία και στις πόλεις της Ελλάδος, διατηρήθηκε μόνο στη Νότια Κυνουρία. Η Δώρα Στράτου γράφει, σχετικά στο βιβλίο της: </a:t>
            </a:r>
          </a:p>
          <a:p>
            <a:r>
              <a:rPr lang="el-GR" sz="2400" dirty="0" smtClean="0">
                <a:solidFill>
                  <a:schemeClr val="accent2">
                    <a:lumMod val="75000"/>
                  </a:schemeClr>
                </a:solidFill>
              </a:rPr>
              <a:t>               </a:t>
            </a:r>
            <a:r>
              <a:rPr lang="el-GR" sz="2400" b="1" dirty="0" smtClean="0">
                <a:solidFill>
                  <a:schemeClr val="tx2">
                    <a:lumMod val="60000"/>
                    <a:lumOff val="40000"/>
                  </a:schemeClr>
                </a:solidFill>
              </a:rPr>
              <a:t>Μια ζωή, μια περιπέτεια</a:t>
            </a:r>
            <a:r>
              <a:rPr lang="el-GR" sz="2400" b="1" dirty="0" smtClean="0">
                <a:solidFill>
                  <a:srgbClr val="C00000"/>
                </a:solidFill>
              </a:rPr>
              <a:t>.</a:t>
            </a:r>
          </a:p>
          <a:p>
            <a:endParaRPr lang="el-GR" sz="2400" b="1" dirty="0" smtClean="0">
              <a:solidFill>
                <a:srgbClr val="C00000"/>
              </a:solidFill>
            </a:endParaRPr>
          </a:p>
          <a:p>
            <a:r>
              <a:rPr lang="el-GR" sz="2400" dirty="0" smtClean="0"/>
              <a:t>«</a:t>
            </a:r>
            <a:r>
              <a:rPr lang="en-US" sz="2400" dirty="0" smtClean="0"/>
              <a:t>O</a:t>
            </a:r>
            <a:r>
              <a:rPr lang="el-GR" sz="2400" dirty="0" smtClean="0"/>
              <a:t>ι Τσάκωνες κράτησαν πολλά από τα βιώματά τους και τις συνήθειες της προηγούμενης ζωής και αυτό αποδεικνύεται από τον Τσακώνικο χορό, που χορεύεται μόνο στην περιοχή αυτή και αναβιώνει ένα γεγονός:</a:t>
            </a:r>
          </a:p>
          <a:p>
            <a:r>
              <a:rPr lang="el-GR" sz="2400" b="1" dirty="0" smtClean="0">
                <a:solidFill>
                  <a:schemeClr val="accent2">
                    <a:lumMod val="75000"/>
                  </a:schemeClr>
                </a:solidFill>
              </a:rPr>
              <a:t>   </a:t>
            </a:r>
            <a:r>
              <a:rPr lang="el-GR" sz="2400" b="1" dirty="0" smtClean="0">
                <a:solidFill>
                  <a:schemeClr val="tx2">
                    <a:lumMod val="60000"/>
                    <a:lumOff val="40000"/>
                  </a:schemeClr>
                </a:solidFill>
              </a:rPr>
              <a:t>Το Θησέα και τον χορό </a:t>
            </a:r>
            <a:r>
              <a:rPr lang="el-GR" sz="2400" b="1" dirty="0">
                <a:solidFill>
                  <a:schemeClr val="tx2">
                    <a:lumMod val="60000"/>
                    <a:lumOff val="40000"/>
                  </a:schemeClr>
                </a:solidFill>
              </a:rPr>
              <a:t>του».</a:t>
            </a:r>
          </a:p>
        </p:txBody>
      </p:sp>
      <p:sp>
        <p:nvSpPr>
          <p:cNvPr id="2" name="Στρογγυλεμένο ορθογώνιο 1"/>
          <p:cNvSpPr/>
          <p:nvPr/>
        </p:nvSpPr>
        <p:spPr>
          <a:xfrm>
            <a:off x="1185105" y="80627"/>
            <a:ext cx="7200800" cy="792088"/>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4000" b="1" dirty="0">
                <a:solidFill>
                  <a:schemeClr val="tx2">
                    <a:lumMod val="60000"/>
                    <a:lumOff val="40000"/>
                  </a:schemeClr>
                </a:solidFill>
              </a:rPr>
              <a:t>ΤΣΑΚΩΝΙΚΟΣ </a:t>
            </a:r>
            <a:r>
              <a:rPr lang="el-GR" sz="4000" b="1" dirty="0" smtClean="0">
                <a:solidFill>
                  <a:schemeClr val="tx2">
                    <a:lumMod val="60000"/>
                    <a:lumOff val="40000"/>
                  </a:schemeClr>
                </a:solidFill>
              </a:rPr>
              <a:t>ΧΟΡΟ</a:t>
            </a:r>
            <a:r>
              <a:rPr lang="el-GR" sz="4000" b="1" dirty="0">
                <a:solidFill>
                  <a:schemeClr val="tx2">
                    <a:lumMod val="60000"/>
                    <a:lumOff val="40000"/>
                  </a:schemeClr>
                </a:solidFill>
              </a:rPr>
              <a:t>Σ</a:t>
            </a:r>
          </a:p>
          <a:p>
            <a:pPr algn="ct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043608" y="1340768"/>
            <a:ext cx="7380312" cy="4524315"/>
          </a:xfrm>
          <a:prstGeom prst="rect">
            <a:avLst/>
          </a:prstGeom>
        </p:spPr>
        <p:txBody>
          <a:bodyPr wrap="square">
            <a:spAutoFit/>
          </a:bodyPr>
          <a:lstStyle/>
          <a:p>
            <a:pPr marL="342900" indent="-342900" algn="just">
              <a:buFont typeface="Wingdings" panose="05000000000000000000" pitchFamily="2" charset="2"/>
              <a:buChar char="ü"/>
            </a:pPr>
            <a:r>
              <a:rPr lang="el-GR" sz="2400" dirty="0" smtClean="0"/>
              <a:t>Ο </a:t>
            </a:r>
            <a:r>
              <a:rPr lang="el-GR" sz="2400" dirty="0"/>
              <a:t>χορός κάνει ελικοειδή κυκλίσματα (δίπλες) και ο πρώτος του χορού, γυρίζει με την πλάτη προς τους υπόλοιπους, κατόπιν γίνεται η ίδια κίνηση αντιθέτως</a:t>
            </a:r>
            <a:r>
              <a:rPr lang="el-GR" sz="2400" dirty="0" smtClean="0"/>
              <a:t>.</a:t>
            </a:r>
          </a:p>
          <a:p>
            <a:pPr marL="342900" indent="-342900" algn="just">
              <a:buFont typeface="Wingdings" panose="05000000000000000000" pitchFamily="2" charset="2"/>
              <a:buChar char="ü"/>
            </a:pPr>
            <a:r>
              <a:rPr lang="el-GR" sz="2400" dirty="0" smtClean="0"/>
              <a:t>Άλλοτε </a:t>
            </a:r>
            <a:r>
              <a:rPr lang="el-GR" sz="2400" dirty="0"/>
              <a:t>πάλι ο χορός δημιουργεί ένα σαλίγκαρο </a:t>
            </a:r>
            <a:r>
              <a:rPr lang="el-GR" sz="2400" dirty="0" smtClean="0"/>
              <a:t>στον </a:t>
            </a:r>
            <a:r>
              <a:rPr lang="el-GR" sz="2400" dirty="0"/>
              <a:t>αργό του ρυθμό, και ξεδιπλώνεται στο γρήγορο αναπαριστώντας τη ζωή.</a:t>
            </a:r>
          </a:p>
          <a:p>
            <a:pPr marL="342900" indent="-342900" algn="just">
              <a:buFont typeface="Wingdings" panose="05000000000000000000" pitchFamily="2" charset="2"/>
              <a:buChar char="ü"/>
            </a:pPr>
            <a:r>
              <a:rPr lang="el-GR" sz="2400" dirty="0"/>
              <a:t>Τα βήματα είναι αργά, μετρημένα και ο χορός ξετυλίγεται κάνοντας κύκλους και στροφές, διπλώματα και ξεδιπλώματα, αναπαριστώντας τη ζωή, την ανάπτυξη, τη νίκη. Οι μελετητές δεν έχουν καταλήξει σε μια οριστική και τεκμηριωμένη θέση.</a:t>
            </a:r>
          </a:p>
        </p:txBody>
      </p:sp>
      <p:sp>
        <p:nvSpPr>
          <p:cNvPr id="2" name="Ορθογώνιο 1"/>
          <p:cNvSpPr/>
          <p:nvPr/>
        </p:nvSpPr>
        <p:spPr>
          <a:xfrm>
            <a:off x="1043608" y="116632"/>
            <a:ext cx="7992888" cy="936104"/>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chemeClr val="bg1"/>
                </a:solidFill>
              </a:rPr>
              <a:t>                   </a:t>
            </a:r>
            <a:r>
              <a:rPr lang="el-GR" b="1" dirty="0" smtClean="0">
                <a:solidFill>
                  <a:schemeClr val="tx2">
                    <a:lumMod val="60000"/>
                    <a:lumOff val="40000"/>
                  </a:schemeClr>
                </a:solidFill>
              </a:rPr>
              <a:t>ΑΝΑΠΑΡΑΣΤΑΣΗ                                 ΠΑΡΟΥΣΙΑΣΗ     </a:t>
            </a:r>
          </a:p>
          <a:p>
            <a:r>
              <a:rPr lang="el-GR" b="1" dirty="0" smtClean="0">
                <a:solidFill>
                  <a:schemeClr val="tx2">
                    <a:lumMod val="60000"/>
                    <a:lumOff val="40000"/>
                  </a:schemeClr>
                </a:solidFill>
              </a:rPr>
              <a:t>                          ΛΑΒΥΡΙΝΘΟΥ                                      ΧΟΡΟΥ </a:t>
            </a:r>
            <a:endParaRPr lang="el-GR" b="1" dirty="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2000" fill="hold"/>
                                        <p:tgtEl>
                                          <p:spTgt spid="2">
                                            <p:txEl>
                                              <p:pRg st="0" end="0"/>
                                            </p:txEl>
                                          </p:spTgt>
                                        </p:tgtEl>
                                      </p:cBhvr>
                                      <p:by x="150000" y="150000"/>
                                    </p:animScale>
                                  </p:childTnLst>
                                </p:cTn>
                              </p:par>
                            </p:childTnLst>
                          </p:cTn>
                        </p:par>
                        <p:par>
                          <p:cTn id="7" fill="hold">
                            <p:stCondLst>
                              <p:cond delay="2000"/>
                            </p:stCondLst>
                            <p:childTnLst>
                              <p:par>
                                <p:cTn id="8" presetID="6" presetClass="emph" presetSubtype="0" fill="hold" nodeType="afterEffect">
                                  <p:stCondLst>
                                    <p:cond delay="0"/>
                                  </p:stCondLst>
                                  <p:childTnLst>
                                    <p:animScale>
                                      <p:cBhvr>
                                        <p:cTn id="9" dur="2000" fill="hold"/>
                                        <p:tgtEl>
                                          <p:spTgt spid="2">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331</TotalTime>
  <Words>871</Words>
  <Application>Microsoft Office PowerPoint</Application>
  <PresentationFormat>Προβολή στην οθόνη (4:3)</PresentationFormat>
  <Paragraphs>76</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Ηλιοστάσιο</vt:lpstr>
      <vt:lpstr>Μια μακραίωνη παράδοση λαβυρινθιακού χορού</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Ειρήνη</cp:lastModifiedBy>
  <cp:revision>45</cp:revision>
  <dcterms:created xsi:type="dcterms:W3CDTF">2015-03-03T08:01:40Z</dcterms:created>
  <dcterms:modified xsi:type="dcterms:W3CDTF">2015-03-30T18:19:38Z</dcterms:modified>
</cp:coreProperties>
</file>