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93" r:id="rId4"/>
    <p:sldId id="260" r:id="rId5"/>
    <p:sldId id="265" r:id="rId6"/>
    <p:sldId id="269" r:id="rId7"/>
    <p:sldId id="258" r:id="rId8"/>
    <p:sldId id="270" r:id="rId9"/>
    <p:sldId id="271" r:id="rId10"/>
    <p:sldId id="259" r:id="rId11"/>
    <p:sldId id="266" r:id="rId12"/>
    <p:sldId id="263" r:id="rId13"/>
    <p:sldId id="267" r:id="rId14"/>
    <p:sldId id="268" r:id="rId15"/>
    <p:sldId id="264" r:id="rId16"/>
    <p:sldId id="274" r:id="rId17"/>
    <p:sldId id="273" r:id="rId18"/>
    <p:sldId id="261" r:id="rId19"/>
    <p:sldId id="275" r:id="rId20"/>
    <p:sldId id="277" r:id="rId21"/>
    <p:sldId id="276" r:id="rId22"/>
    <p:sldId id="281" r:id="rId23"/>
    <p:sldId id="29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62" r:id="rId34"/>
    <p:sldId id="279" r:id="rId35"/>
    <p:sldId id="280" r:id="rId36"/>
    <p:sldId id="294" r:id="rId37"/>
    <p:sldId id="295" r:id="rId38"/>
    <p:sldId id="296" r:id="rId39"/>
    <p:sldId id="297" r:id="rId40"/>
    <p:sldId id="298" r:id="rId41"/>
    <p:sldId id="278" r:id="rId42"/>
    <p:sldId id="27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1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03A21-4DF5-4151-8936-3462F8094232}" type="datetimeFigureOut">
              <a:rPr lang="el-GR" smtClean="0"/>
              <a:pPr/>
              <a:t>22/5/2015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84368-B621-4141-9A8F-E7155BEE420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84368-B621-4141-9A8F-E7155BEE420D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24AEF-F87D-4B8F-805C-7575BA2321E5}" type="datetimeFigureOut">
              <a:rPr lang="en-US" smtClean="0"/>
              <a:pPr/>
              <a:t>5/22/2015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5C592-D0F4-4634-B513-C827F311A9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838200" y="396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Σχ. Έτος:2014-2015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838200" y="4419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l-GR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ο</a:t>
            </a:r>
            <a:r>
              <a:rPr lang="el-G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Γυμνάσιο Αλεξανδρούπολης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85800" y="49530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Εκπαιδευτική Διαθεματική Προσέγγιση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457200" y="228600"/>
            <a:ext cx="8382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l-GR" sz="4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Μελετη πραγματικων κινησεων </a:t>
            </a:r>
            <a:r>
              <a:rPr lang="el-GR" sz="4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με </a:t>
            </a:r>
            <a:r>
              <a:rPr lang="el-GR" sz="4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χρηση καμερασ </a:t>
            </a:r>
            <a:r>
              <a:rPr lang="el-GR" sz="4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και </a:t>
            </a:r>
            <a:r>
              <a:rPr lang="el-GR" sz="4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λογισμικου ιχνηλατησησ.</a:t>
            </a:r>
            <a:endParaRPr lang="el-GR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85800" y="5562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Διάρκεια προγράμματος: 2 μήνες ( 5 συναντήσεις)</a:t>
            </a:r>
            <a:endParaRPr lang="el-GR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Αρχιτεκτονική της Δράσης</a:t>
            </a:r>
            <a:endParaRPr lang="en-US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1066800" y="1371600"/>
            <a:ext cx="6781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 </a:t>
            </a:r>
            <a:r>
              <a:rPr lang="el-G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Ενημέρωση- Ευαισθητοποίηση μαθητών</a:t>
            </a:r>
          </a:p>
          <a:p>
            <a:endParaRPr lang="el-GR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comps.canstockphoto.com/can-stock-photo_csp10508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33600"/>
            <a:ext cx="7086600" cy="3962400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685800" y="685800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3200" b="1" dirty="0" smtClean="0">
                <a:solidFill>
                  <a:srgbClr val="FF0000"/>
                </a:solidFill>
              </a:rPr>
              <a:t>Εκδήλωση επιθυμίας – εγγραφές μαθητών</a:t>
            </a:r>
          </a:p>
        </p:txBody>
      </p:sp>
      <p:sp>
        <p:nvSpPr>
          <p:cNvPr id="11266" name="AutoShape 2" descr="Αποτέλεσμα εικόνας για sikono xeri illustration 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268" name="AutoShape 4" descr="data:image/jpeg;base64,/9j/4AAQSkZJRgABAQAAAQABAAD/2wCEAAkGBxQSEBUUEhQVFhQWGBcUFBUUFxkXFxkXGxcaFhgXGBkYHCggGBonHRgYITEkJSkrLi4uFx8zODMsNygwLiwBCgoKBQUFDgUFDisZExkrKysrKysrKysrKysrKysrKysrKysrKysrKysrKysrKysrKysrKysrKysrKysrKysrK//AABEIARUAtgMBIgACEQEDEQH/xAAcAAEAAwADAQEAAAAAAAAAAAAABQYHAQMEAgj/xABEEAACAQMCAwUFBQUECgMBAAABAgMABBEFIQYSMQcTQVFhFCJxgZEjMkJSoRUkM7HBNFNy0RYXQ1RikpOi4fBEgrII/8QAFAEBAAAAAAAAAAAAAAAAAAAAAP/EABQRAQAAAAAAAAAAAAAAAAAAAAD/2gAMAwEAAhEDEQA/ANxpSlApSlApSlApSlApSlApXGa4JoITW+Ilihumh5ZpbVeeSHmKn7vOBnBxlfQ77VJaVfpcQRzRnKSIsi/BhkVANb3D6hdDDezNaoqlschnJYHl8fu4z1Fe/g7S3tbC3t5SGeKNUYruMgdAcDIFBN0pSgUpSgUpSgUpSgUpSgUpSgUpSgUpSgUpXBoPmaTlUk9ACT8t6zzh3tCmmbNxAiRzQz3Fo6MWysLEMkgI2bAz8qir7ULy2v7yTv5ZDC6TNasQY5LBhhniGARIh5zsTnA286zPdrHDGBIxjtri5iB65gu4XlhPoCW5d/HPlQTFtx/fR20neyRvNPbwz2pWPlMck8hjWMjJDAdQT+U5q49ll7cPHdxXMxna3uXhErY5jhFYjbwBJrMbeAve6KcERLZwzSbe6RBzSHPgfeUfNhUrwNr1xJY+zafgTStLc3l2+e6tg7Enr9+TlAx/7gNwxTFUbslmmktJXkmlmiaeT2eSY5doxsWyPAsGIHlir1QKUpQKUpQKUpQKUpQKUpQKUpQKUpQKUpQcGqPd8cP+zHvo4QBFOY5Y3bJ7tJe7kZSPxeIq81SNK0FIxeafK5dLpp7iIBDhIpGAZeYjlLB3zgeGKDs490tpIo721HNPbfaKB/toCMywn8ysmSB54qrcOcBw3HtLRtzaZewxtGob7SKVX5uVQR7oQ823rjwq8cCpcJZrDdoRJB9jz5DLKigBZV3zgjwODkGo3gNe4utQs+ixzCeJcADu51D7Y8OfmHyoPXqPBSSWcFmsjRwRqscvKAZJYVG8fOd0DEAnFVqHQxdl7CyT2XS4nZLl0yJLiUH34kJJIQbBmO56DYVp5qjdksvPb3bZJU31yUJOSRld8+O+aC6WVqkUaxxqFRAFVR0AAwBXdSlApSlApSlArjlrmlApSlApSlApSlApSlApSlArjFc0oOMVnvGmqx2Gr2Vw2yzq9rMdvu5DRsds+636E1odUDtBA/aekEgH7d1wfWM0Fq4ouTHY3MindYZGBHnyHBqF7JoFTR7TlGOaPnb1ZiSxPrk17e0JsaVeY/uJP/zXx2bcv7Js+Xp3CdPhv+tBZaUpQKUpQKUpQKUpQKUpQKUpQKUpQKUpQKUpQKUpQKoHaQ4W+0lj/vRH1Qir/WfdrBw+mEeF9F+qsKCz8Zwd5p10oGcwS7f/AENRXZLLzaNaekfL9GI/pVnvoeeJ0/MrL9QR/WqN2GSsdIVG6xSzRH0w2cf91BoNK4Y4rPuLe1OG2mihtUF5LKSvLDIPdbm5QpIByxbIx6UFw1/XIbO3ae4bljTGTjJJJwAAOpJrNf8AXzad5j2efu8458pnHnyZ/TNUXTrTVtb72FpZBH3nOySAiFcknHNjPu4GF38PjUr/AKiblpP48KIT0HM5UemQM0Gv6NxvYXX8G5iJAyVZuVgOnRsVN292kgyjqwBwSrAjPlkeNYzL2Cr+C62KqDzoSQ/4mXlYbZ8DmqPrXAt/psyhjJ3HMXWaDLL9mpkDFAdmAXO/l6UH6kBrmvzzwT2zzQGUX5kuAwBi5QgKsM5HQbHb5g+dfoK3l51DdMgHB6j0PqOlB2UpSgUpSgUpSgUpSgUpSgUpSgVnva8wA05idhfw5+YatCrPe2tcWMMuN4rqBxn/ABY/rQaCazXs8njtNS1KxZlUtOJ4VJwW51yQoPXAA+laK86qnMxCqBkk7AADJJJ8K/O3H+vNNfftWxULFbutskxBPeygMeZQdiADj5Cgvvav2mQ2sUtrbtzXTAxtjPLFkbkn82DsB86qvZJwlIHtbh7X7khl70kDnhli+zkVskMUZT7owffzXT2d6E2qXk1zfxsBcxuySRAqvOjLG4JGeRsgMPHIzWz67pk0sCw285g3USSj+J3Y+8EPg52HMemSaCXiZdwuNjuBjY+uOhrsqG4d4dt7FWWBCC5BdmYu7kDGWZjkmpkUHTdXCxozucIil2PkoGSfoKro1ix1W2lgiuUcSo0bcjAOAwK5CsMg7+VWZlz1qE1PhO0ndHeFRJGwdJEHduCpyBzJg48xQYrxj2NzRP8AuQMqu8je8yokMSgFVdnb3mJY7+S1K9gvFT8/sMpRECNLFzcwd2Z+YkEnGMHpt5771t7pkEHBB2IO4I8j51h/bjwxDDPa3aOYe8kSCTkGOQKMrImMcvKoOw9PKg3OldNoRyLhuYcow2c8wxs3zruoFKUoFKUoFKUoFKUoFKUoODWQ9v3FMSW3sKhXmkKyPufslU5U7H7xI2B8M1rzVj3DHB9vd67qM1wDOsMqiMPupcrk8w/Fy7AA7UHbYJd6/HGj95baciR942OWS6cKObl32jyOvqOp6enti0NF021t4FWKMXEUS4BwobKgnG53O9akiAAAAAAYAHQAdBVG7ZjjSyw/DNbt9JVoLToGlJbW6RRqqBRuE+7zY94jPmcmpHFfFucop9B/Kut7xBIsZdRI4ZlQkczKuAxA8QOYZ+NBRYeH9T/bpuWuf3EZxEHOCpTATu8YB5t+b09a0EVw42/yqnxWerWz4jmgvIT0FzmGVd9h3kaEPt+YZoLiTVP0vhu7j1ee7e7LW0i8qQb7bDlGOg5fe3G5zXMOiX1xMkt5ciKNJEkW0td09zcc8xRXfLbkbDG2DVvNBzVC7U+CZtUFuIpVQROWZZBlTkDDY8SMYx/xGrRp+vwTTzQRSK0sHL3ig5xzZxv49N/KvHxXxhaacEN3IU5+bkARnLcuMj3Rt1HXHWgiOEtZukv5NOvTFJIsC3MUsK8i93ziIoy+BBxjHrV4rP8As/ke9vrvUnjaONxHbWokULJ3Ke8x+DOc/LxxWgUClKUClKUClKUClKUClKUHBqgdlxzNqh8fbXH/AGCr+aoPZ7iPUNWh8rlZf+pGD4fCgv8AVU7U7Az6RdoBkiPvF+MZD7Z/w1a66L6ASRuhGQ6spHxBH9aCN4OvxcafbSj8cSHfz5QD+oNY12/Ry22o293E7qWjwjqSOR423wQfEMKv/YxcY09rZiee1mmgYE9Bzllx6YNSHaZwn+0rFolwJkPeQk/nH4c+AYbZ+FBlmgdu88ahbu3WbGxkR+7Y+pUqQT9Ktg7eNPxnubrP5eSPPx/iYrH+HOzy9vZpoY0VHgOJRM3IQfLABJPjkDHrUhxD2S6hZ27zuInRAC/dOWYDxOCo2HjQaBqfb7AB+72srtvvMyxgfJC5P1FZ9xP2r396Cgk9njP4IMqSPJnzzEfTrvmvLwb2cXmonmiASEHBnkyEPnybZc/D617+NOy+TT1hxcRzTTOI0gRSJGzndRk5A2B+IoLd/wDzlpJL3N22cYWBT5knnc/EYT6mrlxYRJxBpMeQSiXUrr1wrR8qsR4ZZWAJ8qsfBuhJp9hFAv4F5pGO2XO7sfLfPyFVfs7f2++u9UIPIx9ltCQR9im7OuR0LHw8c+IoNFUV9UpQKUpQKUpQKUpQKUpQKUpQcGs+4dHdcR6lHnaaGCcD4AIf51oVZ5qOI+KbYqcGazkRx5hCWX+X6UGh1wa5pQZfxBb3ek6jNqNvEZ7O45faoIyTIrgYMqjHTbz/ABHIGxq9cPa/BfQia2kDoev5lP5WX8LVKEVj3aRoL6STqemSNCS6i4gABhcMdm5fAZ2Ix+LI5cbhduJuBobqYXEbyW12AALiBirEDoHHRh+vTfaoYxa7bgxstpqMRBXLEQSkEb84ICY6jAyT41AaB28Qthby3eI7AvEedPUlThl+XNV7sO0XTJQCt5EMjOHPIR8Q2MGgr1t+3BGsFrZWNlGo5V55e8CjfdQmd8+YPSpXhjgFYLj2y7me7vSMd7J91NsHuk6KN8emT0ya+tQ7U9LiGfalcnoIgzn9BVN4p7R7yaAG2tprK1Z0R76dTzKr/iVFGw/4gT4DY0E52ga695N+yLBszy7Xco3WCH8YJ/MQenXfHU7XvQ9JjtbeOCIYSNQq/LqT6k7/ADqI4E4ZtrK3Hsx7wygSSXBIZpidwxYdV3JA9fWrNQKUpQKUpQKUpQKUpQKUpQKUoaD5Y1nvBn75qt7qHWNMWds2NiqYMjA+reIqT7Tdfa2s+7h3urk+z26jrzP7pYfAH+VS/B2hLY2UNuu/Ivvn8zk8zt82J/SgmqUpQK8Os6XHdW8kEoykilG88EdRnoR1Hwr3UoMX032fRXa01K0jeBs9zfLAGDoduWbAOHHTb0+J82rXmnXTdxo2mw3M7nBmaArDECN3JYDzHkPj0O2yQqwwwBHkQCP1riK3VfuqF/wgD+VBVOz/AIEh022VeVZJz78kpUE8+MYQkZVR0FWueBXRlcBlYFWUjIIPUEHqK7MVyaDM9Pc6Jfrbuzfs26bFsW39nnJyYSfBDnbPl6Ma0sVE8T6DFe2slvMPdkGAdsq34WHqDvUP2Z6zJPZmK4/tNq7W0+epZPuv6hlwc43waC30pSgUpSgUpSgUpSgUpSgV8SyhVLMQABkknYAdSa+6zztS1WSTutMtSPaLw8sh/u4PxufL/IGg8nBKHVdQl1SQEwQk29grdMD78wB8TnGf8q00V4tE0xLW3jgiGEjUIvy8T6nr8691ApSlApSlApSlApVN7W76SDSLh4pO6fCqG8cMwUqp8GIJ3qZ4PA9gtcOZB3Mf2jHJb3BuT4mgmazrV5f2brsU5AW21BVt5W6Bblc92x/xDlGfic7b6LVb7QdD9s0+eJdpAveQkHBEqe+m/hkjB9CaCyUqvcB637bp1vcH77JyyDykQlH2PT3lJ+lWGgUpSgUpSgUpSgUpUNxRxLb6fD31y/KvRQN2dsE8qjxO1B6tc1eO0t5J5jyxxqWY+fkB5knAA8zVL7MdJeZpdVuge/u/4Sn/AGVvn3FHlkAfIDzqNisbzXZY5LuL2bTUfvFt2J724wPdL+S5xt8evWtTjQKAAMAbADy8qDkVzSlApSlApSlApSlBnvbDEZorO16rc3kMcgzglN2bB8MYqR7J5ydMjiYgvbvLbPjzikZR/wBvKa8XaJlr/SEHU3ZfPhhEyR9DUJpnG1ppt7qkdxJyj2kSRoqkk80a8+APWg1muCKyW87ebNWxHBPIu3ve6vxwCc1ZOFu1GwvSFEvdSkgCObCkk+CnOGoPP2csbe81GxII7uf2iLOMGKccwwfHcb+XSr/WfSZXitCPx6eVI8gJubP1xWg0ClKUClK+JXABJOAASSegA3JoOXkAGSQAOpOwFUm+7SbfvTFaRT3sinB9mTmQHyMh93z+lQ6RTa/IzNI8OlIxREQ8r3eDhmYj7se2APX6aFpWkw20YjgjWNF6Kgx9fEn1NBRb3tDvYl5n0e6C5xkEH9FBql8X9plrfwBXimt7q3kE8HOodRLHuFcDfBPunI2reyKzDjLgTS9RuJAs6Q3pOH5HGS2Pxxk9dx0waCw8AcdwanFlDyTqB3sJ6j/iX8y58frVvr833nZNqtjIJbR1kKYKvA3JJ/ytjy6ZIq28Ndrcluy2+sQSRSdBNyEA+rJ/Vc/Cg2OleTTtRiuIxJC6yRtuGQ5Br10ClKUClcE1UuJO0Sys27suZZugggHeSE+W2w+ZoLbmhYCs5PEOs3e1pYpbIekt23vYz15B49diKJ2d3NzvqWpTyg7mKD7KPrnG25HyFBD9pPFMKatprxMLg27TtJFAe8fmZFVBgbZP+de3S+DJNTuvbdVgjjjGe5tAMMegDzsN2OANs+XTpV14f4Ss7FcW0CIfFscznbxdsmvdqmsQWyc9xKkS+bsF+metB02fDlpCMRW0KD0jX/Kovizh6wazm9piiSIKXdwoQqcfeDAZDbD9KrOpds1r3ohsopLmVm5VxiNCfRnOT4748K5t+Er3U5ll1hhHbqcpYRMeU+IMrA7nP8vDxCD7FUurm89quEfu4bMWkUkgIaQGXvEbJ2YhNiR6da2quuGFUUKoAVQFUDoAOgFdlApSlAqv8fo7aXeCPJcwS8oXrnlPTFWCvl1yMEZB2IPQjyoITgWSJtMtDCMR9xEFHlhACD5sDkH1zU7WWwXcmgXDRzKzaVK5aGUAsbZ3OTG4G/Jnof8AzWkadqEU8YkhkSRG6MjBgfmKD1VEXXDNpJMJ5LaFpVYOJCg5+ZTkHPmMCpfNKCF4k4djvUVZHmQoeZWhkaNgfip3+dUvV+zCeVXxqc787ZKXSiaPHQbZyCB4jrWnUoPz0vAOtaU/e2Thxn3lgY4YAj70T7N/MVadE7X3iIj1W0lt2zy96qNyZHXKsMj5E1rldVxArgq6hlPUMAR9DQVqHtF0xlB9tgGRnDNgj4g9K7LjjuwW3edbmORFPLiM8zM5GQiqNyx8qhOLeyezu15oUFvON1eMe6SOgdOhG1VO/wCENQt5hKyW5Pd4F1Cqxx2aglppREfvSMg2YDzGBQfHGPF8064up2somI/dLX7S8ZTnlErghYSdvdPmNjWicEaFZ20UZgt1gmkjWR0kIa4AI6OT72xPwzWW6XLIrJJAB30vO1mkx5hFb4+11K52yZGwcEnbmOB4V1aDqI08T6vPJJPJNzQWQlOHnx9+Vh1WLIGB4D4ig/QDEAZJwBuSaovF/HZR47XTO7ubyR91DcyoijmZnK7DbA6+JPhg0jSp72/iis5ZnMmoMbu6YZAgs1OERRnCc5XYY6EZ65rXNB4atbNeW2gSPbBKj3j8WO5oKn+x9bu/7ReRWkfitqpaTzxzt0PhXo0vsrskYPcd7dyYxzXTmQep5Tt/Or5Sgr+r8G2NxH3cttFyjpyoEYeHusoBFV/heWXTb0adcPJLBKGexnk3Ixkvbux6sAMj0+Qq/wBUfj6VZLzTbZMNN7UlxyjqkUQLO5290Y29frQXmlKUClKUClKUHVcQK6lXUMp2KsAQfiDVDvuzRY3Mul3EljKdyqHmhJ9Y22/96VoNDQZt/pHq9iP36zW6iHWezPv4x1MZA32zsANwKltG7TtOuDy9/wB1JnBjuFMTA+W+xPwNWm/vY4Y2kldUjUZZ3IAA9Saxrjrjy3uIi8enxTQ+8EuLsCPvGxuIExzuem+RjHwoNqguFcZRgw81II+orszX5o4b4L1W6kE9qhsY2OVId4VAx1Vc8xBx881oMkevadbPNJc210kS87rIDz8i9cOAMnHnvQavSs1se1YRhf2jZXFrzAMJQplhYEAghgARkHON8eJq66JxHa3i81tPHLjqEYFh8V6j6UErXTd2yyIyOMqwKsPMEYI+ldtc0GR8ccNW+laawhEojmliiu5ge8mW2yT3acx2XZVHTrvUFdcPyXemtfdyJFbuYrS1hOTDZq45wMbd6y9fHr8K3aWIMCGAIIwQRkEeRBrMtZ4Ll0wveaRMY1QNLNZuSYZFX3yF/IcZ+owR4hYez/RXjWS5nQJPcEYj/uYEHLDB8lGTjxJq3VSbXtQ0/wBmSaWdI2aNZGhzzSLkZ5cL1NeCDtCuL7P7KsxKgJBmuJUjUEHH8NSX3674+FBouaheIOLLSyUm5nRD4Jnmc+gRcsT8qrTcJ6ndf2zUjGhG8Vind/WQnmxjNTWg8CWNoeaOBWk/vZftJP8AmbJHyoIT/SHUdQ2sLf2WE/8AyrwDmx5pCM5zt96p7hfhGKzLSFnmuX/iXMxLSN48o8FX0FWLFc0ClKUClKUClKUChpQ0GQdpN4r3s3fjvobSKAQWmTyzXlwzCPnAPvgKhOP/ADVm4T4CSJlub0+0XpAJZ8GOHyjhToqr029cVE9qPBNxNPFfWRDSxGN5IGJAkMJLRsvgWHMwxts2x8DK8J9qFleArI3s06nleGchDzdDyk7MM5HgRjcUF5Arz6jZpNE8UgykilGHoRg1F6jxjYwDMt1Au2cc4JPwC5JNU6Tj241ItBosRwDyyXs45YkBHVV6lsdMj5UFc1/UNR0nksYbm3uww5ILd4TJcchJChlUYIAHVjvg7bVH/wCrDVrki6Jt7SfGVSL7Ft87sYhhW+BPWrpw/ovs00kdhH310CFu9SvOYgOQMpGPvSMAQeUEL0y2ekdomuak897JE8ksEIMZluVUR88eTIYoYgOZsjlCgjYZZs0HtsrXiGyjU89vfAAc8THlkHTIST3c+O58ule6HtUhi93ULa5s22B7yNnT4hkG4z6V1cC9oKSwxrd3Cy3MrZC20MjBAxBRHMalVIzvk7eJOM14dc4xlursW0Ld1EZGjVwkEjuY2Cyyfbnu1jDEAAAsx6YxuF90riizuRmC5hk2yQrjmA9VPvL8xVU494vDhrCyaN55FYTyFl7q2hIxJJIxOMhSdv06AxOjcDWN7PdxXEELm3dYxPbB7cMSgZgyK3IXXO5AwSegqGn4QtNLuI49Rt1lsmc9zeLzIUJbIju1QgOucYY56eWQA7OBey2wvbFnfvSe9lSKeNypkjVsK/IwKjofDfFduo9gqDLWt5IrDde9UHB9WTH8q2OzjRUVYwoQAcgQAKB4coG2PhXfQYPFHxDo45j+9267sOYzDGd+uJFOPEZAq/8AZ/2l22p+5/BuAMmFznmGMkxt+Iddtjt0q8EVhfbXw2ttcQXtkO6nZndwmwzEned6B0BAU52wfmchutK8GgX/ALRawTj/AGsUcv8AzoG/rXvoFKUoFKUoFKUoFKUoOGFUDVuySxur2W6mMrGU5aMNyqGxgkEDm8B41oFKCnQdl+lqP7JGdse8WP8AXrVk0vSYbZOS3iSJc5KxqFBPmcdT617aUHzy0C19UoPgRgdAB8BVSuOBFNwZY7iaJWkMzRKsLqJDjmaNpI2aInAJ5SN96uFKDw6RpMVtEIoVCqMk+JZjuzMx3ZidyTX3qWnR3ETxTIHjcEMrDII/z9a9dKDINS1G44bKjnW50925YYnfluIvEqhwQyjfrt0G1SC9uGncqnE4JOCvdjK+pPNg/Imr1rXDtteBRcwJLy55ecZxnrioyPs80wDHsUHzQH9TQQU3bRpYQsJJWODhBEwYny3wB8zVButek1q5JiAM0ySW1tABzC1t3IWe5nbGOdlBUAHA5xv0zr3+gGmf7jb/APTFe7RuGLS0dmtreOJnADFBjIHQUHt0uzWCCOFBhYkWNR6KoUfyr1UpQKUpQKUpQKUpQKUpQKUpQKUpQKUpQKUpQKUpQKUpQKUpQKUpQKUpQKUpQf/Z"/>
          <p:cNvSpPr>
            <a:spLocks noChangeAspect="1" noChangeArrowheads="1"/>
          </p:cNvSpPr>
          <p:nvPr/>
        </p:nvSpPr>
        <p:spPr bwMode="auto">
          <a:xfrm>
            <a:off x="155575" y="-1630363"/>
            <a:ext cx="2247900" cy="3409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270" name="AutoShape 6" descr="data:image/jpeg;base64,/9j/4AAQSkZJRgABAQAAAQABAAD/2wCEAAkGBxQSEBUUEhQVFhQWGBcUFBUUFxkXFxkXGxcaFhgXGBkYHCggGBonHRgYITEkJSkrLi4uFx8zODMsNygwLiwBCgoKBQUFDgUFDisZExkrKysrKysrKysrKysrKysrKysrKysrKysrKysrKysrKysrKysrKysrKysrKysrKysrK//AABEIARUAtgMBIgACEQEDEQH/xAAcAAEAAwADAQEAAAAAAAAAAAAABQYHAQMEAgj/xABEEAACAQMCAwUFBQUECgMBAAABAgMABBEFIQYSMQcTQVFhFCJxgZEjMkJSoRUkM7HBNFNy0RYXQ1RikpOi4fBEgrII/8QAFAEBAAAAAAAAAAAAAAAAAAAAAP/EABQRAQAAAAAAAAAAAAAAAAAAAAD/2gAMAwEAAhEDEQA/ANxpSlApSlApSlApSlApSlApXGa4JoITW+Ilihumh5ZpbVeeSHmKn7vOBnBxlfQ77VJaVfpcQRzRnKSIsi/BhkVANb3D6hdDDezNaoqlschnJYHl8fu4z1Fe/g7S3tbC3t5SGeKNUYruMgdAcDIFBN0pSgUpSgUpSgUpSgUpSgUpSgUpSgUpSgUpXBoPmaTlUk9ACT8t6zzh3tCmmbNxAiRzQz3Fo6MWysLEMkgI2bAz8qir7ULy2v7yTv5ZDC6TNasQY5LBhhniGARIh5zsTnA286zPdrHDGBIxjtri5iB65gu4XlhPoCW5d/HPlQTFtx/fR20neyRvNPbwz2pWPlMck8hjWMjJDAdQT+U5q49ll7cPHdxXMxna3uXhErY5jhFYjbwBJrMbeAve6KcERLZwzSbe6RBzSHPgfeUfNhUrwNr1xJY+zafgTStLc3l2+e6tg7Enr9+TlAx/7gNwxTFUbslmmktJXkmlmiaeT2eSY5doxsWyPAsGIHlir1QKUpQKUpQKUpQKUpQKUpQKUpQKUpQKUpQcGqPd8cP+zHvo4QBFOY5Y3bJ7tJe7kZSPxeIq81SNK0FIxeafK5dLpp7iIBDhIpGAZeYjlLB3zgeGKDs490tpIo721HNPbfaKB/toCMywn8ysmSB54qrcOcBw3HtLRtzaZewxtGob7SKVX5uVQR7oQ823rjwq8cCpcJZrDdoRJB9jz5DLKigBZV3zgjwODkGo3gNe4utQs+ixzCeJcADu51D7Y8OfmHyoPXqPBSSWcFmsjRwRqscvKAZJYVG8fOd0DEAnFVqHQxdl7CyT2XS4nZLl0yJLiUH34kJJIQbBmO56DYVp5qjdksvPb3bZJU31yUJOSRld8+O+aC6WVqkUaxxqFRAFVR0AAwBXdSlApSlApSlArjlrmlApSlApSlApSlApSlApSlArjFc0oOMVnvGmqx2Gr2Vw2yzq9rMdvu5DRsds+636E1odUDtBA/aekEgH7d1wfWM0Fq4ouTHY3MindYZGBHnyHBqF7JoFTR7TlGOaPnb1ZiSxPrk17e0JsaVeY/uJP/zXx2bcv7Js+Xp3CdPhv+tBZaUpQKUpQKUpQKUpQKUpQKUpQKUpQKUpQKUpQKUpQKoHaQ4W+0lj/vRH1Qir/WfdrBw+mEeF9F+qsKCz8Zwd5p10oGcwS7f/AENRXZLLzaNaekfL9GI/pVnvoeeJ0/MrL9QR/WqN2GSsdIVG6xSzRH0w2cf91BoNK4Y4rPuLe1OG2mihtUF5LKSvLDIPdbm5QpIByxbIx6UFw1/XIbO3ae4bljTGTjJJJwAAOpJrNf8AXzad5j2efu8458pnHnyZ/TNUXTrTVtb72FpZBH3nOySAiFcknHNjPu4GF38PjUr/AKiblpP48KIT0HM5UemQM0Gv6NxvYXX8G5iJAyVZuVgOnRsVN292kgyjqwBwSrAjPlkeNYzL2Cr+C62KqDzoSQ/4mXlYbZ8DmqPrXAt/psyhjJ3HMXWaDLL9mpkDFAdmAXO/l6UH6kBrmvzzwT2zzQGUX5kuAwBi5QgKsM5HQbHb5g+dfoK3l51DdMgHB6j0PqOlB2UpSgUpSgUpSgUpSgUpSgUpSgVnva8wA05idhfw5+YatCrPe2tcWMMuN4rqBxn/ABY/rQaCazXs8njtNS1KxZlUtOJ4VJwW51yQoPXAA+laK86qnMxCqBkk7AADJJJ8K/O3H+vNNfftWxULFbutskxBPeygMeZQdiADj5Cgvvav2mQ2sUtrbtzXTAxtjPLFkbkn82DsB86qvZJwlIHtbh7X7khl70kDnhli+zkVskMUZT7owffzXT2d6E2qXk1zfxsBcxuySRAqvOjLG4JGeRsgMPHIzWz67pk0sCw285g3USSj+J3Y+8EPg52HMemSaCXiZdwuNjuBjY+uOhrsqG4d4dt7FWWBCC5BdmYu7kDGWZjkmpkUHTdXCxozucIil2PkoGSfoKro1ix1W2lgiuUcSo0bcjAOAwK5CsMg7+VWZlz1qE1PhO0ndHeFRJGwdJEHduCpyBzJg48xQYrxj2NzRP8AuQMqu8je8yokMSgFVdnb3mJY7+S1K9gvFT8/sMpRECNLFzcwd2Z+YkEnGMHpt5771t7pkEHBB2IO4I8j51h/bjwxDDPa3aOYe8kSCTkGOQKMrImMcvKoOw9PKg3OldNoRyLhuYcow2c8wxs3zruoFKUoFKUoFKUoFKUoFKUoODWQ9v3FMSW3sKhXmkKyPufslU5U7H7xI2B8M1rzVj3DHB9vd67qM1wDOsMqiMPupcrk8w/Fy7AA7UHbYJd6/HGj95baciR942OWS6cKObl32jyOvqOp6enti0NF021t4FWKMXEUS4BwobKgnG53O9akiAAAAAAYAHQAdBVG7ZjjSyw/DNbt9JVoLToGlJbW6RRqqBRuE+7zY94jPmcmpHFfFucop9B/Kut7xBIsZdRI4ZlQkczKuAxA8QOYZ+NBRYeH9T/bpuWuf3EZxEHOCpTATu8YB5t+b09a0EVw42/yqnxWerWz4jmgvIT0FzmGVd9h3kaEPt+YZoLiTVP0vhu7j1ee7e7LW0i8qQb7bDlGOg5fe3G5zXMOiX1xMkt5ciKNJEkW0td09zcc8xRXfLbkbDG2DVvNBzVC7U+CZtUFuIpVQROWZZBlTkDDY8SMYx/xGrRp+vwTTzQRSK0sHL3ig5xzZxv49N/KvHxXxhaacEN3IU5+bkARnLcuMj3Rt1HXHWgiOEtZukv5NOvTFJIsC3MUsK8i93ziIoy+BBxjHrV4rP8As/ke9vrvUnjaONxHbWokULJ3Ke8x+DOc/LxxWgUClKUClKUClKUClKUClKUHBqgdlxzNqh8fbXH/AGCr+aoPZ7iPUNWh8rlZf+pGD4fCgv8AVU7U7Az6RdoBkiPvF+MZD7Z/w1a66L6ASRuhGQ6spHxBH9aCN4OvxcafbSj8cSHfz5QD+oNY12/Ry22o293E7qWjwjqSOR423wQfEMKv/YxcY09rZiee1mmgYE9Bzllx6YNSHaZwn+0rFolwJkPeQk/nH4c+AYbZ+FBlmgdu88ahbu3WbGxkR+7Y+pUqQT9Ktg7eNPxnubrP5eSPPx/iYrH+HOzy9vZpoY0VHgOJRM3IQfLABJPjkDHrUhxD2S6hZ27zuInRAC/dOWYDxOCo2HjQaBqfb7AB+72srtvvMyxgfJC5P1FZ9xP2r396Cgk9njP4IMqSPJnzzEfTrvmvLwb2cXmonmiASEHBnkyEPnybZc/D617+NOy+TT1hxcRzTTOI0gRSJGzndRk5A2B+IoLd/wDzlpJL3N22cYWBT5knnc/EYT6mrlxYRJxBpMeQSiXUrr1wrR8qsR4ZZWAJ8qsfBuhJp9hFAv4F5pGO2XO7sfLfPyFVfs7f2++u9UIPIx9ltCQR9im7OuR0LHw8c+IoNFUV9UpQKUpQKUpQKUpQKUpQKUpQcGs+4dHdcR6lHnaaGCcD4AIf51oVZ5qOI+KbYqcGazkRx5hCWX+X6UGh1wa5pQZfxBb3ek6jNqNvEZ7O45faoIyTIrgYMqjHTbz/ABHIGxq9cPa/BfQia2kDoev5lP5WX8LVKEVj3aRoL6STqemSNCS6i4gABhcMdm5fAZ2Ix+LI5cbhduJuBobqYXEbyW12AALiBirEDoHHRh+vTfaoYxa7bgxstpqMRBXLEQSkEb84ICY6jAyT41AaB28Qthby3eI7AvEedPUlThl+XNV7sO0XTJQCt5EMjOHPIR8Q2MGgr1t+3BGsFrZWNlGo5V55e8CjfdQmd8+YPSpXhjgFYLj2y7me7vSMd7J91NsHuk6KN8emT0ya+tQ7U9LiGfalcnoIgzn9BVN4p7R7yaAG2tprK1Z0R76dTzKr/iVFGw/4gT4DY0E52ga695N+yLBszy7Xco3WCH8YJ/MQenXfHU7XvQ9JjtbeOCIYSNQq/LqT6k7/ADqI4E4ZtrK3Hsx7wygSSXBIZpidwxYdV3JA9fWrNQKUpQKUpQKUpQKUpQKUpQKUoaD5Y1nvBn75qt7qHWNMWds2NiqYMjA+reIqT7Tdfa2s+7h3urk+z26jrzP7pYfAH+VS/B2hLY2UNuu/Ivvn8zk8zt82J/SgmqUpQK8Os6XHdW8kEoykilG88EdRnoR1Hwr3UoMX032fRXa01K0jeBs9zfLAGDoduWbAOHHTb0+J82rXmnXTdxo2mw3M7nBmaArDECN3JYDzHkPj0O2yQqwwwBHkQCP1riK3VfuqF/wgD+VBVOz/AIEh022VeVZJz78kpUE8+MYQkZVR0FWueBXRlcBlYFWUjIIPUEHqK7MVyaDM9Pc6Jfrbuzfs26bFsW39nnJyYSfBDnbPl6Ma0sVE8T6DFe2slvMPdkGAdsq34WHqDvUP2Z6zJPZmK4/tNq7W0+epZPuv6hlwc43waC30pSgUpSgUpSgUpSgUpSgV8SyhVLMQABkknYAdSa+6zztS1WSTutMtSPaLw8sh/u4PxufL/IGg8nBKHVdQl1SQEwQk29grdMD78wB8TnGf8q00V4tE0xLW3jgiGEjUIvy8T6nr8691ApSlApSlApSlApVN7W76SDSLh4pO6fCqG8cMwUqp8GIJ3qZ4PA9gtcOZB3Mf2jHJb3BuT4mgmazrV5f2brsU5AW21BVt5W6Bblc92x/xDlGfic7b6LVb7QdD9s0+eJdpAveQkHBEqe+m/hkjB9CaCyUqvcB637bp1vcH77JyyDykQlH2PT3lJ+lWGgUpSgUpSgUpSgUpUNxRxLb6fD31y/KvRQN2dsE8qjxO1B6tc1eO0t5J5jyxxqWY+fkB5knAA8zVL7MdJeZpdVuge/u/4Sn/AGVvn3FHlkAfIDzqNisbzXZY5LuL2bTUfvFt2J724wPdL+S5xt8evWtTjQKAAMAbADy8qDkVzSlApSlApSlApSlBnvbDEZorO16rc3kMcgzglN2bB8MYqR7J5ydMjiYgvbvLbPjzikZR/wBvKa8XaJlr/SEHU3ZfPhhEyR9DUJpnG1ppt7qkdxJyj2kSRoqkk80a8+APWg1muCKyW87ebNWxHBPIu3ve6vxwCc1ZOFu1GwvSFEvdSkgCObCkk+CnOGoPP2csbe81GxII7uf2iLOMGKccwwfHcb+XSr/WfSZXitCPx6eVI8gJubP1xWg0ClKUClK+JXABJOAASSegA3JoOXkAGSQAOpOwFUm+7SbfvTFaRT3sinB9mTmQHyMh93z+lQ6RTa/IzNI8OlIxREQ8r3eDhmYj7se2APX6aFpWkw20YjgjWNF6Kgx9fEn1NBRb3tDvYl5n0e6C5xkEH9FBql8X9plrfwBXimt7q3kE8HOodRLHuFcDfBPunI2reyKzDjLgTS9RuJAs6Q3pOH5HGS2Pxxk9dx0waCw8AcdwanFlDyTqB3sJ6j/iX8y58frVvr833nZNqtjIJbR1kKYKvA3JJ/ytjy6ZIq28Ndrcluy2+sQSRSdBNyEA+rJ/Vc/Cg2OleTTtRiuIxJC6yRtuGQ5Br10ClKUClcE1UuJO0Sys27suZZugggHeSE+W2w+ZoLbmhYCs5PEOs3e1pYpbIekt23vYz15B49diKJ2d3NzvqWpTyg7mKD7KPrnG25HyFBD9pPFMKatprxMLg27TtJFAe8fmZFVBgbZP+de3S+DJNTuvbdVgjjjGe5tAMMegDzsN2OANs+XTpV14f4Ss7FcW0CIfFscznbxdsmvdqmsQWyc9xKkS+bsF+metB02fDlpCMRW0KD0jX/Kovizh6wazm9piiSIKXdwoQqcfeDAZDbD9KrOpds1r3ohsopLmVm5VxiNCfRnOT4748K5t+Er3U5ll1hhHbqcpYRMeU+IMrA7nP8vDxCD7FUurm89quEfu4bMWkUkgIaQGXvEbJ2YhNiR6da2quuGFUUKoAVQFUDoAOgFdlApSlAqv8fo7aXeCPJcwS8oXrnlPTFWCvl1yMEZB2IPQjyoITgWSJtMtDCMR9xEFHlhACD5sDkH1zU7WWwXcmgXDRzKzaVK5aGUAsbZ3OTG4G/Jnof8AzWkadqEU8YkhkSRG6MjBgfmKD1VEXXDNpJMJ5LaFpVYOJCg5+ZTkHPmMCpfNKCF4k4djvUVZHmQoeZWhkaNgfip3+dUvV+zCeVXxqc787ZKXSiaPHQbZyCB4jrWnUoPz0vAOtaU/e2Thxn3lgY4YAj70T7N/MVadE7X3iIj1W0lt2zy96qNyZHXKsMj5E1rldVxArgq6hlPUMAR9DQVqHtF0xlB9tgGRnDNgj4g9K7LjjuwW3edbmORFPLiM8zM5GQiqNyx8qhOLeyezu15oUFvON1eMe6SOgdOhG1VO/wCENQt5hKyW5Pd4F1Cqxx2aglppREfvSMg2YDzGBQfHGPF8064up2somI/dLX7S8ZTnlErghYSdvdPmNjWicEaFZ20UZgt1gmkjWR0kIa4AI6OT72xPwzWW6XLIrJJAB30vO1mkx5hFb4+11K52yZGwcEnbmOB4V1aDqI08T6vPJJPJNzQWQlOHnx9+Vh1WLIGB4D4ig/QDEAZJwBuSaovF/HZR47XTO7ubyR91DcyoijmZnK7DbA6+JPhg0jSp72/iis5ZnMmoMbu6YZAgs1OERRnCc5XYY6EZ65rXNB4atbNeW2gSPbBKj3j8WO5oKn+x9bu/7ReRWkfitqpaTzxzt0PhXo0vsrskYPcd7dyYxzXTmQep5Tt/Or5Sgr+r8G2NxH3cttFyjpyoEYeHusoBFV/heWXTb0adcPJLBKGexnk3Ixkvbux6sAMj0+Qq/wBUfj6VZLzTbZMNN7UlxyjqkUQLO5290Y29frQXmlKUClKUClKUHVcQK6lXUMp2KsAQfiDVDvuzRY3Mul3EljKdyqHmhJ9Y22/96VoNDQZt/pHq9iP36zW6iHWezPv4x1MZA32zsANwKltG7TtOuDy9/wB1JnBjuFMTA+W+xPwNWm/vY4Y2kldUjUZZ3IAA9Saxrjrjy3uIi8enxTQ+8EuLsCPvGxuIExzuem+RjHwoNqguFcZRgw81II+orszX5o4b4L1W6kE9qhsY2OVId4VAx1Vc8xBx881oMkevadbPNJc210kS87rIDz8i9cOAMnHnvQavSs1se1YRhf2jZXFrzAMJQplhYEAghgARkHON8eJq66JxHa3i81tPHLjqEYFh8V6j6UErXTd2yyIyOMqwKsPMEYI+ldtc0GR8ccNW+laawhEojmliiu5ge8mW2yT3acx2XZVHTrvUFdcPyXemtfdyJFbuYrS1hOTDZq45wMbd6y9fHr8K3aWIMCGAIIwQRkEeRBrMtZ4Ll0wveaRMY1QNLNZuSYZFX3yF/IcZ+owR4hYez/RXjWS5nQJPcEYj/uYEHLDB8lGTjxJq3VSbXtQ0/wBmSaWdI2aNZGhzzSLkZ5cL1NeCDtCuL7P7KsxKgJBmuJUjUEHH8NSX3674+FBouaheIOLLSyUm5nRD4Jnmc+gRcsT8qrTcJ6ndf2zUjGhG8Vind/WQnmxjNTWg8CWNoeaOBWk/vZftJP8AmbJHyoIT/SHUdQ2sLf2WE/8AyrwDmx5pCM5zt96p7hfhGKzLSFnmuX/iXMxLSN48o8FX0FWLFc0ClKUClKUClKUChpQ0GQdpN4r3s3fjvobSKAQWmTyzXlwzCPnAPvgKhOP/ADVm4T4CSJlub0+0XpAJZ8GOHyjhToqr029cVE9qPBNxNPFfWRDSxGN5IGJAkMJLRsvgWHMwxts2x8DK8J9qFleArI3s06nleGchDzdDyk7MM5HgRjcUF5Arz6jZpNE8UgykilGHoRg1F6jxjYwDMt1Au2cc4JPwC5JNU6Tj241ItBosRwDyyXs45YkBHVV6lsdMj5UFc1/UNR0nksYbm3uww5ILd4TJcchJChlUYIAHVjvg7bVH/wCrDVrki6Jt7SfGVSL7Ft87sYhhW+BPWrpw/ovs00kdhH310CFu9SvOYgOQMpGPvSMAQeUEL0y2ekdomuak897JE8ksEIMZluVUR88eTIYoYgOZsjlCgjYZZs0HtsrXiGyjU89vfAAc8THlkHTIST3c+O58ule6HtUhi93ULa5s22B7yNnT4hkG4z6V1cC9oKSwxrd3Cy3MrZC20MjBAxBRHMalVIzvk7eJOM14dc4xlursW0Ld1EZGjVwkEjuY2Cyyfbnu1jDEAAAsx6YxuF90riizuRmC5hk2yQrjmA9VPvL8xVU494vDhrCyaN55FYTyFl7q2hIxJJIxOMhSdv06AxOjcDWN7PdxXEELm3dYxPbB7cMSgZgyK3IXXO5AwSegqGn4QtNLuI49Rt1lsmc9zeLzIUJbIju1QgOucYY56eWQA7OBey2wvbFnfvSe9lSKeNypkjVsK/IwKjofDfFduo9gqDLWt5IrDde9UHB9WTH8q2OzjRUVYwoQAcgQAKB4coG2PhXfQYPFHxDo45j+9267sOYzDGd+uJFOPEZAq/8AZ/2l22p+5/BuAMmFznmGMkxt+Iddtjt0q8EVhfbXw2ttcQXtkO6nZndwmwzEned6B0BAU52wfmchutK8GgX/ALRawTj/AGsUcv8AzoG/rXvoFKUoFKUoFKUoFKUoOGFUDVuySxur2W6mMrGU5aMNyqGxgkEDm8B41oFKCnQdl+lqP7JGdse8WP8AXrVk0vSYbZOS3iSJc5KxqFBPmcdT617aUHzy0C19UoPgRgdAB8BVSuOBFNwZY7iaJWkMzRKsLqJDjmaNpI2aInAJ5SN96uFKDw6RpMVtEIoVCqMk+JZjuzMx3ZidyTX3qWnR3ETxTIHjcEMrDII/z9a9dKDINS1G44bKjnW50925YYnfluIvEqhwQyjfrt0G1SC9uGncqnE4JOCvdjK+pPNg/Imr1rXDtteBRcwJLy55ecZxnrioyPs80wDHsUHzQH9TQQU3bRpYQsJJWODhBEwYny3wB8zVButek1q5JiAM0ySW1tABzC1t3IWe5nbGOdlBUAHA5xv0zr3+gGmf7jb/APTFe7RuGLS0dmtreOJnADFBjIHQUHt0uzWCCOFBhYkWNR6KoUfyr1UpQKUpQKUpQKUpQKUpQKUpQKUpQKUpQKUpQKUpQKUpQKUpQKUpQKUpQKUpQf/Z"/>
          <p:cNvSpPr>
            <a:spLocks noChangeAspect="1" noChangeArrowheads="1"/>
          </p:cNvSpPr>
          <p:nvPr/>
        </p:nvSpPr>
        <p:spPr bwMode="auto">
          <a:xfrm>
            <a:off x="155575" y="-1630363"/>
            <a:ext cx="2247900" cy="3409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272" name="Picture 8" descr="https://s-media-cache-ak0.pinimg.com/236x/60/79/fb/6079fb3e4dcffb7ea1317e1434ec7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5867400" cy="5257800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457200"/>
            <a:ext cx="93726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Θεωρητική γνώση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l-GR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Θεωρητική προσέγγιση</a:t>
            </a:r>
          </a:p>
          <a:p>
            <a:pPr lvl="1"/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Αναφορά – υπενθύμιση στις Έννοιες της ενότητας (Ευθύγραμμη ομαλή κίνηση)</a:t>
            </a:r>
          </a:p>
          <a:p>
            <a:pPr lvl="1"/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Καταιγισμός λέξεων</a:t>
            </a:r>
          </a:p>
          <a:p>
            <a:pPr lvl="1"/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Αναφέρθηκαν προϋπάρχουσες γνώσεις όσον αφορά  μετατόπιση και ταχύτητα στην ευθύγραμμη κίνηση και προέκυψαν καινούριες θεματικές ενότητες </a:t>
            </a:r>
          </a:p>
          <a:p>
            <a:pPr lvl="1">
              <a:buFont typeface="Arial" pitchFamily="34" charset="0"/>
              <a:buChar char="•"/>
            </a:pPr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Επιμέρους θεματικές</a:t>
            </a:r>
          </a:p>
          <a:p>
            <a:pPr lvl="1"/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Κινήσεις με </a:t>
            </a:r>
            <a:r>
              <a:rPr lang="el-GR" smtClean="0">
                <a:latin typeface="Times New Roman" pitchFamily="18" charset="0"/>
                <a:cs typeface="Times New Roman" pitchFamily="18" charset="0"/>
              </a:rPr>
              <a:t>μεταβαλλόμενη ταχύτητα</a:t>
            </a:r>
            <a:endParaRPr lang="el-GR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304800" y="304800"/>
            <a:ext cx="85344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l-G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Χρήση ΤΠΕ</a:t>
            </a:r>
          </a:p>
          <a:p>
            <a:pPr lvl="1"/>
            <a:endParaRPr lang="el-GR" sz="2000" b="1" dirty="0" smtClean="0">
              <a:solidFill>
                <a:srgbClr val="FF0000"/>
              </a:solidFill>
            </a:endParaRPr>
          </a:p>
          <a:p>
            <a:r>
              <a:rPr lang="el-GR" sz="2400" dirty="0" smtClean="0"/>
              <a:t>Χρησιμοποιήθηκαν: </a:t>
            </a:r>
            <a:endParaRPr lang="en-US" sz="2400" dirty="0" smtClean="0"/>
          </a:p>
          <a:p>
            <a:r>
              <a:rPr lang="el-GR" sz="2400" dirty="0" smtClean="0"/>
              <a:t>2 φωτογραφικές μηχανές  (εναλλακτικά θα μπορούσε να χρησιμοποιηθεί κάμερα,  κινητό τηλέφωνο ή </a:t>
            </a:r>
            <a:r>
              <a:rPr lang="en-US" sz="2400" dirty="0" smtClean="0"/>
              <a:t>tablet</a:t>
            </a:r>
            <a:r>
              <a:rPr lang="el-GR" sz="2400" dirty="0" smtClean="0"/>
              <a:t>), το Διαδίκτυο, </a:t>
            </a:r>
            <a:r>
              <a:rPr lang="en-US" sz="2400" dirty="0" smtClean="0"/>
              <a:t>online </a:t>
            </a:r>
            <a:r>
              <a:rPr lang="el-GR" sz="2400" dirty="0" smtClean="0"/>
              <a:t>ερωτηματολόγιο μέσω </a:t>
            </a:r>
            <a:r>
              <a:rPr lang="en-US" sz="2400" dirty="0" smtClean="0"/>
              <a:t>Google forms, </a:t>
            </a:r>
          </a:p>
          <a:p>
            <a:r>
              <a:rPr lang="el-GR" sz="2400" dirty="0" smtClean="0"/>
              <a:t>το ελεύθερο λογισμικό </a:t>
            </a:r>
            <a:r>
              <a:rPr lang="en-US" sz="2400" dirty="0" smtClean="0"/>
              <a:t>tracker</a:t>
            </a:r>
            <a:r>
              <a:rPr lang="el-GR" sz="2400" dirty="0" smtClean="0"/>
              <a:t> </a:t>
            </a:r>
            <a:r>
              <a:rPr lang="en-US" sz="2400" dirty="0" smtClean="0"/>
              <a:t>analysis</a:t>
            </a:r>
            <a:r>
              <a:rPr lang="el-GR" sz="2400" dirty="0" smtClean="0"/>
              <a:t> για την επεξεργασία και την ανάλυσή του βίντεο</a:t>
            </a:r>
          </a:p>
          <a:p>
            <a:r>
              <a:rPr lang="el-GR" sz="2400" dirty="0" smtClean="0"/>
              <a:t>( https://www.cabrillo.edu/~dbrown/tracker/)</a:t>
            </a:r>
            <a:endParaRPr lang="en-US" sz="2400" dirty="0" smtClean="0"/>
          </a:p>
          <a:p>
            <a:r>
              <a:rPr lang="el-GR" sz="2400" dirty="0" smtClean="0"/>
              <a:t>Η επεξεργασία των δεδομένων έγινε σε ομάδες στην αίθουσα πληροφορικής</a:t>
            </a:r>
            <a:endParaRPr lang="en-US" sz="2400" dirty="0" smtClean="0"/>
          </a:p>
          <a:p>
            <a:pPr lvl="1"/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reviews.123rf.com/images/ribah/ribah1408/ribah140800007/30571731-3d-illustration-of-men-together-in-circle-around-word-team--3d-rendering-of-human-people-character-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124200"/>
            <a:ext cx="4619625" cy="3308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- Ορθογώνιο"/>
          <p:cNvSpPr/>
          <p:nvPr/>
        </p:nvSpPr>
        <p:spPr>
          <a:xfrm>
            <a:off x="685800" y="381000"/>
            <a:ext cx="81534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l-G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Ομαδοσυνεργατικότητα</a:t>
            </a:r>
          </a:p>
          <a:p>
            <a:pPr lvl="1">
              <a:buFont typeface="Arial" pitchFamily="34" charset="0"/>
              <a:buChar char="•"/>
            </a:pPr>
            <a:endParaRPr lang="el-GR" b="1" dirty="0" smtClean="0"/>
          </a:p>
          <a:p>
            <a:pPr lvl="1"/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Δημιουργήθηκαν οι εξής υποομάδες μαθητών:</a:t>
            </a:r>
          </a:p>
          <a:p>
            <a:pPr lvl="1"/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 Ομάδα μαγνητοσκοπήσεων, Ομάδα επεξεργασίας δεδομένων, Χειριστές τηλεκατευθυνόμενων, Παρουσίασης στο ευρύτερο σχολικό περιβάλλον, Δημιουργίας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online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ερωτηματολογίων, Δημοσιεύσεων.</a:t>
            </a:r>
          </a:p>
        </p:txBody>
      </p:sp>
      <p:pic>
        <p:nvPicPr>
          <p:cNvPr id="5" name="Picture 2" descr="E:\ODS\11\Τηλεκατευθυνόμενα\DSC06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3989" y="3124200"/>
            <a:ext cx="4019011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762000" y="152400"/>
            <a:ext cx="746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Βιωματική Προσέγγιση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0" y="990600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l-G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Εκπαιδευτικό εργαστήρι μελέτης της κίνησης σε εικονικές και τεχνητές συνθήκες</a:t>
            </a:r>
          </a:p>
          <a:p>
            <a:pPr lvl="1">
              <a:buFont typeface="Arial" pitchFamily="34" charset="0"/>
              <a:buChar char="•"/>
            </a:pPr>
            <a:endParaRPr lang="el-GR" dirty="0" smtClean="0"/>
          </a:p>
          <a:p>
            <a:pPr lvl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Tutorial Videos (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προϋπάρχον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εκμάθησης του προγράμματος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l-GR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l-GR" dirty="0" smtClean="0"/>
          </a:p>
        </p:txBody>
      </p:sp>
      <p:pic>
        <p:nvPicPr>
          <p:cNvPr id="7170" name="Picture 2" descr="E:\ODS\11\Εκμάθησης\Capt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819400"/>
            <a:ext cx="4719637" cy="356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E:\ODS\11\Εκμάθησης\wooden rod rolling down a slope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409" y="2743200"/>
            <a:ext cx="3709012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228600" y="609600"/>
            <a:ext cx="8610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l-GR" sz="3200" b="1" dirty="0" smtClean="0">
                <a:solidFill>
                  <a:srgbClr val="FF0000"/>
                </a:solidFill>
              </a:rPr>
              <a:t>Εκπαιδευτικό εργαστήρι μελέτης της κίνησης σε πραγματικές συνθήκες</a:t>
            </a:r>
          </a:p>
          <a:p>
            <a:pPr lvl="1">
              <a:buFont typeface="Arial" pitchFamily="34" charset="0"/>
              <a:buChar char="•"/>
            </a:pPr>
            <a:endParaRPr lang="el-GR" dirty="0" smtClean="0"/>
          </a:p>
          <a:p>
            <a:pPr lvl="1"/>
            <a:r>
              <a:rPr lang="en-US" sz="2800" dirty="0" smtClean="0"/>
              <a:t>Volleyball</a:t>
            </a:r>
            <a:endParaRPr lang="el-GR" sz="2800" dirty="0" smtClean="0"/>
          </a:p>
        </p:txBody>
      </p:sp>
      <p:pic>
        <p:nvPicPr>
          <p:cNvPr id="30722" name="Picture 2" descr="E:\ODS\11\Volley\DSC06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752600"/>
            <a:ext cx="4529138" cy="339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E:\ODS\11\Volley\Cap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4095750" cy="423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762000" y="381000"/>
            <a:ext cx="762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l-GR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Αυτενέργεια μαθητών και παραγωγή έργου μέσω διαθεματικής προσέγγισης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1219200" y="1676400"/>
            <a:ext cx="6477000" cy="1631216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el-GR" sz="2000" dirty="0" smtClean="0"/>
              <a:t>Ερευνητική και εκπαιδευτική σύνδεση ειδικοτήτων και μαθημάτων της δράσης</a:t>
            </a:r>
          </a:p>
          <a:p>
            <a:pPr lvl="1"/>
            <a:r>
              <a:rPr lang="el-GR" sz="2000" dirty="0" smtClean="0"/>
              <a:t>Τα εμπλεκόμενα μαθήματα:</a:t>
            </a:r>
          </a:p>
          <a:p>
            <a:pPr lvl="1">
              <a:buFont typeface="Arial" pitchFamily="34" charset="0"/>
              <a:buChar char="•"/>
            </a:pPr>
            <a:r>
              <a:rPr lang="el-GR" sz="2000" dirty="0" smtClean="0"/>
              <a:t>Φυσική</a:t>
            </a:r>
          </a:p>
          <a:p>
            <a:pPr lvl="1">
              <a:buFont typeface="Arial" pitchFamily="34" charset="0"/>
              <a:buChar char="•"/>
            </a:pPr>
            <a:r>
              <a:rPr lang="el-GR" sz="2000" dirty="0" smtClean="0"/>
              <a:t>Πληροφορική</a:t>
            </a:r>
          </a:p>
        </p:txBody>
      </p:sp>
      <p:sp>
        <p:nvSpPr>
          <p:cNvPr id="6146" name="AutoShape 2" descr="Αποτέλεσμα εικόνας για βιβλιο φυσικης β γυμ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148" name="Picture 4" descr="http://ebooks.edu.gr/modules/ebook/show.php/DSGYM-B200/530/3507,14384/images/img0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429000"/>
            <a:ext cx="2533795" cy="3276600"/>
          </a:xfrm>
          <a:prstGeom prst="rect">
            <a:avLst/>
          </a:prstGeom>
          <a:noFill/>
        </p:spPr>
      </p:pic>
      <p:pic>
        <p:nvPicPr>
          <p:cNvPr id="6150" name="Picture 6" descr="http://www.pi-schools.gr/lessons/computers/gymnasio/cover_pl_a_b_c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2514600" cy="327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609600" y="304800"/>
            <a:ext cx="5029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l-GR" sz="2800" b="1" dirty="0" smtClean="0"/>
              <a:t> Ερευνητικό έργο </a:t>
            </a:r>
            <a:endParaRPr lang="en-US" sz="2800" b="1" dirty="0" smtClean="0"/>
          </a:p>
          <a:p>
            <a:pPr lvl="1"/>
            <a:endParaRPr lang="el-GR" sz="2800" dirty="0" smtClean="0"/>
          </a:p>
          <a:p>
            <a:pPr lvl="1"/>
            <a:endParaRPr lang="el-GR" sz="2800" dirty="0" smtClean="0"/>
          </a:p>
          <a:p>
            <a:pPr lvl="1"/>
            <a:endParaRPr lang="el-GR" sz="2800" dirty="0" smtClean="0"/>
          </a:p>
          <a:p>
            <a:pPr lvl="1"/>
            <a:endParaRPr lang="el-GR" sz="2800" dirty="0" smtClean="0"/>
          </a:p>
          <a:p>
            <a:pPr lvl="1"/>
            <a:endParaRPr lang="el-GR" sz="2800" dirty="0" smtClean="0"/>
          </a:p>
          <a:p>
            <a:pPr lvl="1"/>
            <a:endParaRPr lang="el-GR" sz="2800" dirty="0" smtClean="0"/>
          </a:p>
          <a:p>
            <a:pPr lvl="1">
              <a:buFont typeface="Arial" pitchFamily="34" charset="0"/>
              <a:buChar char="•"/>
            </a:pPr>
            <a:endParaRPr lang="el-GR" sz="2800" b="1" dirty="0" smtClean="0"/>
          </a:p>
        </p:txBody>
      </p:sp>
      <p:pic>
        <p:nvPicPr>
          <p:cNvPr id="32771" name="Picture 3" descr="E:\ODS\12\Ερευνητικό έργο\DSC06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3309692" cy="248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E:\ODS\12\Ερευνητικό έργο\DSC06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685800"/>
            <a:ext cx="3995738" cy="299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5" name="Picture 7" descr="E:\ODS\12\Ερευνητικό έργο\DSC064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733800"/>
            <a:ext cx="3919538" cy="293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6" name="Picture 8" descr="E:\ODS\12\Ερευνητικό έργο\DSC064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505200"/>
            <a:ext cx="3995738" cy="2996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Autofit/>
          </a:bodyPr>
          <a:lstStyle/>
          <a:p>
            <a:r>
              <a:rPr lang="el-GR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Κατάλογος συμμετεχόντων μαθητών/τριών </a:t>
            </a:r>
            <a:endParaRPr lang="en-US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600200" y="4038600"/>
            <a:ext cx="5257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Υπεύθυνοι Καθηγητές</a:t>
            </a:r>
          </a:p>
          <a:p>
            <a:pPr algn="ctr"/>
            <a:r>
              <a:rPr lang="el-GR" sz="2800" b="1" dirty="0" err="1" smtClean="0">
                <a:latin typeface="Times New Roman" pitchFamily="18" charset="0"/>
                <a:cs typeface="Times New Roman" pitchFamily="18" charset="0"/>
              </a:rPr>
              <a:t>Δελιακίδης</a:t>
            </a: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 Παναγιώτης</a:t>
            </a:r>
          </a:p>
          <a:p>
            <a:pPr algn="ctr"/>
            <a:r>
              <a:rPr lang="el-GR" sz="2800" b="1" dirty="0" err="1" smtClean="0">
                <a:latin typeface="Times New Roman" pitchFamily="18" charset="0"/>
                <a:cs typeface="Times New Roman" pitchFamily="18" charset="0"/>
              </a:rPr>
              <a:t>Ματανάς</a:t>
            </a:r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 Κωνσταντίνος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1143000" y="16764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dirty="0" smtClean="0">
                <a:solidFill>
                  <a:srgbClr val="990000"/>
                </a:solidFill>
              </a:rPr>
              <a:t>Αγόρια</a:t>
            </a:r>
            <a:r>
              <a:rPr lang="en-US" sz="4000" b="1" dirty="0" smtClean="0">
                <a:solidFill>
                  <a:srgbClr val="990000"/>
                </a:solidFill>
              </a:rPr>
              <a:t>:9</a:t>
            </a:r>
            <a:endParaRPr lang="el-GR" sz="4000" b="1" dirty="0" smtClean="0">
              <a:solidFill>
                <a:srgbClr val="990000"/>
              </a:solidFill>
            </a:endParaRPr>
          </a:p>
          <a:p>
            <a:r>
              <a:rPr lang="el-GR" sz="4000" b="1" dirty="0" smtClean="0">
                <a:solidFill>
                  <a:srgbClr val="990000"/>
                </a:solidFill>
              </a:rPr>
              <a:t>Κορίτσια</a:t>
            </a:r>
            <a:r>
              <a:rPr lang="en-US" sz="4000" b="1" dirty="0" smtClean="0">
                <a:solidFill>
                  <a:srgbClr val="990000"/>
                </a:solidFill>
              </a:rPr>
              <a:t>:6</a:t>
            </a:r>
            <a:endParaRPr lang="el-GR" sz="4000" b="1" dirty="0" smtClean="0">
              <a:solidFill>
                <a:srgbClr val="990000"/>
              </a:solidFill>
            </a:endParaRPr>
          </a:p>
          <a:p>
            <a:r>
              <a:rPr lang="el-GR" sz="4000" b="1" dirty="0" smtClean="0">
                <a:solidFill>
                  <a:srgbClr val="990000"/>
                </a:solidFill>
              </a:rPr>
              <a:t>Σύνολο</a:t>
            </a:r>
            <a:r>
              <a:rPr lang="en-US" sz="4000" b="1" smtClean="0">
                <a:solidFill>
                  <a:srgbClr val="990000"/>
                </a:solidFill>
              </a:rPr>
              <a:t>:15</a:t>
            </a:r>
            <a:endParaRPr lang="el-GR" sz="4000" b="1" dirty="0" smtClean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525963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l-GR" sz="3200" b="1" dirty="0" smtClean="0">
                <a:latin typeface="Times New Roman" pitchFamily="18" charset="0"/>
                <a:cs typeface="Times New Roman" pitchFamily="18" charset="0"/>
              </a:rPr>
              <a:t>Συγκέντρωση Αποτελεσμάτων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dirty="0"/>
          </a:p>
        </p:txBody>
      </p:sp>
      <p:pic>
        <p:nvPicPr>
          <p:cNvPr id="4" name="Picture 5" descr="E:\ODS\12\Συγκέντρωση αποτελεσμάτων\DSC06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1" y="870734"/>
            <a:ext cx="3733800" cy="2799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E:\ODS\12\Συγκέντρωση αποτελεσμάτων\DSC06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8200"/>
            <a:ext cx="3962400" cy="266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E:\ODS\12\Συγκέντρωση αποτελεσμάτων\DSC06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4862" y="3733800"/>
            <a:ext cx="4071938" cy="3053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E:\ODS\12\Συγκέντρωση αποτελεσμάτων\DSC064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81400"/>
            <a:ext cx="4071938" cy="3053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pPr lvl="1">
              <a:buNone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Καταγραφή στατιστικών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4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από την μελέτη κινήσεων</a:t>
            </a:r>
          </a:p>
          <a:p>
            <a:pPr lvl="1">
              <a:buNone/>
            </a:pP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l-GR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Ευθύγραμμη ομαλή κίνηση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RED CAR\1 Ευθύγραμμη ομαλή κίνησ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8077200" cy="512893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Μεταβαλλόμενη κίνηση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77200" cy="5486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sz="5300" dirty="0" smtClean="0">
                <a:latin typeface="Times New Roman" pitchFamily="18" charset="0"/>
                <a:cs typeface="Times New Roman" pitchFamily="18" charset="0"/>
              </a:rPr>
              <a:t>Μεταβαλλόμενη κίνηση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dirty="0" smtClean="0">
                <a:latin typeface="Times New Roman" pitchFamily="18" charset="0"/>
                <a:cs typeface="Times New Roman" pitchFamily="18" charset="0"/>
              </a:rPr>
            </a:br>
            <a:endParaRPr lang="el-GR" dirty="0"/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8305800" cy="23089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53356"/>
                <a:gridCol w="1168964"/>
                <a:gridCol w="1661160"/>
                <a:gridCol w="1661160"/>
                <a:gridCol w="1661160"/>
              </a:tblGrid>
              <a:tr h="1192696"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ΟΝΟΜΑΤΕΠΩΝΥΜΟ ΠΑΙΚΤΗ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ΜΗΚΟΣ ΤΡΟΧΙΑΣ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ΜΕΓΙΣΤΗ ΤΑΧΥΤΗΤΑ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km/h)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ΤΑΧΥΤΗΤΑ ΣΕ ΥΨΟΣ 1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ΑΠΟ ΤΟ ΕΔΑΦΟΣ 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ΜΕΣΗ ΤΑΧΥΤΗΤΑ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2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ΧΡΗΣΤΟΣ ΚΙΟΣΗΣ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86,4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82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84.24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2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92</a:t>
                      </a:r>
                    </a:p>
                  </a:txBody>
                  <a:tcPr marL="68580" marR="68580" marT="0" marB="0"/>
                </a:tc>
              </a:tr>
              <a:tr h="372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91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76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83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1 - Τίτλος"/>
          <p:cNvSpPr txBox="1">
            <a:spLocks/>
          </p:cNvSpPr>
          <p:nvPr/>
        </p:nvSpPr>
        <p:spPr>
          <a:xfrm>
            <a:off x="609600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ΧΡΗΣΤΟΣ ΚΙΟΣΗΣ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G:\VOLLEY1\kiosi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495800"/>
            <a:ext cx="329055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G:\VOLLEY1\KIOSI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495800"/>
            <a:ext cx="2819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G:\VOLLEY1\KIOSIS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495800"/>
            <a:ext cx="2957513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ΔΗΜΗΤΡΙΑΔΗΣ ΘΩΜΑΣ</a:t>
            </a:r>
            <a:endParaRPr lang="el-GR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3 - Θέση περιεχομένου"/>
          <p:cNvGraphicFramePr>
            <a:graphicFrameLocks/>
          </p:cNvGraphicFramePr>
          <p:nvPr/>
        </p:nvGraphicFramePr>
        <p:xfrm>
          <a:off x="457200" y="1143000"/>
          <a:ext cx="8229600" cy="3042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3600"/>
                <a:gridCol w="115824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ΟΝΟΜΑΤΕΠΩΝΥΜΟ ΠΑΙΚΤΗ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ΜΗΚΟΣ ΤΡΟΧΙΑΣ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ΜΕΓΙΣΤΗ ΤΑΧΥΤΗΤΑ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km/h)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ΤΑΧΥΤΗΤΑ ΣΕ ΥΨΟΣ 1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ΑΠΟ ΤΟ ΕΔΑΦΟΣ 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ΜΕΣΗ ΤΑΧΥΤΗΤΑ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ΔΗΜΗΤΡΙΑΔΗΣ ΘΩΜΑΣ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83,8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66,8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74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83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78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5,8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84,6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73,8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76,3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83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76.2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85.5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74.5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79.6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 descr="G:\VOLLEY1\DIMITRIADI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267200"/>
            <a:ext cx="3269320" cy="2439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VOLLEY1\DIMITRIADI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419600"/>
            <a:ext cx="2744105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VOLLEY1\DIMITRIADIS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43400"/>
            <a:ext cx="3124200" cy="2191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ΤΣΕΛΙΟΣ ΠΑΡΑΣΚΕΥΑΣ</a:t>
            </a:r>
            <a:endParaRPr lang="el-GR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3 - Θέση περιεχομένου"/>
          <p:cNvGraphicFramePr>
            <a:graphicFrameLocks/>
          </p:cNvGraphicFramePr>
          <p:nvPr/>
        </p:nvGraphicFramePr>
        <p:xfrm>
          <a:off x="457200" y="1371600"/>
          <a:ext cx="8229600" cy="1930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3600"/>
                <a:gridCol w="115824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ΟΝΟΜΑΤΕΠΩΝΥΜΟ ΠΑΙΚΤΗ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ΜΗΚΟΣ ΤΡΟΧΙΑΣ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ΜΕΓΙΣΤΗ ΤΑΧΥΤΗΤΑ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km/h)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ΤΑΧΥΤΗΤΑ ΣΕ ΥΨΟΣ 1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ΑΠΟ ΤΟ ΕΔΑΦΟΣ 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ΜΕΣΗ ΤΑΧΥΤΗΤΑ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ΤΣΕΛΙΟΣ ΠΑΡΑΣΚΕΥΑΣ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100" name="Picture 4" descr="G:\VOLLEY1\TSELIO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4711" y="3429000"/>
            <a:ext cx="4486914" cy="327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G:\VOLLEY1\TSELIO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32518"/>
            <a:ext cx="4114800" cy="3322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G:\VOLLEY1\TSELIO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05200"/>
            <a:ext cx="41910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IVAN MIHALJ</a:t>
            </a:r>
            <a: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3 - Θέση περιεχομένου"/>
          <p:cNvGraphicFramePr>
            <a:graphicFrameLocks/>
          </p:cNvGraphicFramePr>
          <p:nvPr/>
        </p:nvGraphicFramePr>
        <p:xfrm>
          <a:off x="457200" y="1371600"/>
          <a:ext cx="8229600" cy="267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3600"/>
                <a:gridCol w="115824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ΟΝΟΜΑΤΕΠΩΝΥΜΟ ΠΑΙΚΤΗ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ΜΗΚΟΣ ΤΡΟΧΙΑΣ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ΜΕΓΙΣΤΗ ΤΑΧΥΤΗΤΑ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km/h)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ΤΑΧΥΤΗΤΑ ΣΕ ΥΨΟΣ 1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ΑΠΟ ΤΟ ΕΔΑΦΟΣ 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ΜΕΣΗ ΤΑΧΥΤΗΤΑ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IVAN MIHALJ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5,5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94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89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4,5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73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105.2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84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93.2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5" name="Picture 5" descr="G:\VOLLEY1\IVA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343400"/>
            <a:ext cx="30480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G:\VOLLEY1\IVA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419600"/>
            <a:ext cx="2814045" cy="206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G:\VOLLEY1\IVAN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343400"/>
            <a:ext cx="2757417" cy="2008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ΔΑΛΑΚΟΥΡΑΣ ΑΝΕΣΤΗΣ</a:t>
            </a:r>
            <a:b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3 - Θέση περιεχομένου"/>
          <p:cNvGraphicFramePr>
            <a:graphicFrameLocks/>
          </p:cNvGraphicFramePr>
          <p:nvPr/>
        </p:nvGraphicFramePr>
        <p:xfrm>
          <a:off x="457200" y="1371600"/>
          <a:ext cx="8229600" cy="3042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3600"/>
                <a:gridCol w="1158240"/>
                <a:gridCol w="1645920"/>
                <a:gridCol w="1645920"/>
                <a:gridCol w="1645920"/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ΟΝΟΜΑΤΕΠΩΝΥΜΟ ΠΑΙΚΤΗ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ΜΗΚΟΣ ΤΡΟΧΙΑΣ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ΜΕΓΙΣΤΗ ΤΑΧΥΤΗΤΑ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km/h)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ΤΑΧΥΤΗΤΑ ΣΕ ΥΨΟΣ 1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ΑΠΟ ΤΟ ΕΔΑΦΟΣ 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ΜΕΣΗ ΤΑΧΥΤΗΤΑ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ΔΑΛΑΚΟΥΡΑΣ ΑΝΕΣΤΗΣ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98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69,4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79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63.7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6,5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101,5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92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103.5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77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99.3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87.4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93.6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46" name="Picture 2" descr="G:\VOLLEY1\DALAKOYRAS A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724400"/>
            <a:ext cx="2587323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G:\VOLLEY1\DALAKOYRAS A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724400"/>
            <a:ext cx="2819399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G:\VOLLEY1\DALAKOYRAS AN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724400"/>
            <a:ext cx="25146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ΔΑΛΑΚΟΥΡΑΣ ΚΩΣΤΑΣ</a:t>
            </a:r>
            <a:b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3 - Θέση περιεχομένου"/>
          <p:cNvGraphicFramePr>
            <a:graphicFrameLocks/>
          </p:cNvGraphicFramePr>
          <p:nvPr/>
        </p:nvGraphicFramePr>
        <p:xfrm>
          <a:off x="457200" y="1371600"/>
          <a:ext cx="8229600" cy="267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3600"/>
                <a:gridCol w="115824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ΟΝΟΜΑΤΕΠΩΝΥΜΟ ΠΑΙΚΤΗ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ΜΗΚΟΣ ΤΡΟΧΙΑΣ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ΜΕΓΙΣΤΗ ΤΑΧΥΤΗΤΑ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km/h)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ΤΑΧΥΤΗΤΑ ΣΕ ΥΨΟΣ 1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ΑΠΟ ΤΟ ΕΔΑΦΟΣ 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ΜΕΣΗ ΤΑΧΥΤΗΤΑ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Times New Roman"/>
                          <a:ea typeface="Times New Roman"/>
                          <a:cs typeface="Times New Roman"/>
                        </a:rPr>
                        <a:t>ΔΑΛΑΚΟΥΡΑΣ ΚΩΣΤΑΣ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5,8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84,6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73,8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76,3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102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84,6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4,5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57,6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99.2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82.1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91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170" name="Picture 2" descr="G:\VOLLEY1\DALAKOYRAS 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4301150"/>
            <a:ext cx="2971800" cy="255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G:\VOLLEY1\DALAKOYRAS K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267200"/>
            <a:ext cx="27432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G:\VOLLEY1\DALAKOYRAS K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343400"/>
            <a:ext cx="2843136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76200" y="152397"/>
          <a:ext cx="9067800" cy="66770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0428"/>
                <a:gridCol w="2525210"/>
                <a:gridCol w="1492170"/>
                <a:gridCol w="2639992"/>
              </a:tblGrid>
              <a:tr h="824895">
                <a:tc>
                  <a:txBody>
                    <a:bodyPr/>
                    <a:lstStyle/>
                    <a:p>
                      <a:r>
                        <a:rPr lang="el-GR" dirty="0" smtClean="0"/>
                        <a:t>ΕΠΙΘΕΤΟ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ΟΝΟΜΑ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ΤΜΗΜΑ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ΣΥΜΜΕΤΟΧΗ ΣΕ ΆΛΛΟ ΠΡΟΓΡΑΜΜΑ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ΓΚΙΚΑ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aseline="0" dirty="0" smtClean="0"/>
                        <a:t>ΑΘΑΝΑΣΙΑ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ΔΡΟΣΑΚΗ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ΧΡΥΣΑ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ΜΠΑΡΛΑΣ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ΙΩΑΝΝΗΣ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ΓΕΓΑΖΑΡΙΑΝ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ΑΝΑΣΤΑΣΙΑ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ΟΧΙ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ΜΟΥΛΟΥΔΗ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ΒΑΣΙΛΙΚΗ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ΟΧΙ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ΧΑΜΟΣ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ΚΩΝΣΤΑΝΤΙΝΟΣ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ΠΟΙΜΕΝΙΔΗΣ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ΧΡΗΣΤΟΣ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ΟΧΙ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ΣΤΟΥΡΑΣ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ΙΩΑΝΝΗΣ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ΟΧΙ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ΘΥΜΙΑΝΙΔΗΣ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ΧΡΗΣΤΟΣ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ΓΚΙΟΚΤΣΕΣ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ΓΕΩΡΓΙΟΣ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ΜΟΚΑΛΗΣ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ΦΙΛΛΙΠΟΣ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ΟΧΙ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ΠΑΝΑΓΙΩΤΙΔΗΣ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ΜΑΡΙΟΣ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ΒΑΛΑΚΑΣ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ΕΥΘΥΜΗΣ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ΟΧΙ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ΤΣΑΚΜΑΚ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ΕΡΣΕΝ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ΚΥΡΤΣΙΔΟΥ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ΣΕΒΑΣΤΗ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</a:tr>
              <a:tr h="343851">
                <a:tc>
                  <a:txBody>
                    <a:bodyPr/>
                    <a:lstStyle/>
                    <a:p>
                      <a:r>
                        <a:rPr lang="el-GR" dirty="0" smtClean="0"/>
                        <a:t>ΜΗΤΙΛΟΥΔΗ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ΑΝΑΣΤΑΣΙΑ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Β1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ΝΑΙ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LEO ANDRIC</a:t>
            </a:r>
            <a:r>
              <a:rPr lang="el-GR" sz="48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l-GR" sz="48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el-GR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3 - Θέση περιεχομένου"/>
          <p:cNvGraphicFramePr>
            <a:graphicFrameLocks/>
          </p:cNvGraphicFramePr>
          <p:nvPr/>
        </p:nvGraphicFramePr>
        <p:xfrm>
          <a:off x="457200" y="1371600"/>
          <a:ext cx="8229600" cy="267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3600"/>
                <a:gridCol w="115824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ΟΝΟΜΑΤΕΠΩΝΥΜΟ ΠΑΙΚΤΗ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ΜΗΚΟΣ ΤΡΟΧΙΑΣ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ΜΕΓΙΣΤΗ ΤΑΧΥΤΗΤΑ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km/h)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ΤΑΧΥΤΗΤΑ ΣΕ ΥΨΟΣ 1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ΑΠΟ ΤΟ ΕΔΑΦΟΣ 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ΜΕΣΗ ΤΑΧΥΤΗΤΑ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Leo Andric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105.5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68.5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84.5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87.1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92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6.5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71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73.7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112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104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194" name="Picture 2" descr="G:\VOLLEY1\ANDRI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628" y="4343400"/>
            <a:ext cx="2978372" cy="2175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G:\VOLLEY1\ANDRIC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343400"/>
            <a:ext cx="2987228" cy="22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G:\VOLLEY1\ANDRIC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43400"/>
            <a:ext cx="2981324" cy="221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ΚΟΝΤΟΣΤΑΘΗΣ ΓΡΗΓΟΡΗΣ</a:t>
            </a:r>
            <a:br>
              <a:rPr lang="el-GR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3" name="3 - Θέση περιεχομένου"/>
          <p:cNvGraphicFramePr>
            <a:graphicFrameLocks/>
          </p:cNvGraphicFramePr>
          <p:nvPr/>
        </p:nvGraphicFramePr>
        <p:xfrm>
          <a:off x="457200" y="1371600"/>
          <a:ext cx="8229600" cy="3042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3600"/>
                <a:gridCol w="115824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ΟΝΟΜΑΤΕΠΩΝΥΜΟ ΠΑΙΚΤΗ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ΜΗΚΟΣ ΤΡΟΧΙΑΣ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ΜΕΓΙΣΤΗ ΤΑΧΥΤΗΤΑ</a:t>
                      </a:r>
                    </a:p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km/h)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ΤΑΧΥΤΗΤΑ ΣΕ ΥΨΟΣ 1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ΑΠΟ ΤΟ ΕΔΑΦΟΣ 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l-G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ΜΕΣΗ ΤΑΧΥΤΗΤΑ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km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500" b="1" dirty="0">
                          <a:latin typeface="Arial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l-GR" sz="1500" b="1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ΚΟΝΤΟΣΤΑΘΗΣ ΓΡΗΓΟΡΗΣ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106,5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84,2 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68.4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81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81,7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>
                          <a:latin typeface="Times New Roman"/>
                          <a:ea typeface="Times New Roman"/>
                          <a:cs typeface="Times New Roman"/>
                        </a:rPr>
                        <a:t>75,6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5.8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104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76.3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91.8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79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64.8</a:t>
                      </a:r>
                      <a:endParaRPr lang="el-G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67.5</a:t>
                      </a:r>
                      <a:endParaRPr lang="el-G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218" name="Picture 2" descr="G:\VOLLEY1\KONTOSTATHI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3091" y="4648200"/>
            <a:ext cx="2739109" cy="205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G:\VOLLEY1\KONTOSTATHI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648200"/>
            <a:ext cx="2725522" cy="2038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G:\VOLLEY1\KONTOSTATHIS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648200"/>
            <a:ext cx="2733674" cy="198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Κι ένας ποδοσφαιριστής…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85800" y="5334000"/>
            <a:ext cx="8229600" cy="792163"/>
          </a:xfrm>
        </p:spPr>
        <p:txBody>
          <a:bodyPr/>
          <a:lstStyle/>
          <a:p>
            <a:pPr>
              <a:buNone/>
            </a:pP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Μέγιστη ταχύτητα:127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km/h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15200" cy="40151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533400" y="990600"/>
            <a:ext cx="7391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800" b="1" dirty="0" smtClean="0"/>
              <a:t>Από την δράση των μαθητών</a:t>
            </a: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endParaRPr lang="el-GR" sz="2400" b="1" dirty="0" smtClean="0"/>
          </a:p>
          <a:p>
            <a:pPr>
              <a:buFont typeface="Arial" pitchFamily="34" charset="0"/>
              <a:buChar char="•"/>
            </a:pPr>
            <a:endParaRPr lang="el-GR" sz="2400" b="1" dirty="0" smtClean="0"/>
          </a:p>
          <a:p>
            <a:pPr>
              <a:buFont typeface="Arial" pitchFamily="34" charset="0"/>
              <a:buChar char="•"/>
            </a:pPr>
            <a:endParaRPr lang="en-US" sz="2400" b="1" dirty="0"/>
          </a:p>
        </p:txBody>
      </p:sp>
      <p:sp>
        <p:nvSpPr>
          <p:cNvPr id="5" name="4 - Ορθογώνιο"/>
          <p:cNvSpPr/>
          <p:nvPr/>
        </p:nvSpPr>
        <p:spPr>
          <a:xfrm>
            <a:off x="734003" y="304800"/>
            <a:ext cx="7724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Αξιολόγηση</a:t>
            </a:r>
          </a:p>
        </p:txBody>
      </p:sp>
      <p:pic>
        <p:nvPicPr>
          <p:cNvPr id="5121" name="Picture 1" descr="E:\ODS\13\Δράση των μαθητών\DSC06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3614738" cy="271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E:\ODS\13\Δράση των μαθητών\DSC067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600200"/>
            <a:ext cx="43434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E:\ODS\13\Δράση των μαθητών\DSC06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343400"/>
            <a:ext cx="3462338" cy="213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04800" y="457200"/>
            <a:ext cx="8229600" cy="4525963"/>
          </a:xfrm>
        </p:spPr>
        <p:txBody>
          <a:bodyPr>
            <a:normAutofit/>
          </a:bodyPr>
          <a:lstStyle/>
          <a:p>
            <a:r>
              <a:rPr lang="el-GR" b="1" dirty="0" smtClean="0"/>
              <a:t>Την παραγωγή έργου</a:t>
            </a:r>
            <a:endParaRPr lang="en-US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b="1" dirty="0" smtClean="0"/>
          </a:p>
          <a:p>
            <a:endParaRPr lang="el-GR" dirty="0"/>
          </a:p>
        </p:txBody>
      </p:sp>
      <p:pic>
        <p:nvPicPr>
          <p:cNvPr id="34818" name="Picture 2" descr="E:\ODS\13\Παραγωγή έργου\DSC06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371600"/>
            <a:ext cx="8077200" cy="5105400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4525963"/>
          </a:xfrm>
        </p:spPr>
        <p:txBody>
          <a:bodyPr/>
          <a:lstStyle/>
          <a:p>
            <a:r>
              <a:rPr lang="el-GR" b="1" dirty="0" smtClean="0"/>
              <a:t> Τις Εκπαιδευτικές στάσεις (συνεργασία, συνέπεια, παρατηρητικότητα)</a:t>
            </a:r>
            <a:endParaRPr lang="en-US" b="1" dirty="0" smtClean="0"/>
          </a:p>
          <a:p>
            <a:endParaRPr lang="el-GR" dirty="0"/>
          </a:p>
        </p:txBody>
      </p:sp>
      <p:sp>
        <p:nvSpPr>
          <p:cNvPr id="35842" name="AutoShape 2" descr="data:image/jpeg;base64,/9j/4AAQSkZJRgABAQAAAQABAAD/2wCEAAkGBxQSEBUUEhQUFRQXFxQUGBUYFxgbFxkcGBQXFhYVGBwYHCggGBolHBUWITEhJSkrLi4uFx8zODMsNygtLisBCgoKDg0OGxAQGywkICYsLCwsNCwsLCwsLC8sLywsLCwsLCwsLCwsLCwsLCwsLCwsLCwsLCwsLCwsLCwsLCwsLP/AABEIAL0BCwMBEQACEQEDEQH/xAAcAAABBQEBAQAAAAAAAAAAAAAAAgQFBgcDAQj/xABEEAACAAMFBQUECAQFAwUAAAABAgADEQQFEiExBkFRYXETIjKBkQdSobEjQmJygrLB0RQzkvBDU6LC4RUk0hdzk+Lx/8QAGwEAAQUBAQAAAAAAAAAAAAAAAAECAwQFBgf/xAA4EQACAgECAwYFAgUEAwEBAAAAAQIDBBEhBRIxEyJBUWGRBjJxgaFC0RQjscHhM1Lw8RVicqIW/9oADAMBAAIRAxEAPwDOY7c0QgAUjlSCpIINQQaEEaEEaGBpPZgafsbt+HpJthCvos7RW5P7rc9Dy34OZw3l79XTyKtlOm8TQwIxyuKAgA9AgAUBAB6BAAoCACAtsnA5G7UdDHnnE8V4+RKPg919Gb2Nb2laZwjPLAQAP7ptQVsJ0bfwMb3A8+NE3VPpL+pRzaHNcy6onKR2pjhSACj+1q2otjWUc3mTFKjeAlSzdMwPxQ2RscGrk7nPwSMjiM6cIALF7PZyreUgtvLqOrS2VfiaecLHqUOJRcsaWhuNIlOPPKQAeUgASRABFbQXuLNLrrMaoRf9x5CJaq+d+hSzsxY8PV9DOZswsxZiSxJJJ3kxoJJbI5GUnJuT6sTANCACVuK5WtDVNVlg5tx+yvPnuiK21QXqX8LBlkS1e0S9yLOstQqABRkAIoNtvVnV11xrioxWiQoiGjxJEADK9rzlWaUZs5wiDedSfdA1J5CJaaJ3S5ILViNpGZWr2uvjPZWdcFe7jY4qcThyB5R0EOALlXNPci7UpUaRsBAAQAEAFu2R26m2SkubWbIGQX66fcJ1H2T5ERnZfD4Xd6O0vwyGypS3XU1y572k2qXjkTFdd9PEp4MDmp6xz9tE6npNaFWUXHqPwIiGigIAPQIAFAQAMr2kVTFvX5bxGHx3FVuP2njH+hdwrXGzl8GQkcQbIQAEAE3dVtxDA2o0PED9Y7LgvE+1XYWPvLo/NfuZGXjcr549Cs7S+0aTIJSzAT5gyLV+iU9Rm/llzjfcixi8JnZ3rNl+TLL1vKbaZpmzmLOd+4DcqjcBwhmp0dNMKYckFsNIQlCADtYrSZU1Jg1R0cfhYN+kAyyHPBx81ofRkmYHUMuasAwPIioiY4WUeVtMVSAaeUgAb261LKltMc0VRU8+AHMmg84dGLk9ER3Wxqg5y6Iy+8rc0+a0x9ToNwG5R/fGNGEFFaI43IvlfY5yG0OIAgAlLhuhrQ+8S18Tf7RzPwiO2xQXqXsHDlkT/wDVdf2NAkyVRQqgBQKADdGe229WdbCEYRUYrRIURCDhJEAEDtZtRJsErHNOJ2rglDxOf9q8W+Zyi3h4VmTPSPTxY2UkjB9pNoZ1undpObIVCIPAg4KPmdTHZ4uJXjQ5Yff1IJSbImLQ0n7TZmQ0YdDuMYeNmVZEdYP7eJsV2xsWqOMWiUIACAAgA72G2zJLiZKdpbjRlND0PEcjlDZ1xmuWS1QjSezNK2X9poNJdtAU6Cco7v41GnUZchGLk8K071XsV50f7TSZMxXUMpDKQCGBBBB0II1EYzi09GVxTuFBZiAozJJoBzJOkCTeyArFr9odglvh7YvTUojMv9QFD5Vi7Dh2RJa6e5IqZMdStpbPapLfw7l8wrdx1pvp3gK+XGOa+JJSxaexl80v6FvEol2nM/AbRwZrBAAQAJmywylWFQQQRxBFCIdCcoSUovRoDKb+us2ae0vVfEh4qdPMaHpHf4GWsqlTXXo/qatVnPHUjouEgQAEABABuGw96L/0qQ81goRTKJJ9xiijmcIXKJoJy6HF8WcKL5uT0XX3ONr24QNSXKZx7xbDXoKE+tItRxn4s5mzjUE9IR1XscG25yykZ/8AuZflhf4X1GPje20PyQt97QTLSArBVQGuEVzPEk6xLXUobmfl59mQuV7IiIlKAQASFzXU9omYVyUeJ9wH6ngIZZYoLUt4mJPInyrp4s0Sx2RZSBEFFH9kniYzpScnqzrqaY1QUILY6mEJBJEAFI229oUmx4pUmk20aU+pLP2yNT9kZ8aRrYPCrMjvT2j+WMlNIxG9Lxm2ia02c5d21J+AHADgI62mmFUeSC0RA3r1GsSiBABoTCuoB6x5TGcoPWL0YxNp6o8F12aZk2KQ3voMSfjlnMdVPlGzjcbthtZ3l+S7VmSW0txteOx9plL2iqJ8rdMknGPMeIemUbtHEaLuj0+pehdCXQr4MXiU9gAIACACXujae12VCkicyISThorAE6kYwcPlFe3FptfNOOrGShGXVDa875tFp/nzpkwa0ZjhHRR3R6Q+uiuv5IpCqKXQ43fZGnTUlp4nYKOXEnkBU+UR5mVDFondPpFaj4x5nobJdd3pZ5SypY7qjXeTvY8yY8M4hnW5uRK+17v8LwSNGMVFaDqKQ4IACAAgAr+2l19tZyyjvyquOJH119M+qiNfg2X2N/K+ktv2J8ezllo+jM2jtjSCABUtCxAAqToIWMXJ6IhvvhRW7LHpFbtkpZblJNZhAHAa+u6LleI/1HGcQ+Mq1HlxI6vzfT28SalJhUItcIJotSRU60HExcjCMFscNl5l+XZz3Scn/wA8DpMllTRgQeBBB+MOT16FdxcdmhMA0IACABUqWWYKurEKOpNBA3otR0YuUlFeJqN13esiUstd2ZPvHex/vhGbObk9WdnjY8aK1CP3HJEMLBxtM9ZaM8xgiKCWZiAABvJOkOjGUnpFasDHNufaa07FJsRKSsw07MO/3N6Lz1PKOnwODqGk7t35EMrPBGaRvaEQQoBAAQAaHHk5GEAD2670m2d8UpiOI1Vuo3/OHRk49B0ZOPQnms1gvP8Amp/D2k/XWgxHro/RhXgY1cTidle2u3ky7VkvoVe/vZ7a7PVkHbyx9aWDjA+0mvpWN+jiVNmz2fqXY3RZUiKGh1GRG8cjGgShAAQAEAE/sJJLW+WR9UO56YCvzYRzfxbdGvhc1L9WiXv/AIJaV3zV48aL4QrTWzECEFCAAgAUUNAaZGo9NREnJKMVPwY1SWuniZrtdcX8PMxoPonOX2W1K9N48xujseE8Q/iIck/mX5XmadFvOtH1K9GwWBSOQQQaEZgwqbT1RFdTC6t1zWqezH3/AFmZT6vWh/eLP8XM5p/B/D+bXvaeWv8Ag0r2RTBNlT2cKZizAA1BUKUGQO4VBhnazn1ZWzuF42FKKphpt16v3IraW2dra5rVyDYF6J3R8ifONGqPLBI4HOt7S+UvXT2IyHlQIACACc2Qswaf2jkKkoYyxIAB0WpOm8/hiK5vl0XVmnwqnnv5n0juSV8+0y75FQJpnt7skYh/USF9CYfTwjJs300+p07sSKZeftlmGos9mRRuaYxY+i4QPUxp1cAiv9SXsMdvkUfaLau1W0/TzSV1Ete7LH4RqeZqY1sbCpx13Fv5+IxybISLY0IACADvYrHMnOElI0xzoqgk/DdzhllkK1zTeiFS1LfI9ltvZQSJSE/VaZ3h1wgj4xly43ip6bv7DuzkPY8/IAgAIACACau7am0yVwq+JdwcYqdDrTlWJI2yQ9WSQy2itq20YpsmWs4f40uqk8nBqHHXMcYv4vFbaNuq8ieGXKJW3uc7mB6ikakOPwfzQf2LCzo+KG0275i/Vr0z/wCYv1cUxrNlLT67E8cmuXiNTF9NNaon11Lp7MZFZs5+CIn9TEn8gjg/ju5qiqvzbfsi1jLdsn9vbxMmyFVJDzSEBGoGrn0FPxRzvwjw9ZWdzTWsYLX79ES3y0iVbZXax5LLLnsWkeEE5mXnkQdcHLdu4Hs/iT4dhnVdrQtLF/8ApeX18ivTZyP0NLBjyOUXF6MvHsIB0lSCwYj6oqeNOPOJ6sedsZOP6Vqxk7FFpPxF2Vx4W8Lb/dO5v73RJizi32Vnyy/D8H+/oMti/mj1X/NCJvixLaZEyUCDmyhtweW5HwZSPWJaZTwcpc3g9/VFiqfK1IzO9rrazmWHIrMlLNoNVqzLhPMFTHeRkpRUl0e5o03K3XTweggXc/8ADm0ZdmJokk1zDFMYy4U3w7QXtY9p2fjpqd7FJVrLaTQY5ZkTAaZhcZluAeFZiHyEAyyTjbDyeq/uTOwt9PZhaAg/mIqhtysCc+uFm86RYxq+aXocz8WZcKKYpPvvXT6eZ3jSPMQhRRha74kS/FMWvAZn0EWK8S6zpEs14d1nSPvsQlu2wFKSUNfefT0GvrF+rhT62P2L9XCvGx+xXLbeU2b/ADHZhWuGvd8lGUalWPXX8qNWqqFS0gtBpE5IEABAAQAeohJAAJJIAAzJJ0AG8wjaS1YGk7JeyuZNpMtpMpMiJQ/mH7x0Qcsz0jBzeNRh3ad35+BLGvzNUum55FlTBZ5Sy130GZ5sxzY8yY5y7IsufNN6kqSXQeRAKZHbrtmyf5stl5kZeRGR9YouLXUpOLXUaQg0IACAAgAIACAAgA5zpCt4lBierJtp+STQ+Fk4fKy67NXWlls5JouOjsSchlkKngPiTHJcZ4jfxHISe/LstjpsbWunmsfqVLay1NaZ6MoDSpfhQkjFmC1fvUA10jsfhrsOH0ONmqnLq/Ly9ihZxCuctOiJidsvZbzRpt3FbPaFH0tjfIA/Y90HcR3T9k1jo68yyjRW96L6SQisceu6HuxVomCU1nnqyTZBCFWFGwnweQoQDwAjzv4vwIU5SyKvls328/H36mpj2c0S2SFDS3WgxDvg76DJh6Z+UYOPGNtE69O8u8v7oWxuM1Lwewmw2js5gbdoeYORiPByP4e6M/Do/o+o66vng0dbzsvZvl4WzXpw8v2ifieH/D3d35XuhmNb2kN+q6lQ/wCpJY7TMlTThlzPp0ahIBbKYppxYE+cWHjWZuPG2C1lHuv18maHZuyCa6rYg/aM4NpkkaGyyWGoyYzGFQcwc6+cdVhwnXRCE+qSF4f8kv8A6f8AY63dJDXBaz7lqksPMS0+TmLf6Rlr0z4f/L/uMdipQeZaEbR7HaR6BXB8ioMEVq9B3ErVTUrX0jJMd3fZMKqigkmmmrMf+Y1q4KEdDyXiWdZn5UrX4vRLyXgie2kutbNLlIDW0FC8zPuivhHrUeXOCmfPLV9BMnGroUIv5usjMLRdVumn6QPQ11YBOdADT0jo4ZGHWu7p/c045GJVHu6exwnXCJVO2nykPAYmb0AiSOa5/wCnBv8AA+OZ2n+nBv8ABH25JQIEpnbWrMAAeGEa8dYsVO17zSRYqdjXfSX0GsTkgQAEABABatmdgLXbQrqglyWz7WZkCK5lV8Tb91OYjNyuJ0UapvV+SHxg2bBspsNZrAAyjtJ2+c47w+4NEHTPiTHMZnEbsjZ7LyRNGCRZTFAcJMACYQD0qCKEVB1B0gArl77GyZvelfRPwAqh/Du8vSIpUp9CKVSfQp95bOWiR4pZZffTvL8Mx5gRBKuSIJVyREwwYEABAAQAEAAwrCxej1FT0ORltSgmOBwNCPjE8bqtdZ1xb9Nn+CXtdVpJHaxyiRR3XFXI0otOZrlC2dhNrs9Y/XcnhXjWRfe5Zeu69yNt9rm2e0qyh5M6Ua4sg3LSoZCOoYHeI6XhmHy0tTkpJ+3/AGWsalxi9XqbFs7fcm9LNjAVbVLWjr9YaVw7zLYjLgeYjnOP8LnKl1/eJJVJ02egqxTcExSdAc+hyPwMeeYVnY5EZS89H/RmrdHnraR7b7N2cwru1HQ6f3yhc/GePfKHh1X0YlFisgmSJXtbIPel/If/AFI9I2nH+L4Wn+qH9v8ABT17LJ9GZ9t/d4ezdqB3pZ1+yxoR6kHyMVuBZLhd2T6S/qbeNPSWnmMvavIwW2XTQ2eVT8Jdf0EdlLqR8JlrS/8A6Y+uSSE2ctbt/iTMvJ5SL/qEKvlIb5c3EYJeH/ZVdnFYM7g0GEyzzqQSPQD1ixi16vmfgYvxjnqumOLHrLd/RfuaRsXdoRWtk3wIrlB0BDN8wPPlE989XyI5HhuOoxeTPotdP3M52q2vInv3cc1jiYnJVqO6o40FI2sPh3aQUm9EMqxJZTd1j6ldtG0FrtOFFLUVcIWWtKCpYmozzJJJrGlHDxqN3+TRWNRWlqumy1IxrC/ieig1zdgCfLxHyEWI31tdzf6Fmf8ALlyNbrwPLZKlKqdnMZ2IJfuYVU5UCkmrb6khd0PrlNt8y0XhuL4DWJQCAAgAdXVYzOnypQ1mTEl/1sF/WIrp8lcpeSFS1Z9USpIRQiiiqAqgbgBQD0jz2UnJtstAYQBJgASYAEwgHogAWIUBQgAhdprgS0ymIUCcoJRgKEn3TxB+ER2QUkRzgpIyqKZUCAAgAIACBAdbLLXDR3bFxoKeg0ixJ0zey5fyalEMG1aTk4S90PpdxTnlvNlr2iSxViuvkN9BnQboT+Hk/l3G5fDnRo4zUk/IiJ6iaqhjiUDu51oD7vARJTk34su62vRlOFllT22IyVNnWOek2SzIwqUemRpTEp3NqKjmI6rEvhnUd5ejX90alViuhqzWrrvYWyQloC4cdQ67g65OByNQw5NHlPxLw14WY9PllujRxp6x5X4FgnDtbMH+vLyJ4ga/Ch8odbH+M4crf1Q2+3/RBF9jkcvgzlcVpwzMJ8L5ee79or8Dyuzu7KXyy/qSZtXNDmXVEBtddNrmTDZ5MisiayDtgwIRSRjDA+Eihz4UpnG1TwSurJ7WL28ETYuZUq+ecu8vDz8iC9sp/wC7kDcJGX/yN+0bUifgv+lJ+o/u2zNO2YmIgqwLtQakJaBMPU0Bg/SQ2zUOJJv0/oQuwNyTLWhCd1FfvTDpnnRfeYAacxFqi6MYaHPfE3DLL82NikuVpL1Wn7l821tS2eypZpeWIAU4ItK15k0+MOoi5T5mY3E7I0UKiHj/AERmNrtd3SWeZa5Rnz8NJcta0Bpk801ApoAMzy0jbxq8uyOlcuWPn+xFwxT7Ntvbw/cqVq2jcoUlIklTl3Rn66D0jThw+GvNY3L6linDUJqyUnKS8yKWzu2YVjXfQ09YtStqpW7SRoQjO6zljvJ+5LXRdlnx/wDezXlIVNDLUMQ1MsQ1p0B/WKD4hO16Y8NfVl67hzor5rZJPy8SDjVM09VSTQCpO4awOSXUDrabK8sgTEdCQGAZSpIOhod2WsNhOM94vUNCc9ncjHetkAFaTVbyQFyfRTFTiUuXFm/QdDqfSZjhSyJMACTAAgwgCYAFCFAUIAFiABSwAYvesnBaJq+7MmDyDmnwihLZsoy2bGsIIEABAB0lhTqSDuNKjz3w6Ki+pZohRJNWScX4PTVffxOn8G5BKqWUCpZcwBxNNB1hXBrcW7EsqXPs4+a3O103vOsz45LleI1VuTKcj84apOPQrxk49COv5RNmmbIXsWapmS1b6MtvZB9WvumtOMbeNxKmUVDJjr6lyGTCS0sRpOw1zra7pSVbZaTFxzCmmICuTYkNVepbOtaUrC23Qrt5sZ6L0JeaKetfQtViuKRJs6yJSYZa1IAJJqTUtU1JPMxm59Mc5NX7/wBvoLC6cJcyY7stkWWuFdDma513RDi4VWPW64dH11FsulZLmYxl3KFmBgxwgg4aZ5GtKxlV8BhXerIy2T10LMs5yhytbkrHQFAqW3mxv8eJbI4lzZYIGIEqynOhpmKHMHPUw1rU0sDP/htU1qmTGy1zCx2SXIxYitSzaVZmLMRyzoOQEKloitl5Hb2uwlFUDQAdIUrtt9TO9r7BPm28qqMQwRZZocNMIrnoKMWrF2mUY1nMcQousytEvLTyIL2jbIWftpIAdWElQzKRSZQlQaEeLI6cRF7B4hbXBpdNfYs5V7w+SqC12JSzXBdl1WETLWqLPmKwDODMm1YGglqcgQGFSAMzmYY8jLzLOWD29Nl9zRqjJ0fzNpNexl19bTrMl9nKlkd4ETGOdACKBAaCtc610ypGvVwtap2vX0I+GRswXKUJd57a+hX0lvMOQLHj/wAxoSspx47tJF6FV+TLVJyZYdmLukLaZZti45OIB1BIAByxEjMgGhIG4Ri5fFpSTjTt6mvDgclW5Sfe8EfRVisEiQn0MuVKQCvcVVFNS1QPOsc/K2yx95tsyuXTY+btvL+/jrfNnDwVCS/uJkp882/FHbcPx/4ehR8erK0nqzUvZHscbNK/ip6kTpq0RTqks558GbI8hQcRHP8AF8/tZdlB91flktcdNzRDGISCDAAkwAJMAHJpqg0LAHqINB3LLyKhZtoZyakOPtDP1FPjEjijrruDY090tPoScjatfry2H3SD86Q3kM+zgM18k19x9K2ks51Zl6qf0rCcrKc+D5Uei1+46W+7P/mr8R8xBoyF8Nyl+hmf7aWeWZ5nSnV1emICtValCdKEGnqYq3Vtd4pZXD76o9pOLSIGy4e0THXBiXFTXDUYqeVYhXUoLruaXbbHdgXEUkngJZOI+SH4mLvZRfgbFXC7rXooFKt1hlM7GWplrXJalqDmWNYR40fA2X8OUuCXM1Lz8PYjZ1idd1RxH7RBOiUfUxMrguTTulzLzX7HljtkyS+KW7I2lQaHoYjUnFmbCydT06ej/Ylkv9JmVps8qaT9fDgf+qXQ+tYlVkJfMi/C3EuelsXB+a3Xt/kaWmwKxrKJCnQMcX+oAV9Ie8fXeLNB/D3PFTpsTTLPsjfCWOUyMjuWbESCKDIAAA9Ilrq5UTQ+HrIx+daljG2kj3Jvov8A5Q/lEfA8jzRI3Zf8me2FGIbXCwoTxpuPrCOLRTyeHX48eaa29CUhCiEABAA0va8pdmktOnNhRaVNKnM0AA3kkgQqWpJVVK2ahHqyiz/axKB7lnmEcWdV+ArEnZM1o8GnpvJDO0e1lv8ADsqj70wn4Bf1hey9SWPBV+qf4I6d7TrQxBMiynCarVXJHMHFkYcq/Ue+CY8tG237FW2xviZeTy3n4FMsFV7MMBQmueJjnzi/hZbxdVFa6iWcEqlppJog5N2ou7F1/aJruKX2bJ6L0JaOD49W77z9f2HgFNIz3JyerNOMVFaJaBCDidn7bTkuydZGGIMnZpMrmqswDIfeGHEBwrTpa4fQp5Uff2Of4vhxjB3R28/uVPZGXJFpSZaFZpMshiigEuRmqGpAC1zPIU3xvcTy+yr5I/M/wZGFgWZLbjskbCfahI/yJ3qn7xyHZM1f/DWf7l+RX/qdZ/8AJn+kv/zg7Jif+Gt/3L8jef7TpX1LPMP3mVflWDsmPjwaf6pIirX7SrQ38uVKTric/NR8IcqkWIcHqXzSb/BBW/au2TsmnuAdyUQf6ACfMw5Qii5Xg49fSPvuQrCpqczxOZh5bSS6F7iAuBAAQAEACZiAgg6GEaTWjIrqo2wcJdGQc+UUah//AGM2cHF6HnOZiTxbXXL7eqJS7puJM92X7RdonzROy4Hku7G0l1jt+w6iY2QgARMlBtQDDZQjLqivdi03LSyKYze7RuJHxiB4y8GYdvw3VJ61ya/JKXbY0phaasumhYMa8fCDSJ4x5VojVrreHVGuqLkl9B6l3yd9qlj8Ez/xhdQllXeFL90PJNy2ZtLalea4fzMINStPPyodaH7ktc9xSJM1ZhtKOy5hQVArQjPvEnWEbZQy+IX3VutVtJ/VlsBhhgtNdQgECACvbVWqwvLaz2ufLWuElcYDgg1VqCpHmIdFS6ouYsMiMlZVF+xQJ9x3MmZt81h7q0Y/CVE3NPyNiORnS27Nf8+5F2mzXV9SfbeploR6d0wusyxGeb4xj7jPsLvofprWeA7GWPj2kL3iTmyv9sfdkIIcWwgAIACABE+UHUqdDEtN0qZqceqIMiiN9brl0YmzSAi4R1rDsnIlfPnkMxMWONXyROsQFoIACAAgAIACAC9xAWwgAIACAAgAZ3nLqld4/WIMiOsdTB+IMeM8btNN4v8AB5dSUUnicoTGWkdRnw7TKFEpNdXsP1QnQEw63JqqXfkl9zfckuo4lWMnxZfOMXK4/XDalcz8/AgnkJfKOFsyjd6xiT4rmXPlUvZf8ZA7Zy8Tx5qU3HkBWH0Yma5ptuPq3oLGE9RikljoDHW2Z2PVtOa9y27Ix6s7SbvmvXBLdqa4RWnpElGVTev5ckyOeVTD5pJDiXcVpbSTM8xT81In1RFLiOLHrNHr7P2kayX8qH5GE1QkeJYsv1otuxtinSpbiaCqkgopOY1xHkNMobI57i99Fs06t34lhhpkAT6wmq10FRg+0eytpkTj2pRy5Z8QcVapPeIOYqf1hbc6inRTeh0ceMYkIpSbW3kJu7Y+fPH0bSC3+WZlH9CtD5EwlOfRbtGQR43iSeib9hN4bGW2SKzJBC+8GVl88Jy84ktyq6lrLXT6EsuLYsVq3+CMe7XUVbAOrCIYcRpm0opv7MSHFqLGlBSev/qxnF80wgAIAPYAPIAPYACAAgAIACADyAAgAvcQFsIACAAgAIG9BDvLsZbXIc/2jGzONUU6xj3n+Pcgtthpyvcdy7Ko3V6xzuRxfJu210Xkiu7ZPZbHaMxtt6siPGruh9fJr39dPQVaeIjsq+LP5ekWVmyr2pXL/X3Hc7Xy7CiQo3ARFGN98tFrJ+4nekFofAaOGU8CpFelRnF6vguZPfl0+oVx7T5Wn9zhLvOYrVkllO8jU8jG9w7h8MLWVk1qyaWHVJaWpMcHaa1adr/oSv5Y2Y8slqtyJcKxOvL+WPrm2mtDTkRiJgZgpGEA0JzIKgaa58IHFFXM4XjRqlOPdaXn+5e4YcqEAFGv+c62tjUgqRhPAUBFP74xxvErbI5knr06FytJwHe0NnWdJlWoDvUCtwAz3cmqPOL3EUr8WOTHrtr/AM+pBCqPa6szzaiQ6lZktmAJwsFJ11DCmmh+EP4FbVZrVZFNrdNmxg1Y8tY2Qj56tEJNvS0slGnWgp4c3mYemtPKOnUqV3U17o1YVY8flUfwM0ks2isfI/OB3VQ/Ul7DpX01reSX3HlruafKQO8tgh35GldMVCcPnEFXEcW2zs4TTZBTxHGun2cJpsYRdLwQAEADiw2GZOcJKls7HQKK89dBDHZBPRtakNl9VfzyS+5PtsDbwK9ivTtJdfzQdpEq/wDk8bz/AAMLTstbJfis038K4/yVheaPmTRzceXSaIyfZ3Txo6feUj5iF1RPGcZdGjliEKP0CAAgAIANEFibiI5l/ENHhF/gf/ExO0uwr9Yt5AfrET+I4eEH7kMsmf6UhxLsskarMbq4HySI38Rvwr/P+CCV2Q+kkvt/k7r2A0kD8TuYjl8RWeEF7kT/AIh9bPZJCJrAnJEUcFUD/kxl5XEsjI+Z7eS6D4Rcerb+rERQHBAAQAEACJik6GnlnFvGupr1c4cz8NXsPjKK6rU5iyLvqepi5LjORppXpFeiHu6XhsE2xy3piRWppiFadK6RCuK5i6WS9yLVnQuBvAiFUZN8vlk39xVGUix7ICXNSYGlhqMO8ygg1GgqN1PjHXcLxLManln1b1+hj8V7SqcWpabeD6EQdsMNvWTZpUrse0WUSFozVbCzKRoAdMjWnPLoFirsuaT36nJ28Vtneoa6rXTcntt79Nks9Up2sw4U303s9N9B8SIgxqe0nv0Jc3IdNe3VlOuTaO0spMycxCtUE06kNxGmvGMX4itnRdVGjXXd6Lx8heFWSsrlK17LxZYr/ZZ0mVaUp3u41DUb9/IhhGVxetzrhe1o+jRp0ST2T1RA2q1TezVFZsCksUFc95rTUCnlGbTdOVfY67EOYpxasj4Ha7rYZbrMXdnTiDqPSIce6WPaprwLaashr5nl227tXZmQSyXcYKZL3jQDqKZw7ia/nOUHs99vUqcSq0rXZPVLroMdrrlM+UXl17RRXCDk43invcPSLHBOIrHu5Lflfi/D/BDwbPjRdy2pcr8X1Q+uG29vZ1xrR6YXUjXKlaHcYp8RoWNkvsparXVNFTPqjRkvsparXVNP/nQql9bLFJhMsgSmNRWpK8V/blHS4XxDGVSVibkuvr6nQY3xHFVJWRbl6eIzS4h9Zz5AD51iafHJfph7sbZ8SS/RWvux5IuuUv1ani2f/EZ93E8izbm0XpsZl/GMu3bm0XpsTNy2sSZ8tz4VOfQgqfgTEGPdyXRmyhCxqakzTFtKMaBlJOYoR1jpY5dEp8kZpvyNBWRb0TFGLA8S2cAqbXQZz7vlP4pUtuqKfmIXVj1bNdGyOnbK2NtbNK8lw/lpC88vMnjnZEek2RVr9n1jbwiZL+69fzhocrZFiHFsiPXR/YjW9mkuuVomU5op/WF7Z+RP/wCan/sQ7jzA1wgAIACAAgAIACAAgAIAET3IUlVxNlRagVz4nQUz8os41VVk9LZ8q89NfwJqMibS2nYy+pZz/tEX0uF1vd2T9or+7FJO8yHlCVJ+jqKTJpAaa2VDhOkuu+g6UifH4piY0uaujV+HM9StCmblzWS18kun+SNunZ+Ws6X3pzjGtUL91s9CANIvV/E+VdYockN3pst/6k19klVLR6bGg7TXgLNY5jigIXCg+03dWnStfIx0VMOexI4vLuddbk+pnXs4u8TbaGOkpTM/Fkq/mJ/DGlmT5a9F4mLw6vnu1fgc9v72FotZCmqSh2a03mvfI88vwwuLXyQ1fiNz7u0t0XRbHfa6zrZrPZrMP5mAzJp4ljWh/EG8lEVqceFuT/EtbrZE2VJ00RoX1ZI7G1axvZ21es2X94UOHzC/ExznF8qGTkWYy8EtPqt2jV4ZU66Iyfj/AEEWecUdXGqkH03RyNVjqmpLqmazWq0H1/dmZ9ZdMLqjkDdiH7UPnFziig7ueHSSTIoPSLS6o5TLEuZUUOvWMlWvpIxsfMlCb5+j6nSyTSRQ6iG2Q07y6Dc2iNclKPRja12fA3aoMx4l94bz1iWuxTj2cvsVE/AeEK68VYeoiDvQl6ob0K3eFkMtqbjmD/e+Nam1WR18SVPUaxKKPbps2OZnoMzz4CK+RZyQ26jZPRE1b7xeRhaXStSMxUUppEXDbJV29pHqgqk4y1Q7sG2CnKcmE+8ua+Y1HxjqqeLRe1i0+hoQyl+osUi0LMXEjBl4g1/sxqwsjNaxepZUk1qhRh4ogwAJMACYAKhHmp2IQAEABAAQAEABAAQAEADe02+XL8bqp4E5+msXsbhuVk/6Vbf22AjbRtRIXwln6CnxakbeP8JZ9nz6RXq/2F0JrZuTMnL/ABFpVbPZAMVXPefgQTTCvOmeVNaxof8A8zjVdxzc5+myRnZOZyvkq3kQW1e2CGsqwAy5ejTsxMfkpOaJ6E8hr0nDOBUYvfcVr7klGPZLvXvX08CL7CbJs0tJhIWaf4hZZ3ChRXpuLVbyAO+L85QnY3FdNjlPibIhOyNcPDqWrZSb/D3bbLSMnJEpDzoAKdDMr5RRvXPbGH3MjFfZ487PHoisXNLBnoX8CntHP2U77eoFOpEWrHpF6fQpUrvpvot39h/imXlb88jNbTcqKtaeSj1POIZ/yKHy9UvyTR1ysha+L/B1tN7PKnKsoAFGUeYPhHCmkcjw/gnPTLKyG1Ldr008X9f6Gvk8RcLVTUk0tE/2RYb2QY8a+GYBMA4VriXyYGOazIxVnPDpJa+/X8m1BvTRjeZNqqjCKrUYt5BNQD0qfWIZ280Ix06eIqik2/Mc2OdXunyinZDxMbiGMo/zI/c529HXvyycjVlqaMOm+JKLE065PZlPtnKtQfgObNPDqGXQ/DlEM4OEtGQNaHOTLKPQDuGpH2TvHQw6UlOOr6r8i9RdrswmLhPkeB4w2qx1y1QJ6FatVlaWaMOh3GNau2Ni1RInqSOzwzc/dHzirm9Ehszvf6/Rg8GHyMR4b77+gkOpARpEh2streU2KWxU8t/UaHziSu2db1g9B0ZOPQn7Htc4ymoG5r3T6aH4RpVcWmvnWv0LMcp/qRL2faSQ+rFDwYU+IqI0K+JUT6vT6k8ciDJCVaEfwMrdCD8otxthL5WiVST6MXSHilQjzY7E9UVyGcOjGUnpFaiNpdRwlgmHRG8xT5xbhw/JluoMgll0x6yQ4lXLNOuFep/aLdfBMmXXRfcrz4lSum4+k3AtO8zE8qAfGsaVXAK0v5km36bFSfFZt92IzvK6DLGJTiUa11H7xn5vB50LnrfMvyi1i58bXyyWjIyMU0QhQKVe20c1yUT6NakZeM0NMzu8vWPT+EfDGLTGNtvfk0n6L7eP3HJECTHVxSS0Qo5sEyWrMZgY91gtDo2WFiN41FOdd0MtjJrulDiePZfjSrrejZIW2fMeUJZmOUU4lQsStaagaf3zirXywnzaHD8G4m8S/ls+V7P09S87BbBYcNoti1bIy5J0Xg0wb24Lu356Us3P17lfTxZ1ebxDm7lT28WQu3ls7W3zaGoTDKH4R3v9RaHYseWpepwmdZz3v02GE2+HayJZqKJaO0yoriYmvizpliPw4RIqkpufiQu6TqVXgnqN5c1VkuBXG7KDlkEXvUrxL4f6BxhzTcvQYpJQa8X/AEJ3ZmcbJIm2wgYmBkSAd7Ghd/uqAOuYiC5dpJV/dlrGl2MHc/oiOuSzl5hmNU0JNTvY516518xGF8TZvYY6pj1l/RFvhOP2lrsl4f1LBHnx04CEEa1WhJsoZQRkdQeEV9XF7nOKcqbHGW68UeyplcjkRqP1HKElHToMup5e9HeL6HSWiAGiAMfrA09RoTz1iZ3qVXJKO66P+z8yPmXLo0EVhgQAImywwIYVB3Q6MnF6oBFmsqyxRRSuZ4w6y2Vj1kDeo2vtKyTyIP6frE2I9LB0epXI1CQIACAAgAIFt0A6i0P77/1H94f2k/8Ac/djuZ+ZebPdKDxVY+g9BGxj8Eor3n3n+PY6e3iVsvl2JCVLCiigAchSNauqFa0gkijKyU95PU6CJBgsQAM70viTZlxTpipvA1Y9FGZiWqiy16RRNVRZa9Ioy3bHbFrZ9HLBlyQa0r3nI0LU0A1A888qbuLgRqWst2zew8FU96W7O9xbRKy4JzBXGjHIN1O4xw3Hfhmyqx24keaL8F1X+C80WCVMDCqkMOINR8I5C2mdUuWxNP12EIu9rglzu8O4/vAa/eG/rrG9wr4jycHuPvw8n4fRiplLvCwvJco4z1B3EcRHpnD+IU51Ktqf1Xin5Mcdrlueba5olyVxNqSclUe8x3CLN18KY80mRXXwpjzTZL31dLWWcZLkMVC94CgYFQageo8ooV2qxcyPLM+KjkT06N6r6MvVk2yC3YHxA2hQJIU6lqUWYRvGEYq8QRFCWLrdp4dS/HOSxtde8tjOWYkkk1JJJJ1JOZMaS2MZvXdiYBD2AB1a7e0yXKlkALKUqoUalmLMx4sTT0hkYKLb8ySVjlGMfIv9puf+GsNnQjv1YuftOASPKgH4Y4j4ml2nLP10Oq4dV2VfL7kVHImiEAHeyz8Jz0/vOGThzIpZmKrY6x+ZD9lB/QiIE2jCjOVbaf3R6IR6eAyWmux7CCBAAQAEADO95bmS2FSRUYiNw1qfSL2DRObc0tUiSEG90VmNAcEABAAQAEABABpojtDYFCFAj73v6RZR9NMAO5Bm56KM/M5RPVjWWvuosU41lr7qKDfftCnTKrZx2Ke9kZh/RfKvWNijhkI7z3f4NijhkI7z3f4KbNmszFmJZjmWYkk9SdY0lFRWiRpxiorRCYUUIAO9jtsyUay2K9ND1Ghipl4GPlx5boKX9fcNCwWHa05CcgI95cj6HX1jkM74Mg05Ys9PR/uJoPdqESbZlmAjxLhbcQxoR03/AIYzvheWRi8QljyTWz5l9PEbroXnY2zWWyWcKk+S7tRncTE7zU0GfhGgHU746bLnbdPVp7dDnMudt09XF7dCve0uUrTJU5GVlZTLJUgiqnEMxyY+kT4WqTizmOLUyjKMmvQpcXTJCAAgAIAH1yD/ALiWaA4WD0Ond72fKoEZ3Fsv+FxZWLr0X3LeBT2t8Y/f2L9fF+GegXAFoQxNa50IyyFBnHnudxR5UFDl0OwhXyvUiIyiQIACFA7WeeV6cIZKCkVMrEjcvUkVaoqIrNaHOyi4vRnsIIEABAAQATV1LSWDxJPxp+kdzwGtRxFJeLf7GriR0rI699m5c2rJ9G/Id09Ru6j4xYyeHV27x2Y6zHjLdbMp94XdMktSYtODDNT0P6Rh349lL0mv2KM65Qe40iAYEABAAQAWS99ubPJqErOfgnh83P6Vj0Snh1tm8tkdTTw22zeWyKXe22tqnVAbsk92XkfNtfSkatPD6a92tX6mrTw+mvqtX6lcJqanU5xeS0LyWnQIACAAgAcWCxTJ0wS5SF3OgHzPAczDLLI1rmk9EMssjWuaT0ReZfsvcoC1oUPTNRLJUHhixAnrSMt8WWu0dvqZT4tHXaO31IC+dirXZxiKdonvS6tTqKBh6Ui3TnU2ba6P1LdOfTZtro/UrxnHDhxHDWtK5V0rTjFhV1qfaJLXpr4+5c1Q5k3ZOcVSTNYcVlsR6gQO2tbOS9xjtrXWS9yQs+zNtpjWzTqc0IJ8jnEM8mh7OSKGcsTKrdVkl+z8ztarDNlYe1lvLLDEAwoaVpFdSjLXlep5zl4rx7XBvXya8RvClUIACAC27H7PvNlPOWmuBQcq0zYg9aDyMc18RUWZNca6303a8zd4PBR1sl9EOpiFSQRQg0I4R5/ODhJxktGjoluJhoBCAEABABM3HZu0luAe8pBHQg1HwjQxeHrLqlyvvrp6mbnY6n3l1B1INCKEboxrK5VycZLRoxGnF6M8hggQAEAElddqAGA8cj+kdTwLiEYr+Hntvt+xfxLku4yRMdUXzlOlqylWAYHUEVENnCM1pJaoRpPZlWvfZilWkecsn8pPyMYuVwzTvVe37FSzG8YlZdSCQQQRkQdRGO009GVGtDyEECACmR7OemBAAQAEAAoqaDMnICBvQG9N2XLZ/YCdOo88mTL1w/4h8tF88+UZuRxKENobv8GZkcShDaG7/BpNz3RJsyYJKBRvOrNzYnMxiW3TtesmYl187XrNkgDERCKBgASJK1rhWvGgr6w7nl5jueXmdaw0ae1gAgNurCk2xOzUDSx2itwOhHmMqdOEWcWbjYkvEpZ9cZ0tvw3MljYOdPYAF2eQzuqIKsxCgcyaCEk0lqx0YuTUV1Ztt02FbPISUuiKBXidWbzJJ84wrJucnJnU01quCgvA9td3Sphq6AnjofURSvwqLnrOO/5J4za6DCbs3JOhdfOvzEUJ8Ex5dNUPV0iBvW6WkZ1xIcgw+RG4xhZ3DrMXfrHz/cmhYpEfGeSBCAO7qtvZTQ27RhyP7a+UXcDKePcp+HR/QZOPMtC22qyrNAO+mTD4dRHUZvD6c2Gvj4NGZdRGzr1IS02ZkNG8juMcVmYNuLPlsX0fgzLsqlW9GcoqEYQgBC66AS1gtWIUPiHxHGO34NxH+Ih2c/mX5RqY13OtH1HJjbLQkwAR96XVLnjvCjbnGvnxHKKmTh13rfr5kdlUZ9Sn3ndMySe8KrucaefAxz+RiWUPfp5lCyqUOowiqRFMj2c9MCAAgAfXPdE21TMElaneTkqjix3CIbr4Ux5pshuvhTHWbNW2Z2Uk2QBv5k7fMI05IPqjnrHP5ObO7bojnsnNnc9OiLEDFMpCgYAPQYAFAwAegwAKrAB7WACqe0i1YbIqD/EmKD0UFvmFi5hR1s18jO4nPSpR82ZnGqYIQAXT2a3YHmvPb/DoqfeYGp6hcvxRRzbNIqK8TU4ZSpSdj8DRqxmG2FYAPKwANb0kdpJdd5FR1GY+Iipm09tRKHoPg9JFFjhC6EIAQAWLZu31HZMcxmvTevlrHTcFzdV2Evt+xXuh4k1NQMKEVEbl1Fd0OSxaoqyipLRkDa5GBqbtQeUcBxHDeLc4eHVfQyLqnXLQ4RQIj2ABUqYVII1ET418qLFZDqh0JuEuZEzKmhhUf3yj0PEyoZNSsh/0bNdinHVHpiyPEmEAQ4qKHMcIRpNaMCJmbPyCScJFdwJA8ooy4bQ3roQPHg30MZj0I7sIAJDZ+7RabTLklioYmpAqaAEmnpEORb2VbkiHIt7KtzRs113dLs8sS5ShVHqT7zHeY5e22dsuaTOWttnbLmkx6IiIj0QoChAAoQAeiAD0QAKgA9gAoftPmGshd1Jp/II0cBfMzH4q94r6lHjQMgIANM9m60sbHjNf8qiMrN/1Psb3DF/J+5aqxTNEKwAFYACsAFKvmSEnuBpUH+oA0+McNxGpVZM4x6fuXa3rFDKKI8IAFSphVgy5EGoiSuyVc1OPVA1rsXeTMxKraVAPqKx39U+eCl5ooPZja85YKV3jP9IyeO0RsxnN9Y9CplwTr18iGjhjLCAD2AQ62acVOW/URocOzbMa1cvR9UT0WuEtiWMehGwJMACTAB5AB//Z"/>
          <p:cNvSpPr>
            <a:spLocks noChangeAspect="1" noChangeArrowheads="1"/>
          </p:cNvSpPr>
          <p:nvPr/>
        </p:nvSpPr>
        <p:spPr bwMode="auto">
          <a:xfrm>
            <a:off x="155575" y="-1790700"/>
            <a:ext cx="52959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5844" name="AutoShape 4" descr="data:image/jpeg;base64,/9j/4AAQSkZJRgABAQAAAQABAAD/2wCEAAkGBxQSEBUUEhQUFRQXFxQUGBUYFxgbFxkcGBQXFhYVGBwYHCggGBolHBUWITEhJSkrLi4uFx8zODMsNygtLisBCgoKDg0OGxAQGywkICYsLCwsNCwsLCwsLC8sLywsLCwsLCwsLCwsLCwsLCwsLCwsLCwsLCwsLCwsLCwsLCwsLP/AABEIAL0BCwMBEQACEQEDEQH/xAAcAAABBQEBAQAAAAAAAAAAAAAAAgQFBgcDAQj/xABEEAACAAMFBQUECAQFAwUAAAABAgADEQQFEiExBkFRYXETIjKBkQdSobEjQmJygrLB0RQzkvBDU6LC4RUk0hdzk+Lx/8QAGwEAAQUBAQAAAAAAAAAAAAAAAAECAwQFBgf/xAA4EQACAgECAwYFAgUEAwEBAAAAAQIDBBEhBRIxEyJBUWGRBjJxgaFC0RQjscHhM1Lw8RVicqIW/9oADAMBAAIRAxEAPwDOY7c0QgAUjlSCpIINQQaEEaEEaGBpPZgafsbt+HpJthCvos7RW5P7rc9Dy34OZw3l79XTyKtlOm8TQwIxyuKAgA9AgAUBAB6BAAoCACAtsnA5G7UdDHnnE8V4+RKPg919Gb2Nb2laZwjPLAQAP7ptQVsJ0bfwMb3A8+NE3VPpL+pRzaHNcy6onKR2pjhSACj+1q2otjWUc3mTFKjeAlSzdMwPxQ2RscGrk7nPwSMjiM6cIALF7PZyreUgtvLqOrS2VfiaecLHqUOJRcsaWhuNIlOPPKQAeUgASRABFbQXuLNLrrMaoRf9x5CJaq+d+hSzsxY8PV9DOZswsxZiSxJJJ3kxoJJbI5GUnJuT6sTANCACVuK5WtDVNVlg5tx+yvPnuiK21QXqX8LBlkS1e0S9yLOstQqABRkAIoNtvVnV11xrioxWiQoiGjxJEADK9rzlWaUZs5wiDedSfdA1J5CJaaJ3S5ILViNpGZWr2uvjPZWdcFe7jY4qcThyB5R0EOALlXNPci7UpUaRsBAAQAEAFu2R26m2SkubWbIGQX66fcJ1H2T5ERnZfD4Xd6O0vwyGypS3XU1y572k2qXjkTFdd9PEp4MDmp6xz9tE6npNaFWUXHqPwIiGigIAPQIAFAQAMr2kVTFvX5bxGHx3FVuP2njH+hdwrXGzl8GQkcQbIQAEAE3dVtxDA2o0PED9Y7LgvE+1XYWPvLo/NfuZGXjcr549Cs7S+0aTIJSzAT5gyLV+iU9Rm/llzjfcixi8JnZ3rNl+TLL1vKbaZpmzmLOd+4DcqjcBwhmp0dNMKYckFsNIQlCADtYrSZU1Jg1R0cfhYN+kAyyHPBx81ofRkmYHUMuasAwPIioiY4WUeVtMVSAaeUgAb261LKltMc0VRU8+AHMmg84dGLk9ER3Wxqg5y6Iy+8rc0+a0x9ToNwG5R/fGNGEFFaI43IvlfY5yG0OIAgAlLhuhrQ+8S18Tf7RzPwiO2xQXqXsHDlkT/wDVdf2NAkyVRQqgBQKADdGe229WdbCEYRUYrRIURCDhJEAEDtZtRJsErHNOJ2rglDxOf9q8W+Zyi3h4VmTPSPTxY2UkjB9pNoZ1undpObIVCIPAg4KPmdTHZ4uJXjQ5Yff1IJSbImLQ0n7TZmQ0YdDuMYeNmVZEdYP7eJsV2xsWqOMWiUIACAAgA72G2zJLiZKdpbjRlND0PEcjlDZ1xmuWS1QjSezNK2X9poNJdtAU6Cco7v41GnUZchGLk8K071XsV50f7TSZMxXUMpDKQCGBBBB0II1EYzi09GVxTuFBZiAozJJoBzJOkCTeyArFr9odglvh7YvTUojMv9QFD5Vi7Dh2RJa6e5IqZMdStpbPapLfw7l8wrdx1pvp3gK+XGOa+JJSxaexl80v6FvEol2nM/AbRwZrBAAQAJmywylWFQQQRxBFCIdCcoSUovRoDKb+us2ae0vVfEh4qdPMaHpHf4GWsqlTXXo/qatVnPHUjouEgQAEABABuGw96L/0qQ81goRTKJJ9xiijmcIXKJoJy6HF8WcKL5uT0XX3ONr24QNSXKZx7xbDXoKE+tItRxn4s5mzjUE9IR1XscG25yykZ/8AuZflhf4X1GPje20PyQt97QTLSArBVQGuEVzPEk6xLXUobmfl59mQuV7IiIlKAQASFzXU9omYVyUeJ9wH6ngIZZYoLUt4mJPInyrp4s0Sx2RZSBEFFH9kniYzpScnqzrqaY1QUILY6mEJBJEAFI229oUmx4pUmk20aU+pLP2yNT9kZ8aRrYPCrMjvT2j+WMlNIxG9Lxm2ia02c5d21J+AHADgI62mmFUeSC0RA3r1GsSiBABoTCuoB6x5TGcoPWL0YxNp6o8F12aZk2KQ3voMSfjlnMdVPlGzjcbthtZ3l+S7VmSW0txteOx9plL2iqJ8rdMknGPMeIemUbtHEaLuj0+pehdCXQr4MXiU9gAIACACXujae12VCkicyISThorAE6kYwcPlFe3FptfNOOrGShGXVDa875tFp/nzpkwa0ZjhHRR3R6Q+uiuv5IpCqKXQ43fZGnTUlp4nYKOXEnkBU+UR5mVDFondPpFaj4x5nobJdd3pZ5SypY7qjXeTvY8yY8M4hnW5uRK+17v8LwSNGMVFaDqKQ4IACAAgAr+2l19tZyyjvyquOJH119M+qiNfg2X2N/K+ktv2J8ezllo+jM2jtjSCABUtCxAAqToIWMXJ6IhvvhRW7LHpFbtkpZblJNZhAHAa+u6LleI/1HGcQ+Mq1HlxI6vzfT28SalJhUItcIJotSRU60HExcjCMFscNl5l+XZz3Scn/wA8DpMllTRgQeBBB+MOT16FdxcdmhMA0IACABUqWWYKurEKOpNBA3otR0YuUlFeJqN13esiUstd2ZPvHex/vhGbObk9WdnjY8aK1CP3HJEMLBxtM9ZaM8xgiKCWZiAABvJOkOjGUnpFasDHNufaa07FJsRKSsw07MO/3N6Lz1PKOnwODqGk7t35EMrPBGaRvaEQQoBAAQAaHHk5GEAD2670m2d8UpiOI1Vuo3/OHRk49B0ZOPQnms1gvP8Amp/D2k/XWgxHro/RhXgY1cTidle2u3ky7VkvoVe/vZ7a7PVkHbyx9aWDjA+0mvpWN+jiVNmz2fqXY3RZUiKGh1GRG8cjGgShAAQAEAE/sJJLW+WR9UO56YCvzYRzfxbdGvhc1L9WiXv/AIJaV3zV48aL4QrTWzECEFCAAgAUUNAaZGo9NREnJKMVPwY1SWuniZrtdcX8PMxoPonOX2W1K9N48xujseE8Q/iIck/mX5XmadFvOtH1K9GwWBSOQQQaEZgwqbT1RFdTC6t1zWqezH3/AFmZT6vWh/eLP8XM5p/B/D+bXvaeWv8Ag0r2RTBNlT2cKZizAA1BUKUGQO4VBhnazn1ZWzuF42FKKphpt16v3IraW2dra5rVyDYF6J3R8ifONGqPLBI4HOt7S+UvXT2IyHlQIACACc2Qswaf2jkKkoYyxIAB0WpOm8/hiK5vl0XVmnwqnnv5n0juSV8+0y75FQJpnt7skYh/USF9CYfTwjJs300+p07sSKZeftlmGos9mRRuaYxY+i4QPUxp1cAiv9SXsMdvkUfaLau1W0/TzSV1Ete7LH4RqeZqY1sbCpx13Fv5+IxybISLY0IACADvYrHMnOElI0xzoqgk/DdzhllkK1zTeiFS1LfI9ltvZQSJSE/VaZ3h1wgj4xly43ip6bv7DuzkPY8/IAgAIACACau7am0yVwq+JdwcYqdDrTlWJI2yQ9WSQy2itq20YpsmWs4f40uqk8nBqHHXMcYv4vFbaNuq8ieGXKJW3uc7mB6ikakOPwfzQf2LCzo+KG0275i/Vr0z/wCYv1cUxrNlLT67E8cmuXiNTF9NNaon11Lp7MZFZs5+CIn9TEn8gjg/ju5qiqvzbfsi1jLdsn9vbxMmyFVJDzSEBGoGrn0FPxRzvwjw9ZWdzTWsYLX79ES3y0iVbZXax5LLLnsWkeEE5mXnkQdcHLdu4Hs/iT4dhnVdrQtLF/8ApeX18ivTZyP0NLBjyOUXF6MvHsIB0lSCwYj6oqeNOPOJ6sedsZOP6Vqxk7FFpPxF2Vx4W8Lb/dO5v73RJizi32Vnyy/D8H+/oMti/mj1X/NCJvixLaZEyUCDmyhtweW5HwZSPWJaZTwcpc3g9/VFiqfK1IzO9rrazmWHIrMlLNoNVqzLhPMFTHeRkpRUl0e5o03K3XTweggXc/8ADm0ZdmJokk1zDFMYy4U3w7QXtY9p2fjpqd7FJVrLaTQY5ZkTAaZhcZluAeFZiHyEAyyTjbDyeq/uTOwt9PZhaAg/mIqhtysCc+uFm86RYxq+aXocz8WZcKKYpPvvXT6eZ3jSPMQhRRha74kS/FMWvAZn0EWK8S6zpEs14d1nSPvsQlu2wFKSUNfefT0GvrF+rhT62P2L9XCvGx+xXLbeU2b/ADHZhWuGvd8lGUalWPXX8qNWqqFS0gtBpE5IEABAAQAeohJAAJJIAAzJJ0AG8wjaS1YGk7JeyuZNpMtpMpMiJQ/mH7x0Qcsz0jBzeNRh3ad35+BLGvzNUum55FlTBZ5Sy130GZ5sxzY8yY5y7IsufNN6kqSXQeRAKZHbrtmyf5stl5kZeRGR9YouLXUpOLXUaQg0IACAAgAIACAAgA5zpCt4lBierJtp+STQ+Fk4fKy67NXWlls5JouOjsSchlkKngPiTHJcZ4jfxHISe/LstjpsbWunmsfqVLay1NaZ6MoDSpfhQkjFmC1fvUA10jsfhrsOH0ONmqnLq/Ly9ihZxCuctOiJidsvZbzRpt3FbPaFH0tjfIA/Y90HcR3T9k1jo68yyjRW96L6SQisceu6HuxVomCU1nnqyTZBCFWFGwnweQoQDwAjzv4vwIU5SyKvls328/H36mpj2c0S2SFDS3WgxDvg76DJh6Z+UYOPGNtE69O8u8v7oWxuM1Lwewmw2js5gbdoeYORiPByP4e6M/Do/o+o66vng0dbzsvZvl4WzXpw8v2ifieH/D3d35XuhmNb2kN+q6lQ/wCpJY7TMlTThlzPp0ahIBbKYppxYE+cWHjWZuPG2C1lHuv18maHZuyCa6rYg/aM4NpkkaGyyWGoyYzGFQcwc6+cdVhwnXRCE+qSF4f8kv8A6f8AY63dJDXBaz7lqksPMS0+TmLf6Rlr0z4f/L/uMdipQeZaEbR7HaR6BXB8ioMEVq9B3ErVTUrX0jJMd3fZMKqigkmmmrMf+Y1q4KEdDyXiWdZn5UrX4vRLyXgie2kutbNLlIDW0FC8zPuivhHrUeXOCmfPLV9BMnGroUIv5usjMLRdVumn6QPQ11YBOdADT0jo4ZGHWu7p/c045GJVHu6exwnXCJVO2nykPAYmb0AiSOa5/wCnBv8AA+OZ2n+nBv8ABH25JQIEpnbWrMAAeGEa8dYsVO17zSRYqdjXfSX0GsTkgQAEABABatmdgLXbQrqglyWz7WZkCK5lV8Tb91OYjNyuJ0UapvV+SHxg2bBspsNZrAAyjtJ2+c47w+4NEHTPiTHMZnEbsjZ7LyRNGCRZTFAcJMACYQD0qCKEVB1B0gArl77GyZvelfRPwAqh/Du8vSIpUp9CKVSfQp95bOWiR4pZZffTvL8Mx5gRBKuSIJVyREwwYEABAAQAEAAwrCxej1FT0ORltSgmOBwNCPjE8bqtdZ1xb9Nn+CXtdVpJHaxyiRR3XFXI0otOZrlC2dhNrs9Y/XcnhXjWRfe5Zeu69yNt9rm2e0qyh5M6Ua4sg3LSoZCOoYHeI6XhmHy0tTkpJ+3/AGWsalxi9XqbFs7fcm9LNjAVbVLWjr9YaVw7zLYjLgeYjnOP8LnKl1/eJJVJ02egqxTcExSdAc+hyPwMeeYVnY5EZS89H/RmrdHnraR7b7N2cwru1HQ6f3yhc/GePfKHh1X0YlFisgmSJXtbIPel/If/AFI9I2nH+L4Wn+qH9v8ABT17LJ9GZ9t/d4ezdqB3pZ1+yxoR6kHyMVuBZLhd2T6S/qbeNPSWnmMvavIwW2XTQ2eVT8Jdf0EdlLqR8JlrS/8A6Y+uSSE2ctbt/iTMvJ5SL/qEKvlIb5c3EYJeH/ZVdnFYM7g0GEyzzqQSPQD1ixi16vmfgYvxjnqumOLHrLd/RfuaRsXdoRWtk3wIrlB0BDN8wPPlE989XyI5HhuOoxeTPotdP3M52q2vInv3cc1jiYnJVqO6o40FI2sPh3aQUm9EMqxJZTd1j6ldtG0FrtOFFLUVcIWWtKCpYmozzJJJrGlHDxqN3+TRWNRWlqumy1IxrC/ieig1zdgCfLxHyEWI31tdzf6Fmf8ALlyNbrwPLZKlKqdnMZ2IJfuYVU5UCkmrb6khd0PrlNt8y0XhuL4DWJQCAAgAdXVYzOnypQ1mTEl/1sF/WIrp8lcpeSFS1Z9USpIRQiiiqAqgbgBQD0jz2UnJtstAYQBJgASYAEwgHogAWIUBQgAhdprgS0ymIUCcoJRgKEn3TxB+ER2QUkRzgpIyqKZUCAAgAIACBAdbLLXDR3bFxoKeg0ixJ0zey5fyalEMG1aTk4S90PpdxTnlvNlr2iSxViuvkN9BnQboT+Hk/l3G5fDnRo4zUk/IiJ6iaqhjiUDu51oD7vARJTk34su62vRlOFllT22IyVNnWOek2SzIwqUemRpTEp3NqKjmI6rEvhnUd5ejX90alViuhqzWrrvYWyQloC4cdQ67g65OByNQw5NHlPxLw14WY9PllujRxp6x5X4FgnDtbMH+vLyJ4ga/Ch8odbH+M4crf1Q2+3/RBF9jkcvgzlcVpwzMJ8L5ee79or8Dyuzu7KXyy/qSZtXNDmXVEBtddNrmTDZ5MisiayDtgwIRSRjDA+Eihz4UpnG1TwSurJ7WL28ETYuZUq+ecu8vDz8iC9sp/wC7kDcJGX/yN+0bUifgv+lJ+o/u2zNO2YmIgqwLtQakJaBMPU0Bg/SQ2zUOJJv0/oQuwNyTLWhCd1FfvTDpnnRfeYAacxFqi6MYaHPfE3DLL82NikuVpL1Wn7l821tS2eypZpeWIAU4ItK15k0+MOoi5T5mY3E7I0UKiHj/AERmNrtd3SWeZa5Rnz8NJcta0Bpk801ApoAMzy0jbxq8uyOlcuWPn+xFwxT7Ntvbw/cqVq2jcoUlIklTl3Rn66D0jThw+GvNY3L6linDUJqyUnKS8yKWzu2YVjXfQ09YtStqpW7SRoQjO6zljvJ+5LXRdlnx/wDezXlIVNDLUMQ1MsQ1p0B/WKD4hO16Y8NfVl67hzor5rZJPy8SDjVM09VSTQCpO4awOSXUDrabK8sgTEdCQGAZSpIOhod2WsNhOM94vUNCc9ncjHetkAFaTVbyQFyfRTFTiUuXFm/QdDqfSZjhSyJMACTAAgwgCYAFCFAUIAFiABSwAYvesnBaJq+7MmDyDmnwihLZsoy2bGsIIEABAB0lhTqSDuNKjz3w6Ki+pZohRJNWScX4PTVffxOn8G5BKqWUCpZcwBxNNB1hXBrcW7EsqXPs4+a3O103vOsz45LleI1VuTKcj84apOPQrxk49COv5RNmmbIXsWapmS1b6MtvZB9WvumtOMbeNxKmUVDJjr6lyGTCS0sRpOw1zra7pSVbZaTFxzCmmICuTYkNVepbOtaUrC23Qrt5sZ6L0JeaKetfQtViuKRJs6yJSYZa1IAJJqTUtU1JPMxm59Mc5NX7/wBvoLC6cJcyY7stkWWuFdDma513RDi4VWPW64dH11FsulZLmYxl3KFmBgxwgg4aZ5GtKxlV8BhXerIy2T10LMs5yhytbkrHQFAqW3mxv8eJbI4lzZYIGIEqynOhpmKHMHPUw1rU0sDP/htU1qmTGy1zCx2SXIxYitSzaVZmLMRyzoOQEKloitl5Hb2uwlFUDQAdIUrtt9TO9r7BPm28qqMQwRZZocNMIrnoKMWrF2mUY1nMcQousytEvLTyIL2jbIWftpIAdWElQzKRSZQlQaEeLI6cRF7B4hbXBpdNfYs5V7w+SqC12JSzXBdl1WETLWqLPmKwDODMm1YGglqcgQGFSAMzmYY8jLzLOWD29Nl9zRqjJ0fzNpNexl19bTrMl9nKlkd4ETGOdACKBAaCtc610ypGvVwtap2vX0I+GRswXKUJd57a+hX0lvMOQLHj/wAxoSspx47tJF6FV+TLVJyZYdmLukLaZZti45OIB1BIAByxEjMgGhIG4Ri5fFpSTjTt6mvDgclW5Sfe8EfRVisEiQn0MuVKQCvcVVFNS1QPOsc/K2yx95tsyuXTY+btvL+/jrfNnDwVCS/uJkp882/FHbcPx/4ehR8erK0nqzUvZHscbNK/ip6kTpq0RTqks558GbI8hQcRHP8AF8/tZdlB91flktcdNzRDGISCDAAkwAJMAHJpqg0LAHqINB3LLyKhZtoZyakOPtDP1FPjEjijrruDY090tPoScjatfry2H3SD86Q3kM+zgM18k19x9K2ks51Zl6qf0rCcrKc+D5Uei1+46W+7P/mr8R8xBoyF8Nyl+hmf7aWeWZ5nSnV1emICtValCdKEGnqYq3Vtd4pZXD76o9pOLSIGy4e0THXBiXFTXDUYqeVYhXUoLruaXbbHdgXEUkngJZOI+SH4mLvZRfgbFXC7rXooFKt1hlM7GWplrXJalqDmWNYR40fA2X8OUuCXM1Lz8PYjZ1idd1RxH7RBOiUfUxMrguTTulzLzX7HljtkyS+KW7I2lQaHoYjUnFmbCydT06ej/Ylkv9JmVps8qaT9fDgf+qXQ+tYlVkJfMi/C3EuelsXB+a3Xt/kaWmwKxrKJCnQMcX+oAV9Ie8fXeLNB/D3PFTpsTTLPsjfCWOUyMjuWbESCKDIAAA9Ilrq5UTQ+HrIx+daljG2kj3Jvov8A5Q/lEfA8jzRI3Zf8me2FGIbXCwoTxpuPrCOLRTyeHX48eaa29CUhCiEABAA0va8pdmktOnNhRaVNKnM0AA3kkgQqWpJVVK2ahHqyiz/axKB7lnmEcWdV+ArEnZM1o8GnpvJDO0e1lv8ADsqj70wn4Bf1hey9SWPBV+qf4I6d7TrQxBMiynCarVXJHMHFkYcq/Ue+CY8tG237FW2xviZeTy3n4FMsFV7MMBQmueJjnzi/hZbxdVFa6iWcEqlppJog5N2ou7F1/aJruKX2bJ6L0JaOD49W77z9f2HgFNIz3JyerNOMVFaJaBCDidn7bTkuydZGGIMnZpMrmqswDIfeGHEBwrTpa4fQp5Uff2Of4vhxjB3R28/uVPZGXJFpSZaFZpMshiigEuRmqGpAC1zPIU3xvcTy+yr5I/M/wZGFgWZLbjskbCfahI/yJ3qn7xyHZM1f/DWf7l+RX/qdZ/8AJn+kv/zg7Jif+Gt/3L8jef7TpX1LPMP3mVflWDsmPjwaf6pIirX7SrQ38uVKTric/NR8IcqkWIcHqXzSb/BBW/au2TsmnuAdyUQf6ACfMw5Qii5Xg49fSPvuQrCpqczxOZh5bSS6F7iAuBAAQAEACZiAgg6GEaTWjIrqo2wcJdGQc+UUah//AGM2cHF6HnOZiTxbXXL7eqJS7puJM92X7RdonzROy4Hku7G0l1jt+w6iY2QgARMlBtQDDZQjLqivdi03LSyKYze7RuJHxiB4y8GYdvw3VJ61ya/JKXbY0phaasumhYMa8fCDSJ4x5VojVrreHVGuqLkl9B6l3yd9qlj8Ez/xhdQllXeFL90PJNy2ZtLalea4fzMINStPPyodaH7ktc9xSJM1ZhtKOy5hQVArQjPvEnWEbZQy+IX3VutVtJ/VlsBhhgtNdQgECACvbVWqwvLaz2ufLWuElcYDgg1VqCpHmIdFS6ouYsMiMlZVF+xQJ9x3MmZt81h7q0Y/CVE3NPyNiORnS27Nf8+5F2mzXV9SfbeploR6d0wusyxGeb4xj7jPsLvofprWeA7GWPj2kL3iTmyv9sfdkIIcWwgAIACABE+UHUqdDEtN0qZqceqIMiiN9brl0YmzSAi4R1rDsnIlfPnkMxMWONXyROsQFoIACAAgAIACAC9xAWwgAIACAAgAZ3nLqld4/WIMiOsdTB+IMeM8btNN4v8AB5dSUUnicoTGWkdRnw7TKFEpNdXsP1QnQEw63JqqXfkl9zfckuo4lWMnxZfOMXK4/XDalcz8/AgnkJfKOFsyjd6xiT4rmXPlUvZf8ZA7Zy8Tx5qU3HkBWH0Yma5ptuPq3oLGE9RikljoDHW2Z2PVtOa9y27Ix6s7SbvmvXBLdqa4RWnpElGVTev5ckyOeVTD5pJDiXcVpbSTM8xT81In1RFLiOLHrNHr7P2kayX8qH5GE1QkeJYsv1otuxtinSpbiaCqkgopOY1xHkNMobI57i99Fs06t34lhhpkAT6wmq10FRg+0eytpkTj2pRy5Z8QcVapPeIOYqf1hbc6inRTeh0ceMYkIpSbW3kJu7Y+fPH0bSC3+WZlH9CtD5EwlOfRbtGQR43iSeib9hN4bGW2SKzJBC+8GVl88Jy84ktyq6lrLXT6EsuLYsVq3+CMe7XUVbAOrCIYcRpm0opv7MSHFqLGlBSev/qxnF80wgAIAPYAPIAPYACAAgAIACADyAAgAvcQFsIACAAgAIG9BDvLsZbXIc/2jGzONUU6xj3n+Pcgtthpyvcdy7Ko3V6xzuRxfJu210Xkiu7ZPZbHaMxtt6siPGruh9fJr39dPQVaeIjsq+LP5ekWVmyr2pXL/X3Hc7Xy7CiQo3ARFGN98tFrJ+4nekFofAaOGU8CpFelRnF6vguZPfl0+oVx7T5Wn9zhLvOYrVkllO8jU8jG9w7h8MLWVk1qyaWHVJaWpMcHaa1adr/oSv5Y2Y8slqtyJcKxOvL+WPrm2mtDTkRiJgZgpGEA0JzIKgaa58IHFFXM4XjRqlOPdaXn+5e4YcqEAFGv+c62tjUgqRhPAUBFP74xxvErbI5knr06FytJwHe0NnWdJlWoDvUCtwAz3cmqPOL3EUr8WOTHrtr/AM+pBCqPa6szzaiQ6lZktmAJwsFJ11DCmmh+EP4FbVZrVZFNrdNmxg1Y8tY2Qj56tEJNvS0slGnWgp4c3mYemtPKOnUqV3U17o1YVY8flUfwM0ks2isfI/OB3VQ/Ul7DpX01reSX3HlruafKQO8tgh35GldMVCcPnEFXEcW2zs4TTZBTxHGun2cJpsYRdLwQAEADiw2GZOcJKls7HQKK89dBDHZBPRtakNl9VfzyS+5PtsDbwK9ivTtJdfzQdpEq/wDk8bz/AAMLTstbJfis038K4/yVheaPmTRzceXSaIyfZ3Txo6feUj5iF1RPGcZdGjliEKP0CAAgAIANEFibiI5l/ENHhF/gf/ExO0uwr9Yt5AfrET+I4eEH7kMsmf6UhxLsskarMbq4HySI38Rvwr/P+CCV2Q+kkvt/k7r2A0kD8TuYjl8RWeEF7kT/AIh9bPZJCJrAnJEUcFUD/kxl5XEsjI+Z7eS6D4Rcerb+rERQHBAAQAEACJik6GnlnFvGupr1c4cz8NXsPjKK6rU5iyLvqepi5LjORppXpFeiHu6XhsE2xy3piRWppiFadK6RCuK5i6WS9yLVnQuBvAiFUZN8vlk39xVGUix7ICXNSYGlhqMO8ygg1GgqN1PjHXcLxLManln1b1+hj8V7SqcWpabeD6EQdsMNvWTZpUrse0WUSFozVbCzKRoAdMjWnPLoFirsuaT36nJ28Vtneoa6rXTcntt79Nks9Up2sw4U303s9N9B8SIgxqe0nv0Jc3IdNe3VlOuTaO0spMycxCtUE06kNxGmvGMX4itnRdVGjXXd6Lx8heFWSsrlK17LxZYr/ZZ0mVaUp3u41DUb9/IhhGVxetzrhe1o+jRp0ST2T1RA2q1TezVFZsCksUFc95rTUCnlGbTdOVfY67EOYpxasj4Ha7rYZbrMXdnTiDqPSIce6WPaprwLaashr5nl227tXZmQSyXcYKZL3jQDqKZw7ia/nOUHs99vUqcSq0rXZPVLroMdrrlM+UXl17RRXCDk43invcPSLHBOIrHu5Lflfi/D/BDwbPjRdy2pcr8X1Q+uG29vZ1xrR6YXUjXKlaHcYp8RoWNkvsparXVNFTPqjRkvsparXVNP/nQql9bLFJhMsgSmNRWpK8V/blHS4XxDGVSVibkuvr6nQY3xHFVJWRbl6eIzS4h9Zz5AD51iafHJfph7sbZ8SS/RWvux5IuuUv1ani2f/EZ93E8izbm0XpsZl/GMu3bm0XpsTNy2sSZ8tz4VOfQgqfgTEGPdyXRmyhCxqakzTFtKMaBlJOYoR1jpY5dEp8kZpvyNBWRb0TFGLA8S2cAqbXQZz7vlP4pUtuqKfmIXVj1bNdGyOnbK2NtbNK8lw/lpC88vMnjnZEek2RVr9n1jbwiZL+69fzhocrZFiHFsiPXR/YjW9mkuuVomU5op/WF7Z+RP/wCan/sQ7jzA1wgAIACAAgAIACAAgAIAET3IUlVxNlRagVz4nQUz8os41VVk9LZ8q89NfwJqMibS2nYy+pZz/tEX0uF1vd2T9or+7FJO8yHlCVJ+jqKTJpAaa2VDhOkuu+g6UifH4piY0uaujV+HM9StCmblzWS18kun+SNunZ+Ws6X3pzjGtUL91s9CANIvV/E+VdYockN3pst/6k19klVLR6bGg7TXgLNY5jigIXCg+03dWnStfIx0VMOexI4vLuddbk+pnXs4u8TbaGOkpTM/Fkq/mJ/DGlmT5a9F4mLw6vnu1fgc9v72FotZCmqSh2a03mvfI88vwwuLXyQ1fiNz7u0t0XRbHfa6zrZrPZrMP5mAzJp4ljWh/EG8lEVqceFuT/EtbrZE2VJ00RoX1ZI7G1axvZ21es2X94UOHzC/ExznF8qGTkWYy8EtPqt2jV4ZU66Iyfj/AEEWecUdXGqkH03RyNVjqmpLqmazWq0H1/dmZ9ZdMLqjkDdiH7UPnFziig7ueHSSTIoPSLS6o5TLEuZUUOvWMlWvpIxsfMlCb5+j6nSyTSRQ6iG2Q07y6Dc2iNclKPRja12fA3aoMx4l94bz1iWuxTj2cvsVE/AeEK68VYeoiDvQl6ob0K3eFkMtqbjmD/e+Nam1WR18SVPUaxKKPbps2OZnoMzz4CK+RZyQ26jZPRE1b7xeRhaXStSMxUUppEXDbJV29pHqgqk4y1Q7sG2CnKcmE+8ua+Y1HxjqqeLRe1i0+hoQyl+osUi0LMXEjBl4g1/sxqwsjNaxepZUk1qhRh4ogwAJMACYAKhHmp2IQAEABAAQAEABAAQAEADe02+XL8bqp4E5+msXsbhuVk/6Vbf22AjbRtRIXwln6CnxakbeP8JZ9nz6RXq/2F0JrZuTMnL/ABFpVbPZAMVXPefgQTTCvOmeVNaxof8A8zjVdxzc5+myRnZOZyvkq3kQW1e2CGsqwAy5ejTsxMfkpOaJ6E8hr0nDOBUYvfcVr7klGPZLvXvX08CL7CbJs0tJhIWaf4hZZ3ChRXpuLVbyAO+L85QnY3FdNjlPibIhOyNcPDqWrZSb/D3bbLSMnJEpDzoAKdDMr5RRvXPbGH3MjFfZ487PHoisXNLBnoX8CntHP2U77eoFOpEWrHpF6fQpUrvpvot39h/imXlb88jNbTcqKtaeSj1POIZ/yKHy9UvyTR1ysha+L/B1tN7PKnKsoAFGUeYPhHCmkcjw/gnPTLKyG1Ldr008X9f6Gvk8RcLVTUk0tE/2RYb2QY8a+GYBMA4VriXyYGOazIxVnPDpJa+/X8m1BvTRjeZNqqjCKrUYt5BNQD0qfWIZ280Ix06eIqik2/Mc2OdXunyinZDxMbiGMo/zI/c529HXvyycjVlqaMOm+JKLE065PZlPtnKtQfgObNPDqGXQ/DlEM4OEtGQNaHOTLKPQDuGpH2TvHQw6UlOOr6r8i9RdrswmLhPkeB4w2qx1y1QJ6FatVlaWaMOh3GNau2Ni1RInqSOzwzc/dHzirm9Ehszvf6/Rg8GHyMR4b77+gkOpARpEh2streU2KWxU8t/UaHziSu2db1g9B0ZOPQn7Htc4ymoG5r3T6aH4RpVcWmvnWv0LMcp/qRL2faSQ+rFDwYU+IqI0K+JUT6vT6k8ciDJCVaEfwMrdCD8otxthL5WiVST6MXSHilQjzY7E9UVyGcOjGUnpFaiNpdRwlgmHRG8xT5xbhw/JluoMgll0x6yQ4lXLNOuFep/aLdfBMmXXRfcrz4lSum4+k3AtO8zE8qAfGsaVXAK0v5km36bFSfFZt92IzvK6DLGJTiUa11H7xn5vB50LnrfMvyi1i58bXyyWjIyMU0QhQKVe20c1yUT6NakZeM0NMzu8vWPT+EfDGLTGNtvfk0n6L7eP3HJECTHVxSS0Qo5sEyWrMZgY91gtDo2WFiN41FOdd0MtjJrulDiePZfjSrrejZIW2fMeUJZmOUU4lQsStaagaf3zirXywnzaHD8G4m8S/ls+V7P09S87BbBYcNoti1bIy5J0Xg0wb24Lu356Us3P17lfTxZ1ebxDm7lT28WQu3ls7W3zaGoTDKH4R3v9RaHYseWpepwmdZz3v02GE2+HayJZqKJaO0yoriYmvizpliPw4RIqkpufiQu6TqVXgnqN5c1VkuBXG7KDlkEXvUrxL4f6BxhzTcvQYpJQa8X/AEJ3ZmcbJIm2wgYmBkSAd7Ghd/uqAOuYiC5dpJV/dlrGl2MHc/oiOuSzl5hmNU0JNTvY516518xGF8TZvYY6pj1l/RFvhOP2lrsl4f1LBHnx04CEEa1WhJsoZQRkdQeEV9XF7nOKcqbHGW68UeyplcjkRqP1HKElHToMup5e9HeL6HSWiAGiAMfrA09RoTz1iZ3qVXJKO66P+z8yPmXLo0EVhgQAImywwIYVB3Q6MnF6oBFmsqyxRRSuZ4w6y2Vj1kDeo2vtKyTyIP6frE2I9LB0epXI1CQIACAAgAIFt0A6i0P77/1H94f2k/8Ac/djuZ+ZebPdKDxVY+g9BGxj8Eor3n3n+PY6e3iVsvl2JCVLCiigAchSNauqFa0gkijKyU95PU6CJBgsQAM70viTZlxTpipvA1Y9FGZiWqiy16RRNVRZa9Ioy3bHbFrZ9HLBlyQa0r3nI0LU0A1A888qbuLgRqWst2zew8FU96W7O9xbRKy4JzBXGjHIN1O4xw3Hfhmyqx24keaL8F1X+C80WCVMDCqkMOINR8I5C2mdUuWxNP12EIu9rglzu8O4/vAa/eG/rrG9wr4jycHuPvw8n4fRiplLvCwvJco4z1B3EcRHpnD+IU51Ktqf1Xin5Mcdrlueba5olyVxNqSclUe8x3CLN18KY80mRXXwpjzTZL31dLWWcZLkMVC94CgYFQageo8ooV2qxcyPLM+KjkT06N6r6MvVk2yC3YHxA2hQJIU6lqUWYRvGEYq8QRFCWLrdp4dS/HOSxtde8tjOWYkkk1JJJJ1JOZMaS2MZvXdiYBD2AB1a7e0yXKlkALKUqoUalmLMx4sTT0hkYKLb8ySVjlGMfIv9puf+GsNnQjv1YuftOASPKgH4Y4j4ml2nLP10Oq4dV2VfL7kVHImiEAHeyz8Jz0/vOGThzIpZmKrY6x+ZD9lB/QiIE2jCjOVbaf3R6IR6eAyWmux7CCBAAQAEADO95bmS2FSRUYiNw1qfSL2DRObc0tUiSEG90VmNAcEABAAQAEABABpojtDYFCFAj73v6RZR9NMAO5Bm56KM/M5RPVjWWvuosU41lr7qKDfftCnTKrZx2Ke9kZh/RfKvWNijhkI7z3f4NijhkI7z3f4KbNmszFmJZjmWYkk9SdY0lFRWiRpxiorRCYUUIAO9jtsyUay2K9ND1Ghipl4GPlx5boKX9fcNCwWHa05CcgI95cj6HX1jkM74Mg05Ys9PR/uJoPdqESbZlmAjxLhbcQxoR03/AIYzvheWRi8QljyTWz5l9PEbroXnY2zWWyWcKk+S7tRncTE7zU0GfhGgHU746bLnbdPVp7dDnMudt09XF7dCve0uUrTJU5GVlZTLJUgiqnEMxyY+kT4WqTizmOLUyjKMmvQpcXTJCAAgAIAH1yD/ALiWaA4WD0Ond72fKoEZ3Fsv+FxZWLr0X3LeBT2t8Y/f2L9fF+GegXAFoQxNa50IyyFBnHnudxR5UFDl0OwhXyvUiIyiQIACFA7WeeV6cIZKCkVMrEjcvUkVaoqIrNaHOyi4vRnsIIEABAAQATV1LSWDxJPxp+kdzwGtRxFJeLf7GriR0rI699m5c2rJ9G/Id09Ru6j4xYyeHV27x2Y6zHjLdbMp94XdMktSYtODDNT0P6Rh349lL0mv2KM65Qe40iAYEABAAQAWS99ubPJqErOfgnh83P6Vj0Snh1tm8tkdTTw22zeWyKXe22tqnVAbsk92XkfNtfSkatPD6a92tX6mrTw+mvqtX6lcJqanU5xeS0LyWnQIACAAgAcWCxTJ0wS5SF3OgHzPAczDLLI1rmk9EMssjWuaT0ReZfsvcoC1oUPTNRLJUHhixAnrSMt8WWu0dvqZT4tHXaO31IC+dirXZxiKdonvS6tTqKBh6Ui3TnU2ba6P1LdOfTZtro/UrxnHDhxHDWtK5V0rTjFhV1qfaJLXpr4+5c1Q5k3ZOcVSTNYcVlsR6gQO2tbOS9xjtrXWS9yQs+zNtpjWzTqc0IJ8jnEM8mh7OSKGcsTKrdVkl+z8ztarDNlYe1lvLLDEAwoaVpFdSjLXlep5zl4rx7XBvXya8RvClUIACAC27H7PvNlPOWmuBQcq0zYg9aDyMc18RUWZNca6303a8zd4PBR1sl9EOpiFSQRQg0I4R5/ODhJxktGjoluJhoBCAEABABM3HZu0luAe8pBHQg1HwjQxeHrLqlyvvrp6mbnY6n3l1B1INCKEboxrK5VycZLRoxGnF6M8hggQAEAElddqAGA8cj+kdTwLiEYr+Hntvt+xfxLku4yRMdUXzlOlqylWAYHUEVENnCM1pJaoRpPZlWvfZilWkecsn8pPyMYuVwzTvVe37FSzG8YlZdSCQQQRkQdRGO009GVGtDyEECACmR7OemBAAQAEAAoqaDMnICBvQG9N2XLZ/YCdOo88mTL1w/4h8tF88+UZuRxKENobv8GZkcShDaG7/BpNz3RJsyYJKBRvOrNzYnMxiW3TtesmYl187XrNkgDERCKBgASJK1rhWvGgr6w7nl5jueXmdaw0ae1gAgNurCk2xOzUDSx2itwOhHmMqdOEWcWbjYkvEpZ9cZ0tvw3MljYOdPYAF2eQzuqIKsxCgcyaCEk0lqx0YuTUV1Ztt02FbPISUuiKBXidWbzJJ84wrJucnJnU01quCgvA9td3Sphq6AnjofURSvwqLnrOO/5J4za6DCbs3JOhdfOvzEUJ8Ex5dNUPV0iBvW6WkZ1xIcgw+RG4xhZ3DrMXfrHz/cmhYpEfGeSBCAO7qtvZTQ27RhyP7a+UXcDKePcp+HR/QZOPMtC22qyrNAO+mTD4dRHUZvD6c2Gvj4NGZdRGzr1IS02ZkNG8juMcVmYNuLPlsX0fgzLsqlW9GcoqEYQgBC66AS1gtWIUPiHxHGO34NxH+Ih2c/mX5RqY13OtH1HJjbLQkwAR96XVLnjvCjbnGvnxHKKmTh13rfr5kdlUZ9Sn3ndMySe8KrucaefAxz+RiWUPfp5lCyqUOowiqRFMj2c9MCAAgAfXPdE21TMElaneTkqjix3CIbr4Ux5pshuvhTHWbNW2Z2Uk2QBv5k7fMI05IPqjnrHP5ObO7bojnsnNnc9OiLEDFMpCgYAPQYAFAwAegwAKrAB7WACqe0i1YbIqD/EmKD0UFvmFi5hR1s18jO4nPSpR82ZnGqYIQAXT2a3YHmvPb/DoqfeYGp6hcvxRRzbNIqK8TU4ZSpSdj8DRqxmG2FYAPKwANb0kdpJdd5FR1GY+Iipm09tRKHoPg9JFFjhC6EIAQAWLZu31HZMcxmvTevlrHTcFzdV2Evt+xXuh4k1NQMKEVEbl1Fd0OSxaoqyipLRkDa5GBqbtQeUcBxHDeLc4eHVfQyLqnXLQ4RQIj2ABUqYVII1ET418qLFZDqh0JuEuZEzKmhhUf3yj0PEyoZNSsh/0bNdinHVHpiyPEmEAQ4qKHMcIRpNaMCJmbPyCScJFdwJA8ooy4bQ3roQPHg30MZj0I7sIAJDZ+7RabTLklioYmpAqaAEmnpEORb2VbkiHIt7KtzRs113dLs8sS5ShVHqT7zHeY5e22dsuaTOWttnbLmkx6IiIj0QoChAAoQAeiAD0QAKgA9gAoftPmGshd1Jp/II0cBfMzH4q94r6lHjQMgIANM9m60sbHjNf8qiMrN/1Psb3DF/J+5aqxTNEKwAFYACsAFKvmSEnuBpUH+oA0+McNxGpVZM4x6fuXa3rFDKKI8IAFSphVgy5EGoiSuyVc1OPVA1rsXeTMxKraVAPqKx39U+eCl5ooPZja85YKV3jP9IyeO0RsxnN9Y9CplwTr18iGjhjLCAD2AQ62acVOW/URocOzbMa1cvR9UT0WuEtiWMehGwJMACTAB5AB//Z"/>
          <p:cNvSpPr>
            <a:spLocks noChangeAspect="1" noChangeArrowheads="1"/>
          </p:cNvSpPr>
          <p:nvPr/>
        </p:nvSpPr>
        <p:spPr bwMode="auto">
          <a:xfrm>
            <a:off x="155575" y="-1790700"/>
            <a:ext cx="52959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5846" name="Picture 6" descr="http://skaythess.gr/wp-content/uploads/2013/05/symmetox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676401"/>
            <a:ext cx="41148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8" name="Picture 8" descr="http://perierga.gr/wp-content/uploads/2011/11/test2-285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752600"/>
            <a:ext cx="405384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Τα αποτελέσματα απαντήσεων 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διαδικτυακού</a:t>
            </a:r>
            <a:r>
              <a:rPr lang="el-GR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ερωτηματολογίου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dirty="0"/>
          </a:p>
        </p:txBody>
      </p:sp>
      <p:pic>
        <p:nvPicPr>
          <p:cNvPr id="3" name="Picture 3" descr="F:\temp\ODS\Αυτοαξιολόγηση\0Αυτοαξιολόγησ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371600"/>
            <a:ext cx="5486400" cy="53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Αξιολόγηση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γνωστικού πεδίου</a:t>
            </a:r>
            <a:endParaRPr lang="el-G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temp\ODS\Αυτοαξιολόγηση\1Αξιολόγηση γνωστικού πεδίου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85344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4000" b="1" dirty="0">
                <a:latin typeface="Times New Roman" pitchFamily="18" charset="0"/>
                <a:cs typeface="Times New Roman" pitchFamily="18" charset="0"/>
              </a:rPr>
              <a:t>Αξιολόγηση</a:t>
            </a:r>
            <a:r>
              <a:rPr lang="el-GR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4000" b="1" dirty="0">
                <a:latin typeface="Times New Roman" pitchFamily="18" charset="0"/>
                <a:cs typeface="Times New Roman" pitchFamily="18" charset="0"/>
              </a:rPr>
              <a:t>γνωστικού πεδίου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:\temp\ODS\Αυτοαξιολόγηση\2Αξιολόγηση γνωστικού πεδίου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8534400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b="1" dirty="0">
                <a:latin typeface="Times New Roman" pitchFamily="18" charset="0"/>
                <a:cs typeface="Times New Roman" pitchFamily="18" charset="0"/>
              </a:rPr>
              <a:t>Αξιολόγηση της δράσης  από τους μαθητές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F:\temp\ODS\Αυτοαξιολόγηση\3Αξιολόγηση της δράσης  από τους μαθητέ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700782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Snap4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800600"/>
            <a:ext cx="81534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E:\ODS\3\logo_Pgina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462" y="990600"/>
            <a:ext cx="3538538" cy="2721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l-GR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Ένταξη της δράσης</a:t>
            </a:r>
            <a:r>
              <a:rPr lang="en-US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σε Ευρωπαϊκό πρόγραμμα</a:t>
            </a:r>
            <a:endParaRPr lang="en-US" sz="3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228600" y="1371600"/>
            <a:ext cx="777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Μέσω της δράσης αυτής					 έχει επιλεγεί να συμμετάσχει				 το σχολείο μας μαζί με ακόμα 			        158 ανά την Ελλάδα στο πλαίσιο 	      υλοποίησης του Ευρωπαϊκού Έργου 		   </a:t>
            </a:r>
            <a:r>
              <a:rPr lang="en-US" sz="2800" b="1" dirty="0" smtClean="0">
                <a:latin typeface="Gabriola" pitchFamily="82" charset="0"/>
              </a:rPr>
              <a:t>«</a:t>
            </a:r>
            <a:r>
              <a:rPr lang="en-US" sz="2800" b="1" dirty="0">
                <a:latin typeface="Gabriola" pitchFamily="82" charset="0"/>
              </a:rPr>
              <a:t>Inspiring Science Education», ”Large Scale Experimentation Scenarios to Mainstream eLearning in Science, Mathematics and </a:t>
            </a:r>
            <a:r>
              <a:rPr lang="en-US" sz="2800" b="1" dirty="0" smtClean="0">
                <a:latin typeface="Gabriola" pitchFamily="82" charset="0"/>
              </a:rPr>
              <a:t>Technology </a:t>
            </a:r>
            <a:r>
              <a:rPr lang="en-US" sz="2800" b="1" dirty="0">
                <a:latin typeface="Gabriola" pitchFamily="82" charset="0"/>
              </a:rPr>
              <a:t>in Primary and Secondary Schools” </a:t>
            </a:r>
            <a:r>
              <a:rPr lang="el-GR" sz="2800" dirty="0" smtClean="0">
                <a:latin typeface="Gabriola" pitchFamily="82" charset="0"/>
              </a:rPr>
              <a:t> </a:t>
            </a:r>
            <a:endParaRPr lang="en-US" sz="2800" dirty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b="1" dirty="0">
                <a:latin typeface="Times New Roman" pitchFamily="18" charset="0"/>
                <a:cs typeface="Times New Roman" pitchFamily="18" charset="0"/>
              </a:rPr>
              <a:t>Αξιολόγηση της δράσης  από τους μαθητές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:\temp\ODS\Αυτοαξιολόγηση\4Αξιολόγηση της δράσης  από τους μαθητέ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86868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/>
          <a:lstStyle/>
          <a:p>
            <a:pPr>
              <a:buNone/>
            </a:pPr>
            <a:endParaRPr lang="el-GR" b="1" dirty="0" smtClean="0"/>
          </a:p>
          <a:p>
            <a:pPr algn="ctr"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3600" b="1" dirty="0" smtClean="0">
                <a:latin typeface="Times New Roman" pitchFamily="18" charset="0"/>
                <a:cs typeface="Times New Roman" pitchFamily="18" charset="0"/>
              </a:rPr>
              <a:t> Την ημερίδα Προβολής και Διάχυσης Αποτελεσμάτων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609600" y="1752600"/>
            <a:ext cx="80979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ΕΥΧΑΡΙΣΤΟΥΜΕ ΓΙΑ ΤΗΝ ΠΡΟΣΟΧΗ ΣΑΣ!!!</a:t>
            </a:r>
            <a:endParaRPr lang="el-G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990600" y="83403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Ανάρτηση της δράσης στην πλατφόρμα του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Open Discovery Space</a:t>
            </a:r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  &amp;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Inspiring Science Education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5 - Εικόνα" descr="ISE-logo_horizontal_colour_red-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990600"/>
            <a:ext cx="7010400" cy="204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- Εικόνα" descr="Untitled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048000"/>
            <a:ext cx="67056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2514600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latin typeface="Times New Roman" pitchFamily="18" charset="0"/>
                <a:cs typeface="Times New Roman" pitchFamily="18" charset="0"/>
              </a:rPr>
              <a:t>Συμμετοχή της δραστηριότητας σε ευρωπαϊκό διαγωνισμό εκπαιδευτικού σεναρίου</a:t>
            </a:r>
            <a:endParaRPr lang="el-GR" sz="3600" dirty="0"/>
          </a:p>
        </p:txBody>
      </p:sp>
      <p:pic>
        <p:nvPicPr>
          <p:cNvPr id="6" name="5 - Εικόνα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09800"/>
            <a:ext cx="4949203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- Εικόνα" descr="logo_O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2590800"/>
            <a:ext cx="3886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36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Η Φιλοσοφία του προγράμματος</a:t>
            </a:r>
            <a:endParaRPr lang="en-US" sz="36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762000" y="990600"/>
            <a:ext cx="7162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Σκοπός: </a:t>
            </a:r>
          </a:p>
          <a:p>
            <a:pPr>
              <a:buFont typeface="Wingdings" pitchFamily="2" charset="2"/>
              <a:buChar char="ü"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Οικοδόμηση των εννοιών της ευθύγραμμης              κίνησης και πειραματική μελέτη αυτών. </a:t>
            </a:r>
          </a:p>
          <a:p>
            <a:pPr>
              <a:buFont typeface="Wingdings" pitchFamily="2" charset="2"/>
              <a:buChar char="ü"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Οι </a:t>
            </a: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μαθητές να ασκηθούν στην επιστημονική μέθοδο</a:t>
            </a:r>
            <a:endParaRPr lang="el-G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://thumbs.dreamstime.com/t/%CF%83%CF%84%CF%8C%CF%87%CE%BF%CF%82-%CF%80%CE%BF%CF%85-%CE%B1%CE%BD%CE%AD%CF%81%CF%87%CE%B5%CF%84%CE%B1%CE%B9-%CE%B5%CF%80%CE%AC%CE%BD%CF%89-%CF%83%CF%84%CE%BF-%CE%B2%CE%AD-%CE%BF%CF%82-%CF%83%CF%84%CE%BF-%CE%BA%CE%AD%CE%BD%CF%84%CF%81%CE%BF-%CF%83%CF%84%CF%8C%CF%87%CF%89%CE%BD-%CE%B5%CF%80%CE%B9%CF%84%CF%85%CF%87%CE%AF%CE%B1%CF%82-48769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505200"/>
            <a:ext cx="4572000" cy="30336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304800" y="381000"/>
            <a:ext cx="8534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atin typeface="Times New Roman" pitchFamily="18" charset="0"/>
                <a:cs typeface="Times New Roman" pitchFamily="18" charset="0"/>
              </a:rPr>
              <a:t>Επιμέρους Στόχοι:</a:t>
            </a:r>
          </a:p>
          <a:p>
            <a:pPr>
              <a:buFont typeface="Wingdings" pitchFamily="2" charset="2"/>
              <a:buChar char="ü"/>
            </a:pP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Να συλλέξουν πληροφορίες από ένα πραγματικό γεγονός με χρήση των νέων τεχνολογιών (κάμερα ,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tablet </a:t>
            </a: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κλπ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buFont typeface="Wingdings" pitchFamily="2" charset="2"/>
              <a:buChar char="ü"/>
            </a:pP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Να μπορούν να ερμηνεύουν/αξιοποιούν πληροφορίες που παρέχονται από το πρόγραμμα μετά την επεξεργασία του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video</a:t>
            </a:r>
            <a:endParaRPr lang="el-G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Να καλλιεργήσουν τη δυνατότητα συνεργασίας σε ομάδες όπως και τη συνεργασία των ίδιων των ομάδων για πιο εύκολη και γρήγορη διάχυση της γνώσης και την απόκτηση των ζητούμενων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δεξιοτήτων</a:t>
            </a:r>
          </a:p>
          <a:p>
            <a:pPr>
              <a:buFont typeface="Wingdings" pitchFamily="2" charset="2"/>
              <a:buChar char="ü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Να ερμηνεύουν από τα στοιχεία της ανάλυσης το είδος της κίνησης</a:t>
            </a:r>
          </a:p>
          <a:p>
            <a:pPr>
              <a:buFont typeface="Wingdings" pitchFamily="2" charset="2"/>
              <a:buChar char="ü"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Να αντιληφθούν τις επιπτώσεις των σφαλμάτων (ανθρώπινου παράγοντα και συσκευών) στον καθορισμό των αποτελεσμάτων στη μελέτη ενός φαινομένου</a:t>
            </a:r>
          </a:p>
          <a:p>
            <a:pPr>
              <a:buFont typeface="Wingdings" pitchFamily="2" charset="2"/>
              <a:buChar char="ü"/>
            </a:pP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Να μπορούν να προβλέψουν αλλαγές που θα προέκυπταν κατά τη μελέτη του φαινομένου μετά από αλλαγές αρχικών συνθηκών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979</Words>
  <Application>Microsoft Office PowerPoint</Application>
  <PresentationFormat>Προβολή στην οθόνη (4:3)</PresentationFormat>
  <Paragraphs>383</Paragraphs>
  <Slides>42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42</vt:i4>
      </vt:variant>
    </vt:vector>
  </HeadingPairs>
  <TitlesOfParts>
    <vt:vector size="43" baseType="lpstr">
      <vt:lpstr>Θέμα του Office</vt:lpstr>
      <vt:lpstr>Διαφάνεια 1</vt:lpstr>
      <vt:lpstr>Κατάλογος συμμετεχόντων μαθητών/τριών </vt:lpstr>
      <vt:lpstr>Διαφάνεια 3</vt:lpstr>
      <vt:lpstr>Ένταξη της δράσης σε Ευρωπαϊκό πρόγραμμα</vt:lpstr>
      <vt:lpstr>Διαφάνεια 5</vt:lpstr>
      <vt:lpstr>Συμμετοχή της δραστηριότητας σε ευρωπαϊκό διαγωνισμό εκπαιδευτικού σεναρίου</vt:lpstr>
      <vt:lpstr>Η Φιλοσοφία του προγράμματος</vt:lpstr>
      <vt:lpstr>Διαφάνεια 8</vt:lpstr>
      <vt:lpstr>Διαφάνεια 9</vt:lpstr>
      <vt:lpstr>Αρχιτεκτονική της Δράσης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Ευθύγραμμη ομαλή κίνηση</vt:lpstr>
      <vt:lpstr>Μεταβαλλόμενη κίνηση</vt:lpstr>
      <vt:lpstr>Μεταβαλλόμενη κίνηση </vt:lpstr>
      <vt:lpstr>ΔΗΜΗΤΡΙΑΔΗΣ ΘΩΜΑΣ</vt:lpstr>
      <vt:lpstr>ΤΣΕΛΙΟΣ ΠΑΡΑΣΚΕΥΑΣ</vt:lpstr>
      <vt:lpstr>IVAN MIHALJ </vt:lpstr>
      <vt:lpstr>ΔΑΛΑΚΟΥΡΑΣ ΑΝΕΣΤΗΣ </vt:lpstr>
      <vt:lpstr>ΔΑΛΑΚΟΥΡΑΣ ΚΩΣΤΑΣ </vt:lpstr>
      <vt:lpstr>LEO ANDRIC </vt:lpstr>
      <vt:lpstr>ΚΟΝΤΟΣΤΑΘΗΣ ΓΡΗΓΟΡΗΣ </vt:lpstr>
      <vt:lpstr>Κι ένας ποδοσφαιριστής…</vt:lpstr>
      <vt:lpstr>Διαφάνεια 33</vt:lpstr>
      <vt:lpstr>Διαφάνεια 34</vt:lpstr>
      <vt:lpstr>Διαφάνεια 35</vt:lpstr>
      <vt:lpstr>Τα αποτελέσματα απαντήσεων διαδικτυακού ερωτηματολογίου </vt:lpstr>
      <vt:lpstr>Αξιολόγηση γνωστικού πεδίου</vt:lpstr>
      <vt:lpstr>Αξιολόγηση γνωστικού πεδίου</vt:lpstr>
      <vt:lpstr>Αξιολόγηση της δράσης  από τους μαθητές</vt:lpstr>
      <vt:lpstr>Αξιολόγηση της δράσης  από τους μαθητές</vt:lpstr>
      <vt:lpstr>Διαφάνεια 41</vt:lpstr>
      <vt:lpstr>Διαφάνεια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Τίτλος:Μελέτη πραγματικών κινήσεων με χρήση κάμερας και λογισμικού ιχνηλάτησης.</dc:title>
  <dc:creator>kostas</dc:creator>
  <cp:lastModifiedBy>pamal</cp:lastModifiedBy>
  <cp:revision>101</cp:revision>
  <dcterms:created xsi:type="dcterms:W3CDTF">2015-03-23T14:56:07Z</dcterms:created>
  <dcterms:modified xsi:type="dcterms:W3CDTF">2015-05-22T16:37:46Z</dcterms:modified>
</cp:coreProperties>
</file>