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 id="279" r:id="rId12"/>
    <p:sldId id="266" r:id="rId13"/>
    <p:sldId id="267"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EBFCA9-4997-40ED-9253-3760E17FA856}" type="datetimeFigureOut">
              <a:rPr lang="el-GR" smtClean="0"/>
              <a:t>9/1/2015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3408207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DEBFCA9-4997-40ED-9253-3760E17FA856}" type="datetimeFigureOut">
              <a:rPr lang="el-GR" smtClean="0"/>
              <a:t>9/1/2015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4060471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DEBFCA9-4997-40ED-9253-3760E17FA856}" type="datetimeFigureOut">
              <a:rPr lang="el-GR" smtClean="0"/>
              <a:t>9/1/2015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3769444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DEBFCA9-4997-40ED-9253-3760E17FA856}" type="datetimeFigureOut">
              <a:rPr lang="el-GR" smtClean="0"/>
              <a:t>9/1/2015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83098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DEBFCA9-4997-40ED-9253-3760E17FA856}" type="datetimeFigureOut">
              <a:rPr lang="el-GR" smtClean="0"/>
              <a:t>9/1/2015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2693606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DEBFCA9-4997-40ED-9253-3760E17FA856}" type="datetimeFigureOut">
              <a:rPr lang="el-GR" smtClean="0"/>
              <a:t>9/1/2015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3528319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DEBFCA9-4997-40ED-9253-3760E17FA856}" type="datetimeFigureOut">
              <a:rPr lang="el-GR" smtClean="0"/>
              <a:t>9/1/2015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195503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DEBFCA9-4997-40ED-9253-3760E17FA856}" type="datetimeFigureOut">
              <a:rPr lang="el-GR" smtClean="0"/>
              <a:t>9/1/2015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1284387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DEBFCA9-4997-40ED-9253-3760E17FA856}" type="datetimeFigureOut">
              <a:rPr lang="el-GR" smtClean="0"/>
              <a:t>9/1/2015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1331267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DEBFCA9-4997-40ED-9253-3760E17FA856}" type="datetimeFigureOut">
              <a:rPr lang="el-GR" smtClean="0"/>
              <a:t>9/1/2015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3283679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DEBFCA9-4997-40ED-9253-3760E17FA856}" type="datetimeFigureOut">
              <a:rPr lang="el-GR" smtClean="0"/>
              <a:t>9/1/2015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38665CE-5D17-45B9-A96D-000FC0AC5495}" type="slidenum">
              <a:rPr lang="el-GR" smtClean="0"/>
              <a:t>‹#›</a:t>
            </a:fld>
            <a:endParaRPr lang="el-GR"/>
          </a:p>
        </p:txBody>
      </p:sp>
    </p:spTree>
    <p:extLst>
      <p:ext uri="{BB962C8B-B14F-4D97-AF65-F5344CB8AC3E}">
        <p14:creationId xmlns:p14="http://schemas.microsoft.com/office/powerpoint/2010/main" val="2866181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EBFCA9-4997-40ED-9253-3760E17FA856}" type="datetimeFigureOut">
              <a:rPr lang="el-GR" smtClean="0"/>
              <a:t>9/1/2015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8665CE-5D17-45B9-A96D-000FC0AC5495}" type="slidenum">
              <a:rPr lang="el-GR" smtClean="0"/>
              <a:t>‹#›</a:t>
            </a:fld>
            <a:endParaRPr lang="el-GR"/>
          </a:p>
        </p:txBody>
      </p:sp>
    </p:spTree>
    <p:extLst>
      <p:ext uri="{BB962C8B-B14F-4D97-AF65-F5344CB8AC3E}">
        <p14:creationId xmlns:p14="http://schemas.microsoft.com/office/powerpoint/2010/main" val="1017127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Δήμου Καταλύσεως Απολογία</a:t>
            </a:r>
            <a:endParaRPr lang="el-GR" dirty="0"/>
          </a:p>
        </p:txBody>
      </p:sp>
      <p:sp>
        <p:nvSpPr>
          <p:cNvPr id="3" name="Υπότιτλος 2"/>
          <p:cNvSpPr>
            <a:spLocks noGrp="1"/>
          </p:cNvSpPr>
          <p:nvPr>
            <p:ph type="subTitle" idx="1"/>
          </p:nvPr>
        </p:nvSpPr>
        <p:spPr/>
        <p:txBody>
          <a:bodyPr/>
          <a:lstStyle/>
          <a:p>
            <a:r>
              <a:rPr lang="el-GR" dirty="0" smtClean="0"/>
              <a:t>Λυσίας</a:t>
            </a:r>
            <a:endParaRPr lang="el-GR" dirty="0"/>
          </a:p>
        </p:txBody>
      </p:sp>
    </p:spTree>
    <p:extLst>
      <p:ext uri="{BB962C8B-B14F-4D97-AF65-F5344CB8AC3E}">
        <p14:creationId xmlns:p14="http://schemas.microsoft.com/office/powerpoint/2010/main" val="128177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Β) Από εσάς εξαρτάται το αν θα επιθυμούν την παρούσα πολιτική κατάσταση</a:t>
            </a:r>
            <a:endParaRPr lang="el-GR" dirty="0"/>
          </a:p>
        </p:txBody>
      </p:sp>
      <p:sp>
        <p:nvSpPr>
          <p:cNvPr id="3" name="Θέση περιεχομένου 2"/>
          <p:cNvSpPr>
            <a:spLocks noGrp="1"/>
          </p:cNvSpPr>
          <p:nvPr>
            <p:ph idx="1"/>
          </p:nvPr>
        </p:nvSpPr>
        <p:spPr>
          <a:xfrm>
            <a:off x="838200" y="1825625"/>
            <a:ext cx="4604657" cy="4351338"/>
          </a:xfrm>
        </p:spPr>
        <p:txBody>
          <a:bodyPr>
            <a:normAutofit fontScale="70000" lnSpcReduction="20000"/>
          </a:bodyPr>
          <a:lstStyle/>
          <a:p>
            <a:r>
              <a:rPr lang="el-GR" dirty="0" smtClean="0"/>
              <a:t>Από εσάς, λοιπόν, τους πολιτικούς εξαρτάται το αν θα επιθυμούν την παρούσα πολιτική κατάσταση όσο το δυνατόν περισσότεροι άνθρωποι</a:t>
            </a:r>
          </a:p>
          <a:p>
            <a:r>
              <a:rPr lang="el-GR" dirty="0" smtClean="0"/>
              <a:t>ὥστε οὐκ ἐλάχιστον ἐν ὑμῖν ἐστι μέρος ὡς πλείστους ἐπιθυμεῖν τῶν παρόντων νυνὶ πραγμάτων</a:t>
            </a:r>
          </a:p>
          <a:p>
            <a:r>
              <a:rPr lang="el-GR" dirty="0" smtClean="0"/>
              <a:t>Συμπέρασμα: μία κατάσταση (πολιτική, οικονομική ή ένα πολίτευμα γενικά) την επιθυμούν όσο το δυνατόν περισσότεροι άνθρωποι, εάν πειστούν ότι είναι συμφέρουσα</a:t>
            </a:r>
          </a:p>
          <a:p>
            <a:r>
              <a:rPr lang="el-GR" dirty="0" smtClean="0"/>
              <a:t>Είναι συμφέρουσα μία κατάσταση;</a:t>
            </a:r>
          </a:p>
          <a:p>
            <a:r>
              <a:rPr lang="el-GR" dirty="0" smtClean="0"/>
              <a:t>Ναι ή όχι και γιατί;</a:t>
            </a:r>
          </a:p>
          <a:p>
            <a:r>
              <a:rPr lang="el-GR" dirty="0" smtClean="0"/>
              <a:t>Συμφέρουσα σε ποιους;</a:t>
            </a:r>
          </a:p>
          <a:p>
            <a:r>
              <a:rPr lang="el-GR" dirty="0" smtClean="0"/>
              <a:t>Στους πολλούς ή στους λίγους;</a:t>
            </a:r>
            <a:endParaRPr lang="el-GR" dirty="0"/>
          </a:p>
        </p:txBody>
      </p:sp>
      <p:pic>
        <p:nvPicPr>
          <p:cNvPr id="4" name="Εικόνα 3"/>
          <p:cNvPicPr>
            <a:picLocks noChangeAspect="1"/>
          </p:cNvPicPr>
          <p:nvPr/>
        </p:nvPicPr>
        <p:blipFill>
          <a:blip r:embed="rId2"/>
          <a:stretch>
            <a:fillRect/>
          </a:stretch>
        </p:blipFill>
        <p:spPr>
          <a:xfrm>
            <a:off x="6278648" y="1751648"/>
            <a:ext cx="5431163" cy="4135346"/>
          </a:xfrm>
          <a:prstGeom prst="rect">
            <a:avLst/>
          </a:prstGeom>
        </p:spPr>
      </p:pic>
    </p:spTree>
    <p:extLst>
      <p:ext uri="{BB962C8B-B14F-4D97-AF65-F5344CB8AC3E}">
        <p14:creationId xmlns:p14="http://schemas.microsoft.com/office/powerpoint/2010/main" val="409222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Σύνοψη: το διπλό νόημα του λόγου</a:t>
            </a:r>
            <a:endParaRPr lang="el-GR" dirty="0"/>
          </a:p>
        </p:txBody>
      </p:sp>
      <p:sp>
        <p:nvSpPr>
          <p:cNvPr id="3" name="Θέση περιεχομένου 2"/>
          <p:cNvSpPr>
            <a:spLocks noGrp="1"/>
          </p:cNvSpPr>
          <p:nvPr>
            <p:ph idx="1"/>
          </p:nvPr>
        </p:nvSpPr>
        <p:spPr>
          <a:xfrm>
            <a:off x="838200" y="3799585"/>
            <a:ext cx="4439194" cy="2377377"/>
          </a:xfrm>
        </p:spPr>
        <p:txBody>
          <a:bodyPr>
            <a:normAutofit fontScale="77500" lnSpcReduction="20000"/>
          </a:bodyPr>
          <a:lstStyle/>
          <a:p>
            <a:r>
              <a:rPr lang="el-GR" dirty="0" smtClean="0"/>
              <a:t>1</a:t>
            </a:r>
            <a:r>
              <a:rPr lang="el-GR" baseline="30000" dirty="0" smtClean="0"/>
              <a:t>ο</a:t>
            </a:r>
            <a:r>
              <a:rPr lang="el-GR" dirty="0" smtClean="0"/>
              <a:t> νόημα – απευθύνεται σε εμάς τους πολίτες.</a:t>
            </a:r>
          </a:p>
          <a:p>
            <a:r>
              <a:rPr lang="el-GR" dirty="0" smtClean="0"/>
              <a:t>Το δίκαιο είναι σχετικό, σημασία έχει να κοιτάμε το συμφέρον.</a:t>
            </a:r>
          </a:p>
          <a:p>
            <a:r>
              <a:rPr lang="el-GR" dirty="0" smtClean="0"/>
              <a:t>Ποιο συμφέρον όμως;</a:t>
            </a:r>
          </a:p>
          <a:p>
            <a:r>
              <a:rPr lang="el-GR" dirty="0" smtClean="0"/>
              <a:t>Το προσωπικό – ατομικό ή το κοινό συμφέρον;</a:t>
            </a:r>
            <a:endParaRPr lang="el-GR" dirty="0"/>
          </a:p>
        </p:txBody>
      </p:sp>
      <p:sp>
        <p:nvSpPr>
          <p:cNvPr id="4" name="Θέση περιεχομένου 2"/>
          <p:cNvSpPr txBox="1">
            <a:spLocks/>
          </p:cNvSpPr>
          <p:nvPr/>
        </p:nvSpPr>
        <p:spPr>
          <a:xfrm>
            <a:off x="5965372" y="3827415"/>
            <a:ext cx="5556068" cy="259951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dirty="0" smtClean="0"/>
              <a:t>2</a:t>
            </a:r>
            <a:r>
              <a:rPr lang="el-GR" baseline="30000" dirty="0" smtClean="0"/>
              <a:t>ο</a:t>
            </a:r>
            <a:r>
              <a:rPr lang="el-GR" dirty="0" smtClean="0"/>
              <a:t> νόημα – απευθύνεται στους πολιτικούς.</a:t>
            </a:r>
          </a:p>
          <a:p>
            <a:r>
              <a:rPr lang="el-GR" dirty="0" smtClean="0"/>
              <a:t>Υπάρχει «οὐκ </a:t>
            </a:r>
            <a:r>
              <a:rPr lang="el-GR" dirty="0"/>
              <a:t>ἐλάχιστον </a:t>
            </a:r>
            <a:r>
              <a:rPr lang="el-GR" dirty="0" smtClean="0"/>
              <a:t>μέρος» ευθύνης σε εσάς «ἐν ὑμῖν» για το αν οι πολίτες θα επιθυμούν μία πολιτική – οικονομική κατάσταση ή όχι.</a:t>
            </a:r>
          </a:p>
          <a:p>
            <a:r>
              <a:rPr lang="el-GR" dirty="0" smtClean="0"/>
              <a:t>Με ευθύνη των πολιτικών θα πρέπει να εφαρμοστούν εκείνες οι πολιτικές που θα καθιστούν την παρούσα κατάσταση επιθυμητή.</a:t>
            </a:r>
          </a:p>
          <a:p>
            <a:r>
              <a:rPr lang="el-GR" dirty="0" smtClean="0"/>
              <a:t>Η πολιτική, λοιπόν, που θα εφαρμοστεί θα πρέπει να στοχεύει στο κοινό συμφέρον.</a:t>
            </a: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215" y="1360581"/>
            <a:ext cx="3498919" cy="2439005"/>
          </a:xfrm>
          <a:prstGeom prst="rect">
            <a:avLst/>
          </a:prstGeom>
        </p:spPr>
      </p:pic>
      <p:pic>
        <p:nvPicPr>
          <p:cNvPr id="6" name="Εικόνα 5"/>
          <p:cNvPicPr>
            <a:picLocks noChangeAspect="1"/>
          </p:cNvPicPr>
          <p:nvPr/>
        </p:nvPicPr>
        <p:blipFill>
          <a:blip r:embed="rId3"/>
          <a:stretch>
            <a:fillRect/>
          </a:stretch>
        </p:blipFill>
        <p:spPr>
          <a:xfrm>
            <a:off x="7018875" y="1360581"/>
            <a:ext cx="3239821" cy="2466835"/>
          </a:xfrm>
          <a:prstGeom prst="rect">
            <a:avLst/>
          </a:prstGeom>
        </p:spPr>
      </p:pic>
    </p:spTree>
    <p:extLst>
      <p:ext uri="{BB962C8B-B14F-4D97-AF65-F5344CB8AC3E}">
        <p14:creationId xmlns:p14="http://schemas.microsoft.com/office/powerpoint/2010/main" val="335523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για το </a:t>
            </a:r>
            <a:r>
              <a:rPr lang="en-US" dirty="0" err="1" smtClean="0"/>
              <a:t>edpuzzle</a:t>
            </a:r>
            <a:endParaRPr lang="el-GR" dirty="0"/>
          </a:p>
        </p:txBody>
      </p:sp>
      <p:sp>
        <p:nvSpPr>
          <p:cNvPr id="3" name="Θέση περιεχομένου 2"/>
          <p:cNvSpPr>
            <a:spLocks noGrp="1"/>
          </p:cNvSpPr>
          <p:nvPr>
            <p:ph idx="1"/>
          </p:nvPr>
        </p:nvSpPr>
        <p:spPr>
          <a:xfrm>
            <a:off x="838200" y="1825625"/>
            <a:ext cx="5519057" cy="4351338"/>
          </a:xfrm>
        </p:spPr>
        <p:txBody>
          <a:bodyPr>
            <a:normAutofit fontScale="92500" lnSpcReduction="20000"/>
          </a:bodyPr>
          <a:lstStyle/>
          <a:p>
            <a:r>
              <a:rPr lang="el-GR" dirty="0" smtClean="0"/>
              <a:t>Θα ακολουθήσουν 10 ερωτήσεις στην ηλεκτρονική πλατφόρμα </a:t>
            </a:r>
            <a:r>
              <a:rPr lang="en-US" dirty="0" err="1" smtClean="0"/>
              <a:t>Edpuzzle</a:t>
            </a:r>
            <a:r>
              <a:rPr lang="el-GR" dirty="0" smtClean="0"/>
              <a:t>.</a:t>
            </a:r>
          </a:p>
          <a:p>
            <a:r>
              <a:rPr lang="el-GR" dirty="0" smtClean="0"/>
              <a:t>Κάθε ερώτηση βαθμολογείται με 2 μονάδες.</a:t>
            </a:r>
          </a:p>
          <a:p>
            <a:r>
              <a:rPr lang="el-GR" dirty="0" smtClean="0"/>
              <a:t>Οι ερωτήσεις κατανέμονται ως εξής:</a:t>
            </a:r>
          </a:p>
          <a:p>
            <a:r>
              <a:rPr lang="el-GR" dirty="0" smtClean="0"/>
              <a:t>2 ερωτήσεις μετάφρασης.</a:t>
            </a:r>
          </a:p>
          <a:p>
            <a:r>
              <a:rPr lang="el-GR" dirty="0" smtClean="0"/>
              <a:t>2 ερωτήσεις γραμματικής.</a:t>
            </a:r>
          </a:p>
          <a:p>
            <a:r>
              <a:rPr lang="el-GR" dirty="0" smtClean="0"/>
              <a:t>2 ερωτήσεις συντακτικού.</a:t>
            </a:r>
          </a:p>
          <a:p>
            <a:r>
              <a:rPr lang="el-GR" dirty="0" smtClean="0"/>
              <a:t>2 ερωτήσεις λεξιλογίου.</a:t>
            </a:r>
          </a:p>
          <a:p>
            <a:r>
              <a:rPr lang="el-GR" dirty="0" smtClean="0"/>
              <a:t>2 ερωτήσεις σχολιασμού</a:t>
            </a:r>
            <a:r>
              <a:rPr lang="en-US" dirty="0" smtClean="0"/>
              <a:t> </a:t>
            </a:r>
            <a:r>
              <a:rPr lang="el-GR" dirty="0" smtClean="0"/>
              <a:t>κειμένου.</a:t>
            </a:r>
            <a:endParaRPr lang="el-GR" dirty="0"/>
          </a:p>
        </p:txBody>
      </p:sp>
      <p:pic>
        <p:nvPicPr>
          <p:cNvPr id="1026" name="Picture 2" descr="http://i.ytimg.com/vi/iTQpvkQdQOw/maxres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3977" y="2204222"/>
            <a:ext cx="4849495" cy="2727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440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μετάφρασης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μετάφρασης 1: ποιες λέξεις από το κείμενο μεταφράσαμε ως: «εξηγήσω», «ταιριάζει», «αποφασίσετε», «απολογηθώ»</a:t>
            </a:r>
            <a:endParaRPr lang="el-GR" dirty="0"/>
          </a:p>
        </p:txBody>
      </p:sp>
    </p:spTree>
    <p:extLst>
      <p:ext uri="{BB962C8B-B14F-4D97-AF65-F5344CB8AC3E}">
        <p14:creationId xmlns:p14="http://schemas.microsoft.com/office/powerpoint/2010/main" val="2129483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μετάφρασης</a:t>
            </a:r>
            <a:endParaRPr lang="el-GR" dirty="0"/>
          </a:p>
        </p:txBody>
      </p:sp>
      <p:sp>
        <p:nvSpPr>
          <p:cNvPr id="3" name="Θέση περιεχομένου 2"/>
          <p:cNvSpPr>
            <a:spLocks noGrp="1"/>
          </p:cNvSpPr>
          <p:nvPr>
            <p:ph idx="1"/>
          </p:nvPr>
        </p:nvSpPr>
        <p:spPr>
          <a:xfrm>
            <a:off x="618309" y="1454330"/>
            <a:ext cx="6008914" cy="5033555"/>
          </a:xfrm>
        </p:spPr>
        <p:txBody>
          <a:bodyPr>
            <a:normAutofit fontScale="77500" lnSpcReduction="2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μετάφρασης 2: Οι αρχικοί χρόνοι του ρήματος </a:t>
            </a:r>
            <a:r>
              <a:rPr lang="el-GR" dirty="0" err="1" smtClean="0"/>
              <a:t>ποιῶ</a:t>
            </a:r>
            <a:r>
              <a:rPr lang="en-US" dirty="0" smtClean="0"/>
              <a:t> </a:t>
            </a:r>
            <a:r>
              <a:rPr lang="el-GR" dirty="0" smtClean="0"/>
              <a:t>είναι βρίσκονται στον διπλανό πίνακα. Θα πρέπει να μεταφράσετε τα ρήματα σε κάθε χρόνο στα νέα ελληνικά.</a:t>
            </a:r>
          </a:p>
          <a:p>
            <a:endParaRPr lang="el-GR" dirty="0"/>
          </a:p>
        </p:txBody>
      </p:sp>
      <p:graphicFrame>
        <p:nvGraphicFramePr>
          <p:cNvPr id="6" name="Πίνακας 5"/>
          <p:cNvGraphicFramePr>
            <a:graphicFrameLocks noGrp="1"/>
          </p:cNvGraphicFramePr>
          <p:nvPr>
            <p:extLst>
              <p:ext uri="{D42A27DB-BD31-4B8C-83A1-F6EECF244321}">
                <p14:modId xmlns:p14="http://schemas.microsoft.com/office/powerpoint/2010/main" val="1180142825"/>
              </p:ext>
            </p:extLst>
          </p:nvPr>
        </p:nvGraphicFramePr>
        <p:xfrm>
          <a:off x="6757849" y="1837509"/>
          <a:ext cx="5094516" cy="3128605"/>
        </p:xfrm>
        <a:graphic>
          <a:graphicData uri="http://schemas.openxmlformats.org/drawingml/2006/table">
            <a:tbl>
              <a:tblPr firstRow="1" firstCol="1" bandRow="1">
                <a:tableStyleId>{5C22544A-7EE6-4342-B048-85BDC9FD1C3A}</a:tableStyleId>
              </a:tblPr>
              <a:tblGrid>
                <a:gridCol w="2124894"/>
                <a:gridCol w="2969622"/>
              </a:tblGrid>
              <a:tr h="445381">
                <a:tc gridSpan="2">
                  <a:txBody>
                    <a:bodyPr/>
                    <a:lstStyle/>
                    <a:p>
                      <a:pPr algn="ctr">
                        <a:lnSpc>
                          <a:spcPts val="1680"/>
                        </a:lnSpc>
                        <a:spcAft>
                          <a:spcPts val="0"/>
                        </a:spcAft>
                      </a:pPr>
                      <a:r>
                        <a:rPr lang="el-GR" sz="2000" baseline="0" dirty="0">
                          <a:effectLst/>
                        </a:rPr>
                        <a:t>Αρχικοί Χρόνοι</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hMerge="1">
                  <a:txBody>
                    <a:bodyPr/>
                    <a:lstStyle/>
                    <a:p>
                      <a:endParaRPr lang="el-GR"/>
                    </a:p>
                  </a:txBody>
                  <a:tcPr/>
                </a:tc>
              </a:tr>
              <a:tr h="445381">
                <a:tc>
                  <a:txBody>
                    <a:bodyPr/>
                    <a:lstStyle/>
                    <a:p>
                      <a:pPr algn="ctr">
                        <a:lnSpc>
                          <a:spcPts val="1680"/>
                        </a:lnSpc>
                        <a:spcAft>
                          <a:spcPts val="0"/>
                        </a:spcAft>
                      </a:pPr>
                      <a:r>
                        <a:rPr lang="el-GR" sz="2000" baseline="0">
                          <a:effectLst/>
                        </a:rPr>
                        <a:t>Ενεστώτας</a:t>
                      </a:r>
                      <a:endParaRPr lang="el-GR" sz="2000" baseline="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ts val="1680"/>
                        </a:lnSpc>
                        <a:spcAft>
                          <a:spcPts val="0"/>
                        </a:spcAft>
                      </a:pPr>
                      <a:r>
                        <a:rPr lang="el-GR" sz="2000" baseline="0" dirty="0" err="1">
                          <a:effectLst/>
                        </a:rPr>
                        <a:t>ποιῶ</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445381">
                <a:tc>
                  <a:txBody>
                    <a:bodyPr/>
                    <a:lstStyle/>
                    <a:p>
                      <a:pPr algn="ctr">
                        <a:lnSpc>
                          <a:spcPts val="1680"/>
                        </a:lnSpc>
                        <a:spcAft>
                          <a:spcPts val="0"/>
                        </a:spcAft>
                      </a:pPr>
                      <a:r>
                        <a:rPr lang="el-GR" sz="2000" baseline="0">
                          <a:effectLst/>
                        </a:rPr>
                        <a:t>Παρατατικός</a:t>
                      </a:r>
                      <a:endParaRPr lang="el-GR" sz="2000" baseline="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ts val="1680"/>
                        </a:lnSpc>
                        <a:spcAft>
                          <a:spcPts val="0"/>
                        </a:spcAft>
                      </a:pPr>
                      <a:r>
                        <a:rPr lang="el-GR" sz="2000" baseline="0" dirty="0" err="1">
                          <a:effectLst/>
                        </a:rPr>
                        <a:t>ἐποίουν</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445381">
                <a:tc>
                  <a:txBody>
                    <a:bodyPr/>
                    <a:lstStyle/>
                    <a:p>
                      <a:pPr algn="ctr">
                        <a:lnSpc>
                          <a:spcPts val="1680"/>
                        </a:lnSpc>
                        <a:spcAft>
                          <a:spcPts val="0"/>
                        </a:spcAft>
                      </a:pPr>
                      <a:r>
                        <a:rPr lang="el-GR" sz="2000" baseline="0" dirty="0">
                          <a:effectLst/>
                        </a:rPr>
                        <a:t>Μέλλοντας</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ts val="1680"/>
                        </a:lnSpc>
                        <a:spcAft>
                          <a:spcPts val="0"/>
                        </a:spcAft>
                      </a:pPr>
                      <a:r>
                        <a:rPr lang="el-GR" sz="2000" baseline="0" dirty="0">
                          <a:effectLst/>
                        </a:rPr>
                        <a:t>ποιήσω</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445381">
                <a:tc>
                  <a:txBody>
                    <a:bodyPr/>
                    <a:lstStyle/>
                    <a:p>
                      <a:pPr algn="ctr">
                        <a:lnSpc>
                          <a:spcPts val="1680"/>
                        </a:lnSpc>
                        <a:spcAft>
                          <a:spcPts val="0"/>
                        </a:spcAft>
                      </a:pPr>
                      <a:r>
                        <a:rPr lang="el-GR" sz="2000" baseline="0" dirty="0">
                          <a:effectLst/>
                        </a:rPr>
                        <a:t>Αόριστος</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ts val="1680"/>
                        </a:lnSpc>
                        <a:spcAft>
                          <a:spcPts val="0"/>
                        </a:spcAft>
                      </a:pPr>
                      <a:r>
                        <a:rPr lang="el-GR" sz="2000" baseline="0" dirty="0" err="1">
                          <a:effectLst/>
                        </a:rPr>
                        <a:t>ἐποίησα</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445381">
                <a:tc>
                  <a:txBody>
                    <a:bodyPr/>
                    <a:lstStyle/>
                    <a:p>
                      <a:pPr algn="ctr">
                        <a:lnSpc>
                          <a:spcPts val="1680"/>
                        </a:lnSpc>
                        <a:spcAft>
                          <a:spcPts val="0"/>
                        </a:spcAft>
                      </a:pPr>
                      <a:r>
                        <a:rPr lang="el-GR" sz="2000" baseline="0">
                          <a:effectLst/>
                        </a:rPr>
                        <a:t>Παρακείμενος</a:t>
                      </a:r>
                      <a:endParaRPr lang="el-GR" sz="2000" baseline="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ts val="1680"/>
                        </a:lnSpc>
                        <a:spcAft>
                          <a:spcPts val="0"/>
                        </a:spcAft>
                      </a:pPr>
                      <a:r>
                        <a:rPr lang="el-GR" sz="2000" baseline="0" dirty="0" err="1">
                          <a:effectLst/>
                        </a:rPr>
                        <a:t>πεποίηκα</a:t>
                      </a:r>
                      <a:r>
                        <a:rPr lang="el-GR" sz="2000" baseline="0" dirty="0">
                          <a:effectLst/>
                        </a:rPr>
                        <a:t> και </a:t>
                      </a:r>
                      <a:r>
                        <a:rPr lang="el-GR" sz="2000" baseline="0" dirty="0" err="1">
                          <a:effectLst/>
                        </a:rPr>
                        <a:t>πεποιηκώς</a:t>
                      </a:r>
                      <a:r>
                        <a:rPr lang="el-GR" sz="2000" baseline="0" dirty="0">
                          <a:effectLst/>
                        </a:rPr>
                        <a:t> </a:t>
                      </a:r>
                      <a:r>
                        <a:rPr lang="el-GR" sz="2000" baseline="0" dirty="0" err="1">
                          <a:effectLst/>
                        </a:rPr>
                        <a:t>εἰμί</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445381">
                <a:tc>
                  <a:txBody>
                    <a:bodyPr/>
                    <a:lstStyle/>
                    <a:p>
                      <a:pPr algn="ctr">
                        <a:lnSpc>
                          <a:spcPts val="1680"/>
                        </a:lnSpc>
                        <a:spcAft>
                          <a:spcPts val="0"/>
                        </a:spcAft>
                      </a:pPr>
                      <a:r>
                        <a:rPr lang="el-GR" sz="2000" baseline="0">
                          <a:effectLst/>
                        </a:rPr>
                        <a:t>Υπερσυντέλικος</a:t>
                      </a:r>
                      <a:endParaRPr lang="el-GR" sz="2000" baseline="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ts val="1680"/>
                        </a:lnSpc>
                        <a:spcAft>
                          <a:spcPts val="0"/>
                        </a:spcAft>
                      </a:pPr>
                      <a:r>
                        <a:rPr lang="el-GR" sz="2000" baseline="0" dirty="0" err="1">
                          <a:effectLst/>
                        </a:rPr>
                        <a:t>ἐπεποιήκειν</a:t>
                      </a:r>
                      <a:r>
                        <a:rPr lang="el-GR" sz="2000" baseline="0" dirty="0">
                          <a:effectLst/>
                        </a:rPr>
                        <a:t> και </a:t>
                      </a:r>
                      <a:r>
                        <a:rPr lang="el-GR" sz="2000" baseline="0" dirty="0" err="1">
                          <a:effectLst/>
                        </a:rPr>
                        <a:t>πεποιηκώς</a:t>
                      </a:r>
                      <a:r>
                        <a:rPr lang="el-GR" sz="2000" baseline="0" dirty="0">
                          <a:effectLst/>
                        </a:rPr>
                        <a:t> </a:t>
                      </a:r>
                      <a:r>
                        <a:rPr lang="el-GR" sz="2000" baseline="0" dirty="0" err="1">
                          <a:effectLst/>
                        </a:rPr>
                        <a:t>ᾖν</a:t>
                      </a:r>
                      <a:endParaRPr lang="el-GR"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bl>
          </a:graphicData>
        </a:graphic>
      </p:graphicFrame>
    </p:spTree>
    <p:extLst>
      <p:ext uri="{BB962C8B-B14F-4D97-AF65-F5344CB8AC3E}">
        <p14:creationId xmlns:p14="http://schemas.microsoft.com/office/powerpoint/2010/main" val="1021165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συντακτικού</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συντακτικού 1: στην φράση «</a:t>
            </a:r>
            <a:r>
              <a:rPr lang="el-GR" dirty="0" err="1" smtClean="0"/>
              <a:t>οὐδέν</a:t>
            </a:r>
            <a:r>
              <a:rPr lang="el-GR" dirty="0" smtClean="0"/>
              <a:t> μοι </a:t>
            </a:r>
            <a:r>
              <a:rPr lang="el-GR" dirty="0" err="1" smtClean="0"/>
              <a:t>προσῆκον</a:t>
            </a:r>
            <a:r>
              <a:rPr lang="el-GR" dirty="0" smtClean="0"/>
              <a:t> </a:t>
            </a:r>
            <a:r>
              <a:rPr lang="el-GR" dirty="0" err="1" smtClean="0"/>
              <a:t>κακόνουν</a:t>
            </a:r>
            <a:r>
              <a:rPr lang="el-GR" dirty="0" smtClean="0"/>
              <a:t> </a:t>
            </a:r>
            <a:r>
              <a:rPr lang="el-GR" dirty="0" err="1" smtClean="0"/>
              <a:t>εἶναι</a:t>
            </a:r>
            <a:r>
              <a:rPr lang="el-GR" dirty="0" smtClean="0"/>
              <a:t> </a:t>
            </a:r>
            <a:r>
              <a:rPr lang="el-GR" dirty="0" err="1" smtClean="0"/>
              <a:t>τῷ</a:t>
            </a:r>
            <a:r>
              <a:rPr lang="el-GR" dirty="0" smtClean="0"/>
              <a:t> </a:t>
            </a:r>
            <a:r>
              <a:rPr lang="el-GR" dirty="0" err="1" smtClean="0"/>
              <a:t>πλήθει</a:t>
            </a:r>
            <a:r>
              <a:rPr lang="el-GR" dirty="0" smtClean="0"/>
              <a:t> </a:t>
            </a:r>
            <a:r>
              <a:rPr lang="el-GR" dirty="0" err="1" smtClean="0"/>
              <a:t>τῷ</a:t>
            </a:r>
            <a:r>
              <a:rPr lang="el-GR" dirty="0" smtClean="0"/>
              <a:t> </a:t>
            </a:r>
            <a:r>
              <a:rPr lang="el-GR" dirty="0" err="1" smtClean="0"/>
              <a:t>ὑμετέρῳ</a:t>
            </a:r>
            <a:r>
              <a:rPr lang="el-GR" dirty="0" smtClean="0"/>
              <a:t>» η δοτική «</a:t>
            </a:r>
            <a:r>
              <a:rPr lang="el-GR" dirty="0" err="1" smtClean="0"/>
              <a:t>τῷ</a:t>
            </a:r>
            <a:r>
              <a:rPr lang="el-GR" dirty="0" smtClean="0"/>
              <a:t> </a:t>
            </a:r>
            <a:r>
              <a:rPr lang="el-GR" dirty="0" err="1" smtClean="0"/>
              <a:t>πλήθει</a:t>
            </a:r>
            <a:r>
              <a:rPr lang="el-GR" dirty="0" smtClean="0"/>
              <a:t>» είναι δοτική αντικειμενική επειδή….(να συμπληρώσετε την σωστή απάντηση)</a:t>
            </a:r>
            <a:endParaRPr lang="el-GR" dirty="0"/>
          </a:p>
        </p:txBody>
      </p:sp>
    </p:spTree>
    <p:extLst>
      <p:ext uri="{BB962C8B-B14F-4D97-AF65-F5344CB8AC3E}">
        <p14:creationId xmlns:p14="http://schemas.microsoft.com/office/powerpoint/2010/main" val="59154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συντακτικού</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συντακτικού 2: στην φράση «ὅτι οὐδείς ἐστιν ἀνθρώπων φύσει οὔτε ὀλιγαρχικὸς οὔτε δημοκρατικός» η γενική «ἀνθρώπων» είναι….(να επιλέξετε ένα από τα παρακάτω)</a:t>
            </a:r>
          </a:p>
          <a:p>
            <a:r>
              <a:rPr lang="el-GR" dirty="0" smtClean="0"/>
              <a:t>Γενική κτητική από την λέξη «οὐδείς»</a:t>
            </a:r>
          </a:p>
          <a:p>
            <a:r>
              <a:rPr lang="el-GR" dirty="0" smtClean="0"/>
              <a:t>Γενική διαιρετική από την λέξη «οὐδείς»</a:t>
            </a:r>
          </a:p>
          <a:p>
            <a:r>
              <a:rPr lang="el-GR" dirty="0" smtClean="0"/>
              <a:t>Γενική διαιρετική από τις λέξεις «οὔτε ὀλιγαρχικὸς οὔτε δημοκρατικός»</a:t>
            </a:r>
          </a:p>
          <a:p>
            <a:r>
              <a:rPr lang="el-GR" dirty="0" smtClean="0"/>
              <a:t>Γενική κατηγορηματική κτητική από το ρήμα «ἐστιν»</a:t>
            </a:r>
          </a:p>
          <a:p>
            <a:r>
              <a:rPr lang="el-GR" dirty="0" smtClean="0"/>
              <a:t>Γενική προσωπική από την περίφραση «οὐδείς ἐστιν»</a:t>
            </a:r>
            <a:endParaRPr lang="el-GR" dirty="0"/>
          </a:p>
        </p:txBody>
      </p:sp>
    </p:spTree>
    <p:extLst>
      <p:ext uri="{BB962C8B-B14F-4D97-AF65-F5344CB8AC3E}">
        <p14:creationId xmlns:p14="http://schemas.microsoft.com/office/powerpoint/2010/main" val="42298952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γραμματικής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γραμματικής 1: Να ανοίξετε τη γραμματική και να κάνετε εγκλιτική αντικατάσταση στον γραμματικό τύπο «ἐστιν» (προσπαθήστε να γράψετε με πολυτονικούς χαρακτήρες). Μπορείτε να κατεβάσετε την σχολική γραμματική από τον ηλεκτρονικό σύνδεσμο που είναι στην περιγραφή του βίντεο ή κάνοντας κλικ εδώ.</a:t>
            </a:r>
          </a:p>
          <a:p>
            <a:endParaRPr lang="el-GR" dirty="0"/>
          </a:p>
        </p:txBody>
      </p:sp>
    </p:spTree>
    <p:extLst>
      <p:ext uri="{BB962C8B-B14F-4D97-AF65-F5344CB8AC3E}">
        <p14:creationId xmlns:p14="http://schemas.microsoft.com/office/powerpoint/2010/main" val="2857004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γραμματικής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γραμματικής 2: Να ανοίξετε τη σχολική σας γραμματική και να γράψετε τα παραθετικά του «πρῶτον» και του «ἐλάχιστον» (προσπαθήστε να γράψετε με πολυτονικούς χαρακτήρες). Μπορείτε να κατεβάσετε την σχολική γραμματική από τον ηλεκτρονικό σύνδεσμο που είναι στην περιγραφή του βίντεο ή κάνοντας κλικ εδώ.</a:t>
            </a:r>
            <a:endParaRPr lang="el-GR" dirty="0"/>
          </a:p>
        </p:txBody>
      </p:sp>
    </p:spTree>
    <p:extLst>
      <p:ext uri="{BB962C8B-B14F-4D97-AF65-F5344CB8AC3E}">
        <p14:creationId xmlns:p14="http://schemas.microsoft.com/office/powerpoint/2010/main" val="532236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λεξιλογίου</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λεξιλογίου 1: Να γράψετε ένα τουλάχιστον παράγωγο στα νέα ελληνικά από τις αρχαίες ελληνικές λέξεις: «ἡγοῦμαι», «ἡγοῦμαι», «ἡγοῦμαι», «καθεστάναι».</a:t>
            </a:r>
            <a:endParaRPr lang="el-GR" dirty="0"/>
          </a:p>
        </p:txBody>
      </p:sp>
    </p:spTree>
    <p:extLst>
      <p:ext uri="{BB962C8B-B14F-4D97-AF65-F5344CB8AC3E}">
        <p14:creationId xmlns:p14="http://schemas.microsoft.com/office/powerpoint/2010/main" val="3296748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υπόθεση του λόγου</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Ο λόγος γράφτηκε </a:t>
            </a:r>
            <a:r>
              <a:rPr lang="el-GR" dirty="0"/>
              <a:t>για την υπεράσπιση κάποιου πολιτικού ανδρός, που κατηγορήθηκε ότι κατά την εποχή των Τριάκοντα παρέμεινε στην πόλη και ευνόησε το καθεστώς αυτών. Γι’ αυτό δεν ήταν άξιος να αναλάβει κάποιο αξίωμα. Εδώ προσπαθεί, αναφερόμενος στα γεγονότα του παρελθόντος, να αποτρέψει τους δικαστές να πάρουν απόφαση αντεκδίκησης. Στην αρχή διευκρινίζεται ότι δεν ήταν στο πλευρό των Τριάκοντα Τυράννων. Ξεκαθαρίζει πως ο κάθε άνθρωπος δεν είναι από τη φύση του ούτε δημοκρατικός ούτε ολιγαρχικός, αλλά επιλέγει το πολίτευμα και την παράταξη που εξυπηρετεί τα συμφέροντά του. Υποστηρίζει ότι όσοι αδικήθηκαν, με τη μεταβολή του πολιτεύματος, θα βρουν το δίκαιό τους. Από την τυραννία των Τριάκοντα ζημιώθηκε και στερήθηκε τις τιμές και τα αξιώματα που είχε κατά τη διάρκεια της δημοκρατίας. Δέχεται ότι έμεινε στην πόλη, αλλά η συκοφαντία των κατηγόρων του είναι αστήρικτη και άδικη, γιατί ο ίδιος έδρασε κατά την περίοδο αυτή ως γνήσιος </a:t>
            </a:r>
            <a:r>
              <a:rPr lang="el-GR" dirty="0" smtClean="0"/>
              <a:t>δημοκράτης </a:t>
            </a:r>
          </a:p>
          <a:p>
            <a:r>
              <a:rPr lang="el-GR" dirty="0" smtClean="0"/>
              <a:t>(πηγή: </a:t>
            </a:r>
            <a:r>
              <a:rPr lang="en-US" dirty="0" smtClean="0"/>
              <a:t>http://users.sch.gr/kouzas/autosch/joomla15/index.php/trapezathematwn/2014-07-02-21-20-56/358--7-8.html</a:t>
            </a:r>
            <a:r>
              <a:rPr lang="el-GR" dirty="0" smtClean="0"/>
              <a:t>)</a:t>
            </a:r>
            <a:endParaRPr lang="el-GR" dirty="0"/>
          </a:p>
          <a:p>
            <a:endParaRPr lang="el-GR" dirty="0"/>
          </a:p>
        </p:txBody>
      </p:sp>
    </p:spTree>
    <p:extLst>
      <p:ext uri="{BB962C8B-B14F-4D97-AF65-F5344CB8AC3E}">
        <p14:creationId xmlns:p14="http://schemas.microsoft.com/office/powerpoint/2010/main" val="70057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λεξιλογίου</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r>
              <a:rPr lang="el-GR" dirty="0" smtClean="0"/>
              <a:t>.</a:t>
            </a:r>
          </a:p>
          <a:p>
            <a:r>
              <a:rPr lang="el-GR" dirty="0" smtClean="0"/>
              <a:t>Ερώτηση λεξιλογίου 2. «</a:t>
            </a:r>
            <a:r>
              <a:rPr lang="el-GR" dirty="0" err="1" smtClean="0"/>
              <a:t>γνώσεσθε</a:t>
            </a:r>
            <a:r>
              <a:rPr lang="el-GR" dirty="0" smtClean="0"/>
              <a:t>»: Θα πρέπει να ψάξετε στον κατάλογο ανωμάλων ρημάτων και να βρείτε ποια είναι η εννοιολογική διαφορά του ρήματος «γιγνώσκω» από το ρήμα «</a:t>
            </a:r>
            <a:r>
              <a:rPr lang="el-GR" dirty="0" err="1" smtClean="0"/>
              <a:t>οἶδα</a:t>
            </a:r>
            <a:r>
              <a:rPr lang="el-GR" dirty="0" smtClean="0"/>
              <a:t>»</a:t>
            </a:r>
            <a:r>
              <a:rPr lang="el-GR" dirty="0"/>
              <a:t> </a:t>
            </a:r>
            <a:r>
              <a:rPr lang="el-GR" dirty="0" smtClean="0"/>
              <a:t>και στη συνέχεια να βρείτε ένα παράγωγο από κάθε ρήμα στα νέα ελληνικά και να γράψετε μία πρόταση στα νέα ελληνικά με τα παράγωγα που βρήκατε.</a:t>
            </a:r>
            <a:endParaRPr lang="el-GR" dirty="0"/>
          </a:p>
        </p:txBody>
      </p:sp>
    </p:spTree>
    <p:extLst>
      <p:ext uri="{BB962C8B-B14F-4D97-AF65-F5344CB8AC3E}">
        <p14:creationId xmlns:p14="http://schemas.microsoft.com/office/powerpoint/2010/main" val="368475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κατανόησης κειμένου</a:t>
            </a:r>
            <a:endParaRPr lang="el-GR" dirty="0"/>
          </a:p>
        </p:txBody>
      </p:sp>
      <p:sp>
        <p:nvSpPr>
          <p:cNvPr id="3" name="Θέση περιεχομένου 2"/>
          <p:cNvSpPr>
            <a:spLocks noGrp="1"/>
          </p:cNvSpPr>
          <p:nvPr>
            <p:ph idx="1"/>
          </p:nvPr>
        </p:nvSpPr>
        <p:spPr/>
        <p:txBody>
          <a:bodyPr>
            <a:normAutofit/>
          </a:bodyPr>
          <a:lstStyle/>
          <a:p>
            <a:r>
              <a:rPr lang="el-GR" dirty="0" smtClean="0"/>
              <a:t>Γράψτε σε μία παράγραφο 100 λέξεων τις σκέψεις σας διαβάζοντας το παρακάτω απόσπασμα: </a:t>
            </a:r>
          </a:p>
          <a:p>
            <a:r>
              <a:rPr lang="el-GR" dirty="0" smtClean="0"/>
              <a:t>«πρῶτον </a:t>
            </a:r>
            <a:r>
              <a:rPr lang="el-GR" dirty="0"/>
              <a:t>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a:t>
            </a:r>
            <a:r>
              <a:rPr lang="el-GR" dirty="0" smtClean="0"/>
              <a:t>καθεστάναι»</a:t>
            </a:r>
          </a:p>
        </p:txBody>
      </p:sp>
    </p:spTree>
    <p:extLst>
      <p:ext uri="{BB962C8B-B14F-4D97-AF65-F5344CB8AC3E}">
        <p14:creationId xmlns:p14="http://schemas.microsoft.com/office/powerpoint/2010/main" val="19824627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 κατανόησης κειμένου</a:t>
            </a:r>
            <a:endParaRPr lang="el-GR" dirty="0"/>
          </a:p>
        </p:txBody>
      </p:sp>
      <p:sp>
        <p:nvSpPr>
          <p:cNvPr id="3" name="Θέση περιεχομένου 2"/>
          <p:cNvSpPr>
            <a:spLocks noGrp="1"/>
          </p:cNvSpPr>
          <p:nvPr>
            <p:ph idx="1"/>
          </p:nvPr>
        </p:nvSpPr>
        <p:spPr/>
        <p:txBody>
          <a:bodyPr>
            <a:normAutofit/>
          </a:bodyPr>
          <a:lstStyle/>
          <a:p>
            <a:r>
              <a:rPr lang="el-GR" dirty="0" smtClean="0"/>
              <a:t>Γράψτε σε μία παράγραφο 100 λέξεων τις σκέψεις σας διαβάζοντας το παρακάτω απόσπασμα: </a:t>
            </a:r>
          </a:p>
          <a:p>
            <a:r>
              <a:rPr lang="el-GR" dirty="0" smtClean="0"/>
              <a:t>«ὥστε </a:t>
            </a:r>
            <a:r>
              <a:rPr lang="el-GR" dirty="0"/>
              <a:t>οὐκ ἐλάχιστον ἐν ὑμῖν ἐστι μέρος ὡς πλείστους ἐπιθυμεῖν τῶν παρόντων νυνὶ </a:t>
            </a:r>
            <a:r>
              <a:rPr lang="el-GR" dirty="0" smtClean="0"/>
              <a:t>πραγμάτων».</a:t>
            </a:r>
            <a:endParaRPr lang="el-GR" dirty="0"/>
          </a:p>
        </p:txBody>
      </p:sp>
    </p:spTree>
    <p:extLst>
      <p:ext uri="{BB962C8B-B14F-4D97-AF65-F5344CB8AC3E}">
        <p14:creationId xmlns:p14="http://schemas.microsoft.com/office/powerpoint/2010/main" val="1541869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Δήμου Καταλύσεως Απολογία § 7 - 8</a:t>
            </a:r>
            <a:endParaRPr lang="el-GR" dirty="0"/>
          </a:p>
        </p:txBody>
      </p:sp>
      <p:sp>
        <p:nvSpPr>
          <p:cNvPr id="3" name="Θέση περιεχομένου 2"/>
          <p:cNvSpPr>
            <a:spLocks noGrp="1"/>
          </p:cNvSpPr>
          <p:nvPr>
            <p:ph idx="1"/>
          </p:nvPr>
        </p:nvSpPr>
        <p:spPr/>
        <p:txBody>
          <a:bodyPr>
            <a:normAutofit/>
          </a:bodyPr>
          <a:lstStyle/>
          <a:p>
            <a:pPr>
              <a:lnSpc>
                <a:spcPct val="150000"/>
              </a:lnSpc>
            </a:pPr>
            <a:r>
              <a:rPr lang="el-GR" dirty="0"/>
              <a:t>πειράσομαι δ᾽ ὑμᾶς διδάξαι, οὓς ἡγοῦμαι τῶν πολιτῶν προσήκειν ὀλιγαρχίας ἐπιθυμεῖν καὶ οὓς δημοκρατίας. ἐκ 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a:t>. </a:t>
            </a:r>
          </a:p>
        </p:txBody>
      </p:sp>
    </p:spTree>
    <p:extLst>
      <p:ext uri="{BB962C8B-B14F-4D97-AF65-F5344CB8AC3E}">
        <p14:creationId xmlns:p14="http://schemas.microsoft.com/office/powerpoint/2010/main" val="319585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Δήμου Καταλύσεως Απολογία § 7 - 8</a:t>
            </a:r>
            <a:endParaRPr lang="el-GR" dirty="0"/>
          </a:p>
        </p:txBody>
      </p:sp>
      <p:sp>
        <p:nvSpPr>
          <p:cNvPr id="3" name="Θέση περιεχομένου 2"/>
          <p:cNvSpPr>
            <a:spLocks noGrp="1"/>
          </p:cNvSpPr>
          <p:nvPr>
            <p:ph idx="1"/>
          </p:nvPr>
        </p:nvSpPr>
        <p:spPr/>
        <p:txBody>
          <a:bodyPr/>
          <a:lstStyle/>
          <a:p>
            <a:pPr>
              <a:lnSpc>
                <a:spcPct val="150000"/>
              </a:lnSpc>
            </a:pPr>
            <a:r>
              <a:rPr lang="el-GR" dirty="0" smtClean="0"/>
              <a:t>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ὥστε οὐκ ἐλάχιστον ἐν ὑμῖν ἐστι μέρος ὡς πλείστους ἐπιθυμεῖν τῶν παρόντων νυνὶ πραγμάτων. καὶ ταῦτα ὅτι οὕτως ἔχει, οὐ χαλεπῶς ἐκ τῶν πρότερον γεγενημένων μαθήσεσθε.</a:t>
            </a:r>
            <a:endParaRPr lang="el-GR" dirty="0"/>
          </a:p>
        </p:txBody>
      </p:sp>
    </p:spTree>
    <p:extLst>
      <p:ext uri="{BB962C8B-B14F-4D97-AF65-F5344CB8AC3E}">
        <p14:creationId xmlns:p14="http://schemas.microsoft.com/office/powerpoint/2010/main" val="187589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Σύνταξη και μετάφραση</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πειράσομαι δ᾽ ὑμᾶς διδάξαι, οὓς ἡγοῦμαι τῶν πολιτῶν προσήκειν ὀλιγαρχίας ἐπιθυμεῖν καὶ οὓς δημοκρατίας. </a:t>
            </a:r>
            <a:endParaRPr lang="el-GR" dirty="0" smtClean="0"/>
          </a:p>
          <a:p>
            <a:r>
              <a:rPr lang="el-GR" dirty="0" smtClean="0">
                <a:solidFill>
                  <a:schemeClr val="accent1">
                    <a:lumMod val="75000"/>
                  </a:schemeClr>
                </a:solidFill>
              </a:rPr>
              <a:t>Θα προσπαθήσω να σας εξηγήσω, σε ποιους από τους πολίτες – πιστεύω – ταιριάζει να θέλουν την ολιγαρχία και σε ποιους την δημοκρατία.</a:t>
            </a:r>
          </a:p>
          <a:p>
            <a:r>
              <a:rPr lang="el-GR" dirty="0" smtClean="0"/>
              <a:t>ἐκ </a:t>
            </a:r>
            <a:r>
              <a:rPr lang="el-GR" dirty="0"/>
              <a:t>τούτου </a:t>
            </a:r>
            <a:r>
              <a:rPr lang="el-GR" dirty="0" err="1"/>
              <a:t>γὰρ</a:t>
            </a:r>
            <a:r>
              <a:rPr lang="el-GR" dirty="0"/>
              <a:t> καὶ </a:t>
            </a:r>
            <a:r>
              <a:rPr lang="el-GR" dirty="0" err="1"/>
              <a:t>ὑμεῖς</a:t>
            </a:r>
            <a:r>
              <a:rPr lang="el-GR" dirty="0"/>
              <a:t> </a:t>
            </a:r>
            <a:r>
              <a:rPr lang="el-GR" dirty="0" err="1"/>
              <a:t>γνώσεσθε</a:t>
            </a:r>
            <a:r>
              <a:rPr lang="el-GR" dirty="0"/>
              <a:t>, </a:t>
            </a:r>
            <a:r>
              <a:rPr lang="el-GR" dirty="0" err="1"/>
              <a:t>κἀγὼ</a:t>
            </a:r>
            <a:r>
              <a:rPr lang="el-GR" dirty="0"/>
              <a:t> </a:t>
            </a:r>
            <a:r>
              <a:rPr lang="el-GR" dirty="0" err="1"/>
              <a:t>περὶ</a:t>
            </a:r>
            <a:r>
              <a:rPr lang="el-GR" dirty="0"/>
              <a:t> </a:t>
            </a:r>
            <a:r>
              <a:rPr lang="el-GR" dirty="0" err="1"/>
              <a:t>ἐμαυτοῦ</a:t>
            </a:r>
            <a:r>
              <a:rPr lang="el-GR" dirty="0"/>
              <a:t> </a:t>
            </a:r>
            <a:r>
              <a:rPr lang="el-GR" dirty="0" err="1"/>
              <a:t>τὴν</a:t>
            </a:r>
            <a:r>
              <a:rPr lang="el-GR" dirty="0"/>
              <a:t> </a:t>
            </a:r>
            <a:r>
              <a:rPr lang="el-GR" dirty="0" err="1"/>
              <a:t>ἀπολογίαν</a:t>
            </a:r>
            <a:r>
              <a:rPr lang="el-GR" dirty="0"/>
              <a:t> </a:t>
            </a:r>
            <a:r>
              <a:rPr lang="el-GR" dirty="0" err="1"/>
              <a:t>ποιήσομαι</a:t>
            </a:r>
            <a:r>
              <a:rPr lang="el-GR" dirty="0"/>
              <a:t>, </a:t>
            </a:r>
            <a:r>
              <a:rPr lang="el-GR" dirty="0" err="1"/>
              <a:t>ἀποφαίνων</a:t>
            </a:r>
            <a:r>
              <a:rPr lang="el-GR" dirty="0"/>
              <a:t> ὡς οὔτε </a:t>
            </a:r>
            <a:r>
              <a:rPr lang="el-GR" dirty="0" err="1"/>
              <a:t>ἐξ</a:t>
            </a:r>
            <a:r>
              <a:rPr lang="el-GR" dirty="0"/>
              <a:t> </a:t>
            </a:r>
            <a:r>
              <a:rPr lang="el-GR" dirty="0" err="1"/>
              <a:t>ὧν</a:t>
            </a:r>
            <a:r>
              <a:rPr lang="el-GR" dirty="0"/>
              <a:t> ἐν </a:t>
            </a:r>
            <a:r>
              <a:rPr lang="el-GR" dirty="0" err="1"/>
              <a:t>δημοκρατίᾳ</a:t>
            </a:r>
            <a:r>
              <a:rPr lang="el-GR" dirty="0"/>
              <a:t> οὔτε </a:t>
            </a:r>
            <a:r>
              <a:rPr lang="el-GR" dirty="0" err="1"/>
              <a:t>ἐξ</a:t>
            </a:r>
            <a:r>
              <a:rPr lang="el-GR" dirty="0"/>
              <a:t> </a:t>
            </a:r>
            <a:r>
              <a:rPr lang="el-GR" dirty="0" err="1"/>
              <a:t>ὧν</a:t>
            </a:r>
            <a:r>
              <a:rPr lang="el-GR" dirty="0"/>
              <a:t> ἐν </a:t>
            </a:r>
            <a:r>
              <a:rPr lang="el-GR" dirty="0" err="1"/>
              <a:t>ὀλιγαρχία</a:t>
            </a:r>
            <a:r>
              <a:rPr lang="el-GR" dirty="0"/>
              <a:t> </a:t>
            </a:r>
            <a:r>
              <a:rPr lang="el-GR" dirty="0" err="1"/>
              <a:t>πεποίηκα</a:t>
            </a:r>
            <a:r>
              <a:rPr lang="el-GR" dirty="0"/>
              <a:t>, </a:t>
            </a:r>
            <a:r>
              <a:rPr lang="el-GR" dirty="0" err="1"/>
              <a:t>οὐδέν</a:t>
            </a:r>
            <a:r>
              <a:rPr lang="el-GR" dirty="0"/>
              <a:t> μοι </a:t>
            </a:r>
            <a:r>
              <a:rPr lang="el-GR" dirty="0" err="1"/>
              <a:t>προσῆκον</a:t>
            </a:r>
            <a:r>
              <a:rPr lang="el-GR" dirty="0"/>
              <a:t> </a:t>
            </a:r>
            <a:r>
              <a:rPr lang="el-GR" dirty="0" err="1"/>
              <a:t>κακόνουν</a:t>
            </a:r>
            <a:r>
              <a:rPr lang="el-GR" dirty="0"/>
              <a:t> </a:t>
            </a:r>
            <a:r>
              <a:rPr lang="el-GR" dirty="0" err="1"/>
              <a:t>εἶναι</a:t>
            </a:r>
            <a:r>
              <a:rPr lang="el-GR" dirty="0"/>
              <a:t> </a:t>
            </a:r>
            <a:r>
              <a:rPr lang="el-GR" dirty="0" err="1"/>
              <a:t>τῷ</a:t>
            </a:r>
            <a:r>
              <a:rPr lang="el-GR" dirty="0"/>
              <a:t> </a:t>
            </a:r>
            <a:r>
              <a:rPr lang="el-GR" dirty="0" err="1"/>
              <a:t>πλήθει</a:t>
            </a:r>
            <a:r>
              <a:rPr lang="el-GR" dirty="0"/>
              <a:t> </a:t>
            </a:r>
            <a:r>
              <a:rPr lang="el-GR" dirty="0" err="1"/>
              <a:t>τῷ</a:t>
            </a:r>
            <a:r>
              <a:rPr lang="el-GR" dirty="0"/>
              <a:t> </a:t>
            </a:r>
            <a:r>
              <a:rPr lang="el-GR" dirty="0" err="1"/>
              <a:t>ὑμετέρῳ</a:t>
            </a:r>
            <a:r>
              <a:rPr lang="el-GR" dirty="0" smtClean="0"/>
              <a:t>.</a:t>
            </a:r>
          </a:p>
          <a:p>
            <a:r>
              <a:rPr lang="el-GR" dirty="0" smtClean="0">
                <a:solidFill>
                  <a:srgbClr val="0070C0"/>
                </a:solidFill>
              </a:rPr>
              <a:t>Με τον τρόπο αυτό και εσείς θα αποφασίσετε και εγώ θα απολογηθώ, αποδεικνύοντας πως τίποτε από όσα έχω κάνει, είτε στον καιρό της της δημοκρατίας, είτε στον καιρό της ολιγαρχίας είναι αρνητικά προσκείμενο (ή είναι εις βάρος) στη δική σας πολιτική παράταξη. </a:t>
            </a:r>
            <a:endParaRPr lang="el-GR" dirty="0">
              <a:solidFill>
                <a:srgbClr val="0070C0"/>
              </a:solidFill>
            </a:endParaRPr>
          </a:p>
        </p:txBody>
      </p:sp>
    </p:spTree>
    <p:extLst>
      <p:ext uri="{BB962C8B-B14F-4D97-AF65-F5344CB8AC3E}">
        <p14:creationId xmlns:p14="http://schemas.microsoft.com/office/powerpoint/2010/main" val="61838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Σύνταξη και μετάφραση</a:t>
            </a:r>
            <a:endParaRPr lang="el-GR" dirty="0"/>
          </a:p>
        </p:txBody>
      </p:sp>
      <p:sp>
        <p:nvSpPr>
          <p:cNvPr id="3" name="Θέση περιεχομένου 2"/>
          <p:cNvSpPr>
            <a:spLocks noGrp="1"/>
          </p:cNvSpPr>
          <p:nvPr>
            <p:ph idx="1"/>
          </p:nvPr>
        </p:nvSpPr>
        <p:spPr/>
        <p:txBody>
          <a:bodyPr>
            <a:normAutofit/>
          </a:bodyPr>
          <a:lstStyle/>
          <a:p>
            <a:r>
              <a:rPr lang="el-GR" dirty="0" smtClean="0"/>
              <a:t>πρῶτον μὲν οὖν ἐνθυμηθῆναι χρὴ ὅτι οὐδείς ἐστιν ἀνθρώπων φύσει οὔτε ὀλιγαρχικὸς οὔτε δημοκρατικός, </a:t>
            </a:r>
          </a:p>
          <a:p>
            <a:r>
              <a:rPr lang="el-GR" dirty="0" smtClean="0">
                <a:solidFill>
                  <a:srgbClr val="0070C0"/>
                </a:solidFill>
              </a:rPr>
              <a:t>Πρώτα </a:t>
            </a:r>
            <a:r>
              <a:rPr lang="el-GR" dirty="0" err="1" smtClean="0">
                <a:solidFill>
                  <a:srgbClr val="0070C0"/>
                </a:solidFill>
              </a:rPr>
              <a:t>πρώτα</a:t>
            </a:r>
            <a:r>
              <a:rPr lang="el-GR" dirty="0" smtClean="0">
                <a:solidFill>
                  <a:srgbClr val="0070C0"/>
                </a:solidFill>
              </a:rPr>
              <a:t>, λοιπόν, θα πρέπει να φέρουμε στο μυαλό μας ότι κανένας άνθρωπος δεν είναι εκ φύσεως ούτε ολιγαρχικός ούτε δημοκρατικός</a:t>
            </a:r>
          </a:p>
          <a:p>
            <a:r>
              <a:rPr lang="el-GR" dirty="0" smtClean="0"/>
              <a:t>ἀλλ᾽ ἥτις ἄν ἑκάστῳ πολιτεία συμφέρῃ, ταύτην προθυμεῖται καθεστάναι: </a:t>
            </a:r>
          </a:p>
          <a:p>
            <a:r>
              <a:rPr lang="el-GR" dirty="0" smtClean="0">
                <a:solidFill>
                  <a:srgbClr val="0070C0"/>
                </a:solidFill>
              </a:rPr>
              <a:t>αλλά όποιο πολίτευμα συμφέρει στον καθένα, αυτό θέλει να υποστηρίξει</a:t>
            </a:r>
          </a:p>
          <a:p>
            <a:endParaRPr lang="el-GR" dirty="0"/>
          </a:p>
        </p:txBody>
      </p:sp>
    </p:spTree>
    <p:extLst>
      <p:ext uri="{BB962C8B-B14F-4D97-AF65-F5344CB8AC3E}">
        <p14:creationId xmlns:p14="http://schemas.microsoft.com/office/powerpoint/2010/main" val="300136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Σύνταξη και μετάφραση</a:t>
            </a:r>
            <a:endParaRPr lang="el-GR" dirty="0"/>
          </a:p>
        </p:txBody>
      </p:sp>
      <p:sp>
        <p:nvSpPr>
          <p:cNvPr id="3" name="Θέση περιεχομένου 2"/>
          <p:cNvSpPr>
            <a:spLocks noGrp="1"/>
          </p:cNvSpPr>
          <p:nvPr>
            <p:ph idx="1"/>
          </p:nvPr>
        </p:nvSpPr>
        <p:spPr/>
        <p:txBody>
          <a:bodyPr/>
          <a:lstStyle/>
          <a:p>
            <a:r>
              <a:rPr lang="el-GR" dirty="0" smtClean="0"/>
              <a:t>ὥστε οὐκ ἐλάχιστον ἐν ὑμῖν ἐστι μέρος ὡς πλείστους ἐπιθυμεῖν τῶν παρόντων νυνὶ πραγμάτων. </a:t>
            </a:r>
          </a:p>
          <a:p>
            <a:r>
              <a:rPr lang="el-GR" dirty="0" smtClean="0">
                <a:solidFill>
                  <a:srgbClr val="0070C0"/>
                </a:solidFill>
              </a:rPr>
              <a:t>Επομένως, λοιπόν, εξαρτάται από εσάς κυρίως το αν θα επιθυμούν την παρούσα πολιτική κατάσταση όσο το δυνατόν περισσότεροι άνθρωποι</a:t>
            </a:r>
          </a:p>
          <a:p>
            <a:r>
              <a:rPr lang="el-GR" dirty="0" smtClean="0"/>
              <a:t>καὶ ταῦτα ὅτι οὕτως ἔχει, οὐ χαλεπῶς ἐκ τῶν πρότερον γεγενημένων μαθήσεσθε.</a:t>
            </a:r>
          </a:p>
          <a:p>
            <a:r>
              <a:rPr lang="el-GR" dirty="0" smtClean="0">
                <a:solidFill>
                  <a:srgbClr val="0070C0"/>
                </a:solidFill>
              </a:rPr>
              <a:t>Και ότι τα πράγματα έτσι είναι θα το καταλάβετε εύκολα από τα όσα έχουν συμβεί.</a:t>
            </a:r>
          </a:p>
          <a:p>
            <a:endParaRPr lang="el-GR" dirty="0"/>
          </a:p>
        </p:txBody>
      </p:sp>
    </p:spTree>
    <p:extLst>
      <p:ext uri="{BB962C8B-B14F-4D97-AF65-F5344CB8AC3E}">
        <p14:creationId xmlns:p14="http://schemas.microsoft.com/office/powerpoint/2010/main" val="104099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Σχολιασμός. Τα πιο «δυνατά» σημεία του αποσπάσματος.</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Δύο είναι τα πιο «δυνατά» σημεία:</a:t>
            </a:r>
          </a:p>
          <a:p>
            <a:r>
              <a:rPr lang="el-GR" dirty="0" smtClean="0"/>
              <a:t>(α) πρῶτον μὲν οὖν ἐνθυμηθῆναι χρὴ ὅτι οὐδείς ἐστιν ἀνθρώπων φύσει οὔτε ὀλιγαρχικὸς οὔτε δημοκρατικός, ἀλλ᾽ ἥτις ἄν ἑκάστῳ πολιτεία συμφέρῃ, ταύτην προθυμεῖται καθεστάναι: </a:t>
            </a:r>
          </a:p>
          <a:p>
            <a:r>
              <a:rPr lang="el-GR" dirty="0" smtClean="0">
                <a:solidFill>
                  <a:srgbClr val="0070C0"/>
                </a:solidFill>
              </a:rPr>
              <a:t>Πρώτα </a:t>
            </a:r>
            <a:r>
              <a:rPr lang="el-GR" dirty="0" err="1" smtClean="0">
                <a:solidFill>
                  <a:srgbClr val="0070C0"/>
                </a:solidFill>
              </a:rPr>
              <a:t>πρώτα</a:t>
            </a:r>
            <a:r>
              <a:rPr lang="el-GR" dirty="0" smtClean="0">
                <a:solidFill>
                  <a:srgbClr val="0070C0"/>
                </a:solidFill>
              </a:rPr>
              <a:t>, λοιπόν, θα πρέπει να αναλογιστούμε (φέρουμε στο μυαλό μας) ότι κανένας άνθρωπος δεν είναι εκ φύσεως ούτε ολιγαρχικός ούτε δημοκρατικός, αλλά όποιο πολίτευμα συμφέρει στον καθένα, αυτό θέλει να υποστηρίξει</a:t>
            </a:r>
          </a:p>
          <a:p>
            <a:r>
              <a:rPr lang="el-GR" dirty="0" smtClean="0"/>
              <a:t>(β) ὥστε οὐκ ἐλάχιστον ἐν ὑμῖν ἐστι μέρος ὡς πλείστους ἐπιθυμεῖν τῶν παρόντων νυνὶ πραγμάτων. </a:t>
            </a:r>
          </a:p>
          <a:p>
            <a:r>
              <a:rPr lang="el-GR" dirty="0" smtClean="0">
                <a:solidFill>
                  <a:srgbClr val="0070C0"/>
                </a:solidFill>
              </a:rPr>
              <a:t>Επομένως, λοιπόν, εξαρτάται από εσάς κυρίως το αν θα επιθυμούν την παρούσα πολιτική κατάσταση όσο το δυνατόν περισσότεροι άνθρωποι</a:t>
            </a:r>
          </a:p>
          <a:p>
            <a:endParaRPr lang="el-GR" dirty="0" smtClean="0"/>
          </a:p>
          <a:p>
            <a:endParaRPr lang="el-GR" dirty="0"/>
          </a:p>
        </p:txBody>
      </p:sp>
    </p:spTree>
    <p:extLst>
      <p:ext uri="{BB962C8B-B14F-4D97-AF65-F5344CB8AC3E}">
        <p14:creationId xmlns:p14="http://schemas.microsoft.com/office/powerpoint/2010/main" val="98360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 Κανένας άνθρωπος δεν είναι εκ φύσεως ούτε δημοκρατικός, ούτε ολιγαρχικός.</a:t>
            </a:r>
            <a:endParaRPr lang="el-GR" dirty="0"/>
          </a:p>
        </p:txBody>
      </p:sp>
      <p:sp>
        <p:nvSpPr>
          <p:cNvPr id="3" name="Θέση περιεχομένου 2"/>
          <p:cNvSpPr>
            <a:spLocks noGrp="1"/>
          </p:cNvSpPr>
          <p:nvPr>
            <p:ph idx="1"/>
          </p:nvPr>
        </p:nvSpPr>
        <p:spPr>
          <a:xfrm>
            <a:off x="838201" y="1825625"/>
            <a:ext cx="4839788" cy="4351338"/>
          </a:xfrm>
        </p:spPr>
        <p:txBody>
          <a:bodyPr>
            <a:normAutofit fontScale="85000" lnSpcReduction="10000"/>
          </a:bodyPr>
          <a:lstStyle/>
          <a:p>
            <a:r>
              <a:rPr lang="el-GR" dirty="0" smtClean="0"/>
              <a:t>Κανένας άνθρωπος δεν γεννήθηκε (κανείς δεν είναι εκ φύσεως) για να υποστηρίξει ένα ή το άλλο πολιτικό κόμμα.</a:t>
            </a:r>
          </a:p>
          <a:p>
            <a:r>
              <a:rPr lang="el-GR" dirty="0" smtClean="0"/>
              <a:t>Ο καθένας υποστηρίζει το κόμμα του ανάλογα με το συμφέρον.</a:t>
            </a:r>
          </a:p>
          <a:p>
            <a:r>
              <a:rPr lang="el-GR" dirty="0" smtClean="0"/>
              <a:t>Επομένως θα πρέπει να συζητήσουμε για το «συμφέρον»</a:t>
            </a:r>
          </a:p>
          <a:p>
            <a:r>
              <a:rPr lang="el-GR" dirty="0" smtClean="0"/>
              <a:t>Ποιο «συμφέρον» πρέπει να κοιτάζουμε;</a:t>
            </a:r>
          </a:p>
          <a:p>
            <a:r>
              <a:rPr lang="el-GR" dirty="0" smtClean="0"/>
              <a:t>Σε ποιο «συμφέρον» πρέπει να σκοπεύουμε;</a:t>
            </a:r>
            <a:endParaRPr lang="el-GR" dirty="0"/>
          </a:p>
        </p:txBody>
      </p:sp>
      <p:pic>
        <p:nvPicPr>
          <p:cNvPr id="4" name="Εικόνα 3"/>
          <p:cNvPicPr>
            <a:picLocks noChangeAspect="1"/>
          </p:cNvPicPr>
          <p:nvPr/>
        </p:nvPicPr>
        <p:blipFill>
          <a:blip r:embed="rId2"/>
          <a:stretch>
            <a:fillRect/>
          </a:stretch>
        </p:blipFill>
        <p:spPr>
          <a:xfrm>
            <a:off x="5677989" y="1690687"/>
            <a:ext cx="6071574" cy="4421689"/>
          </a:xfrm>
          <a:prstGeom prst="rect">
            <a:avLst/>
          </a:prstGeom>
        </p:spPr>
      </p:pic>
    </p:spTree>
    <p:extLst>
      <p:ext uri="{BB962C8B-B14F-4D97-AF65-F5344CB8AC3E}">
        <p14:creationId xmlns:p14="http://schemas.microsoft.com/office/powerpoint/2010/main" val="157760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2373</Words>
  <Application>Microsoft Office PowerPoint</Application>
  <PresentationFormat>Ευρεία οθόνη</PresentationFormat>
  <Paragraphs>110</Paragraphs>
  <Slides>22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22</vt:i4>
      </vt:variant>
    </vt:vector>
  </HeadingPairs>
  <TitlesOfParts>
    <vt:vector size="27" baseType="lpstr">
      <vt:lpstr>Arial</vt:lpstr>
      <vt:lpstr>Calibri</vt:lpstr>
      <vt:lpstr>Calibri Light</vt:lpstr>
      <vt:lpstr>Times New Roman</vt:lpstr>
      <vt:lpstr>Θέμα του Office</vt:lpstr>
      <vt:lpstr>Δήμου Καταλύσεως Απολογία</vt:lpstr>
      <vt:lpstr>Η υπόθεση του λόγου</vt:lpstr>
      <vt:lpstr>Δήμου Καταλύσεως Απολογία § 7 - 8</vt:lpstr>
      <vt:lpstr>Δήμου Καταλύσεως Απολογία § 7 - 8</vt:lpstr>
      <vt:lpstr>Σύνταξη και μετάφραση</vt:lpstr>
      <vt:lpstr>Σύνταξη και μετάφραση</vt:lpstr>
      <vt:lpstr>Σύνταξη και μετάφραση</vt:lpstr>
      <vt:lpstr>Σχολιασμός. Τα πιο «δυνατά» σημεία του αποσπάσματος.</vt:lpstr>
      <vt:lpstr>Α) Κανένας άνθρωπος δεν είναι εκ φύσεως ούτε δημοκρατικός, ούτε ολιγαρχικός.</vt:lpstr>
      <vt:lpstr>Β) Από εσάς εξαρτάται το αν θα επιθυμούν την παρούσα πολιτική κατάσταση</vt:lpstr>
      <vt:lpstr>Σύνοψη: το διπλό νόημα του λόγου</vt:lpstr>
      <vt:lpstr>Ερωτήσεις για το edpuzzle</vt:lpstr>
      <vt:lpstr>Ερωτήσεις μετάφρασης</vt:lpstr>
      <vt:lpstr>Ερωτήσεις μετάφρασης</vt:lpstr>
      <vt:lpstr>Ερωτήσεις συντακτικού</vt:lpstr>
      <vt:lpstr>Ερωτήσεις συντακτικού</vt:lpstr>
      <vt:lpstr>Ερωτήσεις γραμματικής</vt:lpstr>
      <vt:lpstr>Ερωτήσεις γραμματικής</vt:lpstr>
      <vt:lpstr>Ερωτήσεις λεξιλογίου</vt:lpstr>
      <vt:lpstr>Ερωτήσεις λεξιλογίου</vt:lpstr>
      <vt:lpstr>Ερωτήσεις κατανόησης κειμένου</vt:lpstr>
      <vt:lpstr>Ερωτήσεις κατανόησης κειμένου</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Δήμου Καταλύσεως Απολογία</dc:title>
  <dc:creator>Δημήτρης</dc:creator>
  <cp:lastModifiedBy>Δημήτρης</cp:lastModifiedBy>
  <cp:revision>21</cp:revision>
  <dcterms:created xsi:type="dcterms:W3CDTF">2015-01-08T16:31:45Z</dcterms:created>
  <dcterms:modified xsi:type="dcterms:W3CDTF">2015-01-09T08:32:57Z</dcterms:modified>
</cp:coreProperties>
</file>