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83" r:id="rId3"/>
    <p:sldMasterId id="2147483684" r:id="rId4"/>
    <p:sldMasterId id="214748368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Shape 239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Shape 3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Shape 302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Shape 246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Shape 253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עדיין לא הסברנו במפורט מהו מקצוע isteam אבל חשוב לשים לב כבר עכשיו </a:t>
            </a:r>
            <a:endParaRPr/>
          </a:p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ב isteam אנחנו חושבים ומדברים על התהליך ועל המיומנויות, בנוסף כמובן לשיח על התוצרים </a:t>
            </a:r>
            <a:endParaRPr/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עדיין לא הסברנו במפורט מהו מקצוע isteam אבל חשוב לשים לב כבר עכשיו </a:t>
            </a:r>
            <a:endParaRPr/>
          </a:p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ב isteam אנחנו חושבים ומדברים על התהליך ועל המיומנויות, בנוסף כמובן לשיח על התוצרים </a:t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קופית כותרת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טקסט אנכי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אנכית וטקסט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itle Slide">
  <p:cSld name="1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62865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Shape 95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Shape 97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Shape 101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2" name="Shape 102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 1">
  <p:cSld name="Custom Layout 1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ctrTitle"/>
          </p:nvPr>
        </p:nvSpPr>
        <p:spPr>
          <a:xfrm>
            <a:off x="1143000" y="1122362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07" name="Shape 107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Shape 108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623888" y="1709739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Shape 114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Shape 115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6" name="Shape 116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0" name="Shape 120"/>
          <p:cNvSpPr txBox="1"/>
          <p:nvPr>
            <p:ph idx="2" type="body"/>
          </p:nvPr>
        </p:nvSpPr>
        <p:spPr>
          <a:xfrm>
            <a:off x="629841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1" name="Shape 121"/>
          <p:cNvSpPr txBox="1"/>
          <p:nvPr>
            <p:ph idx="3" type="body"/>
          </p:nvPr>
        </p:nvSpPr>
        <p:spPr>
          <a:xfrm>
            <a:off x="4629151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2" name="Shape 122"/>
          <p:cNvSpPr txBox="1"/>
          <p:nvPr>
            <p:ph idx="4" type="body"/>
          </p:nvPr>
        </p:nvSpPr>
        <p:spPr>
          <a:xfrm>
            <a:off x="4629151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3" name="Shape 123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4" name="Shape 124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5" name="Shape 125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62865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28" name="Shape 128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Shape 129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תוכן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629841" y="457201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4" name="Shape 134"/>
          <p:cNvSpPr txBox="1"/>
          <p:nvPr>
            <p:ph idx="2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5" name="Shape 135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6" name="Shape 136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7" name="Shape 137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629841" y="457201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40" name="Shape 140"/>
          <p:cNvSpPr/>
          <p:nvPr>
            <p:ph idx="2" type="pic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3" name="Shape 143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4" name="Shape 144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62865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 rot="5400000">
            <a:off x="2396399" y="57876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8" name="Shape 148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9" name="Shape 149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0" name="Shape 150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53" name="Shape 153"/>
          <p:cNvSpPr txBox="1"/>
          <p:nvPr>
            <p:ph idx="1" type="body"/>
          </p:nvPr>
        </p:nvSpPr>
        <p:spPr>
          <a:xfrm rot="5400000">
            <a:off x="623025" y="370676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4" name="Shape 154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Shape 155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6" name="Shape 156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">
  <p:cSld name="Custom Layou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62865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59" name="Shape 159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0" name="Shape 160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1" name="Shape 161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קופית כותרת" type="title">
  <p:cSld name="TITLE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70" name="Shape 170"/>
          <p:cNvSpPr txBox="1"/>
          <p:nvPr>
            <p:ph idx="1" type="subTitle"/>
          </p:nvPr>
        </p:nvSpPr>
        <p:spPr>
          <a:xfrm>
            <a:off x="1371600" y="3886200"/>
            <a:ext cx="6400800" cy="175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1" name="Shape 171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2" name="Shape 172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תוכן" type="obj">
  <p:cSld name="OBJECT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76" name="Shape 17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7" name="Shape 177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8" name="Shape 178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9" name="Shape 179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מקטע עליונה" type="secHead">
  <p:cSld name="SECTION_HEADER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3" name="Shape 183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4" name="Shape 184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5" name="Shape 185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ני תכנים" type="twoObj">
  <p:cSld name="TWO_OBJECTS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9" name="Shape 18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0" name="Shape 190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1" name="Shape 191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2" name="Shape 192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השוואה" type="twoTxTwoObj">
  <p:cSld name="TWO_OBJECTS_WITH_TEXT"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6" name="Shape 196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7" name="Shape 197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8" name="Shape 19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9" name="Shape 199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0" name="Shape 200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1" name="Shape 201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מקטע עליונה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בלבד" type="titleOnly">
  <p:cSld name="TITLE_ONLY"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ריק" type="blank">
  <p:cSld name="BLANK"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9" name="Shape 209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0" name="Shape 210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וכן עם כיתוב" type="objTx">
  <p:cSld name="OBJECT_WITH_CAPTION_TEXT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type="title"/>
          </p:nvPr>
        </p:nvSpPr>
        <p:spPr>
          <a:xfrm>
            <a:off x="457200" y="273051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3575050" y="273051"/>
            <a:ext cx="5111700" cy="58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4" name="Shape 214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5" name="Shape 215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6" name="Shape 216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7" name="Shape 217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מונה עם כיתוב" type="picTx">
  <p:cSld name="PICTURE_WITH_CAPTION_TEXT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20" name="Shape 2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1" name="Shape 221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2" name="Shape 222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3" name="Shape 223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4" name="Shape 224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וטקסט אנכי" type="vertTx">
  <p:cSld name="VERTICAL_TEXT"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27" name="Shape 227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8" name="Shape 228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9" name="Shape 229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0" name="Shape 230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אנכית וטקסט" type="vertTitleAndTx">
  <p:cSld name="VERTICAL_TITLE_AND_VERTICAL_TEXT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type="title"/>
          </p:nvPr>
        </p:nvSpPr>
        <p:spPr>
          <a:xfrm rot="5400000">
            <a:off x="4732350" y="2171687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233" name="Shape 233"/>
          <p:cNvSpPr txBox="1"/>
          <p:nvPr>
            <p:ph idx="1" type="body"/>
          </p:nvPr>
        </p:nvSpPr>
        <p:spPr>
          <a:xfrm rot="5400000">
            <a:off x="541350" y="190487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4" name="Shape 234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5" name="Shape 235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6" name="Shape 236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שני תכנים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השוואה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כותרת בלבד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ריק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וכן עם כיתוב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תמונה עם כיתוב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62865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28651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Shape 87"/>
          <p:cNvSpPr txBox="1"/>
          <p:nvPr>
            <p:ph idx="10" type="dt"/>
          </p:nvPr>
        </p:nvSpPr>
        <p:spPr>
          <a:xfrm>
            <a:off x="64579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628651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457200" y="274637"/>
            <a:ext cx="8229600" cy="11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5" name="Shape 165"/>
          <p:cNvSpPr txBox="1"/>
          <p:nvPr>
            <p:ph idx="10" type="dt"/>
          </p:nvPr>
        </p:nvSpPr>
        <p:spPr>
          <a:xfrm>
            <a:off x="6553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6" name="Shape 166"/>
          <p:cNvSpPr txBox="1"/>
          <p:nvPr>
            <p:ph idx="11" type="ftr"/>
          </p:nvPr>
        </p:nvSpPr>
        <p:spPr>
          <a:xfrm>
            <a:off x="3124200" y="6356351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7" name="Shape 167"/>
          <p:cNvSpPr txBox="1"/>
          <p:nvPr>
            <p:ph idx="12" type="sldNum"/>
          </p:nvPr>
        </p:nvSpPr>
        <p:spPr>
          <a:xfrm>
            <a:off x="457200" y="6356351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type="ctrTitle"/>
          </p:nvPr>
        </p:nvSpPr>
        <p:spPr>
          <a:xfrm>
            <a:off x="-1167400" y="2280999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6000"/>
              <a:t>לעוף בסיבוב</a:t>
            </a:r>
            <a:endParaRPr sz="6000"/>
          </a:p>
        </p:txBody>
      </p:sp>
      <p:sp>
        <p:nvSpPr>
          <p:cNvPr id="242" name="Shape 242"/>
          <p:cNvSpPr txBox="1"/>
          <p:nvPr>
            <p:ph type="ctrTitle"/>
          </p:nvPr>
        </p:nvSpPr>
        <p:spPr>
          <a:xfrm>
            <a:off x="433775" y="3014999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000">
                <a:solidFill>
                  <a:srgbClr val="999999"/>
                </a:solidFill>
              </a:rPr>
              <a:t>המשימה: בניית מטוס מנייר שיטוס בכמה שיותר הקפות</a:t>
            </a:r>
            <a:endParaRPr sz="3000">
              <a:solidFill>
                <a:srgbClr val="999999"/>
              </a:solidFill>
            </a:endParaRPr>
          </a:p>
        </p:txBody>
      </p:sp>
      <p:pic>
        <p:nvPicPr>
          <p:cNvPr id="243" name="Shape 2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2175" y="4404300"/>
            <a:ext cx="28575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/>
          <p:nvPr/>
        </p:nvSpPr>
        <p:spPr>
          <a:xfrm>
            <a:off x="244525" y="3002946"/>
            <a:ext cx="8400600" cy="214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עבודה בניהול עצמי</a:t>
            </a:r>
            <a:endParaRPr sz="4000">
              <a:solidFill>
                <a:schemeClr val="dk1"/>
              </a:solidFill>
            </a:endParaRPr>
          </a:p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רב תחומיות</a:t>
            </a:r>
            <a:endParaRPr sz="4000">
              <a:solidFill>
                <a:schemeClr val="dk1"/>
              </a:solidFill>
            </a:endParaRPr>
          </a:p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תכנון פרויקט</a:t>
            </a:r>
            <a:endParaRPr sz="4000">
              <a:solidFill>
                <a:schemeClr val="dk1"/>
              </a:solidFill>
            </a:endParaRPr>
          </a:p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התנסות בהפקה: מרעיון לתוצר סופי</a:t>
            </a:r>
            <a:endParaRPr sz="4000">
              <a:solidFill>
                <a:schemeClr val="dk1"/>
              </a:solidFill>
            </a:endParaRPr>
          </a:p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עבודת צוות</a:t>
            </a:r>
            <a:endParaRPr sz="4000">
              <a:solidFill>
                <a:schemeClr val="dk1"/>
              </a:solidFill>
            </a:endParaRPr>
          </a:p>
          <a:p>
            <a:pPr indent="-482600" lvl="0" marL="45720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Char char="●"/>
            </a:pPr>
            <a:r>
              <a:rPr lang="en-US" sz="4000">
                <a:solidFill>
                  <a:schemeClr val="dk1"/>
                </a:solidFill>
              </a:rPr>
              <a:t>חשיבה ביקורתית ויצירתית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305" name="Shape 305"/>
          <p:cNvPicPr preferRelativeResize="0"/>
          <p:nvPr/>
        </p:nvPicPr>
        <p:blipFill rotWithShape="1">
          <a:blip r:embed="rId3">
            <a:alphaModFix/>
          </a:blip>
          <a:srcRect b="25606" l="8142" r="24055" t="-15075"/>
          <a:stretch/>
        </p:blipFill>
        <p:spPr>
          <a:xfrm>
            <a:off x="1959726" y="554903"/>
            <a:ext cx="3280800" cy="1383300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Shape 306"/>
          <p:cNvSpPr txBox="1"/>
          <p:nvPr>
            <p:ph type="title"/>
          </p:nvPr>
        </p:nvSpPr>
        <p:spPr>
          <a:xfrm>
            <a:off x="2787975" y="990525"/>
            <a:ext cx="7483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lang="en-US" sz="4800">
                <a:latin typeface="Arial"/>
                <a:ea typeface="Arial"/>
                <a:cs typeface="Arial"/>
                <a:sym typeface="Arial"/>
              </a:rPr>
              <a:t>מיומנויות </a:t>
            </a:r>
            <a:endParaRPr b="1" sz="4800">
              <a:solidFill>
                <a:srgbClr val="98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>
            <p:ph idx="1" type="subTitle"/>
          </p:nvPr>
        </p:nvSpPr>
        <p:spPr>
          <a:xfrm>
            <a:off x="2778700" y="1126675"/>
            <a:ext cx="5885400" cy="50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המשימה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/>
              <a:t>עליכם ליצור מטוס מנייר הטס במעגל כמה שיותר הקפות!</a:t>
            </a:r>
            <a:endParaRPr sz="2400"/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משך הזמן העומד לרשותכם לביצוע המשימה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20 דקות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הכלים והחומרים העומדים לרשותכם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דפי נייר A4, קשיות.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ציוד כללי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כל ציוד שיש לכם בקלמר.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קריטריונים</a:t>
            </a: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חקר, עבודת צוות,נראות ומספר מעגלים שהמטוס משלים.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t/>
            </a:r>
            <a:endParaRPr sz="2400"/>
          </a:p>
        </p:txBody>
      </p:sp>
      <p:sp>
        <p:nvSpPr>
          <p:cNvPr id="249" name="Shape 249"/>
          <p:cNvSpPr txBox="1"/>
          <p:nvPr>
            <p:ph type="ctrTitle"/>
          </p:nvPr>
        </p:nvSpPr>
        <p:spPr>
          <a:xfrm>
            <a:off x="-2096325" y="79132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4800">
                <a:latin typeface="Arial"/>
                <a:ea typeface="Arial"/>
                <a:cs typeface="Arial"/>
                <a:sym typeface="Arial"/>
              </a:rPr>
              <a:t>המטרה</a:t>
            </a:r>
            <a:endParaRPr b="1" sz="48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0" name="Shape 2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8625" y="1468425"/>
            <a:ext cx="2409000" cy="459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type="ctrTitle"/>
          </p:nvPr>
        </p:nvSpPr>
        <p:spPr>
          <a:xfrm>
            <a:off x="-2041075" y="-56868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000"/>
              <a:t>השראה</a:t>
            </a:r>
            <a:endParaRPr sz="3000"/>
          </a:p>
        </p:txBody>
      </p:sp>
      <p:pic>
        <p:nvPicPr>
          <p:cNvPr id="256" name="Shape 2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1313" y="1548900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Shape 2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5250" y="4204672"/>
            <a:ext cx="3465675" cy="1940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Shape 25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48100" y="1648900"/>
            <a:ext cx="3465675" cy="206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ctrTitle"/>
          </p:nvPr>
        </p:nvSpPr>
        <p:spPr>
          <a:xfrm>
            <a:off x="685800" y="1681525"/>
            <a:ext cx="7772400" cy="131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חיפוש באינטרנט יציג בפניכם </a:t>
            </a:r>
            <a:endParaRPr/>
          </a:p>
          <a:p>
            <a:pPr indent="0" lvl="0" marL="0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אפשרויות מגוונות</a:t>
            </a:r>
            <a:endParaRPr/>
          </a:p>
        </p:txBody>
      </p:sp>
      <p:pic>
        <p:nvPicPr>
          <p:cNvPr id="265" name="Shape 2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5850" y="3713288"/>
            <a:ext cx="2461825" cy="184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Shape 26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5798" y="3760025"/>
            <a:ext cx="2337200" cy="1752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Shape 26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87000" y="3713300"/>
            <a:ext cx="2337200" cy="17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1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שאלה:</a:t>
            </a:r>
            <a:endParaRPr/>
          </a:p>
        </p:txBody>
      </p:sp>
      <p:sp>
        <p:nvSpPr>
          <p:cNvPr id="274" name="Shape 274"/>
          <p:cNvSpPr txBox="1"/>
          <p:nvPr>
            <p:ph idx="1" type="subTitle"/>
          </p:nvPr>
        </p:nvSpPr>
        <p:spPr>
          <a:xfrm>
            <a:off x="1371600" y="3886200"/>
            <a:ext cx="6400800" cy="175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1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</a:rPr>
              <a:t>מה יגרום למטוס לטוס במעגלים?</a:t>
            </a:r>
            <a:endParaRPr sz="3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type="title"/>
          </p:nvPr>
        </p:nvSpPr>
        <p:spPr>
          <a:xfrm>
            <a:off x="892050" y="1560961"/>
            <a:ext cx="7039800" cy="392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הצגת תוצרים</a:t>
            </a:r>
            <a:br>
              <a:rPr b="1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כשמישהו מציג....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אנחנו מקשיבים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שואלים שאלות 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שיעמיקו את ההבנה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ומתייחסים בכבוד גם לחוזקות וגם לחולשות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/>
          <p:nvPr>
            <p:ph type="title"/>
          </p:nvPr>
        </p:nvSpPr>
        <p:spPr>
          <a:xfrm>
            <a:off x="176975" y="1939225"/>
            <a:ext cx="8334600" cy="374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19100" lvl="0" marL="45720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שם המוצר?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המידע עליו התבססתם לבניית המוצר.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תהליך הכנת המוצר.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indent="-419100" lvl="0" marL="45720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בעלי התפקידים בצוות.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Shape 285"/>
          <p:cNvSpPr txBox="1"/>
          <p:nvPr/>
        </p:nvSpPr>
        <p:spPr>
          <a:xfrm>
            <a:off x="933275" y="711390"/>
            <a:ext cx="6822000" cy="202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</a:rPr>
              <a:t>הצגת התוצר תכלול</a:t>
            </a:r>
            <a:r>
              <a:rPr b="1" lang="en-US" sz="4800">
                <a:solidFill>
                  <a:schemeClr val="dk1"/>
                </a:solidFill>
              </a:rPr>
              <a:t> :</a:t>
            </a:r>
            <a:endParaRPr b="1" sz="4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type="title"/>
          </p:nvPr>
        </p:nvSpPr>
        <p:spPr>
          <a:xfrm>
            <a:off x="176975" y="2320225"/>
            <a:ext cx="8334600" cy="374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ספרו על תהליך פיתוח המוצר.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איך עלה הרעיון למוצר?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מהו שם המוצר? מדוע נבחר שם זה?</a:t>
            </a:r>
            <a:endParaRPr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מהן האפשרויות שעלו ומדוע בחרו באפשרות שהוצגה?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000">
                <a:latin typeface="Arial"/>
                <a:ea typeface="Arial"/>
                <a:cs typeface="Arial"/>
                <a:sym typeface="Arial"/>
              </a:rPr>
              <a:t>4</a:t>
            </a: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היכן חיפשתם מידע לבניית המטוס?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3000">
                <a:latin typeface="Arial"/>
                <a:ea typeface="Arial"/>
                <a:cs typeface="Arial"/>
                <a:sym typeface="Arial"/>
              </a:rPr>
              <a:t>5</a:t>
            </a:r>
            <a: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מה היו התפקידים שכל אחד מילא בקבוצה?</a:t>
            </a: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Shape 291"/>
          <p:cNvSpPr txBox="1"/>
          <p:nvPr/>
        </p:nvSpPr>
        <p:spPr>
          <a:xfrm>
            <a:off x="1417750" y="381000"/>
            <a:ext cx="6822000" cy="219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dk1"/>
                </a:solidFill>
              </a:rPr>
              <a:t>הצגת התוצרים:</a:t>
            </a:r>
            <a:endParaRPr b="1" sz="4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idx="1" type="subTitle"/>
          </p:nvPr>
        </p:nvSpPr>
        <p:spPr>
          <a:xfrm>
            <a:off x="409000" y="1831687"/>
            <a:ext cx="8283000" cy="33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/>
              <a:t>עליכם להתחיל את המשימה בבחירה מהירה אודות מי יבצע כל תפקיד. </a:t>
            </a:r>
            <a:endParaRPr sz="22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 u="sng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rgbClr val="000000"/>
                </a:solidFill>
              </a:rPr>
              <a:t>מנהל/ת הפרויקט</a:t>
            </a:r>
            <a:r>
              <a:rPr lang="en-US" sz="2200"/>
              <a:t> - אחראי/ת לסנכרון בין כל התפקידים כך שהמשימה תושלם בהצלחה, תוך כדי תשומת לב למצב הרוח בצוות</a:t>
            </a:r>
            <a:endParaRPr sz="22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rgbClr val="000000"/>
                </a:solidFill>
              </a:rPr>
              <a:t>תיעד ומחקר</a:t>
            </a:r>
            <a:r>
              <a:rPr lang="en-US" sz="2200">
                <a:solidFill>
                  <a:srgbClr val="000000"/>
                </a:solidFill>
              </a:rPr>
              <a:t> - </a:t>
            </a:r>
            <a:r>
              <a:rPr lang="en-US" sz="2200">
                <a:solidFill>
                  <a:srgbClr val="999999"/>
                </a:solidFill>
              </a:rPr>
              <a:t>אחראי/ת על חיפוש המידע ותיעוד תהליך העבודה.</a:t>
            </a:r>
            <a:r>
              <a:rPr lang="en-US" sz="2200" u="sng">
                <a:solidFill>
                  <a:srgbClr val="000000"/>
                </a:solidFill>
              </a:rPr>
              <a:t> </a:t>
            </a:r>
            <a:endParaRPr sz="2200" u="sng">
              <a:solidFill>
                <a:srgbClr val="000000"/>
              </a:solidFill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rgbClr val="000000"/>
                </a:solidFill>
              </a:rPr>
              <a:t>מהנדס</a:t>
            </a:r>
            <a:r>
              <a:rPr lang="en-US" sz="2200">
                <a:solidFill>
                  <a:srgbClr val="000000"/>
                </a:solidFill>
              </a:rPr>
              <a:t> - </a:t>
            </a:r>
            <a:r>
              <a:rPr lang="en-US" sz="2200">
                <a:solidFill>
                  <a:srgbClr val="999999"/>
                </a:solidFill>
              </a:rPr>
              <a:t>אחראי/ת על הטסת המטוס.</a:t>
            </a:r>
            <a:endParaRPr sz="2200"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rgbClr val="000000"/>
                </a:solidFill>
              </a:rPr>
              <a:t>אחראי תיעוד</a:t>
            </a:r>
            <a:r>
              <a:rPr lang="en-US" sz="2200"/>
              <a:t> - אחראי/ת על הצגת התוצרים ושיווק התהליך</a:t>
            </a:r>
            <a:endParaRPr sz="2200"/>
          </a:p>
        </p:txBody>
      </p:sp>
      <p:sp>
        <p:nvSpPr>
          <p:cNvPr id="297" name="Shape 297"/>
          <p:cNvSpPr txBox="1"/>
          <p:nvPr>
            <p:ph type="ctrTitle"/>
          </p:nvPr>
        </p:nvSpPr>
        <p:spPr>
          <a:xfrm>
            <a:off x="-1412099" y="146332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000"/>
              <a:t>תפקידים - בחירה</a:t>
            </a:r>
            <a:endParaRPr sz="3000"/>
          </a:p>
        </p:txBody>
      </p:sp>
      <p:sp>
        <p:nvSpPr>
          <p:cNvPr id="298" name="Shape 298"/>
          <p:cNvSpPr txBox="1"/>
          <p:nvPr>
            <p:ph type="ctrTitle"/>
          </p:nvPr>
        </p:nvSpPr>
        <p:spPr>
          <a:xfrm>
            <a:off x="-5802475" y="5474332"/>
            <a:ext cx="7772400" cy="138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000"/>
              <a:t>בהצלחה!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אוסטין">
      <a:dk1>
        <a:srgbClr val="000000"/>
      </a:dk1>
      <a:lt1>
        <a:srgbClr val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