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9CCD7-07FE-4402-8CDB-EC9183184299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8041-C5E8-479D-935D-C61E2BAD95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88386-C6EA-4B7A-AFC5-B714AFA842D1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ABA78-FD96-413C-9CE6-9B6FCE8D388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647E3-CBC0-47E8-BF29-1F40D44F0FFE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8798E-ED8C-4156-B15C-B74609B20B0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D4775-601E-45D7-9152-A1F95233D219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D2141-6CA7-4E11-A5C4-49C88ADEA71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B1430-2B99-4F32-B526-EAB6124F8AC6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F92C2-8414-4C75-898C-D4378058D0C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535C6-A407-48BE-96DC-305DFD89E563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B4166-E0D5-4DB8-AF97-9A7D067592E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4697A-8813-4547-B658-16CB3440F9E1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C1E09-739C-4B49-B42D-8562B3ADB9D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E79CD-0D81-43FD-B621-0431B5FA2899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324E9-1D2D-446F-A2C6-74FBC6328A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C0CEC-CC4F-4378-993B-C6BF6F4E3F2D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1A3EF-85FA-404C-819B-7C1AE8896A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D0AC0-6F86-4C99-AE69-066407D8560B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40E9E-641F-426C-86A1-67EB83553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516438" y="993775"/>
            <a:ext cx="1846262" cy="1530350"/>
            <a:chOff x="4718762" y="993075"/>
            <a:chExt cx="1847138" cy="1530439"/>
          </a:xfrm>
        </p:grpSpPr>
        <p:sp>
          <p:nvSpPr>
            <p:cNvPr id="6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3F6E7-8E11-414B-A4F2-3A1C4332214A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668A5-0C9E-480A-B147-64D05319FA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113" y="4941888"/>
            <a:ext cx="611187" cy="611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400" y="482600"/>
            <a:ext cx="598488" cy="904875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475" y="1887538"/>
            <a:ext cx="609600" cy="6096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588" y="282575"/>
            <a:ext cx="1128712" cy="11287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775" y="1327150"/>
            <a:ext cx="608013" cy="6080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525" y="5611813"/>
            <a:ext cx="738188" cy="7381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588" y="4927600"/>
            <a:ext cx="738187" cy="73818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9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CA5E1B-6149-4644-8ADC-638EF93E7887}" type="datetimeFigureOut">
              <a:rPr lang="el-GR"/>
              <a:pPr>
                <a:defRPr/>
              </a:pPr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0BEF82-322F-4549-B8A7-F9CA80A28E5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3988" y="2698750"/>
            <a:ext cx="468312" cy="4683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663" y="3167063"/>
            <a:ext cx="458787" cy="4587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8" r:id="rId9"/>
    <p:sldLayoutId id="2147483946" r:id="rId10"/>
    <p:sldLayoutId id="214748394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Trebuchet MS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olimzarec.wordpress.com/" TargetMode="External"/><Relationship Id="rId7" Type="http://schemas.openxmlformats.org/officeDocument/2006/relationships/hyperlink" Target="http://www.psihologijaonline.com/forum" TargetMode="External"/><Relationship Id="rId2" Type="http://schemas.openxmlformats.org/officeDocument/2006/relationships/hyperlink" Target="http://www.facebook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rtal.opendiscoveryspace.eu/community/srpska-ods-zajednica-1618" TargetMode="External"/><Relationship Id="rId5" Type="http://schemas.openxmlformats.org/officeDocument/2006/relationships/hyperlink" Target="http://www.skype.com/en/" TargetMode="External"/><Relationship Id="rId4" Type="http://schemas.openxmlformats.org/officeDocument/2006/relationships/hyperlink" Target="mailto:pearlbiska@gmail.co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helioti\AppData\Local\Microsoft\Windows\Temporary Internet Files\Content.Outlook\N0GO5AO6\COSMOS_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28575" y="260350"/>
            <a:ext cx="8686800" cy="3024188"/>
          </a:xfrm>
        </p:spPr>
        <p:txBody>
          <a:bodyPr/>
          <a:lstStyle/>
          <a:p>
            <a:pPr algn="ctr" eaLnBrk="1" hangingPunct="1"/>
            <a:r>
              <a:rPr lang="en-US" smtClean="0">
                <a:cs typeface="Trebuchet MS" pitchFamily="34" charset="0"/>
              </a:rPr>
              <a:t>Open Discovery Space Summer School 2014</a:t>
            </a:r>
            <a:br>
              <a:rPr lang="en-US" smtClean="0">
                <a:cs typeface="Trebuchet MS" pitchFamily="34" charset="0"/>
              </a:rPr>
            </a:br>
            <a:r>
              <a:rPr lang="en-US" sz="2000" smtClean="0">
                <a:cs typeface="Trebuchet MS" pitchFamily="34" charset="0"/>
              </a:rPr>
              <a:t>Marathon, Greece, July 13-18 </a:t>
            </a:r>
            <a:endParaRPr lang="el-GR" sz="2000" smtClean="0">
              <a:cs typeface="Trebuchet MS" pitchFamily="34" charset="0"/>
            </a:endParaRPr>
          </a:p>
        </p:txBody>
      </p:sp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>
          <a:xfrm>
            <a:off x="1443038" y="3573463"/>
            <a:ext cx="5759450" cy="827087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Educational Scenario</a:t>
            </a:r>
          </a:p>
        </p:txBody>
      </p:sp>
      <p:pic>
        <p:nvPicPr>
          <p:cNvPr id="3077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8688" y="39688"/>
            <a:ext cx="2206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73250" y="4818063"/>
            <a:ext cx="19399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chelioti\AppData\Local\Microsoft\Windows\Temporary Internet Files\Content.Outlook\N0GO5AO6\TRANSIt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23928" y="4874260"/>
            <a:ext cx="961689" cy="935001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3080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76875" y="4865688"/>
            <a:ext cx="129063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126287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Phase 2: Implementation  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12291" name="Content Placeholder 2"/>
          <p:cNvSpPr txBox="1">
            <a:spLocks/>
          </p:cNvSpPr>
          <p:nvPr/>
        </p:nvSpPr>
        <p:spPr bwMode="auto">
          <a:xfrm>
            <a:off x="214313" y="1714500"/>
            <a:ext cx="8569325" cy="451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None/>
            </a:pPr>
            <a:endParaRPr lang="en-US" sz="1600">
              <a:latin typeface="Verdana" pitchFamily="34" charset="0"/>
            </a:endParaRP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In order to implement this scenario teacher needs to step away from the tradicional concept of this class - registering the present and absent pupils and evaluating the grades. 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Don’t be afraid to show your own personality because students appreciate honesty and spontaneity. 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Replace the standard class with the conversation on the social network.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Develop the friendship and trust between the student and teacher.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Determine the boundaries and set rules.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Invite the colleagues to attend the class and ask for their opinion.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Invite the parents to visit the school and the innovative class.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Persuade those who don’t want modern technology in teaching to try out something new.</a:t>
            </a: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n-US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None/>
            </a:pPr>
            <a:endParaRPr lang="en-US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l-GR"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126287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Phase 2: Assessment  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0825" y="1484313"/>
            <a:ext cx="8569325" cy="473075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defRPr/>
            </a:pPr>
            <a:r>
              <a:rPr lang="en-US" dirty="0" smtClean="0"/>
              <a:t>Please describe how you intend to assess the outcomes of the scenario. Define steps and activities, if applicable.</a:t>
            </a:r>
          </a:p>
          <a:p>
            <a:pPr lvl="1" fontAlgn="auto">
              <a:defRPr/>
            </a:pPr>
            <a:endParaRPr lang="en-US" dirty="0" smtClean="0"/>
          </a:p>
          <a:p>
            <a:pPr marL="457200" lvl="1" indent="0" fontAlgn="auto">
              <a:buFont typeface="Wingdings 2" charset="2"/>
              <a:buNone/>
              <a:defRPr/>
            </a:pPr>
            <a:endParaRPr lang="en-US" dirty="0" smtClean="0"/>
          </a:p>
          <a:p>
            <a:pPr lvl="1" fontAlgn="auto">
              <a:defRPr/>
            </a:pPr>
            <a:r>
              <a:rPr lang="x-none" dirty="0" smtClean="0"/>
              <a:t>My p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x-none" dirty="0" smtClean="0"/>
              <a:t>is </a:t>
            </a:r>
            <a:r>
              <a:rPr lang="en-US" dirty="0" smtClean="0"/>
              <a:t>to conduct the evaluation of the achievement</a:t>
            </a:r>
            <a:r>
              <a:rPr lang="x-none" dirty="0" smtClean="0"/>
              <a:t> </a:t>
            </a:r>
            <a:r>
              <a:rPr lang="en-US" dirty="0" smtClean="0"/>
              <a:t>after </a:t>
            </a:r>
            <a:r>
              <a:rPr lang="x-none" dirty="0" smtClean="0"/>
              <a:t>three</a:t>
            </a:r>
            <a:r>
              <a:rPr lang="en-US" dirty="0" smtClean="0"/>
              <a:t> month of </a:t>
            </a:r>
            <a:r>
              <a:rPr lang="x-none" dirty="0" smtClean="0"/>
              <a:t>the </a:t>
            </a:r>
            <a:r>
              <a:rPr lang="en-US" dirty="0" smtClean="0"/>
              <a:t>implementation</a:t>
            </a:r>
            <a:r>
              <a:rPr lang="x-none" dirty="0" smtClean="0"/>
              <a:t>. </a:t>
            </a:r>
          </a:p>
          <a:p>
            <a:pPr lvl="1" fontAlgn="auto">
              <a:defRPr/>
            </a:pPr>
            <a:r>
              <a:rPr lang="x-none" dirty="0" smtClean="0"/>
              <a:t>Our control group will be </a:t>
            </a:r>
            <a:r>
              <a:rPr lang="en-US" dirty="0" smtClean="0"/>
              <a:t>the department with similar profile and skills in school.</a:t>
            </a:r>
            <a:r>
              <a:rPr lang="x-none" dirty="0" smtClean="0"/>
              <a:t> They need to conduct their seniority class with the traditional methods. </a:t>
            </a:r>
          </a:p>
          <a:p>
            <a:pPr lvl="1" fontAlgn="auto">
              <a:defRPr/>
            </a:pPr>
            <a:r>
              <a:rPr lang="x-none" dirty="0" smtClean="0"/>
              <a:t>Students and parents will fill in the online questionnaire. We will </a:t>
            </a:r>
            <a:r>
              <a:rPr lang="en-US" dirty="0" smtClean="0"/>
              <a:t>analyze </a:t>
            </a:r>
            <a:r>
              <a:rPr lang="x-none" dirty="0" smtClean="0"/>
              <a:t>pupil’s </a:t>
            </a:r>
            <a:r>
              <a:rPr lang="en-US" dirty="0" smtClean="0"/>
              <a:t>absences, grades and personal impression</a:t>
            </a:r>
            <a:r>
              <a:rPr lang="x-none" dirty="0" smtClean="0"/>
              <a:t>.</a:t>
            </a:r>
          </a:p>
          <a:p>
            <a:pPr lvl="1" fontAlgn="auto">
              <a:defRPr/>
            </a:pPr>
            <a:endParaRPr lang="x-none" dirty="0" smtClean="0"/>
          </a:p>
          <a:p>
            <a:pPr lvl="1" fontAlgn="auto">
              <a:defRPr/>
            </a:pPr>
            <a:r>
              <a:rPr lang="x-none" dirty="0" smtClean="0"/>
              <a:t>Such procedure should be repeated after 6 month</a:t>
            </a:r>
            <a:r>
              <a:rPr lang="en-US" dirty="0" smtClean="0"/>
              <a:t>s</a:t>
            </a:r>
            <a:r>
              <a:rPr lang="x-none" dirty="0" smtClean="0"/>
              <a:t>.</a:t>
            </a:r>
          </a:p>
          <a:p>
            <a:pPr lvl="1" fontAlgn="auto">
              <a:defRPr/>
            </a:pPr>
            <a:endParaRPr lang="x-none" dirty="0" smtClean="0"/>
          </a:p>
          <a:p>
            <a:pPr lvl="1" fontAlgn="auto">
              <a:defRPr/>
            </a:pPr>
            <a:r>
              <a:rPr lang="x-none" dirty="0" smtClean="0"/>
              <a:t>Final assessment at the end of the school year will determine the results of the scenario. If it proves out to be a positive experience, the school’s ODS team </a:t>
            </a:r>
            <a:r>
              <a:rPr lang="en-US" dirty="0" smtClean="0"/>
              <a:t>will give </a:t>
            </a:r>
            <a:r>
              <a:rPr lang="x-none" dirty="0" smtClean="0"/>
              <a:t>a </a:t>
            </a:r>
            <a:r>
              <a:rPr lang="en-US" dirty="0" smtClean="0"/>
              <a:t>proposal to introduce </a:t>
            </a:r>
            <a:r>
              <a:rPr lang="x-none" dirty="0" smtClean="0"/>
              <a:t>this </a:t>
            </a:r>
            <a:r>
              <a:rPr lang="en-US" dirty="0" smtClean="0"/>
              <a:t>innovation in professional practice</a:t>
            </a:r>
            <a:r>
              <a:rPr lang="x-none" dirty="0" smtClean="0"/>
              <a:t>.</a:t>
            </a:r>
            <a:endParaRPr lang="en-US" dirty="0" smtClean="0"/>
          </a:p>
          <a:p>
            <a:pPr marL="457200" lvl="1" indent="0" fontAlgn="auto">
              <a:buFont typeface="Wingdings 2" charset="2"/>
              <a:buNone/>
              <a:defRPr/>
            </a:pPr>
            <a:endParaRPr lang="en-US" dirty="0" smtClean="0"/>
          </a:p>
          <a:p>
            <a:pPr fontAlgn="auto">
              <a:defRPr/>
            </a:pPr>
            <a:endParaRPr lang="en-US" dirty="0" smtClean="0"/>
          </a:p>
          <a:p>
            <a:pPr fontAlgn="auto">
              <a:defRPr/>
            </a:pP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126287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Resources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0825" y="1071563"/>
            <a:ext cx="8569325" cy="5500687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Font typeface="Wingdings 2" charset="2"/>
              <a:buNone/>
              <a:defRPr/>
            </a:pPr>
            <a:endParaRPr lang="x-none" dirty="0" smtClean="0"/>
          </a:p>
          <a:p>
            <a:pPr fontAlgn="auto">
              <a:buFont typeface="Wingdings 2" charset="2"/>
              <a:buNone/>
              <a:defRPr/>
            </a:pPr>
            <a:endParaRPr lang="x-none" dirty="0" smtClean="0"/>
          </a:p>
          <a:p>
            <a:pPr fontAlgn="auto">
              <a:defRPr/>
            </a:pPr>
            <a:r>
              <a:rPr lang="x-none" dirty="0" smtClean="0"/>
              <a:t>1. </a:t>
            </a:r>
            <a:r>
              <a:rPr lang="x-none" dirty="0" smtClean="0">
                <a:hlinkClick r:id="rId2"/>
              </a:rPr>
              <a:t>www.facebook.com</a:t>
            </a:r>
            <a:r>
              <a:rPr lang="x-none" dirty="0" smtClean="0"/>
              <a:t> – my personal profile (Biserka Bajazetov Čapko) – groups </a:t>
            </a:r>
            <a:r>
              <a:rPr lang="x-none" i="1" dirty="0" smtClean="0"/>
              <a:t>II-2</a:t>
            </a:r>
            <a:r>
              <a:rPr lang="x-none" dirty="0" smtClean="0"/>
              <a:t>, </a:t>
            </a:r>
            <a:r>
              <a:rPr lang="x-none" i="1" dirty="0" smtClean="0"/>
              <a:t>III-2</a:t>
            </a:r>
            <a:r>
              <a:rPr lang="x-none" dirty="0" smtClean="0"/>
              <a:t> and </a:t>
            </a:r>
            <a:r>
              <a:rPr lang="x-none" i="1" dirty="0" smtClean="0"/>
              <a:t>Discussion</a:t>
            </a:r>
            <a:r>
              <a:rPr lang="x-none" dirty="0" smtClean="0"/>
              <a:t>s.</a:t>
            </a:r>
          </a:p>
          <a:p>
            <a:pPr fontAlgn="auto">
              <a:defRPr/>
            </a:pPr>
            <a:r>
              <a:rPr lang="x-none" dirty="0" smtClean="0"/>
              <a:t>2. Blog – </a:t>
            </a:r>
            <a:r>
              <a:rPr lang="en-US" dirty="0" smtClean="0">
                <a:hlinkClick r:id="rId3"/>
              </a:rPr>
              <a:t>http://molimzarec.wordpress.com/</a:t>
            </a:r>
            <a:endParaRPr lang="x-none" dirty="0" smtClean="0"/>
          </a:p>
          <a:p>
            <a:pPr lvl="1" fontAlgn="auto">
              <a:defRPr/>
            </a:pPr>
            <a:r>
              <a:rPr lang="en-US" dirty="0" smtClean="0"/>
              <a:t>Personal blog that will contain articles on various topics </a:t>
            </a:r>
            <a:r>
              <a:rPr lang="x-none" dirty="0" smtClean="0"/>
              <a:t>(class seniority, education, society, music, film, tourism, Serbian literature, international literature...)</a:t>
            </a:r>
          </a:p>
          <a:p>
            <a:pPr lvl="1" fontAlgn="auto">
              <a:defRPr/>
            </a:pPr>
            <a:endParaRPr lang="x-none" dirty="0" smtClean="0"/>
          </a:p>
          <a:p>
            <a:pPr fontAlgn="auto">
              <a:defRPr/>
            </a:pPr>
            <a:r>
              <a:rPr lang="x-none" dirty="0" smtClean="0"/>
              <a:t>E-mail (</a:t>
            </a:r>
            <a:r>
              <a:rPr lang="x-none" dirty="0" smtClean="0">
                <a:hlinkClick r:id="rId4"/>
              </a:rPr>
              <a:t>pearlbiska</a:t>
            </a:r>
            <a:r>
              <a:rPr lang="en-US" dirty="0" smtClean="0">
                <a:hlinkClick r:id="rId4"/>
              </a:rPr>
              <a:t>@</a:t>
            </a:r>
            <a:r>
              <a:rPr lang="en-US" dirty="0" err="1" smtClean="0">
                <a:hlinkClick r:id="rId4"/>
              </a:rPr>
              <a:t>gmail.com</a:t>
            </a:r>
            <a:r>
              <a:rPr lang="en-US" dirty="0" smtClean="0"/>
              <a:t>) – I will mostly communicate with parents using an email </a:t>
            </a:r>
            <a:r>
              <a:rPr lang="en-US" dirty="0" err="1" smtClean="0"/>
              <a:t>adress</a:t>
            </a:r>
            <a:r>
              <a:rPr lang="x-none" dirty="0" smtClean="0"/>
              <a:t>.</a:t>
            </a:r>
            <a:endParaRPr lang="en-US" dirty="0" smtClean="0"/>
          </a:p>
          <a:p>
            <a:pPr fontAlgn="auto">
              <a:defRPr/>
            </a:pPr>
            <a:r>
              <a:rPr lang="en-US" dirty="0" smtClean="0"/>
              <a:t>Skype</a:t>
            </a:r>
            <a:r>
              <a:rPr lang="x-none" dirty="0" smtClean="0"/>
              <a:t> (</a:t>
            </a:r>
            <a:r>
              <a:rPr lang="en-US" dirty="0" smtClean="0">
                <a:hlinkClick r:id="rId5"/>
              </a:rPr>
              <a:t>http://www.skype.com/en/</a:t>
            </a:r>
            <a:r>
              <a:rPr lang="x-none" dirty="0" smtClean="0"/>
              <a:t>)</a:t>
            </a:r>
            <a:r>
              <a:rPr lang="en-US" dirty="0" smtClean="0"/>
              <a:t> – for online communication with the parent</a:t>
            </a:r>
            <a:r>
              <a:rPr lang="x-none" dirty="0" smtClean="0"/>
              <a:t>s which</a:t>
            </a:r>
            <a:r>
              <a:rPr lang="en-US" dirty="0" smtClean="0"/>
              <a:t> </a:t>
            </a:r>
            <a:r>
              <a:rPr lang="x-none" dirty="0" smtClean="0"/>
              <a:t>are unable to attend the parent-teacher meeting . It can also be used if a student needs counseling outside of the school walls.</a:t>
            </a:r>
          </a:p>
          <a:p>
            <a:pPr fontAlgn="auto">
              <a:defRPr/>
            </a:pPr>
            <a:r>
              <a:rPr lang="x-none" dirty="0" smtClean="0"/>
              <a:t>ODS Portal- </a:t>
            </a:r>
            <a:r>
              <a:rPr lang="en-US" dirty="0" smtClean="0">
                <a:hlinkClick r:id="rId6"/>
              </a:rPr>
              <a:t>http://portal.opendiscoveryspace.eu/community/srpska-ods-zajednica-1618</a:t>
            </a:r>
            <a:r>
              <a:rPr lang="en-US" dirty="0" smtClean="0"/>
              <a:t> </a:t>
            </a:r>
            <a:r>
              <a:rPr lang="x-none" dirty="0" smtClean="0"/>
              <a:t> - Serbian ODS community</a:t>
            </a:r>
          </a:p>
          <a:p>
            <a:pPr fontAlgn="auto">
              <a:defRPr/>
            </a:pPr>
            <a:r>
              <a:rPr lang="x-none" dirty="0" smtClean="0"/>
              <a:t>Website dedicated to psychology</a:t>
            </a:r>
            <a:br>
              <a:rPr lang="x-none" dirty="0" smtClean="0"/>
            </a:br>
            <a:r>
              <a:rPr lang="en-US" dirty="0" smtClean="0">
                <a:hlinkClick r:id="rId7"/>
              </a:rPr>
              <a:t>http://www.psihologijaonline.com/forum</a:t>
            </a:r>
            <a:endParaRPr lang="x-none" dirty="0" smtClean="0"/>
          </a:p>
          <a:p>
            <a:pPr fontAlgn="auto">
              <a:buFont typeface="Wingdings 2" charset="2"/>
              <a:buNone/>
              <a:defRPr/>
            </a:pPr>
            <a:r>
              <a:rPr lang="x-none" dirty="0" smtClean="0"/>
              <a:t>	P</a:t>
            </a:r>
            <a:r>
              <a:rPr lang="en-US" dirty="0" err="1" smtClean="0"/>
              <a:t>arents</a:t>
            </a:r>
            <a:r>
              <a:rPr lang="en-US" dirty="0" smtClean="0"/>
              <a:t> can find useful information about the developmental stages of a teenager. Students can use the site for socializing</a:t>
            </a:r>
            <a:r>
              <a:rPr lang="x-none" dirty="0" smtClean="0"/>
              <a:t> and meeting people.</a:t>
            </a:r>
            <a:endParaRPr lang="en-US" dirty="0" smtClean="0"/>
          </a:p>
          <a:p>
            <a:pPr lvl="1" fontAlgn="auto">
              <a:defRPr/>
            </a:pPr>
            <a:endParaRPr lang="en-US" dirty="0" smtClean="0"/>
          </a:p>
          <a:p>
            <a:pPr marL="457200" lvl="1" indent="0" fontAlgn="auto">
              <a:buFont typeface="Wingdings 2" charset="2"/>
              <a:buNone/>
              <a:defRPr/>
            </a:pPr>
            <a:endParaRPr lang="en-US" dirty="0" smtClean="0"/>
          </a:p>
          <a:p>
            <a:pPr fontAlgn="auto">
              <a:defRPr/>
            </a:pPr>
            <a:endParaRPr lang="en-US" dirty="0" smtClean="0"/>
          </a:p>
          <a:p>
            <a:pPr fontAlgn="auto">
              <a:defRPr/>
            </a:pP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rebuchet MS" pitchFamily="34" charset="0"/>
              </a:rPr>
              <a:t>If you wish, please add any other specifications or guidelines</a:t>
            </a:r>
            <a:endParaRPr lang="el-GR" smtClean="0">
              <a:cs typeface="Trebuchet MS" pitchFamily="34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84213" y="2349500"/>
            <a:ext cx="792003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/>
          </a:p>
          <a:p>
            <a:pPr algn="ctr"/>
            <a:r>
              <a:rPr lang="en-US"/>
              <a:t>My scenario will represent</a:t>
            </a:r>
          </a:p>
          <a:p>
            <a:endParaRPr lang="en-US"/>
          </a:p>
          <a:p>
            <a:r>
              <a:rPr lang="en-US"/>
              <a:t>- a modern approach to the class seniority.</a:t>
            </a:r>
          </a:p>
          <a:p>
            <a:endParaRPr lang="en-US"/>
          </a:p>
          <a:p>
            <a:r>
              <a:rPr lang="en-US"/>
              <a:t>- the results of a good working practise that I have already conducted in the area of class seniority since 2012.</a:t>
            </a:r>
          </a:p>
          <a:p>
            <a:pPr>
              <a:buFontTx/>
              <a:buChar char="-"/>
            </a:pPr>
            <a:endParaRPr lang="en-US"/>
          </a:p>
          <a:p>
            <a:r>
              <a:rPr lang="en-US"/>
              <a:t>- innovations and planes for the next school year.</a:t>
            </a:r>
          </a:p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7124700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Basic info on the scenario: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13" y="1482725"/>
            <a:ext cx="8208962" cy="4518025"/>
          </a:xfrm>
        </p:spPr>
        <p:txBody>
          <a:bodyPr rtlCol="0">
            <a:noAutofit/>
          </a:bodyPr>
          <a:lstStyle/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Name </a:t>
            </a:r>
            <a:r>
              <a:rPr lang="en-US" sz="1800" dirty="0"/>
              <a:t>of participant</a:t>
            </a:r>
            <a:r>
              <a:rPr lang="en-US" sz="1800" dirty="0" smtClean="0"/>
              <a:t>: </a:t>
            </a:r>
            <a:r>
              <a:rPr lang="x-none" sz="1800" dirty="0" smtClean="0"/>
              <a:t>Biserka Čapko</a:t>
            </a:r>
            <a:endParaRPr lang="en-US" sz="1800" dirty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/>
              <a:t>School</a:t>
            </a:r>
            <a:r>
              <a:rPr lang="en-US" sz="1800" dirty="0" smtClean="0"/>
              <a:t>:</a:t>
            </a:r>
            <a:r>
              <a:rPr lang="x-none" sz="1800" dirty="0" smtClean="0"/>
              <a:t> Secondary Technical School “Mihajlo Pupin”, Kula</a:t>
            </a:r>
            <a:endParaRPr lang="en-US" sz="1800" dirty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/>
              <a:t>Country</a:t>
            </a:r>
            <a:r>
              <a:rPr lang="en-US" sz="1800" dirty="0" smtClean="0"/>
              <a:t>:</a:t>
            </a:r>
            <a:r>
              <a:rPr lang="x-none" sz="1800" dirty="0" smtClean="0"/>
              <a:t> Republic of Serbia</a:t>
            </a:r>
            <a:endParaRPr lang="el-GR" sz="1800" dirty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n-US" sz="1800" dirty="0" smtClean="0"/>
          </a:p>
          <a:p>
            <a:pPr algn="ctr"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Title of scenario:</a:t>
            </a:r>
            <a:r>
              <a:rPr lang="x-none" sz="1800" dirty="0" smtClean="0"/>
              <a:t/>
            </a:r>
            <a:br>
              <a:rPr lang="x-none" sz="1800" dirty="0" smtClean="0"/>
            </a:br>
            <a:r>
              <a:rPr lang="x-none" sz="1800" dirty="0" smtClean="0"/>
              <a:t>Class seniority of the 21st century</a:t>
            </a:r>
            <a:endParaRPr lang="en-US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Short description/main idea:</a:t>
            </a:r>
            <a:r>
              <a:rPr lang="x-none" sz="1800" dirty="0" smtClean="0"/>
              <a:t> Class seniority represents a vital part of a working practise for every teacher in Serbia. We educate children in the fields of our own competencies and</a:t>
            </a:r>
            <a:r>
              <a:rPr lang="en-US" sz="1800" dirty="0" smtClean="0"/>
              <a:t> school</a:t>
            </a:r>
            <a:r>
              <a:rPr lang="x-none" sz="1800" dirty="0" smtClean="0"/>
              <a:t> subjects, but we also take care of their emotional and psychological development. Special classes dedicated to class seniority</a:t>
            </a:r>
            <a:r>
              <a:rPr lang="en-US" sz="1800" dirty="0" smtClean="0"/>
              <a:t> </a:t>
            </a:r>
            <a:r>
              <a:rPr lang="x-none" sz="1800" dirty="0" smtClean="0"/>
              <a:t>are</a:t>
            </a:r>
            <a:r>
              <a:rPr lang="en-US" sz="1800" dirty="0" smtClean="0"/>
              <a:t> </a:t>
            </a:r>
            <a:r>
              <a:rPr lang="x-none" sz="1800" dirty="0" smtClean="0"/>
              <a:t>usually </a:t>
            </a:r>
            <a:r>
              <a:rPr lang="en-US" sz="1800" dirty="0" smtClean="0"/>
              <a:t>performed</a:t>
            </a:r>
            <a:r>
              <a:rPr lang="x-none" sz="1800" dirty="0" smtClean="0"/>
              <a:t> by</a:t>
            </a:r>
            <a:r>
              <a:rPr lang="en-US" sz="1800" dirty="0" smtClean="0"/>
              <a:t> traditional method</a:t>
            </a:r>
            <a:r>
              <a:rPr lang="x-none" sz="1800" dirty="0" smtClean="0"/>
              <a:t>s in Serbia. My main goal is to implement new ideas and to represent how a modern approach to this subject can lead to a successful teacher-student-parent cooperation. This inovation will be conducted with the resources of the modern age, especially with informational technologies.</a:t>
            </a:r>
            <a:endParaRPr lang="en-US" sz="1800" dirty="0" smtClean="0"/>
          </a:p>
          <a:p>
            <a:pPr marL="0" indent="0" eaLnBrk="1" fontAlgn="auto" hangingPunct="1">
              <a:buFont typeface="Wingdings 2" charset="2"/>
              <a:buNone/>
              <a:defRPr/>
            </a:pPr>
            <a:endParaRPr lang="el-GR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00125" y="428625"/>
            <a:ext cx="7124700" cy="923925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Educational objectives and pupils’ competences targeted: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625" y="1643063"/>
            <a:ext cx="8358188" cy="4929187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buFont typeface="Wingdings 2" charset="2"/>
              <a:buNone/>
              <a:defRPr/>
            </a:pPr>
            <a:r>
              <a:rPr lang="x-none" sz="1800" dirty="0" smtClean="0"/>
              <a:t>Educational objective of this innovation/ scenario</a:t>
            </a:r>
          </a:p>
          <a:p>
            <a:pPr algn="ctr"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Expanding the student’s knowledge about the world and his own country</a:t>
            </a:r>
            <a:r>
              <a:rPr lang="en-US" dirty="0" smtClean="0"/>
              <a:t>.</a:t>
            </a:r>
            <a:endParaRPr lang="x-none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Providing the answer to their soul-searching questions. (Who am I? What should I do with my future and with my life? Who can I trust?)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Including the parents as vital partners in the sistem of the school educational and psychological upbringing of their children.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E</a:t>
            </a:r>
            <a:r>
              <a:rPr lang="en-US" dirty="0" err="1" smtClean="0"/>
              <a:t>stablishing</a:t>
            </a:r>
            <a:r>
              <a:rPr lang="en-US" dirty="0" smtClean="0"/>
              <a:t> close </a:t>
            </a:r>
            <a:r>
              <a:rPr lang="en-US" dirty="0" err="1" smtClean="0"/>
              <a:t>interpersona</a:t>
            </a:r>
            <a:r>
              <a:rPr lang="x-none" dirty="0" smtClean="0"/>
              <a:t>l</a:t>
            </a:r>
            <a:r>
              <a:rPr lang="en-US" dirty="0" smtClean="0"/>
              <a:t> relationships</a:t>
            </a:r>
            <a:r>
              <a:rPr lang="x-none" dirty="0" smtClean="0"/>
              <a:t> between the teachers and students.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x-none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x-none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S</a:t>
            </a:r>
            <a:r>
              <a:rPr lang="en-US" dirty="0" err="1" smtClean="0"/>
              <a:t>tudents</a:t>
            </a:r>
            <a:r>
              <a:rPr lang="en-US" dirty="0" smtClean="0"/>
              <a:t> would have to show a willingness to work and </a:t>
            </a:r>
            <a:r>
              <a:rPr lang="x-none" dirty="0" smtClean="0"/>
              <a:t>a certain level of </a:t>
            </a:r>
            <a:r>
              <a:rPr lang="en-US" dirty="0" smtClean="0"/>
              <a:t>curiosity.</a:t>
            </a:r>
            <a:r>
              <a:rPr lang="x-none" dirty="0" smtClean="0"/>
              <a:t> They need to keep an open mind and try out something new and modern  - making presentations, using the Internet for educational purposes and nurturing a good relationship with the class senior. In return, our student will feel accepted and they’ll know that their teachers are always there to help them. </a:t>
            </a:r>
            <a:endParaRPr lang="en-US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l-GR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 Pupils’ ages: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 txBox="1">
            <a:spLocks/>
          </p:cNvSpPr>
          <p:nvPr/>
        </p:nvSpPr>
        <p:spPr bwMode="auto">
          <a:xfrm>
            <a:off x="1116013" y="2276475"/>
            <a:ext cx="71247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>
                <a:latin typeface="Verdana" pitchFamily="34" charset="0"/>
              </a:rPr>
              <a:t>Secondary school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15-19 years old students – the entire school could implement this scenario.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My main target will be the students of the third grade –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None/>
            </a:pPr>
            <a:r>
              <a:rPr lang="en-US" sz="1600">
                <a:latin typeface="Verdana" pitchFamily="34" charset="0"/>
              </a:rPr>
              <a:t>	 III-2  (Educational profile: Computer electrician)</a:t>
            </a:r>
          </a:p>
          <a:p>
            <a:pPr marL="742950" lvl="1" indent="-285750" algn="ctr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None/>
            </a:pPr>
            <a:r>
              <a:rPr lang="en-US" sz="1600">
                <a:latin typeface="Verdana" pitchFamily="34" charset="0"/>
              </a:rPr>
              <a:t>	17/18 years old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None/>
            </a:pPr>
            <a:endParaRPr lang="en-US" sz="1600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>
                <a:latin typeface="Verdana" pitchFamily="34" charset="0"/>
              </a:rPr>
              <a:t>Elementary school (a proposition)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r>
              <a:rPr lang="en-US" sz="1600">
                <a:latin typeface="Verdana" pitchFamily="34" charset="0"/>
              </a:rPr>
              <a:t>Scenario can be presented to the pupils of the seventh and eighth grade (13/14 years old). They are already familiar with the informational technologies that the plan requires.</a:t>
            </a: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n-US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l-GR"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124700" cy="923925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Curriculum areas / domains involved: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625" y="1357313"/>
            <a:ext cx="8286750" cy="5500687"/>
          </a:xfrm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buFont typeface="Wingdings 2" charset="2"/>
              <a:buNone/>
              <a:defRPr/>
            </a:pPr>
            <a:r>
              <a:rPr lang="x-none" sz="1800" dirty="0" smtClean="0"/>
              <a:t>Curriculum areas that are traditionally adapted for conversation will be enriched with online research</a:t>
            </a:r>
            <a:endParaRPr lang="en-US" sz="1800" dirty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World around us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acquisition of value judgments in life</a:t>
            </a:r>
            <a:r>
              <a:rPr lang="x-none" dirty="0" smtClean="0"/>
              <a:t> (a wide range of topics)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family and partnership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Society and politics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-minority rights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-human rights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democracy and the rule of law</a:t>
            </a:r>
            <a:endParaRPr lang="x-none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Health preservation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healthy lifestyle</a:t>
            </a:r>
            <a:endParaRPr lang="x-none" dirty="0" smtClean="0"/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maintain</a:t>
            </a:r>
            <a:r>
              <a:rPr lang="x-none" dirty="0" smtClean="0"/>
              <a:t>ing </a:t>
            </a:r>
            <a:r>
              <a:rPr lang="en-US" dirty="0" smtClean="0"/>
              <a:t>body condition</a:t>
            </a:r>
            <a:endParaRPr lang="x-none" dirty="0" smtClean="0"/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diseases</a:t>
            </a:r>
            <a:r>
              <a:rPr lang="x-none" dirty="0" smtClean="0"/>
              <a:t> </a:t>
            </a:r>
            <a:r>
              <a:rPr lang="en-US" dirty="0" smtClean="0"/>
              <a:t> </a:t>
            </a:r>
            <a:r>
              <a:rPr lang="x-none" dirty="0" smtClean="0"/>
              <a:t>/ prevention of disease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Religion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respect for religious and racial differences</a:t>
            </a:r>
            <a:endParaRPr lang="x-none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School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-friendship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-work habits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-</a:t>
            </a:r>
            <a:r>
              <a:rPr lang="en-US" dirty="0" smtClean="0"/>
              <a:t>fight</a:t>
            </a:r>
            <a:r>
              <a:rPr lang="x-none" dirty="0" smtClean="0"/>
              <a:t>ing</a:t>
            </a:r>
            <a:r>
              <a:rPr lang="en-US" dirty="0" smtClean="0"/>
              <a:t> against peer violence</a:t>
            </a:r>
            <a:endParaRPr lang="x-none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l-GR" sz="1800" dirty="0"/>
          </a:p>
        </p:txBody>
      </p:sp>
      <p:sp>
        <p:nvSpPr>
          <p:cNvPr id="7172" name="Content Placeholder 2"/>
          <p:cNvSpPr txBox="1">
            <a:spLocks/>
          </p:cNvSpPr>
          <p:nvPr/>
        </p:nvSpPr>
        <p:spPr bwMode="auto">
          <a:xfrm>
            <a:off x="1268413" y="2428875"/>
            <a:ext cx="71247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n-US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n-US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l-GR">
              <a:latin typeface="Verdana" pitchFamily="34" charset="0"/>
            </a:endParaRPr>
          </a:p>
        </p:txBody>
      </p:sp>
      <p:sp>
        <p:nvSpPr>
          <p:cNvPr id="7173" name="Content Placeholder 2"/>
          <p:cNvSpPr txBox="1">
            <a:spLocks/>
          </p:cNvSpPr>
          <p:nvPr/>
        </p:nvSpPr>
        <p:spPr bwMode="auto">
          <a:xfrm>
            <a:off x="1420813" y="2581275"/>
            <a:ext cx="71247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n-US">
              <a:latin typeface="Verdana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</a:pPr>
            <a:endParaRPr lang="el-GR">
              <a:latin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09650" y="428625"/>
            <a:ext cx="7124700" cy="1000125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Which school needs does your scenario address? 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6013" y="2000250"/>
            <a:ext cx="7124700" cy="4714875"/>
          </a:xfrm>
        </p:spPr>
        <p:txBody>
          <a:bodyPr rtlCol="0">
            <a:normAutofit fontScale="85000" lnSpcReduction="20000"/>
          </a:bodyPr>
          <a:lstStyle/>
          <a:p>
            <a:pPr algn="ctr" eaLnBrk="1" fontAlgn="auto" hangingPunct="1">
              <a:buFont typeface="Wingdings 2" charset="2"/>
              <a:buNone/>
              <a:defRPr/>
            </a:pPr>
            <a:r>
              <a:rPr lang="x-none" sz="1800" dirty="0" smtClean="0"/>
              <a:t>S</a:t>
            </a:r>
            <a:r>
              <a:rPr lang="en-US" sz="1800" dirty="0" err="1" smtClean="0"/>
              <a:t>cenario</a:t>
            </a:r>
            <a:r>
              <a:rPr lang="en-US" sz="1800" dirty="0" smtClean="0"/>
              <a:t> pays attention to two major </a:t>
            </a:r>
            <a:r>
              <a:rPr lang="x-none" sz="1800" dirty="0" smtClean="0"/>
              <a:t>needs of the school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1. </a:t>
            </a:r>
            <a:r>
              <a:rPr lang="en-US" sz="1800" dirty="0" smtClean="0"/>
              <a:t>Design a fun </a:t>
            </a:r>
            <a:r>
              <a:rPr lang="en-US" sz="1800" dirty="0" err="1" smtClean="0"/>
              <a:t>cl</a:t>
            </a:r>
            <a:r>
              <a:rPr lang="x-none" sz="1800" dirty="0" smtClean="0"/>
              <a:t>ass that makes a difference</a:t>
            </a:r>
          </a:p>
          <a:p>
            <a:pPr eaLnBrk="1" fontAlgn="auto" hangingPunct="1">
              <a:buFont typeface="Wingdings 2" charset="2"/>
              <a:buNone/>
              <a:defRPr/>
            </a:pPr>
            <a:r>
              <a:rPr lang="x-none" sz="1800" dirty="0" smtClean="0"/>
              <a:t>C</a:t>
            </a:r>
            <a:r>
              <a:rPr lang="en-US" sz="1800" dirty="0" smtClean="0"/>
              <a:t>lass seniority in Serbia is somewhat considered </a:t>
            </a:r>
            <a:r>
              <a:rPr lang="x-none" sz="1800" dirty="0" smtClean="0"/>
              <a:t>as </a:t>
            </a:r>
            <a:r>
              <a:rPr lang="en-US" sz="1800" dirty="0" smtClean="0"/>
              <a:t>a work that fills the workload</a:t>
            </a:r>
            <a:r>
              <a:rPr lang="x-none" sz="1800" dirty="0" smtClean="0"/>
              <a:t> and i</a:t>
            </a:r>
            <a:r>
              <a:rPr lang="en-US" sz="1800" dirty="0" smtClean="0"/>
              <a:t>t is often carried out without a plan </a:t>
            </a:r>
            <a:r>
              <a:rPr lang="x-none" sz="1800" dirty="0" smtClean="0"/>
              <a:t>and</a:t>
            </a:r>
            <a:r>
              <a:rPr lang="en-US" sz="1800" dirty="0" smtClean="0"/>
              <a:t> </a:t>
            </a:r>
            <a:r>
              <a:rPr lang="x-none" sz="1800" dirty="0" smtClean="0"/>
              <a:t>precise </a:t>
            </a:r>
            <a:r>
              <a:rPr lang="en-US" sz="1800" dirty="0" smtClean="0"/>
              <a:t>objectives.</a:t>
            </a:r>
            <a:r>
              <a:rPr lang="x-none" sz="1800" dirty="0" smtClean="0"/>
              <a:t> </a:t>
            </a:r>
            <a:r>
              <a:rPr lang="en-US" sz="1800" dirty="0" smtClean="0"/>
              <a:t>The result of this practice are students who do not value school or </a:t>
            </a:r>
            <a:r>
              <a:rPr lang="x-none" sz="1800" dirty="0" smtClean="0"/>
              <a:t>their</a:t>
            </a:r>
            <a:r>
              <a:rPr lang="en-US" sz="1800" dirty="0" smtClean="0"/>
              <a:t> homeroom teacher</a:t>
            </a:r>
            <a:r>
              <a:rPr lang="x-none" sz="1800" dirty="0" smtClean="0"/>
              <a:t>. </a:t>
            </a:r>
            <a:r>
              <a:rPr lang="en-US" sz="1800" dirty="0" smtClean="0"/>
              <a:t>Lack of support leads them to violence and avoiding school</a:t>
            </a:r>
            <a:r>
              <a:rPr lang="x-none" sz="1800" dirty="0" smtClean="0"/>
              <a:t> </a:t>
            </a:r>
            <a:r>
              <a:rPr lang="en-US" sz="1800" dirty="0" smtClean="0"/>
              <a:t>work</a:t>
            </a:r>
            <a:r>
              <a:rPr lang="x-none" sz="1800" dirty="0" smtClean="0"/>
              <a:t>.</a:t>
            </a:r>
            <a:r>
              <a:rPr lang="en-US" sz="1800" dirty="0" smtClean="0"/>
              <a:t> </a:t>
            </a:r>
            <a:endParaRPr lang="x-none" sz="1800" dirty="0" smtClean="0"/>
          </a:p>
          <a:p>
            <a:pPr eaLnBrk="1" fontAlgn="auto" hangingPunct="1">
              <a:buFont typeface="Wingdings 2" charset="2"/>
              <a:buNone/>
              <a:defRPr/>
            </a:pPr>
            <a:r>
              <a:rPr lang="en-US" sz="1800" dirty="0" smtClean="0"/>
              <a:t>It is necessary to develop a good class </a:t>
            </a:r>
            <a:r>
              <a:rPr lang="x-none" sz="1800" dirty="0" smtClean="0"/>
              <a:t>of the </a:t>
            </a:r>
            <a:r>
              <a:rPr lang="en-US" sz="1800" dirty="0" smtClean="0"/>
              <a:t>departmental </a:t>
            </a:r>
            <a:r>
              <a:rPr lang="en-US" sz="1800" dirty="0" err="1" smtClean="0"/>
              <a:t>communit</a:t>
            </a:r>
            <a:r>
              <a:rPr lang="x-none" sz="1800" dirty="0" smtClean="0"/>
              <a:t>y</a:t>
            </a:r>
            <a:r>
              <a:rPr lang="en-US" sz="1800" dirty="0" smtClean="0"/>
              <a:t> and provide emotional support to the student</a:t>
            </a:r>
            <a:r>
              <a:rPr lang="x-none" sz="1800" dirty="0" smtClean="0"/>
              <a:t>.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2. Involving parents</a:t>
            </a:r>
          </a:p>
          <a:p>
            <a:pPr eaLnBrk="1" fontAlgn="auto" hangingPunct="1">
              <a:buFont typeface="Wingdings 2" charset="2"/>
              <a:buNone/>
              <a:defRPr/>
            </a:pPr>
            <a:r>
              <a:rPr lang="en-US" sz="1800" dirty="0" smtClean="0"/>
              <a:t>The parents of our students come to </a:t>
            </a:r>
            <a:r>
              <a:rPr lang="x-none" sz="1800" dirty="0" smtClean="0"/>
              <a:t>visit the </a:t>
            </a:r>
            <a:r>
              <a:rPr lang="en-US" sz="1800" dirty="0" smtClean="0"/>
              <a:t>school only as a</a:t>
            </a:r>
            <a:r>
              <a:rPr lang="x-none" sz="1800" dirty="0" smtClean="0"/>
              <a:t> form of</a:t>
            </a:r>
            <a:r>
              <a:rPr lang="en-US" sz="1800" dirty="0" smtClean="0"/>
              <a:t> punishment, when they have to, or when the student has violated a rule</a:t>
            </a:r>
            <a:r>
              <a:rPr lang="x-none" sz="1800" dirty="0" smtClean="0"/>
              <a:t>. </a:t>
            </a:r>
            <a:r>
              <a:rPr lang="en-US" sz="1800" dirty="0" smtClean="0"/>
              <a:t>Parents do not monitor their children's work sufficiently,</a:t>
            </a:r>
            <a:r>
              <a:rPr lang="x-none" sz="1800" dirty="0" smtClean="0"/>
              <a:t> they</a:t>
            </a:r>
            <a:r>
              <a:rPr lang="en-US" sz="1800" dirty="0" smtClean="0"/>
              <a:t> </a:t>
            </a:r>
            <a:r>
              <a:rPr lang="x-none" sz="1800" dirty="0" smtClean="0"/>
              <a:t> don’</a:t>
            </a:r>
            <a:r>
              <a:rPr lang="en-US" sz="1800" dirty="0" smtClean="0"/>
              <a:t>t answer </a:t>
            </a:r>
            <a:r>
              <a:rPr lang="x-none" sz="1800" dirty="0" smtClean="0"/>
              <a:t>to </a:t>
            </a:r>
            <a:r>
              <a:rPr lang="en-US" sz="1800" dirty="0" smtClean="0"/>
              <a:t>the phone calls </a:t>
            </a:r>
            <a:r>
              <a:rPr lang="x-none" sz="1800" dirty="0" smtClean="0"/>
              <a:t>from the </a:t>
            </a:r>
            <a:r>
              <a:rPr lang="en-US" sz="1800" dirty="0" smtClean="0"/>
              <a:t>homeroom teacher and do not come to parent-teacher meetings</a:t>
            </a:r>
            <a:r>
              <a:rPr lang="x-none" sz="1800" dirty="0" smtClean="0"/>
              <a:t>.</a:t>
            </a:r>
          </a:p>
          <a:p>
            <a:pPr eaLnBrk="1" fontAlgn="auto" hangingPunct="1">
              <a:buFont typeface="Wingdings 2" charset="2"/>
              <a:buNone/>
              <a:defRPr/>
            </a:pPr>
            <a:r>
              <a:rPr lang="x-none" sz="1800" dirty="0" smtClean="0"/>
              <a:t>We need to include parents in the school activities. Only the</a:t>
            </a:r>
            <a:r>
              <a:rPr lang="en-US" sz="1800" dirty="0" smtClean="0"/>
              <a:t> parents who monitor their children's performance can ensure their successful education</a:t>
            </a:r>
            <a:r>
              <a:rPr lang="x-none" sz="1800" dirty="0" smtClean="0"/>
              <a:t> and personal development.</a:t>
            </a:r>
          </a:p>
          <a:p>
            <a:pPr eaLnBrk="1" fontAlgn="auto" hangingPunct="1">
              <a:buFont typeface="Wingdings 2" charset="2"/>
              <a:buNone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None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None/>
              <a:defRPr/>
            </a:pPr>
            <a:endParaRPr lang="en-US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l-GR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126287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Parental engagement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8569325" cy="523081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Please describe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en-US" dirty="0" smtClean="0"/>
              <a:t>How are pupils’ parents engaged in the process or / and implementation of the educational scenario? What is their role? </a:t>
            </a:r>
            <a:r>
              <a:rPr lang="x-none" dirty="0" smtClean="0"/>
              <a:t>				</a:t>
            </a:r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	</a:t>
            </a:r>
            <a:r>
              <a:rPr lang="en-US" dirty="0" smtClean="0"/>
              <a:t>The focus of my work </a:t>
            </a:r>
            <a:r>
              <a:rPr lang="x-none" dirty="0" smtClean="0"/>
              <a:t>scenario </a:t>
            </a:r>
            <a:r>
              <a:rPr lang="en-US" dirty="0" smtClean="0"/>
              <a:t>is dedicated to the achievement of better communication between parents and homeroom teacher.</a:t>
            </a:r>
            <a:r>
              <a:rPr lang="x-none" dirty="0" smtClean="0"/>
              <a:t> </a:t>
            </a:r>
            <a:r>
              <a:rPr lang="en-US" dirty="0" smtClean="0"/>
              <a:t>We live in a time in which modern technology has become available to </a:t>
            </a:r>
            <a:r>
              <a:rPr lang="x-none" dirty="0" smtClean="0"/>
              <a:t>almoust </a:t>
            </a:r>
            <a:r>
              <a:rPr lang="en-US" dirty="0" smtClean="0"/>
              <a:t>everyone.</a:t>
            </a:r>
            <a:r>
              <a:rPr lang="x-none" dirty="0" smtClean="0"/>
              <a:t> </a:t>
            </a:r>
            <a:r>
              <a:rPr lang="en-US" dirty="0" smtClean="0"/>
              <a:t>It is the time to overcome mailing letters and move to digital media.</a:t>
            </a:r>
            <a:r>
              <a:rPr lang="x-none" dirty="0" smtClean="0"/>
              <a:t> </a:t>
            </a:r>
            <a:r>
              <a:rPr lang="en-US" dirty="0" smtClean="0"/>
              <a:t>One-way communication through mobile phone is </a:t>
            </a:r>
            <a:r>
              <a:rPr lang="x-none" dirty="0" smtClean="0"/>
              <a:t>just </a:t>
            </a:r>
            <a:r>
              <a:rPr lang="en-US" dirty="0" smtClean="0"/>
              <a:t>not enough.</a:t>
            </a:r>
            <a:r>
              <a:rPr lang="x-none" dirty="0" smtClean="0"/>
              <a:t> </a:t>
            </a:r>
            <a:r>
              <a:rPr lang="en-US" dirty="0" smtClean="0"/>
              <a:t>Parents have the right to participate in the schoolwork of their </a:t>
            </a:r>
            <a:r>
              <a:rPr lang="en-US" dirty="0" err="1" smtClean="0"/>
              <a:t>childr</a:t>
            </a:r>
            <a:r>
              <a:rPr lang="x-none" dirty="0" smtClean="0"/>
              <a:t>en. That is why I plan to keep the parents informed about everything concerning the  school performance of their children (e-mail adress, social networks and blogs). Parents</a:t>
            </a:r>
            <a:r>
              <a:rPr lang="en-US" dirty="0" smtClean="0"/>
              <a:t> will be able to visit classes or </a:t>
            </a:r>
            <a:r>
              <a:rPr lang="x-none" dirty="0" smtClean="0"/>
              <a:t>to </a:t>
            </a:r>
            <a:r>
              <a:rPr lang="en-US" dirty="0" smtClean="0"/>
              <a:t>choose a topic of </a:t>
            </a:r>
            <a:r>
              <a:rPr lang="x-none" dirty="0" smtClean="0"/>
              <a:t>the </a:t>
            </a:r>
            <a:r>
              <a:rPr lang="en-US" dirty="0" smtClean="0"/>
              <a:t>conversation.</a:t>
            </a:r>
            <a:r>
              <a:rPr lang="x-none" dirty="0" smtClean="0"/>
              <a:t> </a:t>
            </a:r>
            <a:endParaRPr lang="en-US" sz="1900" dirty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en-US" dirty="0" smtClean="0"/>
          </a:p>
          <a:p>
            <a:pPr marL="457200" lvl="1" indent="0" eaLnBrk="1" fontAlgn="auto" hangingPunct="1">
              <a:buFont typeface="Wingdings 2" charset="2"/>
              <a:buNone/>
              <a:defRPr/>
            </a:pPr>
            <a:endParaRPr lang="en-US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en-US" dirty="0" smtClean="0"/>
              <a:t>Which school needs does their engagement in this scenario intend to serve?</a:t>
            </a:r>
            <a:r>
              <a:rPr lang="en-US" dirty="0"/>
              <a:t> </a:t>
            </a:r>
            <a:endParaRPr lang="x-none" dirty="0" smtClean="0"/>
          </a:p>
          <a:p>
            <a:pPr lvl="1" eaLnBrk="1" fontAlgn="auto" hangingPunct="1">
              <a:buFont typeface="Wingdings 2" charset="2"/>
              <a:buNone/>
              <a:defRPr/>
            </a:pPr>
            <a:r>
              <a:rPr lang="x-none" dirty="0" smtClean="0"/>
              <a:t>	</a:t>
            </a:r>
            <a:r>
              <a:rPr lang="en-US" dirty="0" smtClean="0"/>
              <a:t>In the past, parents</a:t>
            </a:r>
            <a:r>
              <a:rPr lang="x-none" dirty="0" smtClean="0"/>
              <a:t> in Serbia</a:t>
            </a:r>
            <a:r>
              <a:rPr lang="en-US" dirty="0" smtClean="0"/>
              <a:t> had a great deal of control over the behavior of their children in school. </a:t>
            </a:r>
            <a:r>
              <a:rPr lang="x-none" dirty="0" smtClean="0"/>
              <a:t>L</a:t>
            </a:r>
            <a:r>
              <a:rPr lang="en-US" dirty="0" err="1" smtClean="0"/>
              <a:t>ow</a:t>
            </a:r>
            <a:r>
              <a:rPr lang="en-US" dirty="0" smtClean="0"/>
              <a:t> grade</a:t>
            </a:r>
            <a:r>
              <a:rPr lang="x-none" dirty="0" smtClean="0"/>
              <a:t>s</a:t>
            </a:r>
            <a:r>
              <a:rPr lang="en-US" dirty="0" smtClean="0"/>
              <a:t> and arrogant attitude towards teachers</a:t>
            </a:r>
            <a:r>
              <a:rPr lang="x-none" dirty="0" smtClean="0"/>
              <a:t> were not tolerated. N</a:t>
            </a:r>
            <a:r>
              <a:rPr lang="en-US" dirty="0" err="1" smtClean="0"/>
              <a:t>ew</a:t>
            </a:r>
            <a:r>
              <a:rPr lang="en-US" dirty="0" smtClean="0"/>
              <a:t> rules of work </a:t>
            </a:r>
            <a:r>
              <a:rPr lang="x-none" dirty="0" smtClean="0"/>
              <a:t>have provided </a:t>
            </a:r>
            <a:r>
              <a:rPr lang="en-US" dirty="0" smtClean="0"/>
              <a:t>greater autonomy to students, but </a:t>
            </a:r>
            <a:r>
              <a:rPr lang="x-none" dirty="0" smtClean="0"/>
              <a:t>they have </a:t>
            </a:r>
            <a:r>
              <a:rPr lang="en-US" dirty="0" smtClean="0"/>
              <a:t>reduced the presence of parents in the education</a:t>
            </a:r>
            <a:r>
              <a:rPr lang="x-none" dirty="0" smtClean="0"/>
              <a:t>. T</a:t>
            </a:r>
            <a:r>
              <a:rPr lang="en-US" dirty="0" smtClean="0"/>
              <a:t>his plan involves parents as active followers </a:t>
            </a:r>
            <a:r>
              <a:rPr lang="x-none" dirty="0" smtClean="0"/>
              <a:t>of the </a:t>
            </a:r>
            <a:r>
              <a:rPr lang="en-US" dirty="0" smtClean="0"/>
              <a:t>schoolwork</a:t>
            </a:r>
            <a:r>
              <a:rPr lang="x-none" dirty="0" smtClean="0"/>
              <a:t>. </a:t>
            </a:r>
            <a:r>
              <a:rPr lang="en-US" dirty="0" smtClean="0"/>
              <a:t>The school will benefit from </a:t>
            </a:r>
            <a:r>
              <a:rPr lang="en-US" dirty="0" err="1" smtClean="0"/>
              <a:t>th</a:t>
            </a:r>
            <a:r>
              <a:rPr lang="x-none" dirty="0" smtClean="0"/>
              <a:t>is practi</a:t>
            </a:r>
            <a:r>
              <a:rPr lang="en-US" dirty="0" smtClean="0"/>
              <a:t>c</a:t>
            </a:r>
            <a:r>
              <a:rPr lang="x-none" dirty="0" smtClean="0"/>
              <a:t>e</a:t>
            </a:r>
            <a:r>
              <a:rPr lang="en-US" dirty="0" smtClean="0"/>
              <a:t> simply because the students will be disciplined</a:t>
            </a:r>
            <a:r>
              <a:rPr lang="x-none" dirty="0" smtClean="0"/>
              <a:t>.</a:t>
            </a:r>
            <a:endParaRPr lang="en-US" dirty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en-US" dirty="0"/>
          </a:p>
          <a:p>
            <a:pPr marL="457200" lvl="1" indent="0" eaLnBrk="1" fontAlgn="auto" hangingPunct="1">
              <a:buFont typeface="Wingdings 2" charset="2"/>
              <a:buNone/>
              <a:defRPr/>
            </a:pPr>
            <a:endParaRPr lang="en-US" dirty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n-US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l-GR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126287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Parental engagement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8569325" cy="4968875"/>
          </a:xfrm>
        </p:spPr>
        <p:txBody>
          <a:bodyPr rtlCol="0">
            <a:normAutofit/>
          </a:bodyPr>
          <a:lstStyle/>
          <a:p>
            <a:pPr eaLnBrk="1" fontAlgn="auto" hangingPunct="1">
              <a:buFont typeface="Wingdings 2" charset="2"/>
              <a:buNone/>
              <a:defRPr/>
            </a:pPr>
            <a:endParaRPr lang="en-US" sz="1800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en-US" dirty="0" smtClean="0"/>
              <a:t>What are the expected benefits from parents’ engagement in this scenario? </a:t>
            </a:r>
            <a:r>
              <a:rPr lang="x-none" dirty="0" smtClean="0"/>
              <a:t>	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x-none" dirty="0" smtClean="0"/>
          </a:p>
          <a:p>
            <a:pPr lvl="1" algn="ctr" eaLnBrk="1" fontAlgn="auto" hangingPunct="1">
              <a:buFont typeface="Wingdings 2" charset="2"/>
              <a:buNone/>
              <a:defRPr/>
            </a:pPr>
            <a:r>
              <a:rPr lang="x-none" dirty="0" smtClean="0"/>
              <a:t>Students will improve their performances in many aspects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x-none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Better grades.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L</a:t>
            </a:r>
            <a:r>
              <a:rPr lang="en-US" dirty="0" err="1" smtClean="0"/>
              <a:t>ess</a:t>
            </a:r>
            <a:r>
              <a:rPr lang="en-US" dirty="0" smtClean="0"/>
              <a:t> unexcused absence from school</a:t>
            </a:r>
            <a:r>
              <a:rPr lang="x-none" dirty="0" smtClean="0"/>
              <a:t>.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L</a:t>
            </a:r>
            <a:r>
              <a:rPr lang="en-US" dirty="0" err="1" smtClean="0"/>
              <a:t>ess</a:t>
            </a:r>
            <a:r>
              <a:rPr lang="en-US" dirty="0" smtClean="0"/>
              <a:t> aggression and depression</a:t>
            </a:r>
            <a:r>
              <a:rPr lang="x-none" dirty="0" smtClean="0"/>
              <a:t>.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smtClean="0"/>
              <a:t>R</a:t>
            </a:r>
            <a:r>
              <a:rPr lang="en-US" dirty="0" err="1" smtClean="0"/>
              <a:t>eali</a:t>
            </a:r>
            <a:r>
              <a:rPr lang="en-US" dirty="0" err="1" smtClean="0"/>
              <a:t>z</a:t>
            </a:r>
            <a:r>
              <a:rPr lang="x-none" smtClean="0"/>
              <a:t>ing</a:t>
            </a:r>
            <a:r>
              <a:rPr lang="en-US" dirty="0" smtClean="0"/>
              <a:t> </a:t>
            </a:r>
            <a:r>
              <a:rPr lang="en-US" dirty="0" smtClean="0"/>
              <a:t>that the school is an integral and essential part of life, not just coercion and a necessary evil</a:t>
            </a:r>
            <a:r>
              <a:rPr lang="x-none" dirty="0" smtClean="0"/>
              <a:t>.</a:t>
            </a:r>
          </a:p>
          <a:p>
            <a:pPr lvl="1" eaLnBrk="1" fontAlgn="auto" hangingPunct="1">
              <a:buFont typeface="Wingdings 2" charset="2"/>
              <a:buChar char=""/>
              <a:defRPr/>
            </a:pPr>
            <a:r>
              <a:rPr lang="x-none" dirty="0" smtClean="0"/>
              <a:t>T</a:t>
            </a:r>
            <a:r>
              <a:rPr lang="en-US" dirty="0" err="1" smtClean="0"/>
              <a:t>eaching</a:t>
            </a:r>
            <a:r>
              <a:rPr lang="en-US" dirty="0" smtClean="0"/>
              <a:t> can be interesting</a:t>
            </a:r>
            <a:r>
              <a:rPr lang="x-none" dirty="0" smtClean="0"/>
              <a:t> – we just need to change methods and make </a:t>
            </a:r>
            <a:r>
              <a:rPr lang="en-US" dirty="0" smtClean="0"/>
              <a:t>it</a:t>
            </a:r>
            <a:r>
              <a:rPr lang="x-none" dirty="0" smtClean="0"/>
              <a:t> fun.</a:t>
            </a:r>
            <a:endParaRPr lang="en-US" dirty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en-US" dirty="0" smtClean="0"/>
          </a:p>
          <a:p>
            <a:pPr marL="457200" lvl="1" indent="0" eaLnBrk="1" fontAlgn="auto" hangingPunct="1">
              <a:buFont typeface="Wingdings 2" charset="2"/>
              <a:buNone/>
              <a:defRPr/>
            </a:pPr>
            <a:endParaRPr lang="en-US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en-US" dirty="0"/>
          </a:p>
          <a:p>
            <a:pPr marL="457200" lvl="1" indent="0" eaLnBrk="1" fontAlgn="auto" hangingPunct="1">
              <a:buFont typeface="Wingdings 2" charset="2"/>
              <a:buNone/>
              <a:defRPr/>
            </a:pPr>
            <a:endParaRPr lang="en-US" dirty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n-US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l-GR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126287" cy="925512"/>
          </a:xfrm>
        </p:spPr>
        <p:txBody>
          <a:bodyPr/>
          <a:lstStyle/>
          <a:p>
            <a:pPr eaLnBrk="1" hangingPunct="1"/>
            <a:r>
              <a:rPr lang="en-US" b="1" smtClean="0">
                <a:cs typeface="Trebuchet MS" pitchFamily="34" charset="0"/>
              </a:rPr>
              <a:t>Phase 1: Preparation  </a:t>
            </a:r>
            <a:endParaRPr lang="el-GR" b="1" smtClean="0">
              <a:cs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2071688"/>
            <a:ext cx="8569325" cy="45720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Please describe the preparation that the teacher needs to do before implementing the scenario. Define steps and activities, if applicable.</a:t>
            </a: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Consult with the school principal, psychologist and educator</a:t>
            </a:r>
            <a:r>
              <a:rPr lang="x-none" sz="1800" dirty="0" smtClean="0"/>
              <a:t> about the modifications in the curriculum.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Introduce innovation in the framework of a seminar and make sure to include colleagues </a:t>
            </a:r>
            <a:r>
              <a:rPr lang="x-none" sz="1800" dirty="0" smtClean="0"/>
              <a:t>that are ready to </a:t>
            </a:r>
            <a:r>
              <a:rPr lang="en-US" sz="1800" dirty="0" smtClean="0"/>
              <a:t>support the project</a:t>
            </a:r>
            <a:r>
              <a:rPr lang="x-none" sz="1800" dirty="0" smtClean="0"/>
              <a:t>.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en-US" sz="1800" dirty="0" smtClean="0"/>
              <a:t>It is necessary to announce to students</a:t>
            </a:r>
            <a:r>
              <a:rPr lang="x-none" sz="1800" dirty="0" smtClean="0"/>
              <a:t> and their parents that the new school program will be conducted.</a:t>
            </a:r>
          </a:p>
          <a:p>
            <a:pPr eaLnBrk="1" fontAlgn="auto" hangingPunct="1">
              <a:buFont typeface="Wingdings 2" charset="2"/>
              <a:buNone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Be creative – choose a good topic that gets the student activated.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r>
              <a:rPr lang="x-none" sz="1800" dirty="0" smtClean="0"/>
              <a:t>Research – be prepared for the class (online material).</a:t>
            </a:r>
          </a:p>
          <a:p>
            <a:pPr eaLnBrk="1" fontAlgn="auto" hangingPunct="1">
              <a:buFont typeface="Wingdings 2" charset="2"/>
              <a:buChar char=""/>
              <a:defRPr/>
            </a:pPr>
            <a:endParaRPr lang="x-none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n-US" sz="1800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en-US" dirty="0" smtClean="0"/>
          </a:p>
          <a:p>
            <a:pPr marL="457200" lvl="1" indent="0" eaLnBrk="1" fontAlgn="auto" hangingPunct="1">
              <a:buFont typeface="Wingdings 2" charset="2"/>
              <a:buNone/>
              <a:defRPr/>
            </a:pPr>
            <a:endParaRPr lang="en-US" dirty="0" smtClean="0"/>
          </a:p>
          <a:p>
            <a:pPr lvl="1" eaLnBrk="1" fontAlgn="auto" hangingPunct="1">
              <a:buFont typeface="Wingdings 2" charset="2"/>
              <a:buChar char=""/>
              <a:defRPr/>
            </a:pPr>
            <a:endParaRPr lang="en-US" dirty="0"/>
          </a:p>
          <a:p>
            <a:pPr marL="457200" lvl="1" indent="0" eaLnBrk="1" fontAlgn="auto" hangingPunct="1">
              <a:buFont typeface="Wingdings 2" charset="2"/>
              <a:buNone/>
              <a:defRPr/>
            </a:pPr>
            <a:endParaRPr lang="en-US" dirty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n-US" sz="1800" dirty="0" smtClean="0"/>
          </a:p>
          <a:p>
            <a:pPr eaLnBrk="1" fontAlgn="auto" hangingPunct="1">
              <a:buFont typeface="Wingdings 2" charset="2"/>
              <a:buChar char=""/>
              <a:defRPr/>
            </a:pPr>
            <a:endParaRPr lang="el-GR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848</TotalTime>
  <Words>1122</Words>
  <Application>Microsoft Office PowerPoint</Application>
  <PresentationFormat>On-screen Show (4:3)</PresentationFormat>
  <Paragraphs>152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Summer</vt:lpstr>
      <vt:lpstr>Open Discovery Space Summer School 2014 Marathon, Greece, July 13-18 </vt:lpstr>
      <vt:lpstr>Basic info on the scenario:</vt:lpstr>
      <vt:lpstr>Educational objectives and pupils’ competences targeted: </vt:lpstr>
      <vt:lpstr> Pupils’ ages: </vt:lpstr>
      <vt:lpstr>Curriculum areas / domains involved: </vt:lpstr>
      <vt:lpstr>Which school needs does your scenario address?  </vt:lpstr>
      <vt:lpstr>Parental engagement </vt:lpstr>
      <vt:lpstr>Parental engagement </vt:lpstr>
      <vt:lpstr>Phase 1: Preparation  </vt:lpstr>
      <vt:lpstr>Phase 2: Implementation   </vt:lpstr>
      <vt:lpstr>Phase 2: Assessment   </vt:lpstr>
      <vt:lpstr>Resources</vt:lpstr>
      <vt:lpstr>If you wish, please add any other specifications or guidelines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Default</cp:lastModifiedBy>
  <cp:revision>82</cp:revision>
  <dcterms:created xsi:type="dcterms:W3CDTF">2014-06-12T09:44:21Z</dcterms:created>
  <dcterms:modified xsi:type="dcterms:W3CDTF">2014-07-04T08:53:56Z</dcterms:modified>
</cp:coreProperties>
</file>