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58" r:id="rId3"/>
    <p:sldId id="257" r:id="rId4"/>
    <p:sldId id="264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AC263-7EFB-4AF5-BB8B-CDC854951488}" type="datetimeFigureOut">
              <a:rPr lang="el-GR" smtClean="0"/>
              <a:pPr/>
              <a:t>7/4/13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7981F-579F-428B-8C51-7437AC38FA5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Finding the Higgs boson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Jonas Waxlax, Finland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A: For the teacher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A1: Educational context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</a:t>
            </a:r>
            <a:r>
              <a:rPr lang="en-US" dirty="0" smtClean="0"/>
              <a:t>frame </a:t>
            </a:r>
            <a:r>
              <a:rPr lang="en-US" i="1" dirty="0" smtClean="0"/>
              <a:t>3</a:t>
            </a:r>
            <a:r>
              <a:rPr lang="en-US" i="1" dirty="0" smtClean="0"/>
              <a:t> didactic </a:t>
            </a:r>
            <a:r>
              <a:rPr lang="en-US" i="1" dirty="0" smtClean="0"/>
              <a:t>hours (additional 2 </a:t>
            </a:r>
            <a:r>
              <a:rPr lang="en-US" i="1" dirty="0" err="1" smtClean="0"/>
              <a:t>h</a:t>
            </a:r>
            <a:r>
              <a:rPr lang="en-US" i="1" dirty="0" smtClean="0"/>
              <a:t> initial knowledge/preparation) </a:t>
            </a:r>
            <a:endParaRPr lang="en-US" i="1" dirty="0" smtClean="0"/>
          </a:p>
          <a:p>
            <a:r>
              <a:rPr lang="en-US" dirty="0" smtClean="0"/>
              <a:t>Setting </a:t>
            </a:r>
            <a:r>
              <a:rPr lang="en-US" i="1" dirty="0" smtClean="0"/>
              <a:t>Trying to do “real” event analysis in the classroom</a:t>
            </a:r>
            <a:endParaRPr lang="en-US" i="1" dirty="0" smtClean="0"/>
          </a:p>
          <a:p>
            <a:r>
              <a:rPr lang="en-US" dirty="0" smtClean="0"/>
              <a:t>School </a:t>
            </a:r>
            <a:r>
              <a:rPr lang="en-US" dirty="0" smtClean="0"/>
              <a:t>resources </a:t>
            </a:r>
            <a:r>
              <a:rPr lang="en-US" i="1" dirty="0" smtClean="0"/>
              <a:t>Internet connection</a:t>
            </a:r>
          </a:p>
          <a:p>
            <a:r>
              <a:rPr lang="en-US" dirty="0" smtClean="0"/>
              <a:t>Curriculum </a:t>
            </a:r>
            <a:r>
              <a:rPr lang="en-US" dirty="0" smtClean="0"/>
              <a:t>mapping </a:t>
            </a:r>
            <a:r>
              <a:rPr lang="en-US" i="1" dirty="0" smtClean="0"/>
              <a:t>Nuclear Physics, Particle Physics, Mathematics, History of Science</a:t>
            </a:r>
            <a:endParaRPr lang="en-US" i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A2: Rationale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Why you propose the </a:t>
            </a:r>
            <a:r>
              <a:rPr lang="en-US" dirty="0" smtClean="0"/>
              <a:t>scenario?</a:t>
            </a:r>
          </a:p>
          <a:p>
            <a:pPr>
              <a:buNone/>
            </a:pPr>
            <a:r>
              <a:rPr lang="en-US" sz="2800" i="1" dirty="0" smtClean="0"/>
              <a:t>Particle Physics, as usually presented, demands a lot of knowledge in mathematics</a:t>
            </a:r>
            <a:endParaRPr lang="en-US" sz="2800" i="1" dirty="0" smtClean="0"/>
          </a:p>
          <a:p>
            <a:r>
              <a:rPr lang="en-US" dirty="0" smtClean="0"/>
              <a:t>What problem you </a:t>
            </a:r>
            <a:r>
              <a:rPr lang="en-US" dirty="0" smtClean="0"/>
              <a:t>address</a:t>
            </a:r>
          </a:p>
          <a:p>
            <a:pPr>
              <a:buNone/>
            </a:pPr>
            <a:r>
              <a:rPr lang="en-US" sz="2800" i="1" dirty="0" smtClean="0"/>
              <a:t>Can students get an insight in what scientists are doing without knowing (so) much, can they do it by playing?</a:t>
            </a:r>
          </a:p>
          <a:p>
            <a:pPr>
              <a:buNone/>
            </a:pPr>
            <a:r>
              <a:rPr lang="en-US" sz="2800" i="1" dirty="0" smtClean="0"/>
              <a:t>Can students face real problems, not problems/questions that the teacher gives?</a:t>
            </a:r>
          </a:p>
          <a:p>
            <a:pPr>
              <a:buNone/>
            </a:pPr>
            <a:r>
              <a:rPr lang="en-US" sz="2800" i="1" dirty="0" smtClean="0"/>
              <a:t>Is it possible to present forefront science to students?</a:t>
            </a:r>
            <a:endParaRPr lang="en-US" sz="2800" i="1" dirty="0" smtClean="0"/>
          </a:p>
          <a:p>
            <a:r>
              <a:rPr lang="en-US" dirty="0" smtClean="0"/>
              <a:t>What your (i.e. teacher’s) goals </a:t>
            </a:r>
            <a:r>
              <a:rPr lang="en-US" dirty="0" smtClean="0"/>
              <a:t>are</a:t>
            </a:r>
          </a:p>
          <a:p>
            <a:pPr>
              <a:buNone/>
            </a:pPr>
            <a:r>
              <a:rPr lang="en-US" sz="2800" i="1" dirty="0" smtClean="0"/>
              <a:t>Show how scientists work/what is happening right now, get the students to find rules and symmetries, start discussion between students. Get them interested </a:t>
            </a:r>
            <a:r>
              <a:rPr lang="en-US" sz="2800" i="1" dirty="0" smtClean="0"/>
              <a:t>in modern physics.</a:t>
            </a:r>
            <a:endParaRPr lang="en-US" sz="2800" i="1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b: For the student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B1: Beginning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400" i="1" dirty="0" smtClean="0"/>
              <a:t>Design purpose: setting the stage and defining student’s goals</a:t>
            </a:r>
          </a:p>
          <a:p>
            <a:endParaRPr lang="en-US" dirty="0" smtClean="0"/>
          </a:p>
          <a:p>
            <a:r>
              <a:rPr lang="en-US" dirty="0" smtClean="0"/>
              <a:t>Situation</a:t>
            </a:r>
            <a:r>
              <a:rPr lang="en-US" dirty="0" smtClean="0"/>
              <a:t>: </a:t>
            </a:r>
            <a:r>
              <a:rPr lang="en-US" i="1" dirty="0" smtClean="0"/>
              <a:t>We are real scientists! </a:t>
            </a:r>
            <a:r>
              <a:rPr lang="en-US" i="1" dirty="0" err="1" smtClean="0"/>
              <a:t>Let</a:t>
            </a:r>
            <a:r>
              <a:rPr lang="en-US" i="1" dirty="0" err="1" smtClean="0"/>
              <a:t>´s</a:t>
            </a:r>
            <a:r>
              <a:rPr lang="en-US" i="1" dirty="0" smtClean="0"/>
              <a:t> look at event data. Can we understand it? Can we find the Higgs?</a:t>
            </a:r>
          </a:p>
          <a:p>
            <a:r>
              <a:rPr lang="en-US" i="1" dirty="0" smtClean="0"/>
              <a:t> </a:t>
            </a:r>
            <a:r>
              <a:rPr lang="en-US" i="1" dirty="0" smtClean="0"/>
              <a:t>Playing a “MEMORY” styled game in order to be able to do “real” analysis on the HYPATIA tool (</a:t>
            </a:r>
            <a:r>
              <a:rPr lang="en-US" i="1" dirty="0" smtClean="0"/>
              <a:t>http://</a:t>
            </a:r>
            <a:r>
              <a:rPr lang="en-US" i="1" dirty="0" err="1" smtClean="0"/>
              <a:t>hypatia.phys.uoa.gr</a:t>
            </a:r>
            <a:r>
              <a:rPr lang="en-US" i="1" dirty="0" smtClean="0"/>
              <a:t>/</a:t>
            </a:r>
            <a:r>
              <a:rPr lang="en-US" i="1" dirty="0" smtClean="0"/>
              <a:t>)</a:t>
            </a:r>
            <a:endParaRPr lang="en-US" i="1" dirty="0" smtClean="0"/>
          </a:p>
          <a:p>
            <a:r>
              <a:rPr lang="en-US" dirty="0" smtClean="0"/>
              <a:t>Goal definition</a:t>
            </a:r>
            <a:r>
              <a:rPr lang="en-US" dirty="0" smtClean="0"/>
              <a:t>: </a:t>
            </a:r>
            <a:r>
              <a:rPr lang="en-US" i="1" dirty="0" smtClean="0"/>
              <a:t>Learning names of elementary particles (“MEMORY”), learning </a:t>
            </a:r>
            <a:r>
              <a:rPr lang="en-US" i="1" dirty="0" smtClean="0"/>
              <a:t>how they </a:t>
            </a:r>
            <a:r>
              <a:rPr lang="en-US" i="1" dirty="0" smtClean="0"/>
              <a:t>decay (“MEMORY”), </a:t>
            </a:r>
            <a:r>
              <a:rPr lang="en-US" i="1" dirty="0" err="1" smtClean="0"/>
              <a:t>analysing</a:t>
            </a:r>
            <a:r>
              <a:rPr lang="en-US" i="1" dirty="0" smtClean="0"/>
              <a:t> real event data (HYPATIA), finding the Higgs!</a:t>
            </a:r>
          </a:p>
          <a:p>
            <a:r>
              <a:rPr lang="en-US" u="sng" dirty="0" smtClean="0"/>
              <a:t>Minimal</a:t>
            </a:r>
            <a:r>
              <a:rPr lang="en-US" dirty="0" smtClean="0"/>
              <a:t> set of initial </a:t>
            </a:r>
            <a:r>
              <a:rPr lang="en-US" dirty="0" smtClean="0"/>
              <a:t>knowledge: </a:t>
            </a:r>
            <a:r>
              <a:rPr lang="en-US" i="1" dirty="0" smtClean="0"/>
              <a:t>at least 2 didactic hour, basic physics knowledge</a:t>
            </a:r>
            <a:endParaRPr lang="en-US" i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B2: Middle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i="1" dirty="0" smtClean="0"/>
              <a:t>Design purpose: providing means, structure, and support for students to be autonomous but substantially engaged</a:t>
            </a:r>
          </a:p>
          <a:p>
            <a:endParaRPr lang="en-US" dirty="0" smtClean="0"/>
          </a:p>
          <a:p>
            <a:r>
              <a:rPr lang="en-US" dirty="0" smtClean="0"/>
              <a:t>Activities: </a:t>
            </a:r>
            <a:r>
              <a:rPr lang="en-US" i="1" dirty="0" smtClean="0"/>
              <a:t>Plying with cards/board game (“MEMORY”), finding symmetries, using simulators, find information on the web if needed, group work</a:t>
            </a:r>
          </a:p>
          <a:p>
            <a:r>
              <a:rPr lang="en-US" dirty="0" smtClean="0"/>
              <a:t>Materials and </a:t>
            </a:r>
            <a:r>
              <a:rPr lang="en-US" dirty="0" smtClean="0"/>
              <a:t>tools: </a:t>
            </a:r>
            <a:r>
              <a:rPr lang="en-US" i="1" dirty="0" smtClean="0"/>
              <a:t>Special designed “MEMORY” cards, HYPATIA web tool (free </a:t>
            </a:r>
            <a:r>
              <a:rPr lang="en-US" i="1" dirty="0" smtClean="0"/>
              <a:t>http://</a:t>
            </a:r>
            <a:r>
              <a:rPr lang="en-US" i="1" dirty="0" err="1" smtClean="0"/>
              <a:t>hypatia.phys.uoa.gr</a:t>
            </a:r>
            <a:r>
              <a:rPr lang="en-US" i="1" dirty="0" smtClean="0"/>
              <a:t>/</a:t>
            </a:r>
            <a:r>
              <a:rPr lang="en-US" i="1" dirty="0" smtClean="0"/>
              <a:t>), computers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Content </a:t>
            </a:r>
            <a:r>
              <a:rPr lang="en-US" dirty="0" smtClean="0"/>
              <a:t>resources: </a:t>
            </a:r>
            <a:r>
              <a:rPr lang="en-US" i="1" dirty="0" smtClean="0"/>
              <a:t>internet, </a:t>
            </a:r>
            <a:r>
              <a:rPr lang="en-US" i="1" dirty="0" err="1" smtClean="0"/>
              <a:t>www.cern.ch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Rules: </a:t>
            </a:r>
            <a:r>
              <a:rPr lang="en-US" i="1" dirty="0" smtClean="0"/>
              <a:t>“MEMORY” should be familiar, HYPATIA has user manual</a:t>
            </a:r>
          </a:p>
          <a:p>
            <a:r>
              <a:rPr lang="en-US" dirty="0" smtClean="0"/>
              <a:t>Division of </a:t>
            </a:r>
            <a:r>
              <a:rPr lang="en-US" dirty="0" smtClean="0"/>
              <a:t>labor: (</a:t>
            </a:r>
            <a:r>
              <a:rPr lang="en-US" i="1" dirty="0" smtClean="0"/>
              <a:t>Initial lecture and perhaps discussion</a:t>
            </a:r>
            <a:r>
              <a:rPr lang="en-US" dirty="0" smtClean="0"/>
              <a:t>), </a:t>
            </a:r>
            <a:r>
              <a:rPr lang="en-US" i="1" dirty="0" smtClean="0"/>
              <a:t>pair work at first/pair or group </a:t>
            </a:r>
            <a:r>
              <a:rPr lang="en-US" i="1" dirty="0" smtClean="0"/>
              <a:t>work later</a:t>
            </a:r>
            <a:endParaRPr lang="en-US" i="1" dirty="0" smtClean="0"/>
          </a:p>
          <a:p>
            <a:r>
              <a:rPr lang="en-US" dirty="0" smtClean="0"/>
              <a:t>Timeframe (overall duration, frequency etc.</a:t>
            </a:r>
            <a:r>
              <a:rPr lang="en-US" dirty="0" smtClean="0"/>
              <a:t>): </a:t>
            </a:r>
            <a:r>
              <a:rPr lang="en-US" i="1" dirty="0" smtClean="0"/>
              <a:t>initial knowledge 2 didactic hours, preparation/playing/conclusions 3 didactic hours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B3: End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Design purpose: providing closure to the activity</a:t>
            </a:r>
          </a:p>
          <a:p>
            <a:endParaRPr lang="en-US" dirty="0" smtClean="0"/>
          </a:p>
          <a:p>
            <a:r>
              <a:rPr lang="en-US" dirty="0" smtClean="0"/>
              <a:t>Attainment of </a:t>
            </a:r>
            <a:r>
              <a:rPr lang="en-US" dirty="0" smtClean="0"/>
              <a:t>goal : </a:t>
            </a:r>
            <a:r>
              <a:rPr lang="en-US" i="1" dirty="0" smtClean="0"/>
              <a:t>Students are searching for Higgs, the HYPATIA tool will tell if they succeed</a:t>
            </a:r>
          </a:p>
          <a:p>
            <a:r>
              <a:rPr lang="en-US" dirty="0" smtClean="0"/>
              <a:t>Final product (if any</a:t>
            </a:r>
            <a:r>
              <a:rPr lang="en-US" dirty="0" smtClean="0"/>
              <a:t>) : </a:t>
            </a:r>
            <a:r>
              <a:rPr lang="en-US" i="1" dirty="0" smtClean="0"/>
              <a:t>Did the group find the Higgs? Yes or No/Why not? Basic knowledge of particle decay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501</Words>
  <Application>Microsoft Macintosh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Finding the Higgs boson</vt:lpstr>
      <vt:lpstr>Section A: For the teacher</vt:lpstr>
      <vt:lpstr>A1: Educational context</vt:lpstr>
      <vt:lpstr>A2: Rationale</vt:lpstr>
      <vt:lpstr>Section b: For the student</vt:lpstr>
      <vt:lpstr>B1: Beginning</vt:lpstr>
      <vt:lpstr>B2: Middle</vt:lpstr>
      <vt:lpstr>B3: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&lt;scenario title&gt;</dc:title>
  <dc:creator>ea</dc:creator>
  <cp:lastModifiedBy>Jonas Waxlax</cp:lastModifiedBy>
  <cp:revision>32</cp:revision>
  <dcterms:created xsi:type="dcterms:W3CDTF">2013-07-04T07:41:16Z</dcterms:created>
  <dcterms:modified xsi:type="dcterms:W3CDTF">2013-07-04T15:25:23Z</dcterms:modified>
</cp:coreProperties>
</file>