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lvl1pPr>
              <a:defRPr/>
            </a:lvl1pPr>
          </a:lstStyle>
          <a:p>
            <a:pPr>
              <a:defRPr/>
            </a:pPr>
            <a:fld id="{6DBA394F-EEE0-4083-B1DF-18E25FB8DB3E}" type="datetimeFigureOut">
              <a:rPr lang="el-GR"/>
              <a:pPr>
                <a:defRPr/>
              </a:pPr>
              <a:t>26/6/2013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8C7DFBB6-8AC0-46B1-82D0-2C0C92299DC8}"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1648F55A-C0DA-458D-8AD6-6480ABCFA5AA}" type="datetimeFigureOut">
              <a:rPr lang="el-GR"/>
              <a:pPr>
                <a:defRPr/>
              </a:pPr>
              <a:t>26/6/2013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651DD2CD-2BB8-4EBD-9015-2D9A129A0983}"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6DAC0465-9297-40A5-B2FD-DC1109E810A1}" type="datetimeFigureOut">
              <a:rPr lang="el-GR"/>
              <a:pPr>
                <a:defRPr/>
              </a:pPr>
              <a:t>26/6/2013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1C92DC3-2ABD-494F-8524-19237042DEF9}"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lvl1pPr>
              <a:defRPr/>
            </a:lvl1pPr>
          </a:lstStyle>
          <a:p>
            <a:pPr>
              <a:defRPr/>
            </a:pPr>
            <a:fld id="{71772BF7-B183-4013-A2EC-C82F5AAC1945}" type="datetimeFigureOut">
              <a:rPr lang="el-GR"/>
              <a:pPr>
                <a:defRPr/>
              </a:pPr>
              <a:t>26/6/2013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703FC9EC-969A-48D1-B45F-BA25C5F93B38}"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85CFD0C-F37B-4A24-BD2D-6E67E7BA34BB}" type="datetimeFigureOut">
              <a:rPr lang="el-GR"/>
              <a:pPr>
                <a:defRPr/>
              </a:pPr>
              <a:t>26/6/2013</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C2E4F0DC-74DF-4927-9544-BB27A4FCDD4A}"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3"/>
          <p:cNvSpPr>
            <a:spLocks noGrp="1"/>
          </p:cNvSpPr>
          <p:nvPr>
            <p:ph type="dt" sz="half" idx="10"/>
          </p:nvPr>
        </p:nvSpPr>
        <p:spPr/>
        <p:txBody>
          <a:bodyPr/>
          <a:lstStyle>
            <a:lvl1pPr>
              <a:defRPr/>
            </a:lvl1pPr>
          </a:lstStyle>
          <a:p>
            <a:pPr>
              <a:defRPr/>
            </a:pPr>
            <a:fld id="{5B6C6FC9-78AC-4FEF-A871-7CB6D3CB9350}" type="datetimeFigureOut">
              <a:rPr lang="el-GR"/>
              <a:pPr>
                <a:defRPr/>
              </a:pPr>
              <a:t>26/6/2013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529EAB11-3095-4F13-8CE9-8C6B6FC85669}"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3"/>
          <p:cNvSpPr>
            <a:spLocks noGrp="1"/>
          </p:cNvSpPr>
          <p:nvPr>
            <p:ph type="dt" sz="half" idx="10"/>
          </p:nvPr>
        </p:nvSpPr>
        <p:spPr/>
        <p:txBody>
          <a:bodyPr/>
          <a:lstStyle>
            <a:lvl1pPr>
              <a:defRPr/>
            </a:lvl1pPr>
          </a:lstStyle>
          <a:p>
            <a:pPr>
              <a:defRPr/>
            </a:pPr>
            <a:fld id="{91B36944-9F44-4AD7-9BF9-74D53F2552A7}" type="datetimeFigureOut">
              <a:rPr lang="el-GR"/>
              <a:pPr>
                <a:defRPr/>
              </a:pPr>
              <a:t>26/6/2013</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122E2B01-E35F-44C1-9FAA-1DB6F689949D}"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3"/>
          <p:cNvSpPr>
            <a:spLocks noGrp="1"/>
          </p:cNvSpPr>
          <p:nvPr>
            <p:ph type="dt" sz="half" idx="10"/>
          </p:nvPr>
        </p:nvSpPr>
        <p:spPr/>
        <p:txBody>
          <a:bodyPr/>
          <a:lstStyle>
            <a:lvl1pPr>
              <a:defRPr/>
            </a:lvl1pPr>
          </a:lstStyle>
          <a:p>
            <a:pPr>
              <a:defRPr/>
            </a:pPr>
            <a:fld id="{C752BB17-D74C-4A77-A1DB-ED9527FBF8DD}" type="datetimeFigureOut">
              <a:rPr lang="el-GR"/>
              <a:pPr>
                <a:defRPr/>
              </a:pPr>
              <a:t>26/6/2013</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79556318-1626-4C5E-B113-A98F03F055FA}"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F43C008-E8BF-4101-B0FB-03108C1C23B4}" type="datetimeFigureOut">
              <a:rPr lang="el-GR"/>
              <a:pPr>
                <a:defRPr/>
              </a:pPr>
              <a:t>26/6/2013</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2086E318-B06C-40A0-917E-F9AC1208C478}"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05A90E9-387B-4C5C-8D4B-DEA92485B024}" type="datetimeFigureOut">
              <a:rPr lang="el-GR"/>
              <a:pPr>
                <a:defRPr/>
              </a:pPr>
              <a:t>26/6/2013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4AC00378-AEA4-4E45-B5DF-897A137688B4}"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EDDAA89-DA4E-47E2-94E1-2146A2B70497}" type="datetimeFigureOut">
              <a:rPr lang="el-GR"/>
              <a:pPr>
                <a:defRPr/>
              </a:pPr>
              <a:t>26/6/2013</a:t>
            </a:fld>
            <a:endParaRPr lang="el-GR"/>
          </a:p>
        </p:txBody>
      </p:sp>
      <p:sp>
        <p:nvSpPr>
          <p:cNvPr id="6" name="Footer Placeholder 4"/>
          <p:cNvSpPr>
            <a:spLocks noGrp="1"/>
          </p:cNvSpPr>
          <p:nvPr>
            <p:ph type="ftr" sz="quarter" idx="11"/>
          </p:nvPr>
        </p:nvSpPr>
        <p:spPr/>
        <p:txBody>
          <a:bodyPr/>
          <a:lstStyle>
            <a:lvl1pPr>
              <a:defRPr/>
            </a:lvl1pPr>
          </a:lstStyle>
          <a:p>
            <a:pPr>
              <a:defRPr/>
            </a:pPr>
            <a:endParaRPr lang="el-GR"/>
          </a:p>
        </p:txBody>
      </p:sp>
      <p:sp>
        <p:nvSpPr>
          <p:cNvPr id="7" name="Slide Number Placeholder 5"/>
          <p:cNvSpPr>
            <a:spLocks noGrp="1"/>
          </p:cNvSpPr>
          <p:nvPr>
            <p:ph type="sldNum" sz="quarter" idx="12"/>
          </p:nvPr>
        </p:nvSpPr>
        <p:spPr/>
        <p:txBody>
          <a:bodyPr/>
          <a:lstStyle>
            <a:lvl1pPr>
              <a:defRPr/>
            </a:lvl1pPr>
          </a:lstStyle>
          <a:p>
            <a:pPr>
              <a:defRPr/>
            </a:pPr>
            <a:fld id="{33CA18D0-4C9E-4D4E-8999-DF53ACF027ED}"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cstate="print">
            <a:duotone>
              <a:schemeClr val="bg2">
                <a:shade val="45000"/>
                <a:satMod val="135000"/>
              </a:schemeClr>
              <a:prstClr val="white"/>
            </a:duotone>
            <a:lum contrast="30000"/>
          </a:blip>
          <a:srcRect/>
          <a:stretch>
            <a:fillRect/>
          </a:stretch>
        </p:blipFill>
        <p:spPr bwMode="auto">
          <a:xfrm>
            <a:off x="-9525" y="4151709"/>
            <a:ext cx="9153525" cy="2733675"/>
          </a:xfrm>
          <a:prstGeom prst="rect">
            <a:avLst/>
          </a:prstGeom>
          <a:noFill/>
          <a:ln w="9525">
            <a:noFill/>
            <a:miter lim="800000"/>
            <a:headEnd/>
            <a:tailEnd/>
          </a:ln>
        </p:spPr>
      </p:pic>
      <p:sp>
        <p:nvSpPr>
          <p:cNvPr id="1027"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l-GR" smtClean="0"/>
          </a:p>
        </p:txBody>
      </p:sp>
      <p:sp>
        <p:nvSpPr>
          <p:cNvPr id="1028"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2552BA85-56B0-4A77-941F-19C928DDDC29}" type="datetimeFigureOut">
              <a:rPr lang="el-GR"/>
              <a:pPr>
                <a:defRPr/>
              </a:pPr>
              <a:t>26/6/2013</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5444DDE-94BA-47C7-AB2F-E90D5EBF5C1A}"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dirty="0" smtClean="0"/>
              <a:t>In search of a career path</a:t>
            </a:r>
            <a:endParaRPr lang="el-GR" dirty="0" smtClean="0"/>
          </a:p>
        </p:txBody>
      </p:sp>
      <p:sp>
        <p:nvSpPr>
          <p:cNvPr id="3" name="Subtitle 2"/>
          <p:cNvSpPr>
            <a:spLocks noGrp="1"/>
          </p:cNvSpPr>
          <p:nvPr>
            <p:ph type="subTitle" idx="1"/>
          </p:nvPr>
        </p:nvSpPr>
        <p:spPr>
          <a:xfrm>
            <a:off x="1371600" y="3941763"/>
            <a:ext cx="6400800" cy="1752600"/>
          </a:xfrm>
        </p:spPr>
        <p:txBody>
          <a:bodyPr rtlCol="0">
            <a:normAutofit/>
          </a:bodyPr>
          <a:lstStyle/>
          <a:p>
            <a:pPr fontAlgn="auto">
              <a:spcAft>
                <a:spcPts val="0"/>
              </a:spcAft>
              <a:buFont typeface="Arial" pitchFamily="34" charset="0"/>
              <a:buNone/>
              <a:defRPr/>
            </a:pPr>
            <a:r>
              <a:rPr lang="en-US" b="1" dirty="0" smtClean="0">
                <a:solidFill>
                  <a:schemeClr val="tx2">
                    <a:lumMod val="75000"/>
                  </a:schemeClr>
                </a:solidFill>
              </a:rPr>
              <a:t>Career and study planning through gaming</a:t>
            </a:r>
            <a:endParaRPr lang="en-US" b="1" dirty="0" smtClean="0">
              <a:solidFill>
                <a:schemeClr val="tx2">
                  <a:lumMod val="75000"/>
                </a:schemeClr>
              </a:solidFill>
            </a:endParaRPr>
          </a:p>
        </p:txBody>
      </p:sp>
      <p:sp>
        <p:nvSpPr>
          <p:cNvPr id="5" name="Subtitle 2"/>
          <p:cNvSpPr txBox="1">
            <a:spLocks/>
          </p:cNvSpPr>
          <p:nvPr/>
        </p:nvSpPr>
        <p:spPr>
          <a:xfrm>
            <a:off x="1339850" y="5805488"/>
            <a:ext cx="6400800" cy="792162"/>
          </a:xfrm>
          <a:prstGeom prst="rect">
            <a:avLst/>
          </a:prstGeom>
        </p:spPr>
        <p:txBody>
          <a:bodyPr>
            <a:normAutofit/>
          </a:bodyPr>
          <a:lstStyle/>
          <a:p>
            <a:pPr algn="ctr" fontAlgn="auto">
              <a:spcBef>
                <a:spcPct val="20000"/>
              </a:spcBef>
              <a:spcAft>
                <a:spcPts val="0"/>
              </a:spcAft>
              <a:buFont typeface="Arial" pitchFamily="34" charset="0"/>
              <a:buNone/>
              <a:defRPr/>
            </a:pPr>
            <a:r>
              <a:rPr lang="en-US" sz="3200" b="1" dirty="0" smtClean="0">
                <a:solidFill>
                  <a:schemeClr val="accent2">
                    <a:lumMod val="75000"/>
                  </a:schemeClr>
                </a:solidFill>
                <a:latin typeface="+mn-lt"/>
                <a:cs typeface="+mn-cs"/>
              </a:rPr>
              <a:t>Johanna </a:t>
            </a:r>
            <a:r>
              <a:rPr lang="en-US" sz="3200" b="1" dirty="0" err="1" smtClean="0">
                <a:solidFill>
                  <a:schemeClr val="accent2">
                    <a:lumMod val="75000"/>
                  </a:schemeClr>
                </a:solidFill>
                <a:latin typeface="+mn-lt"/>
                <a:cs typeface="+mn-cs"/>
              </a:rPr>
              <a:t>Ahonen</a:t>
            </a:r>
            <a:r>
              <a:rPr lang="en-US" sz="3200" b="1" dirty="0" smtClean="0">
                <a:solidFill>
                  <a:schemeClr val="accent2">
                    <a:lumMod val="75000"/>
                  </a:schemeClr>
                </a:solidFill>
                <a:latin typeface="+mn-lt"/>
                <a:cs typeface="+mn-cs"/>
              </a:rPr>
              <a:t>, Finland</a:t>
            </a:r>
            <a:endParaRPr lang="en-US" sz="3200" b="1" dirty="0">
              <a:solidFill>
                <a:schemeClr val="accent2">
                  <a:lumMod val="75000"/>
                </a:schemeClr>
              </a:solidFill>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Short description</a:t>
            </a:r>
            <a:endParaRPr lang="el-GR" smtClean="0"/>
          </a:p>
        </p:txBody>
      </p:sp>
      <p:sp>
        <p:nvSpPr>
          <p:cNvPr id="3075" name="Content Placeholder 2"/>
          <p:cNvSpPr>
            <a:spLocks noGrp="1"/>
          </p:cNvSpPr>
          <p:nvPr>
            <p:ph idx="1"/>
          </p:nvPr>
        </p:nvSpPr>
        <p:spPr/>
        <p:txBody>
          <a:bodyPr/>
          <a:lstStyle/>
          <a:p>
            <a:r>
              <a:rPr lang="en-US" dirty="0" smtClean="0"/>
              <a:t>My aim is to plan some sort of a learning game / environment / exercise where my students can play out possible career choices and make initial plans for their future life after upper secondary education.  The idea is to get the students thinking about what is required of them in the future and how their personalities would “fit” certain fields of work. </a:t>
            </a:r>
            <a:endParaRPr lang="en-US" dirty="0" smtClean="0"/>
          </a:p>
          <a:p>
            <a:endParaRPr lang="el-G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Student age group addressed</a:t>
            </a:r>
            <a:endParaRPr lang="el-GR" smtClean="0"/>
          </a:p>
        </p:txBody>
      </p:sp>
      <p:sp>
        <p:nvSpPr>
          <p:cNvPr id="4099" name="Content Placeholder 2"/>
          <p:cNvSpPr>
            <a:spLocks noGrp="1"/>
          </p:cNvSpPr>
          <p:nvPr>
            <p:ph idx="1"/>
          </p:nvPr>
        </p:nvSpPr>
        <p:spPr>
          <a:xfrm>
            <a:off x="179388" y="1600200"/>
            <a:ext cx="3538537" cy="4525963"/>
          </a:xfrm>
        </p:spPr>
        <p:txBody>
          <a:bodyPr/>
          <a:lstStyle/>
          <a:p>
            <a:pPr>
              <a:buFont typeface="Arial" charset="0"/>
              <a:buNone/>
            </a:pPr>
            <a:r>
              <a:rPr lang="en-US" dirty="0" smtClean="0"/>
              <a:t>Younger than 10</a:t>
            </a:r>
          </a:p>
          <a:p>
            <a:pPr>
              <a:buNone/>
            </a:pPr>
            <a:r>
              <a:rPr lang="en-US" dirty="0" smtClean="0"/>
              <a:t>10-12 year-olds</a:t>
            </a:r>
          </a:p>
          <a:p>
            <a:pPr>
              <a:buFont typeface="Arial" charset="0"/>
              <a:buNone/>
            </a:pPr>
            <a:r>
              <a:rPr lang="en-US" dirty="0" smtClean="0"/>
              <a:t>13-15 year-olds</a:t>
            </a:r>
          </a:p>
          <a:p>
            <a:pPr>
              <a:buFont typeface="Arial" charset="0"/>
              <a:buNone/>
            </a:pPr>
            <a:r>
              <a:rPr lang="en-US" b="1" dirty="0" smtClean="0">
                <a:solidFill>
                  <a:srgbClr val="FF0000"/>
                </a:solidFill>
              </a:rPr>
              <a:t>16-18 year-olds</a:t>
            </a:r>
          </a:p>
          <a:p>
            <a:pPr>
              <a:buFont typeface="Arial" charset="0"/>
              <a:buNone/>
            </a:pPr>
            <a:r>
              <a:rPr lang="en-US" b="1" dirty="0" smtClean="0">
                <a:solidFill>
                  <a:srgbClr val="FF0000"/>
                </a:solidFill>
              </a:rPr>
              <a:t>18+ year-olds</a:t>
            </a:r>
          </a:p>
          <a:p>
            <a:pPr>
              <a:buFont typeface="Wingdings" pitchFamily="2" charset="2"/>
              <a:buChar char="ü"/>
            </a:pPr>
            <a:endParaRPr lang="el-GR" dirty="0" smtClean="0"/>
          </a:p>
        </p:txBody>
      </p:sp>
      <p:sp>
        <p:nvSpPr>
          <p:cNvPr id="4100" name="Content Placeholder 2"/>
          <p:cNvSpPr txBox="1">
            <a:spLocks/>
          </p:cNvSpPr>
          <p:nvPr/>
        </p:nvSpPr>
        <p:spPr bwMode="auto">
          <a:xfrm>
            <a:off x="3924300" y="1611313"/>
            <a:ext cx="5219700" cy="4525962"/>
          </a:xfrm>
          <a:prstGeom prst="rect">
            <a:avLst/>
          </a:prstGeom>
          <a:noFill/>
          <a:ln w="9525">
            <a:noFill/>
            <a:miter lim="800000"/>
            <a:headEnd/>
            <a:tailEnd/>
          </a:ln>
        </p:spPr>
        <p:txBody>
          <a:bodyPr/>
          <a:lstStyle/>
          <a:p>
            <a:r>
              <a:rPr lang="en-GB" sz="3200" dirty="0">
                <a:latin typeface="Calibri" pitchFamily="34" charset="0"/>
              </a:rPr>
              <a:t>Level in your country:</a:t>
            </a:r>
          </a:p>
          <a:p>
            <a:endParaRPr lang="en-GB" sz="3200" dirty="0">
              <a:latin typeface="Calibri" pitchFamily="34" charset="0"/>
            </a:endParaRPr>
          </a:p>
          <a:p>
            <a:r>
              <a:rPr lang="en-GB" sz="3200" dirty="0">
                <a:latin typeface="Calibri" pitchFamily="34" charset="0"/>
              </a:rPr>
              <a:t>Pre-primary</a:t>
            </a:r>
            <a:endParaRPr lang="el-GR" sz="3200" dirty="0">
              <a:latin typeface="Calibri" pitchFamily="34" charset="0"/>
            </a:endParaRPr>
          </a:p>
          <a:p>
            <a:r>
              <a:rPr lang="en-GB" sz="3200" dirty="0">
                <a:latin typeface="Calibri" pitchFamily="34" charset="0"/>
              </a:rPr>
              <a:t>Lower primary</a:t>
            </a:r>
            <a:endParaRPr lang="el-GR" sz="3200" dirty="0">
              <a:latin typeface="Calibri" pitchFamily="34" charset="0"/>
            </a:endParaRPr>
          </a:p>
          <a:p>
            <a:r>
              <a:rPr lang="en-GB" sz="3200" dirty="0">
                <a:latin typeface="Calibri" pitchFamily="34" charset="0"/>
              </a:rPr>
              <a:t>Upper primary</a:t>
            </a:r>
            <a:endParaRPr lang="el-GR" sz="3200" dirty="0">
              <a:latin typeface="Calibri" pitchFamily="34" charset="0"/>
            </a:endParaRPr>
          </a:p>
          <a:p>
            <a:r>
              <a:rPr lang="en-GB" sz="3200" dirty="0">
                <a:latin typeface="Calibri" pitchFamily="34" charset="0"/>
              </a:rPr>
              <a:t>Lower secondary</a:t>
            </a:r>
            <a:endParaRPr lang="el-GR" sz="3200" dirty="0">
              <a:latin typeface="Calibri" pitchFamily="34" charset="0"/>
            </a:endParaRPr>
          </a:p>
          <a:p>
            <a:r>
              <a:rPr lang="en-GB" sz="3200" b="1" dirty="0">
                <a:solidFill>
                  <a:srgbClr val="FF0000"/>
                </a:solidFill>
                <a:latin typeface="Calibri" pitchFamily="34" charset="0"/>
              </a:rPr>
              <a:t>Upper secondary</a:t>
            </a:r>
            <a:endParaRPr lang="el-GR" sz="3200" b="1" dirty="0">
              <a:solidFill>
                <a:srgbClr val="FF0000"/>
              </a:solidFill>
              <a:latin typeface="Calibri" pitchFamily="34" charset="0"/>
            </a:endParaRPr>
          </a:p>
          <a:p>
            <a:r>
              <a:rPr lang="en-GB" sz="3200" dirty="0">
                <a:latin typeface="Calibri" pitchFamily="34" charset="0"/>
              </a:rPr>
              <a:t>Post-secondary</a:t>
            </a:r>
            <a:endParaRPr lang="el-GR" sz="3200" dirty="0">
              <a:latin typeface="Calibri" pitchFamily="34" charset="0"/>
            </a:endParaRPr>
          </a:p>
          <a:p>
            <a:r>
              <a:rPr lang="en-GB" sz="3200" dirty="0">
                <a:latin typeface="Calibri" pitchFamily="34" charset="0"/>
              </a:rPr>
              <a:t>Tertiary</a:t>
            </a:r>
            <a:endParaRPr lang="el-GR" sz="3200" dirty="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Curriculum area(s) addressed</a:t>
            </a:r>
            <a:endParaRPr lang="el-GR" smtClean="0"/>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dirty="0" smtClean="0"/>
              <a:t>Language (mother tongue)</a:t>
            </a:r>
          </a:p>
          <a:p>
            <a:pPr fontAlgn="auto">
              <a:spcAft>
                <a:spcPts val="0"/>
              </a:spcAft>
              <a:buFont typeface="Arial" pitchFamily="34" charset="0"/>
              <a:buNone/>
              <a:defRPr/>
            </a:pPr>
            <a:r>
              <a:rPr lang="en-US" dirty="0" smtClean="0"/>
              <a:t>Language (foreign languages)</a:t>
            </a:r>
          </a:p>
          <a:p>
            <a:pPr fontAlgn="auto">
              <a:spcAft>
                <a:spcPts val="0"/>
              </a:spcAft>
              <a:buNone/>
              <a:defRPr/>
            </a:pPr>
            <a:r>
              <a:rPr lang="en-US" dirty="0" smtClean="0"/>
              <a:t>Mathematics</a:t>
            </a:r>
          </a:p>
          <a:p>
            <a:pPr fontAlgn="auto">
              <a:spcAft>
                <a:spcPts val="0"/>
              </a:spcAft>
              <a:buFont typeface="Arial" pitchFamily="34" charset="0"/>
              <a:buNone/>
              <a:defRPr/>
            </a:pPr>
            <a:r>
              <a:rPr lang="en-US" dirty="0" smtClean="0"/>
              <a:t>Science and/or technology</a:t>
            </a:r>
          </a:p>
          <a:p>
            <a:pPr fontAlgn="auto">
              <a:spcAft>
                <a:spcPts val="0"/>
              </a:spcAft>
              <a:buNone/>
              <a:defRPr/>
            </a:pPr>
            <a:r>
              <a:rPr lang="en-US" dirty="0" smtClean="0"/>
              <a:t>History</a:t>
            </a:r>
          </a:p>
          <a:p>
            <a:pPr fontAlgn="auto">
              <a:spcAft>
                <a:spcPts val="0"/>
              </a:spcAft>
              <a:buFont typeface="Arial" pitchFamily="34" charset="0"/>
              <a:buNone/>
              <a:defRPr/>
            </a:pPr>
            <a:r>
              <a:rPr lang="en-US" b="1" dirty="0" smtClean="0">
                <a:solidFill>
                  <a:srgbClr val="FF0000"/>
                </a:solidFill>
              </a:rPr>
              <a:t>Social, personal and civic education</a:t>
            </a:r>
          </a:p>
          <a:p>
            <a:pPr fontAlgn="auto">
              <a:spcAft>
                <a:spcPts val="0"/>
              </a:spcAft>
              <a:buFont typeface="Arial" pitchFamily="34" charset="0"/>
              <a:buNone/>
              <a:defRPr/>
            </a:pPr>
            <a:r>
              <a:rPr lang="en-US" dirty="0" smtClean="0"/>
              <a:t>Other: ……………</a:t>
            </a:r>
          </a:p>
          <a:p>
            <a:pPr fontAlgn="auto">
              <a:spcAft>
                <a:spcPts val="0"/>
              </a:spcAft>
              <a:buFont typeface="Arial" pitchFamily="34" charset="0"/>
              <a:buChar char="•"/>
              <a:defRPr/>
            </a:pPr>
            <a:endParaRPr lang="en-US" dirty="0" smtClean="0"/>
          </a:p>
          <a:p>
            <a:pPr fontAlgn="auto">
              <a:spcAft>
                <a:spcPts val="0"/>
              </a:spcAft>
              <a:buFont typeface="Arial" pitchFamily="34" charset="0"/>
              <a:buChar char="•"/>
              <a:defRPr/>
            </a:pPr>
            <a:r>
              <a:rPr lang="en-US" dirty="0" smtClean="0"/>
              <a:t>A cross-curricular approach? </a:t>
            </a:r>
            <a:r>
              <a:rPr lang="en-US" dirty="0" smtClean="0">
                <a:solidFill>
                  <a:srgbClr val="FF0000"/>
                </a:solidFill>
              </a:rPr>
              <a:t>Yes</a:t>
            </a:r>
            <a:endParaRPr lang="en-US" dirty="0" smtClean="0"/>
          </a:p>
          <a:p>
            <a:pPr fontAlgn="auto">
              <a:spcAft>
                <a:spcPts val="0"/>
              </a:spcAft>
              <a:buFont typeface="Arial"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EU key competences addressed</a:t>
            </a:r>
            <a:endParaRPr lang="el-GR" smtClean="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Communication </a:t>
            </a:r>
            <a:r>
              <a:rPr lang="en-US" dirty="0" smtClean="0"/>
              <a:t>in the mother tongue</a:t>
            </a:r>
          </a:p>
          <a:p>
            <a:pPr fontAlgn="auto">
              <a:spcAft>
                <a:spcPts val="0"/>
              </a:spcAft>
              <a:buFont typeface="Arial" pitchFamily="34" charset="0"/>
              <a:buChar char="•"/>
              <a:defRPr/>
            </a:pPr>
            <a:r>
              <a:rPr lang="en-US" dirty="0" smtClean="0"/>
              <a:t>Communication in foreign </a:t>
            </a:r>
            <a:r>
              <a:rPr lang="en-US" dirty="0" smtClean="0"/>
              <a:t>languages</a:t>
            </a:r>
          </a:p>
          <a:p>
            <a:pPr fontAlgn="auto">
              <a:spcAft>
                <a:spcPts val="0"/>
              </a:spcAft>
              <a:buFont typeface="Arial" pitchFamily="34" charset="0"/>
              <a:buChar char="•"/>
              <a:defRPr/>
            </a:pPr>
            <a:r>
              <a:rPr lang="en-US" dirty="0" smtClean="0"/>
              <a:t>Mathematical</a:t>
            </a:r>
            <a:r>
              <a:rPr lang="en-US" dirty="0" smtClean="0"/>
              <a:t>, science and technology competences</a:t>
            </a:r>
          </a:p>
          <a:p>
            <a:pPr fontAlgn="auto">
              <a:spcAft>
                <a:spcPts val="0"/>
              </a:spcAft>
              <a:buFont typeface="Arial" pitchFamily="34" charset="0"/>
              <a:buChar char="•"/>
              <a:defRPr/>
            </a:pPr>
            <a:r>
              <a:rPr lang="en-US" dirty="0" smtClean="0">
                <a:solidFill>
                  <a:srgbClr val="FF0000"/>
                </a:solidFill>
              </a:rPr>
              <a:t>Digital competence</a:t>
            </a:r>
          </a:p>
          <a:p>
            <a:pPr fontAlgn="auto">
              <a:spcAft>
                <a:spcPts val="0"/>
              </a:spcAft>
              <a:buFont typeface="Arial" pitchFamily="34" charset="0"/>
              <a:buChar char="•"/>
              <a:defRPr/>
            </a:pPr>
            <a:r>
              <a:rPr lang="en-US" dirty="0" smtClean="0">
                <a:solidFill>
                  <a:srgbClr val="FF0000"/>
                </a:solidFill>
              </a:rPr>
              <a:t>Learning to </a:t>
            </a:r>
            <a:r>
              <a:rPr lang="en-US" dirty="0" smtClean="0">
                <a:solidFill>
                  <a:srgbClr val="FF0000"/>
                </a:solidFill>
              </a:rPr>
              <a:t>learn</a:t>
            </a:r>
          </a:p>
          <a:p>
            <a:pPr fontAlgn="auto">
              <a:spcAft>
                <a:spcPts val="0"/>
              </a:spcAft>
              <a:buFont typeface="Arial" pitchFamily="34" charset="0"/>
              <a:buChar char="•"/>
              <a:defRPr/>
            </a:pPr>
            <a:r>
              <a:rPr lang="en-US" dirty="0" smtClean="0">
                <a:solidFill>
                  <a:srgbClr val="FF0000"/>
                </a:solidFill>
              </a:rPr>
              <a:t>Social </a:t>
            </a:r>
            <a:r>
              <a:rPr lang="en-US" dirty="0" smtClean="0">
                <a:solidFill>
                  <a:srgbClr val="FF0000"/>
                </a:solidFill>
              </a:rPr>
              <a:t>and civic competences</a:t>
            </a:r>
          </a:p>
          <a:p>
            <a:pPr fontAlgn="auto">
              <a:spcAft>
                <a:spcPts val="0"/>
              </a:spcAft>
              <a:buFont typeface="Arial" pitchFamily="34" charset="0"/>
              <a:buChar char="•"/>
              <a:defRPr/>
            </a:pPr>
            <a:r>
              <a:rPr lang="en-US" dirty="0" smtClean="0">
                <a:solidFill>
                  <a:srgbClr val="FF0000"/>
                </a:solidFill>
              </a:rPr>
              <a:t>Sense of initiative and entrepreneurship</a:t>
            </a:r>
          </a:p>
          <a:p>
            <a:pPr fontAlgn="auto">
              <a:spcAft>
                <a:spcPts val="0"/>
              </a:spcAft>
              <a:buFont typeface="Arial" pitchFamily="34" charset="0"/>
              <a:buChar char="•"/>
              <a:defRPr/>
            </a:pPr>
            <a:r>
              <a:rPr lang="en-US" dirty="0" smtClean="0"/>
              <a:t>Cultural awareness and expression</a:t>
            </a:r>
          </a:p>
          <a:p>
            <a:pPr fontAlgn="auto">
              <a:spcAft>
                <a:spcPts val="0"/>
              </a:spcAft>
              <a:buFont typeface="Arial" pitchFamily="34" charset="0"/>
              <a:buChar char="•"/>
              <a:defRPr/>
            </a:pPr>
            <a:endParaRPr lang="el-GR"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A special emphasis?</a:t>
            </a:r>
            <a:endParaRPr lang="el-GR" smtClean="0"/>
          </a:p>
        </p:txBody>
      </p:sp>
      <p:sp>
        <p:nvSpPr>
          <p:cNvPr id="3" name="Content Placeholder 2"/>
          <p:cNvSpPr>
            <a:spLocks noGrp="1"/>
          </p:cNvSpPr>
          <p:nvPr>
            <p:ph idx="1"/>
          </p:nvPr>
        </p:nvSpPr>
        <p:spPr/>
        <p:txBody>
          <a:bodyPr rtlCol="0">
            <a:normAutofit lnSpcReduction="10000"/>
          </a:bodyPr>
          <a:lstStyle/>
          <a:p>
            <a:pPr fontAlgn="auto">
              <a:spcAft>
                <a:spcPts val="0"/>
              </a:spcAft>
              <a:buNone/>
              <a:defRPr/>
            </a:pPr>
            <a:r>
              <a:rPr lang="en-US" dirty="0" smtClean="0">
                <a:solidFill>
                  <a:srgbClr val="FF0000"/>
                </a:solidFill>
              </a:rPr>
              <a:t>critical thinking</a:t>
            </a:r>
            <a:r>
              <a:rPr lang="fi-FI" dirty="0" smtClean="0">
                <a:solidFill>
                  <a:srgbClr val="FF0000"/>
                </a:solidFill>
              </a:rPr>
              <a:t>, </a:t>
            </a:r>
            <a:r>
              <a:rPr lang="en-US" dirty="0" smtClean="0">
                <a:solidFill>
                  <a:srgbClr val="FF0000"/>
                </a:solidFill>
              </a:rPr>
              <a:t>problem </a:t>
            </a:r>
            <a:r>
              <a:rPr lang="en-US" dirty="0" smtClean="0">
                <a:solidFill>
                  <a:srgbClr val="FF0000"/>
                </a:solidFill>
              </a:rPr>
              <a:t>solving</a:t>
            </a:r>
            <a:endParaRPr lang="el-GR" dirty="0" smtClean="0">
              <a:solidFill>
                <a:srgbClr val="FF0000"/>
              </a:solidFill>
            </a:endParaRPr>
          </a:p>
          <a:p>
            <a:pPr fontAlgn="auto">
              <a:spcAft>
                <a:spcPts val="0"/>
              </a:spcAft>
              <a:buFont typeface="Arial" pitchFamily="34" charset="0"/>
              <a:buNone/>
              <a:defRPr/>
            </a:pPr>
            <a:r>
              <a:rPr lang="en-US" dirty="0" smtClean="0">
                <a:solidFill>
                  <a:srgbClr val="FF0000"/>
                </a:solidFill>
              </a:rPr>
              <a:t>initiative </a:t>
            </a:r>
            <a:r>
              <a:rPr lang="en-US" dirty="0" smtClean="0">
                <a:solidFill>
                  <a:srgbClr val="FF0000"/>
                </a:solidFill>
              </a:rPr>
              <a:t>taking</a:t>
            </a:r>
            <a:r>
              <a:rPr lang="fi-FI" dirty="0" smtClean="0">
                <a:solidFill>
                  <a:srgbClr val="FF0000"/>
                </a:solidFill>
              </a:rPr>
              <a:t>, </a:t>
            </a:r>
            <a:r>
              <a:rPr lang="en-US" dirty="0" smtClean="0">
                <a:solidFill>
                  <a:srgbClr val="FF0000"/>
                </a:solidFill>
              </a:rPr>
              <a:t>decision making</a:t>
            </a:r>
          </a:p>
          <a:p>
            <a:pPr fontAlgn="auto">
              <a:spcAft>
                <a:spcPts val="0"/>
              </a:spcAft>
              <a:buFont typeface="Arial" pitchFamily="34" charset="0"/>
              <a:buNone/>
              <a:defRPr/>
            </a:pPr>
            <a:r>
              <a:rPr lang="en-US" dirty="0" smtClean="0">
                <a:solidFill>
                  <a:srgbClr val="FF0000"/>
                </a:solidFill>
              </a:rPr>
              <a:t>self-awareness and understanding of one’s own strengths</a:t>
            </a:r>
            <a:endParaRPr lang="el-GR" dirty="0" smtClean="0">
              <a:solidFill>
                <a:srgbClr val="FF0000"/>
              </a:solidFill>
            </a:endParaRPr>
          </a:p>
          <a:p>
            <a:pPr fontAlgn="auto">
              <a:spcAft>
                <a:spcPts val="0"/>
              </a:spcAft>
              <a:buNone/>
              <a:defRPr/>
            </a:pPr>
            <a:r>
              <a:rPr lang="fi-FI" dirty="0" err="1" smtClean="0"/>
              <a:t>With</a:t>
            </a:r>
            <a:r>
              <a:rPr lang="fi-FI" dirty="0" smtClean="0"/>
              <a:t> an </a:t>
            </a:r>
            <a:r>
              <a:rPr lang="fi-FI" dirty="0" err="1" smtClean="0"/>
              <a:t>exercise</a:t>
            </a:r>
            <a:r>
              <a:rPr lang="fi-FI" dirty="0" smtClean="0"/>
              <a:t> </a:t>
            </a:r>
            <a:r>
              <a:rPr lang="fi-FI" dirty="0" err="1" smtClean="0"/>
              <a:t>like</a:t>
            </a:r>
            <a:r>
              <a:rPr lang="fi-FI" dirty="0" smtClean="0"/>
              <a:t> </a:t>
            </a:r>
            <a:r>
              <a:rPr lang="fi-FI" dirty="0" err="1" smtClean="0"/>
              <a:t>this</a:t>
            </a:r>
            <a:r>
              <a:rPr lang="fi-FI" dirty="0" smtClean="0"/>
              <a:t> I </a:t>
            </a:r>
            <a:r>
              <a:rPr lang="fi-FI" dirty="0" err="1" smtClean="0"/>
              <a:t>hope</a:t>
            </a:r>
            <a:r>
              <a:rPr lang="fi-FI" dirty="0" smtClean="0"/>
              <a:t> to </a:t>
            </a:r>
            <a:r>
              <a:rPr lang="fi-FI" dirty="0" err="1" smtClean="0"/>
              <a:t>encourage</a:t>
            </a:r>
            <a:r>
              <a:rPr lang="fi-FI" dirty="0" smtClean="0"/>
              <a:t> </a:t>
            </a:r>
            <a:r>
              <a:rPr lang="fi-FI" dirty="0" err="1" smtClean="0"/>
              <a:t>independent</a:t>
            </a:r>
            <a:r>
              <a:rPr lang="fi-FI" dirty="0" smtClean="0"/>
              <a:t> </a:t>
            </a:r>
            <a:r>
              <a:rPr lang="fi-FI" dirty="0" err="1" smtClean="0"/>
              <a:t>decision</a:t>
            </a:r>
            <a:r>
              <a:rPr lang="fi-FI" dirty="0" smtClean="0"/>
              <a:t> </a:t>
            </a:r>
            <a:r>
              <a:rPr lang="fi-FI" dirty="0" err="1" smtClean="0"/>
              <a:t>making</a:t>
            </a:r>
            <a:r>
              <a:rPr lang="fi-FI" dirty="0" smtClean="0"/>
              <a:t> and </a:t>
            </a:r>
            <a:r>
              <a:rPr lang="fi-FI" dirty="0" err="1" smtClean="0"/>
              <a:t>taking</a:t>
            </a:r>
            <a:r>
              <a:rPr lang="fi-FI" dirty="0" smtClean="0"/>
              <a:t> </a:t>
            </a:r>
            <a:r>
              <a:rPr lang="fi-FI" dirty="0" err="1" smtClean="0"/>
              <a:t>responsibility</a:t>
            </a:r>
            <a:r>
              <a:rPr lang="fi-FI" dirty="0" smtClean="0"/>
              <a:t> of </a:t>
            </a:r>
            <a:r>
              <a:rPr lang="fi-FI" dirty="0" err="1" smtClean="0"/>
              <a:t>one’s</a:t>
            </a:r>
            <a:r>
              <a:rPr lang="fi-FI" dirty="0" smtClean="0"/>
              <a:t> </a:t>
            </a:r>
            <a:r>
              <a:rPr lang="fi-FI" dirty="0" err="1" smtClean="0"/>
              <a:t>own</a:t>
            </a:r>
            <a:r>
              <a:rPr lang="fi-FI" dirty="0" smtClean="0"/>
              <a:t> </a:t>
            </a:r>
            <a:r>
              <a:rPr lang="fi-FI" dirty="0" err="1" smtClean="0"/>
              <a:t>choices</a:t>
            </a:r>
            <a:r>
              <a:rPr lang="fi-FI" dirty="0" smtClean="0"/>
              <a:t>. </a:t>
            </a:r>
            <a:r>
              <a:rPr lang="fi-FI" dirty="0" err="1" smtClean="0"/>
              <a:t>Finding</a:t>
            </a:r>
            <a:r>
              <a:rPr lang="fi-FI" dirty="0" smtClean="0"/>
              <a:t> an </a:t>
            </a:r>
            <a:r>
              <a:rPr lang="fi-FI" dirty="0" err="1" smtClean="0"/>
              <a:t>individual</a:t>
            </a:r>
            <a:r>
              <a:rPr lang="fi-FI" dirty="0" smtClean="0"/>
              <a:t> </a:t>
            </a:r>
            <a:r>
              <a:rPr lang="fi-FI" dirty="0" err="1" smtClean="0"/>
              <a:t>path</a:t>
            </a:r>
            <a:r>
              <a:rPr lang="fi-FI" dirty="0" smtClean="0"/>
              <a:t> is </a:t>
            </a:r>
            <a:r>
              <a:rPr lang="fi-FI" dirty="0" err="1" smtClean="0"/>
              <a:t>not</a:t>
            </a:r>
            <a:r>
              <a:rPr lang="fi-FI" dirty="0" smtClean="0"/>
              <a:t> </a:t>
            </a:r>
            <a:r>
              <a:rPr lang="fi-FI" dirty="0" err="1" smtClean="0"/>
              <a:t>always</a:t>
            </a:r>
            <a:r>
              <a:rPr lang="fi-FI" dirty="0" smtClean="0"/>
              <a:t> </a:t>
            </a:r>
            <a:r>
              <a:rPr lang="fi-FI" dirty="0" err="1" smtClean="0"/>
              <a:t>easy</a:t>
            </a:r>
            <a:r>
              <a:rPr lang="fi-FI" dirty="0" smtClean="0"/>
              <a:t>, </a:t>
            </a:r>
            <a:r>
              <a:rPr lang="fi-FI" dirty="0" err="1" smtClean="0"/>
              <a:t>which</a:t>
            </a:r>
            <a:r>
              <a:rPr lang="fi-FI" dirty="0" smtClean="0"/>
              <a:t> is </a:t>
            </a:r>
            <a:r>
              <a:rPr lang="fi-FI" dirty="0" err="1" smtClean="0"/>
              <a:t>why</a:t>
            </a:r>
            <a:r>
              <a:rPr lang="fi-FI" dirty="0" smtClean="0"/>
              <a:t> </a:t>
            </a:r>
            <a:r>
              <a:rPr lang="fi-FI" dirty="0" err="1" smtClean="0"/>
              <a:t>options</a:t>
            </a:r>
            <a:r>
              <a:rPr lang="fi-FI" dirty="0" smtClean="0"/>
              <a:t> </a:t>
            </a:r>
            <a:r>
              <a:rPr lang="fi-FI" dirty="0" err="1" smtClean="0"/>
              <a:t>have</a:t>
            </a:r>
            <a:r>
              <a:rPr lang="fi-FI" dirty="0" smtClean="0"/>
              <a:t> to </a:t>
            </a:r>
            <a:r>
              <a:rPr lang="fi-FI" dirty="0" err="1" smtClean="0"/>
              <a:t>be</a:t>
            </a:r>
            <a:r>
              <a:rPr lang="fi-FI" dirty="0" smtClean="0"/>
              <a:t> </a:t>
            </a:r>
            <a:r>
              <a:rPr lang="fi-FI" dirty="0" err="1" smtClean="0"/>
              <a:t>critically</a:t>
            </a:r>
            <a:r>
              <a:rPr lang="fi-FI" dirty="0" smtClean="0"/>
              <a:t> </a:t>
            </a:r>
            <a:r>
              <a:rPr lang="fi-FI" dirty="0" err="1" smtClean="0"/>
              <a:t>considered</a:t>
            </a:r>
            <a:r>
              <a:rPr lang="fi-FI"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‘Game’ and your idea</a:t>
            </a:r>
            <a:endParaRPr lang="el-GR" smtClean="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None/>
              <a:defRPr/>
            </a:pPr>
            <a:r>
              <a:rPr lang="en-US" dirty="0" smtClean="0"/>
              <a:t>- My idea at this stage involves some sort of role playing / simulation scenarios in which the student will have to try to think like a representative of a certain profession, for example. I would imagine the gaming aspect will have to be rather simple (multiple choice questions or something along those lines) as the game will be a part of an online course and I don’t have extensive knowledge in complex online game design…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b="1" dirty="0" smtClean="0">
                <a:solidFill>
                  <a:schemeClr val="accent6"/>
                </a:solidFill>
              </a:rPr>
              <a:t>Thank you! </a:t>
            </a:r>
            <a:r>
              <a:rPr lang="en-US" b="1" dirty="0" smtClean="0">
                <a:solidFill>
                  <a:schemeClr val="accent6"/>
                </a:solidFill>
                <a:sym typeface="Wingdings" pitchFamily="2" charset="2"/>
              </a:rPr>
              <a:t></a:t>
            </a:r>
            <a:endParaRPr lang="el-GR" b="1" dirty="0" smtClean="0">
              <a:solidFill>
                <a:schemeClr val="accent6"/>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338</Words>
  <Application>Microsoft Office PowerPoint</Application>
  <PresentationFormat>Näytössä katseltava diaesitys (4:3)</PresentationFormat>
  <Paragraphs>47</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Calibri</vt:lpstr>
      <vt:lpstr>Arial</vt:lpstr>
      <vt:lpstr>Wingdings</vt:lpstr>
      <vt:lpstr>Office Theme</vt:lpstr>
      <vt:lpstr>In search of a career path</vt:lpstr>
      <vt:lpstr>Short description</vt:lpstr>
      <vt:lpstr>Student age group addressed</vt:lpstr>
      <vt:lpstr>Curriculum area(s) addressed</vt:lpstr>
      <vt:lpstr>EU key competences addressed</vt:lpstr>
      <vt:lpstr>A special emphasis?</vt:lpstr>
      <vt:lpstr>‘Game’ and your idea</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ea</dc:creator>
  <cp:lastModifiedBy>Johanna</cp:lastModifiedBy>
  <cp:revision>17</cp:revision>
  <dcterms:created xsi:type="dcterms:W3CDTF">2013-06-24T15:07:49Z</dcterms:created>
  <dcterms:modified xsi:type="dcterms:W3CDTF">2013-06-26T08:12:11Z</dcterms:modified>
</cp:coreProperties>
</file>