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1" r:id="rId4"/>
  </p:sldMasterIdLst>
  <p:notesMasterIdLst>
    <p:notesMasterId r:id="rId12"/>
  </p:notesMasterIdLst>
  <p:handoutMasterIdLst>
    <p:handoutMasterId r:id="rId13"/>
  </p:handoutMasterIdLst>
  <p:sldIdLst>
    <p:sldId id="256" r:id="rId5"/>
    <p:sldId id="267" r:id="rId6"/>
    <p:sldId id="269" r:id="rId7"/>
    <p:sldId id="270" r:id="rId8"/>
    <p:sldId id="271" r:id="rId9"/>
    <p:sldId id="272" r:id="rId10"/>
    <p:sldId id="273" r:id="rId11"/>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IOUSI Akrivi" initials="KA" lastIdx="1" clrIdx="0"/>
  <p:cmAuthor id="1" name="athanasiadis"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1B3C"/>
    <a:srgbClr val="FAAB1A"/>
    <a:srgbClr val="3D3E3D"/>
    <a:srgbClr val="3E3F3E"/>
    <a:srgbClr val="415298"/>
    <a:srgbClr val="801073"/>
    <a:srgbClr val="40AE49"/>
    <a:srgbClr val="3E5298"/>
    <a:srgbClr val="D01744"/>
    <a:srgbClr val="DFDFD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3" autoAdjust="0"/>
    <p:restoredTop sz="78261" autoAdjust="0"/>
  </p:normalViewPr>
  <p:slideViewPr>
    <p:cSldViewPr>
      <p:cViewPr>
        <p:scale>
          <a:sx n="77" d="100"/>
          <a:sy n="77" d="100"/>
        </p:scale>
        <p:origin x="-418" y="-125"/>
      </p:cViewPr>
      <p:guideLst>
        <p:guide orient="horz" pos="2160"/>
        <p:guide pos="2880"/>
      </p:guideLst>
    </p:cSldViewPr>
  </p:slideViewPr>
  <p:outlineViewPr>
    <p:cViewPr>
      <p:scale>
        <a:sx n="33" d="100"/>
        <a:sy n="33" d="100"/>
      </p:scale>
      <p:origin x="0" y="4938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31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E15F116E-DAE7-9346-A492-708D19B6D394}" type="datetimeFigureOut">
              <a:rPr lang="en-US"/>
              <a:pPr>
                <a:defRPr/>
              </a:pPr>
              <a:t>6/5/2015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BCD371D-6F20-B340-AF28-52F0A788CBEC}" type="slidenum">
              <a:rPr lang="en-US"/>
              <a:pPr>
                <a:defRPr/>
              </a:pPr>
              <a:t>‹#›</a:t>
            </a:fld>
            <a:endParaRPr lang="en-US"/>
          </a:p>
        </p:txBody>
      </p:sp>
    </p:spTree>
    <p:extLst>
      <p:ext uri="{BB962C8B-B14F-4D97-AF65-F5344CB8AC3E}">
        <p14:creationId xmlns:p14="http://schemas.microsoft.com/office/powerpoint/2010/main" val="30605548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A59469A3-A39C-BF41-8655-8E15774C0CB0}" type="datetimeFigureOut">
              <a:rPr lang="en-US"/>
              <a:pPr>
                <a:defRPr/>
              </a:pPr>
              <a:t>6/5/2015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251A44FF-911C-8B47-8DFB-3156D90EE1BE}" type="slidenum">
              <a:rPr lang="en-US"/>
              <a:pPr>
                <a:defRPr/>
              </a:pPr>
              <a:t>‹#›</a:t>
            </a:fld>
            <a:endParaRPr lang="en-US"/>
          </a:p>
        </p:txBody>
      </p:sp>
    </p:spTree>
    <p:extLst>
      <p:ext uri="{BB962C8B-B14F-4D97-AF65-F5344CB8AC3E}">
        <p14:creationId xmlns:p14="http://schemas.microsoft.com/office/powerpoint/2010/main" val="3820852948"/>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fontAlgn="base">
      <a:spcBef>
        <a:spcPct val="30000"/>
      </a:spcBef>
      <a:spcAft>
        <a:spcPct val="0"/>
      </a:spcAft>
      <a:defRPr sz="1200" kern="1200">
        <a:solidFill>
          <a:schemeClr val="tx1"/>
        </a:solidFill>
        <a:latin typeface="+mn-lt"/>
        <a:ea typeface="ＭＳ Ｐゴシック" charset="0"/>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0"/>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0"/>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LU"/>
          </a:p>
        </p:txBody>
      </p:sp>
      <p:sp>
        <p:nvSpPr>
          <p:cNvPr id="4" name="Slide Number Placeholder 3"/>
          <p:cNvSpPr>
            <a:spLocks noGrp="1"/>
          </p:cNvSpPr>
          <p:nvPr>
            <p:ph type="sldNum" sz="quarter" idx="10"/>
          </p:nvPr>
        </p:nvSpPr>
        <p:spPr/>
        <p:txBody>
          <a:bodyPr/>
          <a:lstStyle/>
          <a:p>
            <a:pPr>
              <a:defRPr/>
            </a:pPr>
            <a:fld id="{251A44FF-911C-8B47-8DFB-3156D90EE1BE}" type="slidenum">
              <a:rPr lang="en-US" smtClean="0"/>
              <a:pPr>
                <a:defRPr/>
              </a:pPr>
              <a:t>1</a:t>
            </a:fld>
            <a:endParaRPr lang="en-US"/>
          </a:p>
        </p:txBody>
      </p:sp>
    </p:spTree>
    <p:extLst>
      <p:ext uri="{BB962C8B-B14F-4D97-AF65-F5344CB8AC3E}">
        <p14:creationId xmlns:p14="http://schemas.microsoft.com/office/powerpoint/2010/main" val="40155347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hthoek 6"/>
          <p:cNvSpPr/>
          <p:nvPr/>
        </p:nvSpPr>
        <p:spPr>
          <a:xfrm>
            <a:off x="0" y="2521033"/>
            <a:ext cx="9144000" cy="1737418"/>
          </a:xfrm>
          <a:prstGeom prst="rect">
            <a:avLst/>
          </a:prstGeom>
          <a:gradFill>
            <a:gsLst>
              <a:gs pos="0">
                <a:srgbClr val="D01744"/>
              </a:gs>
              <a:gs pos="100000">
                <a:srgbClr val="3E529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685800" y="2636912"/>
            <a:ext cx="7772400" cy="1512000"/>
          </a:xfrm>
        </p:spPr>
        <p:txBody>
          <a:bodyPr anchor="ctr" anchorCtr="0"/>
          <a:lstStyle>
            <a:lvl1pPr algn="ctr">
              <a:defRPr b="0"/>
            </a:lvl1pPr>
          </a:lstStyle>
          <a:p>
            <a:r>
              <a:rPr lang="en-US" dirty="0" smtClean="0"/>
              <a:t>Click to edit Master title style</a:t>
            </a:r>
            <a:endParaRPr lang="nl-NL" dirty="0"/>
          </a:p>
        </p:txBody>
      </p:sp>
      <p:sp>
        <p:nvSpPr>
          <p:cNvPr id="8" name="Rechthoek 7"/>
          <p:cNvSpPr/>
          <p:nvPr/>
        </p:nvSpPr>
        <p:spPr>
          <a:xfrm>
            <a:off x="0" y="0"/>
            <a:ext cx="9144000" cy="14358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p:cNvSpPr/>
          <p:nvPr userDrawn="1"/>
        </p:nvSpPr>
        <p:spPr>
          <a:xfrm>
            <a:off x="0" y="5661248"/>
            <a:ext cx="9144000" cy="11478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Ondertitel 2"/>
          <p:cNvSpPr>
            <a:spLocks noGrp="1"/>
          </p:cNvSpPr>
          <p:nvPr>
            <p:ph type="subTitle" idx="1"/>
          </p:nvPr>
        </p:nvSpPr>
        <p:spPr>
          <a:xfrm>
            <a:off x="1371600" y="4437112"/>
            <a:ext cx="6400800" cy="1448406"/>
          </a:xfrm>
        </p:spPr>
        <p:txBody>
          <a:bodyPr/>
          <a:lstStyle>
            <a:lvl1pPr marL="0" indent="0" algn="ctr">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nl-NL" dirty="0"/>
          </a:p>
        </p:txBody>
      </p:sp>
      <p:sp>
        <p:nvSpPr>
          <p:cNvPr id="13" name="Rectangle 12"/>
          <p:cNvSpPr/>
          <p:nvPr userDrawn="1"/>
        </p:nvSpPr>
        <p:spPr>
          <a:xfrm>
            <a:off x="0" y="4257639"/>
            <a:ext cx="2293870" cy="154253"/>
          </a:xfrm>
          <a:prstGeom prst="rect">
            <a:avLst/>
          </a:prstGeom>
          <a:solidFill>
            <a:srgbClr val="40AE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Rectangle 13"/>
          <p:cNvSpPr/>
          <p:nvPr userDrawn="1"/>
        </p:nvSpPr>
        <p:spPr>
          <a:xfrm>
            <a:off x="2278130" y="4257639"/>
            <a:ext cx="2293870" cy="154253"/>
          </a:xfrm>
          <a:prstGeom prst="rect">
            <a:avLst/>
          </a:prstGeom>
          <a:solidFill>
            <a:srgbClr val="FAA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Rectangle 14"/>
          <p:cNvSpPr/>
          <p:nvPr userDrawn="1"/>
        </p:nvSpPr>
        <p:spPr>
          <a:xfrm>
            <a:off x="4572000" y="4257639"/>
            <a:ext cx="2293870" cy="154253"/>
          </a:xfrm>
          <a:prstGeom prst="rect">
            <a:avLst/>
          </a:prstGeom>
          <a:solidFill>
            <a:srgbClr val="E31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6" name="Rectangle 15"/>
          <p:cNvSpPr/>
          <p:nvPr userDrawn="1"/>
        </p:nvSpPr>
        <p:spPr>
          <a:xfrm>
            <a:off x="6850130" y="4257640"/>
            <a:ext cx="2293870" cy="154253"/>
          </a:xfrm>
          <a:prstGeom prst="rect">
            <a:avLst/>
          </a:prstGeom>
          <a:solidFill>
            <a:srgbClr val="8010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17" name="Picture 1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07504" y="6237312"/>
            <a:ext cx="792088" cy="528059"/>
          </a:xfrm>
          <a:prstGeom prst="rect">
            <a:avLst/>
          </a:prstGeom>
        </p:spPr>
      </p:pic>
      <p:sp>
        <p:nvSpPr>
          <p:cNvPr id="18" name="TextBox 17"/>
          <p:cNvSpPr txBox="1"/>
          <p:nvPr userDrawn="1"/>
        </p:nvSpPr>
        <p:spPr>
          <a:xfrm>
            <a:off x="899592" y="6211373"/>
            <a:ext cx="7344816" cy="553998"/>
          </a:xfrm>
          <a:prstGeom prst="rect">
            <a:avLst/>
          </a:prstGeom>
          <a:noFill/>
        </p:spPr>
        <p:txBody>
          <a:bodyPr wrap="square" rtlCol="0">
            <a:spAutoFit/>
          </a:bodyPr>
          <a:lstStyle/>
          <a:p>
            <a:r>
              <a:rPr lang="en-IE" sz="1000" b="0" dirty="0" smtClean="0">
                <a:solidFill>
                  <a:schemeClr val="tx1">
                    <a:lumMod val="50000"/>
                    <a:lumOff val="50000"/>
                  </a:schemeClr>
                </a:solidFill>
              </a:rPr>
              <a:t>The Inspiring Science project has received funding from the European Union’s ICT Policy Support Programme as part of the Competitiveness and Innovation Framework Programme. This publication reflects only the author’s views and the European Union </a:t>
            </a:r>
            <a:br>
              <a:rPr lang="en-IE" sz="1000" b="0" dirty="0" smtClean="0">
                <a:solidFill>
                  <a:schemeClr val="tx1">
                    <a:lumMod val="50000"/>
                    <a:lumOff val="50000"/>
                  </a:schemeClr>
                </a:solidFill>
              </a:rPr>
            </a:br>
            <a:r>
              <a:rPr lang="en-IE" sz="1000" b="0" dirty="0" smtClean="0">
                <a:solidFill>
                  <a:schemeClr val="tx1">
                    <a:lumMod val="50000"/>
                    <a:lumOff val="50000"/>
                  </a:schemeClr>
                </a:solidFill>
              </a:rPr>
              <a:t>is not liable for any use that might be made of information contained therein.</a:t>
            </a:r>
            <a:endParaRPr lang="en-IE" sz="1000" b="0" dirty="0">
              <a:solidFill>
                <a:schemeClr val="tx1">
                  <a:lumMod val="50000"/>
                  <a:lumOff val="50000"/>
                </a:schemeClr>
              </a:solidFill>
            </a:endParaRPr>
          </a:p>
        </p:txBody>
      </p:sp>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46331" y="980728"/>
            <a:ext cx="6851337" cy="963088"/>
          </a:xfrm>
          <a:prstGeom prst="rect">
            <a:avLst/>
          </a:prstGeom>
        </p:spPr>
      </p:pic>
    </p:spTree>
  </p:cSld>
  <p:clrMapOvr>
    <a:masterClrMapping/>
  </p:clrMapOvr>
  <p:timing>
    <p:tnLst>
      <p:par>
        <p:cTn id="1" dur="indefinite" restart="never" nodeType="tmRoot"/>
      </p:par>
    </p:tnLst>
  </p:timing>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Click to edit Master title style</a:t>
            </a:r>
            <a:endParaRPr lang="nl-NL" dirty="0"/>
          </a:p>
        </p:txBody>
      </p:sp>
      <p:sp>
        <p:nvSpPr>
          <p:cNvPr id="3" name="Tijdelijke aanduiding voor inhoud 2"/>
          <p:cNvSpPr>
            <a:spLocks noGrp="1"/>
          </p:cNvSpPr>
          <p:nvPr>
            <p:ph idx="1"/>
          </p:nvPr>
        </p:nvSpPr>
        <p:spPr/>
        <p:txBody>
          <a:bodyPr>
            <a:normAutofit/>
          </a:bodyPr>
          <a:lstStyle>
            <a:lvl1pPr>
              <a:defRPr sz="2400"/>
            </a:lvl1pPr>
          </a:lstStyle>
          <a:p>
            <a:pPr lvl="0"/>
            <a:r>
              <a:rPr lang="en-US" dirty="0" smtClean="0"/>
              <a:t>Click to edit Master text styles</a:t>
            </a:r>
          </a:p>
        </p:txBody>
      </p:sp>
      <p:sp>
        <p:nvSpPr>
          <p:cNvPr id="6" name="Tijdelijke aanduiding voor dianummer 5"/>
          <p:cNvSpPr>
            <a:spLocks noGrp="1"/>
          </p:cNvSpPr>
          <p:nvPr>
            <p:ph type="sldNum" sz="quarter" idx="12"/>
          </p:nvPr>
        </p:nvSpPr>
        <p:spPr>
          <a:xfrm>
            <a:off x="8686800" y="188640"/>
            <a:ext cx="395064" cy="365125"/>
          </a:xfrm>
        </p:spPr>
        <p:txBody>
          <a:bodyPr/>
          <a:lstStyle/>
          <a:p>
            <a:pPr>
              <a:defRPr/>
            </a:pPr>
            <a:fld id="{E7BE5AE2-2FBA-4B15-BF3B-D050D859EA4C}" type="slidenum">
              <a:rPr lang="el-GR" smtClean="0"/>
              <a:pPr>
                <a:defRPr/>
              </a:pPr>
              <a:t>‹#›</a:t>
            </a:fld>
            <a:endParaRPr lang="el-GR"/>
          </a:p>
        </p:txBody>
      </p:sp>
    </p:spTree>
  </p:cSld>
  <p:clrMapOvr>
    <a:masterClrMapping/>
  </p:clrMapOvr>
  <p:timing>
    <p:tnLst>
      <p:par>
        <p:cTn id="1" dur="indefinite" restart="never" nodeType="tmRoot"/>
      </p:par>
    </p:tnLst>
  </p:timing>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smtClean="0"/>
              <a:t>Click to edit Master title style</a:t>
            </a:r>
            <a:endParaRPr lang="nl-NL"/>
          </a:p>
        </p:txBody>
      </p:sp>
      <p:sp>
        <p:nvSpPr>
          <p:cNvPr id="3" name="Tijdelijke aanduiding voor inhoud 2"/>
          <p:cNvSpPr>
            <a:spLocks noGrp="1"/>
          </p:cNvSpPr>
          <p:nvPr>
            <p:ph sz="half" idx="1"/>
          </p:nvPr>
        </p:nvSpPr>
        <p:spPr>
          <a:xfrm>
            <a:off x="457200" y="1600200"/>
            <a:ext cx="4038600" cy="4781128"/>
          </a:xfrm>
        </p:spPr>
        <p:txBody>
          <a:bodyPr>
            <a:normAutofit/>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Tijdelijke aanduiding voor inhoud 3"/>
          <p:cNvSpPr>
            <a:spLocks noGrp="1"/>
          </p:cNvSpPr>
          <p:nvPr>
            <p:ph sz="half" idx="2"/>
          </p:nvPr>
        </p:nvSpPr>
        <p:spPr>
          <a:xfrm>
            <a:off x="4648200" y="1600200"/>
            <a:ext cx="4038600" cy="4781128"/>
          </a:xfrm>
        </p:spPr>
        <p:txBody>
          <a:bodyPr>
            <a:normAutofit/>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7" name="Tijdelijke aanduiding voor dianummer 6"/>
          <p:cNvSpPr>
            <a:spLocks noGrp="1"/>
          </p:cNvSpPr>
          <p:nvPr>
            <p:ph type="sldNum" sz="quarter" idx="12"/>
          </p:nvPr>
        </p:nvSpPr>
        <p:spPr/>
        <p:txBody>
          <a:bodyPr/>
          <a:lstStyle/>
          <a:p>
            <a:pPr>
              <a:defRPr/>
            </a:pPr>
            <a:fld id="{E7BE5AE2-2FBA-4B15-BF3B-D050D859EA4C}" type="slidenum">
              <a:rPr lang="el-GR" smtClean="0"/>
              <a:pPr>
                <a:defRPr/>
              </a:pPr>
              <a:t>‹#›</a:t>
            </a:fld>
            <a:endParaRPr lang="el-GR"/>
          </a:p>
        </p:txBody>
      </p:sp>
    </p:spTree>
  </p:cSld>
  <p:clrMapOvr>
    <a:masterClrMapping/>
  </p:clrMapOvr>
  <p:timing>
    <p:tnLst>
      <p:par>
        <p:cTn id="1" dur="indefinite" restart="never" nodeType="tmRoot"/>
      </p:par>
    </p:tnLst>
  </p:timing>
  <p:hf hdr="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hthoek 6"/>
          <p:cNvSpPr/>
          <p:nvPr userDrawn="1"/>
        </p:nvSpPr>
        <p:spPr>
          <a:xfrm>
            <a:off x="0" y="0"/>
            <a:ext cx="9144000" cy="1078802"/>
          </a:xfrm>
          <a:prstGeom prst="rect">
            <a:avLst/>
          </a:prstGeom>
          <a:gradFill>
            <a:gsLst>
              <a:gs pos="0">
                <a:srgbClr val="D01744"/>
              </a:gs>
              <a:gs pos="100000">
                <a:srgbClr val="3E529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8" name="Group 7"/>
          <p:cNvGrpSpPr/>
          <p:nvPr userDrawn="1"/>
        </p:nvGrpSpPr>
        <p:grpSpPr>
          <a:xfrm>
            <a:off x="0" y="1064235"/>
            <a:ext cx="9144000" cy="95781"/>
            <a:chOff x="0" y="1052736"/>
            <a:chExt cx="9144000" cy="95781"/>
          </a:xfrm>
        </p:grpSpPr>
        <p:sp>
          <p:nvSpPr>
            <p:cNvPr id="12" name="Rectangle 11"/>
            <p:cNvSpPr/>
            <p:nvPr userDrawn="1"/>
          </p:nvSpPr>
          <p:spPr>
            <a:xfrm>
              <a:off x="0" y="1052736"/>
              <a:ext cx="2293870" cy="95780"/>
            </a:xfrm>
            <a:prstGeom prst="rect">
              <a:avLst/>
            </a:prstGeom>
            <a:solidFill>
              <a:srgbClr val="40AE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Rectangle 12"/>
            <p:cNvSpPr/>
            <p:nvPr userDrawn="1"/>
          </p:nvSpPr>
          <p:spPr>
            <a:xfrm>
              <a:off x="2278130" y="1052736"/>
              <a:ext cx="2293870" cy="95780"/>
            </a:xfrm>
            <a:prstGeom prst="rect">
              <a:avLst/>
            </a:prstGeom>
            <a:solidFill>
              <a:srgbClr val="FAAB1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Rectangle 13"/>
            <p:cNvSpPr/>
            <p:nvPr userDrawn="1"/>
          </p:nvSpPr>
          <p:spPr>
            <a:xfrm>
              <a:off x="4572000" y="1052736"/>
              <a:ext cx="2293870" cy="95780"/>
            </a:xfrm>
            <a:prstGeom prst="rect">
              <a:avLst/>
            </a:prstGeom>
            <a:solidFill>
              <a:srgbClr val="E31B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Rectangle 14"/>
            <p:cNvSpPr/>
            <p:nvPr userDrawn="1"/>
          </p:nvSpPr>
          <p:spPr>
            <a:xfrm>
              <a:off x="6850130" y="1052737"/>
              <a:ext cx="2293870" cy="95780"/>
            </a:xfrm>
            <a:prstGeom prst="rect">
              <a:avLst/>
            </a:prstGeom>
            <a:solidFill>
              <a:srgbClr val="8010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grpSp>
      <p:sp>
        <p:nvSpPr>
          <p:cNvPr id="2" name="Tijdelijke aanduiding voor titel 1"/>
          <p:cNvSpPr>
            <a:spLocks noGrp="1"/>
          </p:cNvSpPr>
          <p:nvPr>
            <p:ph type="title"/>
          </p:nvPr>
        </p:nvSpPr>
        <p:spPr>
          <a:xfrm>
            <a:off x="457200" y="202630"/>
            <a:ext cx="8229600" cy="778098"/>
          </a:xfrm>
          <a:prstGeom prst="rect">
            <a:avLst/>
          </a:prstGeom>
        </p:spPr>
        <p:txBody>
          <a:bodyPr vert="horz" lIns="91440" tIns="45720" rIns="91440" bIns="45720" rtlCol="0" anchor="t" anchorCtr="0">
            <a:normAutofit/>
          </a:bodyPr>
          <a:lstStyle/>
          <a:p>
            <a:r>
              <a:rPr lang="nl-NL" dirty="0" smtClean="0"/>
              <a:t>&lt;TITLE&gt;</a:t>
            </a:r>
            <a:endParaRPr lang="nl-NL" dirty="0"/>
          </a:p>
        </p:txBody>
      </p:sp>
      <p:sp>
        <p:nvSpPr>
          <p:cNvPr id="6" name="Tijdelijke aanduiding voor dianummer 5"/>
          <p:cNvSpPr>
            <a:spLocks noGrp="1"/>
          </p:cNvSpPr>
          <p:nvPr>
            <p:ph type="sldNum" sz="quarter" idx="4"/>
          </p:nvPr>
        </p:nvSpPr>
        <p:spPr>
          <a:xfrm>
            <a:off x="8686800" y="188640"/>
            <a:ext cx="395064" cy="365125"/>
          </a:xfrm>
          <a:prstGeom prst="rect">
            <a:avLst/>
          </a:prstGeom>
        </p:spPr>
        <p:txBody>
          <a:bodyPr vert="horz" lIns="91440" tIns="45720" rIns="91440" bIns="45720" rtlCol="0" anchor="ctr"/>
          <a:lstStyle>
            <a:lvl1pPr algn="r">
              <a:defRPr sz="900">
                <a:solidFill>
                  <a:schemeClr val="bg1"/>
                </a:solidFill>
              </a:defRPr>
            </a:lvl1pPr>
          </a:lstStyle>
          <a:p>
            <a:pPr>
              <a:defRPr/>
            </a:pPr>
            <a:fld id="{E7BE5AE2-2FBA-4B15-BF3B-D050D859EA4C}" type="slidenum">
              <a:rPr lang="el-GR" smtClean="0"/>
              <a:pPr>
                <a:defRPr/>
              </a:pPr>
              <a:t>‹#›</a:t>
            </a:fld>
            <a:endParaRPr lang="el-GR" dirty="0"/>
          </a:p>
        </p:txBody>
      </p:sp>
      <p:sp>
        <p:nvSpPr>
          <p:cNvPr id="3" name="Tijdelijke aanduiding voor tekst 2"/>
          <p:cNvSpPr>
            <a:spLocks noGrp="1"/>
          </p:cNvSpPr>
          <p:nvPr>
            <p:ph type="body" idx="1"/>
          </p:nvPr>
        </p:nvSpPr>
        <p:spPr>
          <a:xfrm>
            <a:off x="457200" y="1412776"/>
            <a:ext cx="8229600" cy="4959346"/>
          </a:xfrm>
          <a:prstGeom prst="rect">
            <a:avLst/>
          </a:prstGeom>
        </p:spPr>
        <p:txBody>
          <a:bodyPr vert="horz" lIns="91440" tIns="45720" rIns="91440" bIns="45720" rtlCol="0">
            <a:normAutofit/>
          </a:bodyPr>
          <a:lstStyle/>
          <a:p>
            <a:pPr lvl="0"/>
            <a:r>
              <a:rPr lang="nl-NL" dirty="0" smtClean="0"/>
              <a:t>Klik om de modelstijlen te bewerken</a:t>
            </a:r>
          </a:p>
        </p:txBody>
      </p:sp>
      <p:pic>
        <p:nvPicPr>
          <p:cNvPr id="18" name="Picture 17"/>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476578" y="6454179"/>
            <a:ext cx="2438611" cy="341406"/>
          </a:xfrm>
          <a:prstGeom prst="rect">
            <a:avLst/>
          </a:prstGeom>
        </p:spPr>
      </p:pic>
    </p:spTree>
  </p:cSld>
  <p:clrMap bg1="lt1" tx1="dk1" bg2="lt2" tx2="dk2" accent1="accent1" accent2="accent2" accent3="accent3" accent4="accent4" accent5="accent5" accent6="accent6" hlink="hlink" folHlink="folHlink"/>
  <p:sldLayoutIdLst>
    <p:sldLayoutId id="2147483732" r:id="rId1"/>
    <p:sldLayoutId id="2147483733" r:id="rId2"/>
    <p:sldLayoutId id="2147483735" r:id="rId3"/>
  </p:sldLayoutIdLst>
  <p:timing>
    <p:tnLst>
      <p:par>
        <p:cTn id="1" dur="indefinite" restart="never" nodeType="tmRoot"/>
      </p:par>
    </p:tnLst>
  </p:timing>
  <p:hf hdr="0"/>
  <p:txStyles>
    <p:titleStyle>
      <a:lvl1pPr algn="l" defTabSz="914400" rtl="0" eaLnBrk="1" latinLnBrk="0" hangingPunct="1">
        <a:spcBef>
          <a:spcPct val="0"/>
        </a:spcBef>
        <a:buNone/>
        <a:defRPr sz="3600" b="0" kern="1200">
          <a:solidFill>
            <a:schemeClr val="bg1"/>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2400"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twitter.com/InspiringScien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twitter.com/InspiringScienc"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goo.gl/forms/CmJ9Py1D2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t"/>
          <a:lstStyle/>
          <a:p>
            <a:r>
              <a:rPr lang="el-GR" dirty="0" smtClean="0">
                <a:latin typeface="Arial" panose="020B0604020202020204" pitchFamily="34" charset="0"/>
                <a:cs typeface="Arial" panose="020B0604020202020204" pitchFamily="34" charset="0"/>
              </a:rPr>
              <a:t>Εργαστήριο </a:t>
            </a:r>
            <a:r>
              <a:rPr lang="el-GR" dirty="0" err="1" smtClean="0">
                <a:latin typeface="Arial" panose="020B0604020202020204" pitchFamily="34" charset="0"/>
                <a:cs typeface="Arial" panose="020B0604020202020204" pitchFamily="34" charset="0"/>
              </a:rPr>
              <a:t>Αναστοχασμού</a:t>
            </a:r>
            <a:r>
              <a:rPr lang="el-GR" dirty="0" smtClean="0">
                <a:latin typeface="Arial" panose="020B0604020202020204" pitchFamily="34" charset="0"/>
                <a:cs typeface="Arial" panose="020B0604020202020204" pitchFamily="34" charset="0"/>
              </a:rPr>
              <a:t> Εκπαιδευτικών</a:t>
            </a:r>
            <a:endParaRPr lang="en-US" dirty="0">
              <a:latin typeface="Arial" panose="020B0604020202020204" pitchFamily="34" charset="0"/>
              <a:cs typeface="Arial" panose="020B0604020202020204" pitchFamily="34" charset="0"/>
            </a:endParaRPr>
          </a:p>
        </p:txBody>
      </p:sp>
      <p:sp>
        <p:nvSpPr>
          <p:cNvPr id="4" name="Subtitle 3"/>
          <p:cNvSpPr>
            <a:spLocks noGrp="1"/>
          </p:cNvSpPr>
          <p:nvPr>
            <p:ph type="subTitle" idx="1"/>
          </p:nvPr>
        </p:nvSpPr>
        <p:spPr/>
        <p:txBody>
          <a:bodyPr/>
          <a:lstStyle/>
          <a:p>
            <a:r>
              <a:rPr lang="el-GR" dirty="0" smtClean="0">
                <a:latin typeface="Arial" panose="020B0604020202020204" pitchFamily="34" charset="0"/>
                <a:cs typeface="Arial" panose="020B0604020202020204" pitchFamily="34" charset="0"/>
              </a:rPr>
              <a:t>Παλλήνη, </a:t>
            </a:r>
            <a:r>
              <a:rPr lang="en-US" dirty="0" smtClean="0">
                <a:latin typeface="Arial" panose="020B0604020202020204" pitchFamily="34" charset="0"/>
                <a:cs typeface="Arial" panose="020B0604020202020204" pitchFamily="34" charset="0"/>
              </a:rPr>
              <a:t>28</a:t>
            </a:r>
            <a:r>
              <a:rPr lang="el-GR" dirty="0" smtClean="0">
                <a:latin typeface="Arial" panose="020B0604020202020204" pitchFamily="34" charset="0"/>
                <a:cs typeface="Arial" panose="020B0604020202020204" pitchFamily="34" charset="0"/>
              </a:rPr>
              <a:t>/05/15</a:t>
            </a:r>
            <a:endParaRPr lang="en-US" dirty="0" smtClean="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44624"/>
            <a:ext cx="8229600" cy="778098"/>
          </a:xfrm>
        </p:spPr>
        <p:txBody>
          <a:bodyPr>
            <a:normAutofit fontScale="90000"/>
          </a:bodyPr>
          <a:lstStyle/>
          <a:p>
            <a:r>
              <a:rPr lang="el-GR" dirty="0" smtClean="0"/>
              <a:t>Οργάνωση εργαλείων ηλεκτρονικής μάθησης και εκπαιδευτικού υλικού</a:t>
            </a:r>
            <a:endParaRPr lang="fr-LU" dirty="0"/>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2</a:t>
            </a:fld>
            <a:endParaRPr lang="el-GR"/>
          </a:p>
        </p:txBody>
      </p:sp>
      <p:sp>
        <p:nvSpPr>
          <p:cNvPr id="5" name="TextBox 4"/>
          <p:cNvSpPr txBox="1"/>
          <p:nvPr/>
        </p:nvSpPr>
        <p:spPr>
          <a:xfrm>
            <a:off x="189830" y="1379946"/>
            <a:ext cx="8774657" cy="464878"/>
          </a:xfrm>
          <a:prstGeom prst="rect">
            <a:avLst/>
          </a:prstGeom>
          <a:solidFill>
            <a:srgbClr val="40AE49"/>
          </a:solidFill>
          <a:ln>
            <a:noFill/>
          </a:ln>
          <a:effectLst/>
        </p:spPr>
        <p:style>
          <a:lnRef idx="3">
            <a:schemeClr val="lt1"/>
          </a:lnRef>
          <a:fillRef idx="1">
            <a:schemeClr val="accent3"/>
          </a:fillRef>
          <a:effectRef idx="1">
            <a:schemeClr val="accent3"/>
          </a:effectRef>
          <a:fontRef idx="minor">
            <a:schemeClr val="lt1"/>
          </a:fontRef>
        </p:style>
        <p:txBody>
          <a:bodyPr wrap="square" rtlCol="0" anchor="ctr">
            <a:noAutofit/>
          </a:bodyPr>
          <a:lstStyle/>
          <a:p>
            <a:pPr algn="ctr"/>
            <a:r>
              <a:rPr lang="el-GR" sz="2800" dirty="0" smtClean="0">
                <a:latin typeface="+mn-lt"/>
                <a:cs typeface="Arial" panose="020B0604020202020204" pitchFamily="34" charset="0"/>
              </a:rPr>
              <a:t>Ερωτήσεις </a:t>
            </a:r>
            <a:r>
              <a:rPr lang="el-GR" sz="2800" dirty="0" err="1" smtClean="0">
                <a:latin typeface="+mn-lt"/>
                <a:cs typeface="Arial" panose="020B0604020202020204" pitchFamily="34" charset="0"/>
              </a:rPr>
              <a:t>Αναστοχασμού</a:t>
            </a:r>
            <a:endParaRPr lang="en-IE" sz="2800" dirty="0">
              <a:latin typeface="+mn-lt"/>
              <a:cs typeface="Arial" panose="020B0604020202020204" pitchFamily="34" charset="0"/>
            </a:endParaRPr>
          </a:p>
        </p:txBody>
      </p:sp>
      <p:sp>
        <p:nvSpPr>
          <p:cNvPr id="12" name="TextBox 11"/>
          <p:cNvSpPr txBox="1"/>
          <p:nvPr/>
        </p:nvSpPr>
        <p:spPr>
          <a:xfrm>
            <a:off x="189830" y="2481463"/>
            <a:ext cx="8702650" cy="3035769"/>
          </a:xfrm>
          <a:prstGeom prst="rect">
            <a:avLst/>
          </a:prstGeom>
          <a:noFill/>
          <a:ln w="28575">
            <a:noFill/>
            <a:prstDash val="lgDash"/>
          </a:ln>
        </p:spPr>
        <p:txBody>
          <a:bodyPr wrap="square" rtlCol="0" anchor="ctr">
            <a:noAutofit/>
          </a:bodyPr>
          <a:lstStyle/>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Έχετε χρησιμοποιήσει κάποιο από τα 52 εργαλεία ηλεκτρονικής μάθησης του </a:t>
            </a:r>
            <a:r>
              <a:rPr lang="en-US" sz="2400" dirty="0" smtClean="0">
                <a:latin typeface="+mn-lt"/>
                <a:cs typeface="Arial" panose="020B0604020202020204" pitchFamily="34" charset="0"/>
              </a:rPr>
              <a:t>ISE</a:t>
            </a:r>
            <a:r>
              <a:rPr lang="el-GR" sz="2400" dirty="0" smtClean="0">
                <a:latin typeface="+mn-lt"/>
                <a:cs typeface="Arial" panose="020B0604020202020204" pitchFamily="34" charset="0"/>
              </a:rPr>
              <a:t>; </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Ποιο; Πόσο εύκολο το βρήκατε;</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Είναι επαρκείς οι πληροφορίες που εμφανίζονται στο </a:t>
            </a:r>
            <a:r>
              <a:rPr lang="en-US" sz="2400" dirty="0" smtClean="0">
                <a:latin typeface="+mn-lt"/>
                <a:cs typeface="Arial" panose="020B0604020202020204" pitchFamily="34" charset="0"/>
              </a:rPr>
              <a:t>ISE portal </a:t>
            </a:r>
            <a:r>
              <a:rPr lang="el-GR" sz="2400" dirty="0" smtClean="0">
                <a:latin typeface="+mn-lt"/>
                <a:cs typeface="Arial" panose="020B0604020202020204" pitchFamily="34" charset="0"/>
              </a:rPr>
              <a:t>για το εργαλείο αυτό;</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Είναι ικανοποιητικό το φάσμα εργαλείων που προσφέρεται;</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Είναι εύκολη η αναζήτηση εκπαιδευτικού υλικού;</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Είναι χρήσιμοι οι διάφοροι τύποι εκπαιδευτικών σεναρίων; Είναι ξεκάθαρη η διαφορά τους;</a:t>
            </a:r>
            <a:endParaRPr lang="en-US" sz="2400" dirty="0" smtClean="0">
              <a:latin typeface="+mn-lt"/>
              <a:cs typeface="Arial" panose="020B0604020202020204" pitchFamily="34" charset="0"/>
            </a:endParaRPr>
          </a:p>
        </p:txBody>
      </p:sp>
    </p:spTree>
    <p:extLst>
      <p:ext uri="{BB962C8B-B14F-4D97-AF65-F5344CB8AC3E}">
        <p14:creationId xmlns:p14="http://schemas.microsoft.com/office/powerpoint/2010/main" val="2062765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02630"/>
            <a:ext cx="8229600" cy="778098"/>
          </a:xfrm>
        </p:spPr>
        <p:txBody>
          <a:bodyPr>
            <a:normAutofit/>
          </a:bodyPr>
          <a:lstStyle/>
          <a:p>
            <a:r>
              <a:rPr lang="el-GR" dirty="0" smtClean="0"/>
              <a:t>Μοντέλο διερευνητικής μάθησης του </a:t>
            </a:r>
            <a:r>
              <a:rPr lang="en-US" dirty="0" smtClean="0"/>
              <a:t>ISE</a:t>
            </a:r>
            <a:endParaRPr lang="fr-LU" dirty="0"/>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3</a:t>
            </a:fld>
            <a:endParaRPr lang="el-GR"/>
          </a:p>
        </p:txBody>
      </p:sp>
      <p:sp>
        <p:nvSpPr>
          <p:cNvPr id="10" name="TextBox 9"/>
          <p:cNvSpPr txBox="1"/>
          <p:nvPr/>
        </p:nvSpPr>
        <p:spPr>
          <a:xfrm>
            <a:off x="184671" y="1412776"/>
            <a:ext cx="8774657" cy="464878"/>
          </a:xfrm>
          <a:prstGeom prst="rect">
            <a:avLst/>
          </a:prstGeom>
          <a:solidFill>
            <a:srgbClr val="FAAB1A"/>
          </a:solidFill>
          <a:ln>
            <a:noFill/>
          </a:ln>
          <a:effectLst/>
        </p:spPr>
        <p:style>
          <a:lnRef idx="3">
            <a:schemeClr val="lt1"/>
          </a:lnRef>
          <a:fillRef idx="1">
            <a:schemeClr val="accent3"/>
          </a:fillRef>
          <a:effectRef idx="1">
            <a:schemeClr val="accent3"/>
          </a:effectRef>
          <a:fontRef idx="minor">
            <a:schemeClr val="lt1"/>
          </a:fontRef>
        </p:style>
        <p:txBody>
          <a:bodyPr wrap="square" rtlCol="0" anchor="ctr">
            <a:noAutofit/>
          </a:bodyPr>
          <a:lstStyle/>
          <a:p>
            <a:pPr algn="ctr"/>
            <a:r>
              <a:rPr lang="el-GR" sz="2800" dirty="0">
                <a:cs typeface="Arial" panose="020B0604020202020204" pitchFamily="34" charset="0"/>
              </a:rPr>
              <a:t>Ερωτήσεις </a:t>
            </a:r>
            <a:r>
              <a:rPr lang="el-GR" sz="2800" dirty="0" err="1">
                <a:cs typeface="Arial" panose="020B0604020202020204" pitchFamily="34" charset="0"/>
              </a:rPr>
              <a:t>Αναστοχασμού</a:t>
            </a:r>
            <a:endParaRPr lang="en-IE" sz="2800" dirty="0">
              <a:cs typeface="Arial" panose="020B0604020202020204" pitchFamily="34" charset="0"/>
            </a:endParaRPr>
          </a:p>
        </p:txBody>
      </p:sp>
      <p:sp>
        <p:nvSpPr>
          <p:cNvPr id="13" name="TextBox 12"/>
          <p:cNvSpPr txBox="1"/>
          <p:nvPr/>
        </p:nvSpPr>
        <p:spPr>
          <a:xfrm>
            <a:off x="197892" y="2276872"/>
            <a:ext cx="8766596" cy="1656184"/>
          </a:xfrm>
          <a:prstGeom prst="rect">
            <a:avLst/>
          </a:prstGeom>
          <a:noFill/>
          <a:ln w="28575">
            <a:noFill/>
            <a:prstDash val="lgDash"/>
          </a:ln>
        </p:spPr>
        <p:txBody>
          <a:bodyPr wrap="square" rtlCol="0" anchor="ctr">
            <a:noAutofit/>
          </a:bodyPr>
          <a:lstStyle/>
          <a:p>
            <a:pPr marL="285750" lvl="0" indent="-285750" algn="ctr">
              <a:lnSpc>
                <a:spcPct val="150000"/>
              </a:lnSpc>
              <a:buFont typeface="Arial" panose="020B0604020202020204" pitchFamily="34" charset="0"/>
              <a:buChar char="•"/>
            </a:pPr>
            <a:endParaRPr lang="en-US" dirty="0" smtClean="0">
              <a:latin typeface="+mn-lt"/>
              <a:cs typeface="Arial" panose="020B0604020202020204" pitchFamily="34" charset="0"/>
              <a:hlinkClick r:id="rId2"/>
            </a:endParaRP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Σας καλύπτει το μοντέλο της διερευνητικής μάθησης που χρησιμοποιείται στο </a:t>
            </a:r>
            <a:r>
              <a:rPr lang="en-US" sz="2400" dirty="0" smtClean="0">
                <a:latin typeface="+mn-lt"/>
                <a:cs typeface="Arial" panose="020B0604020202020204" pitchFamily="34" charset="0"/>
              </a:rPr>
              <a:t>ISE</a:t>
            </a:r>
            <a:r>
              <a:rPr lang="el-GR" sz="2400" dirty="0" smtClean="0">
                <a:latin typeface="+mn-lt"/>
                <a:cs typeface="Arial" panose="020B0604020202020204" pitchFamily="34" charset="0"/>
              </a:rPr>
              <a:t>; </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Εφαρμόζεται στην τάξη;</a:t>
            </a:r>
          </a:p>
          <a:p>
            <a:pPr marL="285750" lvl="0" indent="-285750">
              <a:buFont typeface="Arial" panose="020B0604020202020204" pitchFamily="34" charset="0"/>
              <a:buChar char="•"/>
            </a:pPr>
            <a:r>
              <a:rPr lang="el-GR" sz="2400" dirty="0" smtClean="0">
                <a:latin typeface="+mn-lt"/>
                <a:cs typeface="Arial" panose="020B0604020202020204" pitchFamily="34" charset="0"/>
              </a:rPr>
              <a:t>Η ανάλυση ενός εκπαιδευτικού σεναρίου σε 5 φάσεις, βοηθάει στον σχεδιασμό και στην εκτέλεση ενός ή περισσοτέρων μαθημάτων;</a:t>
            </a:r>
            <a:endParaRPr lang="en-US" sz="2400" dirty="0">
              <a:latin typeface="+mn-lt"/>
              <a:cs typeface="Arial" panose="020B0604020202020204" pitchFamily="34" charset="0"/>
            </a:endParaRPr>
          </a:p>
        </p:txBody>
      </p:sp>
    </p:spTree>
    <p:extLst>
      <p:ext uri="{BB962C8B-B14F-4D97-AF65-F5344CB8AC3E}">
        <p14:creationId xmlns:p14="http://schemas.microsoft.com/office/powerpoint/2010/main" val="37321500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4671" y="1772816"/>
            <a:ext cx="8766596" cy="3971873"/>
          </a:xfrm>
          <a:prstGeom prst="rect">
            <a:avLst/>
          </a:prstGeom>
          <a:noFill/>
          <a:ln w="28575">
            <a:noFill/>
            <a:prstDash val="lgDash"/>
          </a:ln>
        </p:spPr>
        <p:txBody>
          <a:bodyPr wrap="square" rtlCol="0" anchor="ctr">
            <a:noAutofit/>
          </a:bodyPr>
          <a:lstStyle/>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Πόσοι έχετε χρησιμοποιήσει το </a:t>
            </a:r>
            <a:r>
              <a:rPr lang="en-US" sz="2400" dirty="0" smtClean="0">
                <a:latin typeface="+mn-lt"/>
                <a:cs typeface="Arial" panose="020B0604020202020204" pitchFamily="34" charset="0"/>
              </a:rPr>
              <a:t>ISE Authoring Tool </a:t>
            </a:r>
            <a:r>
              <a:rPr lang="el-GR" sz="2400" dirty="0" smtClean="0">
                <a:latin typeface="+mn-lt"/>
                <a:cs typeface="Arial" panose="020B0604020202020204" pitchFamily="34" charset="0"/>
              </a:rPr>
              <a:t>για σχεδιασμό εκπαιδευτικών σεναρίων;</a:t>
            </a:r>
          </a:p>
          <a:p>
            <a:pPr marL="285750" indent="-285750">
              <a:spcAft>
                <a:spcPts val="1200"/>
              </a:spcAft>
              <a:buFont typeface="Arial" panose="020B0604020202020204" pitchFamily="34" charset="0"/>
              <a:buChar char="•"/>
            </a:pPr>
            <a:r>
              <a:rPr lang="el-GR" sz="2400" dirty="0">
                <a:cs typeface="Arial" panose="020B0604020202020204" pitchFamily="34" charset="0"/>
              </a:rPr>
              <a:t>Πόσοι έχετε χρησιμοποιήσει το </a:t>
            </a:r>
            <a:r>
              <a:rPr lang="en-US" sz="2400" dirty="0">
                <a:cs typeface="Arial" panose="020B0604020202020204" pitchFamily="34" charset="0"/>
              </a:rPr>
              <a:t>ISE </a:t>
            </a:r>
            <a:r>
              <a:rPr lang="en-US" sz="2400" dirty="0" smtClean="0">
                <a:cs typeface="Arial" panose="020B0604020202020204" pitchFamily="34" charset="0"/>
              </a:rPr>
              <a:t>Delivery Tool </a:t>
            </a:r>
            <a:r>
              <a:rPr lang="el-GR" sz="2400" dirty="0" smtClean="0">
                <a:cs typeface="Arial" panose="020B0604020202020204" pitchFamily="34" charset="0"/>
              </a:rPr>
              <a:t>στο μάθημά σας;</a:t>
            </a:r>
            <a:endParaRPr lang="el-GR" sz="2400" dirty="0">
              <a:cs typeface="Arial" panose="020B0604020202020204" pitchFamily="34" charset="0"/>
            </a:endParaRP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Πόσο εύκολ</a:t>
            </a:r>
            <a:r>
              <a:rPr lang="el-GR" sz="2400" dirty="0">
                <a:latin typeface="+mn-lt"/>
                <a:cs typeface="Arial" panose="020B0604020202020204" pitchFamily="34" charset="0"/>
              </a:rPr>
              <a:t>α</a:t>
            </a:r>
            <a:r>
              <a:rPr lang="el-GR" sz="2400" dirty="0" smtClean="0">
                <a:latin typeface="+mn-lt"/>
                <a:cs typeface="Arial" panose="020B0604020202020204" pitchFamily="34" charset="0"/>
              </a:rPr>
              <a:t> σας φάνηκαν; Ποια χαρακτηριστικά τους είναι πιο χρήσιμα;</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Τι προβλήματα συναντήσατε; </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Υπήρξαν κάποια ανυπέρβλητα εμπόδια;</a:t>
            </a:r>
            <a:endParaRPr lang="en-US" sz="2400" dirty="0" smtClean="0">
              <a:latin typeface="+mn-lt"/>
              <a:cs typeface="Arial" panose="020B0604020202020204" pitchFamily="34" charset="0"/>
            </a:endParaRPr>
          </a:p>
        </p:txBody>
      </p:sp>
      <p:sp>
        <p:nvSpPr>
          <p:cNvPr id="7" name="Title 6"/>
          <p:cNvSpPr>
            <a:spLocks noGrp="1"/>
          </p:cNvSpPr>
          <p:nvPr>
            <p:ph type="title"/>
          </p:nvPr>
        </p:nvSpPr>
        <p:spPr>
          <a:xfrm>
            <a:off x="457200" y="202630"/>
            <a:ext cx="8229600" cy="778098"/>
          </a:xfrm>
        </p:spPr>
        <p:txBody>
          <a:bodyPr>
            <a:normAutofit/>
          </a:bodyPr>
          <a:lstStyle/>
          <a:p>
            <a:r>
              <a:rPr lang="en-US" dirty="0" smtClean="0"/>
              <a:t>ISE Authoring and Delivery Tool</a:t>
            </a:r>
            <a:endParaRPr lang="fr-LU" dirty="0"/>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4</a:t>
            </a:fld>
            <a:endParaRPr lang="el-GR"/>
          </a:p>
        </p:txBody>
      </p:sp>
      <p:sp>
        <p:nvSpPr>
          <p:cNvPr id="11" name="TextBox 10"/>
          <p:cNvSpPr txBox="1"/>
          <p:nvPr/>
        </p:nvSpPr>
        <p:spPr>
          <a:xfrm>
            <a:off x="181769" y="1412776"/>
            <a:ext cx="8774657" cy="464878"/>
          </a:xfrm>
          <a:prstGeom prst="rect">
            <a:avLst/>
          </a:prstGeom>
          <a:solidFill>
            <a:srgbClr val="E31B3C"/>
          </a:solidFill>
          <a:ln>
            <a:noFill/>
          </a:ln>
          <a:effectLst/>
        </p:spPr>
        <p:style>
          <a:lnRef idx="3">
            <a:schemeClr val="lt1"/>
          </a:lnRef>
          <a:fillRef idx="1">
            <a:schemeClr val="accent3"/>
          </a:fillRef>
          <a:effectRef idx="1">
            <a:schemeClr val="accent3"/>
          </a:effectRef>
          <a:fontRef idx="minor">
            <a:schemeClr val="lt1"/>
          </a:fontRef>
        </p:style>
        <p:txBody>
          <a:bodyPr wrap="square" rtlCol="0" anchor="ctr">
            <a:noAutofit/>
          </a:bodyPr>
          <a:lstStyle/>
          <a:p>
            <a:pPr algn="ctr"/>
            <a:r>
              <a:rPr lang="el-GR" sz="2800" dirty="0">
                <a:cs typeface="Arial" panose="020B0604020202020204" pitchFamily="34" charset="0"/>
              </a:rPr>
              <a:t>Ερωτήσεις </a:t>
            </a:r>
            <a:r>
              <a:rPr lang="el-GR" sz="2800" dirty="0" err="1">
                <a:cs typeface="Arial" panose="020B0604020202020204" pitchFamily="34" charset="0"/>
              </a:rPr>
              <a:t>Αναστοχασμού</a:t>
            </a:r>
            <a:endParaRPr lang="en-IE" sz="2800" dirty="0">
              <a:cs typeface="Arial" panose="020B0604020202020204" pitchFamily="34" charset="0"/>
            </a:endParaRPr>
          </a:p>
        </p:txBody>
      </p:sp>
    </p:spTree>
    <p:extLst>
      <p:ext uri="{BB962C8B-B14F-4D97-AF65-F5344CB8AC3E}">
        <p14:creationId xmlns:p14="http://schemas.microsoft.com/office/powerpoint/2010/main" val="2016740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89830" y="1340768"/>
            <a:ext cx="8702650" cy="3035769"/>
          </a:xfrm>
          <a:prstGeom prst="rect">
            <a:avLst/>
          </a:prstGeom>
          <a:noFill/>
          <a:ln w="28575">
            <a:noFill/>
            <a:prstDash val="lgDash"/>
          </a:ln>
        </p:spPr>
        <p:txBody>
          <a:bodyPr wrap="square" rtlCol="0" anchor="ctr">
            <a:noAutofit/>
          </a:bodyPr>
          <a:lstStyle/>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Έχετε σχεδιάσει </a:t>
            </a:r>
            <a:r>
              <a:rPr lang="en-US" sz="2400" dirty="0" smtClean="0">
                <a:latin typeface="+mn-lt"/>
                <a:cs typeface="Arial" panose="020B0604020202020204" pitchFamily="34" charset="0"/>
              </a:rPr>
              <a:t>Problem Solving Questions </a:t>
            </a:r>
            <a:r>
              <a:rPr lang="el-GR" sz="2400" dirty="0" smtClean="0">
                <a:latin typeface="+mn-lt"/>
                <a:cs typeface="Arial" panose="020B0604020202020204" pitchFamily="34" charset="0"/>
              </a:rPr>
              <a:t>στο </a:t>
            </a:r>
            <a:r>
              <a:rPr lang="en-US" sz="2400" dirty="0" smtClean="0">
                <a:latin typeface="+mn-lt"/>
                <a:cs typeface="Arial" panose="020B0604020202020204" pitchFamily="34" charset="0"/>
              </a:rPr>
              <a:t>ISE</a:t>
            </a:r>
            <a:r>
              <a:rPr lang="el-GR" sz="2400" dirty="0" smtClean="0">
                <a:latin typeface="+mn-lt"/>
                <a:cs typeface="Arial" panose="020B0604020202020204" pitchFamily="34" charset="0"/>
              </a:rPr>
              <a:t>;</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Θα τις χρησιμοποιούσατε στην τάξη σας; </a:t>
            </a:r>
          </a:p>
          <a:p>
            <a:pPr marL="285750" lvl="0" indent="-285750">
              <a:spcAft>
                <a:spcPts val="1200"/>
              </a:spcAft>
              <a:buFont typeface="Arial" panose="020B0604020202020204" pitchFamily="34" charset="0"/>
              <a:buChar char="•"/>
            </a:pPr>
            <a:r>
              <a:rPr lang="el-GR" sz="2400" dirty="0" smtClean="0">
                <a:latin typeface="+mn-lt"/>
                <a:cs typeface="Arial" panose="020B0604020202020204" pitchFamily="34" charset="0"/>
              </a:rPr>
              <a:t>Ποια είναι η χρησιμότητά τους κατά τη γνώμη σας;</a:t>
            </a:r>
            <a:endParaRPr lang="en-US" sz="2400" dirty="0" smtClean="0">
              <a:latin typeface="+mn-lt"/>
              <a:cs typeface="Arial" panose="020B0604020202020204" pitchFamily="34" charset="0"/>
            </a:endParaRPr>
          </a:p>
        </p:txBody>
      </p:sp>
      <p:sp>
        <p:nvSpPr>
          <p:cNvPr id="7" name="Title 6"/>
          <p:cNvSpPr>
            <a:spLocks noGrp="1"/>
          </p:cNvSpPr>
          <p:nvPr>
            <p:ph type="title"/>
          </p:nvPr>
        </p:nvSpPr>
        <p:spPr>
          <a:xfrm>
            <a:off x="457200" y="202630"/>
            <a:ext cx="8229600" cy="778098"/>
          </a:xfrm>
        </p:spPr>
        <p:txBody>
          <a:bodyPr>
            <a:normAutofit/>
          </a:bodyPr>
          <a:lstStyle/>
          <a:p>
            <a:r>
              <a:rPr lang="en-US" dirty="0" smtClean="0"/>
              <a:t>ISE Problem Solving Questions</a:t>
            </a:r>
            <a:r>
              <a:rPr lang="el-GR" dirty="0" smtClean="0"/>
              <a:t> (</a:t>
            </a:r>
            <a:r>
              <a:rPr lang="en-US" dirty="0" smtClean="0"/>
              <a:t>Optional)</a:t>
            </a:r>
            <a:endParaRPr lang="fr-LU" dirty="0"/>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5</a:t>
            </a:fld>
            <a:endParaRPr lang="el-GR"/>
          </a:p>
        </p:txBody>
      </p:sp>
      <p:sp>
        <p:nvSpPr>
          <p:cNvPr id="5" name="TextBox 4"/>
          <p:cNvSpPr txBox="1"/>
          <p:nvPr/>
        </p:nvSpPr>
        <p:spPr>
          <a:xfrm>
            <a:off x="189830" y="1379946"/>
            <a:ext cx="8774657" cy="464878"/>
          </a:xfrm>
          <a:prstGeom prst="rect">
            <a:avLst/>
          </a:prstGeom>
          <a:solidFill>
            <a:srgbClr val="40AE49"/>
          </a:solidFill>
          <a:ln>
            <a:noFill/>
          </a:ln>
          <a:effectLst/>
        </p:spPr>
        <p:style>
          <a:lnRef idx="3">
            <a:schemeClr val="lt1"/>
          </a:lnRef>
          <a:fillRef idx="1">
            <a:schemeClr val="accent3"/>
          </a:fillRef>
          <a:effectRef idx="1">
            <a:schemeClr val="accent3"/>
          </a:effectRef>
          <a:fontRef idx="minor">
            <a:schemeClr val="lt1"/>
          </a:fontRef>
        </p:style>
        <p:txBody>
          <a:bodyPr wrap="square" rtlCol="0" anchor="ctr">
            <a:noAutofit/>
          </a:bodyPr>
          <a:lstStyle/>
          <a:p>
            <a:pPr algn="ctr"/>
            <a:r>
              <a:rPr lang="el-GR" sz="2800" dirty="0" smtClean="0">
                <a:latin typeface="+mn-lt"/>
                <a:cs typeface="Arial" panose="020B0604020202020204" pitchFamily="34" charset="0"/>
              </a:rPr>
              <a:t>Ερωτήσεις </a:t>
            </a:r>
            <a:r>
              <a:rPr lang="el-GR" sz="2800" dirty="0" err="1" smtClean="0">
                <a:latin typeface="+mn-lt"/>
                <a:cs typeface="Arial" panose="020B0604020202020204" pitchFamily="34" charset="0"/>
              </a:rPr>
              <a:t>Αναστοχασμού</a:t>
            </a:r>
            <a:endParaRPr lang="en-IE" sz="2800" dirty="0">
              <a:latin typeface="+mn-lt"/>
              <a:cs typeface="Arial" panose="020B0604020202020204" pitchFamily="34" charset="0"/>
            </a:endParaRPr>
          </a:p>
        </p:txBody>
      </p:sp>
    </p:spTree>
    <p:extLst>
      <p:ext uri="{BB962C8B-B14F-4D97-AF65-F5344CB8AC3E}">
        <p14:creationId xmlns:p14="http://schemas.microsoft.com/office/powerpoint/2010/main" val="3856242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02630"/>
            <a:ext cx="8229600" cy="778098"/>
          </a:xfrm>
        </p:spPr>
        <p:txBody>
          <a:bodyPr>
            <a:normAutofit/>
          </a:bodyPr>
          <a:lstStyle/>
          <a:p>
            <a:r>
              <a:rPr lang="el-GR" dirty="0" smtClean="0"/>
              <a:t>Εκπαιδευτικό Σενάριο</a:t>
            </a:r>
            <a:endParaRPr lang="fr-LU" dirty="0"/>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6</a:t>
            </a:fld>
            <a:endParaRPr lang="el-GR"/>
          </a:p>
        </p:txBody>
      </p:sp>
      <p:sp>
        <p:nvSpPr>
          <p:cNvPr id="10" name="TextBox 9"/>
          <p:cNvSpPr txBox="1"/>
          <p:nvPr/>
        </p:nvSpPr>
        <p:spPr>
          <a:xfrm>
            <a:off x="184671" y="1412776"/>
            <a:ext cx="8774657" cy="464878"/>
          </a:xfrm>
          <a:prstGeom prst="rect">
            <a:avLst/>
          </a:prstGeom>
          <a:solidFill>
            <a:srgbClr val="FAAB1A"/>
          </a:solidFill>
          <a:ln>
            <a:noFill/>
          </a:ln>
          <a:effectLst/>
        </p:spPr>
        <p:style>
          <a:lnRef idx="3">
            <a:schemeClr val="lt1"/>
          </a:lnRef>
          <a:fillRef idx="1">
            <a:schemeClr val="accent3"/>
          </a:fillRef>
          <a:effectRef idx="1">
            <a:schemeClr val="accent3"/>
          </a:effectRef>
          <a:fontRef idx="minor">
            <a:schemeClr val="lt1"/>
          </a:fontRef>
        </p:style>
        <p:txBody>
          <a:bodyPr wrap="square" rtlCol="0" anchor="ctr">
            <a:noAutofit/>
          </a:bodyPr>
          <a:lstStyle/>
          <a:p>
            <a:pPr algn="ctr"/>
            <a:r>
              <a:rPr lang="el-GR" sz="2800" dirty="0" err="1" smtClean="0">
                <a:cs typeface="Arial" panose="020B0604020202020204" pitchFamily="34" charset="0"/>
              </a:rPr>
              <a:t>Αναστοχασμός</a:t>
            </a:r>
            <a:endParaRPr lang="en-IE" sz="2800" dirty="0">
              <a:cs typeface="Arial" panose="020B0604020202020204" pitchFamily="34" charset="0"/>
            </a:endParaRPr>
          </a:p>
        </p:txBody>
      </p:sp>
      <p:sp>
        <p:nvSpPr>
          <p:cNvPr id="13" name="TextBox 12"/>
          <p:cNvSpPr txBox="1"/>
          <p:nvPr/>
        </p:nvSpPr>
        <p:spPr>
          <a:xfrm>
            <a:off x="467544" y="2276872"/>
            <a:ext cx="8766596" cy="1656184"/>
          </a:xfrm>
          <a:prstGeom prst="rect">
            <a:avLst/>
          </a:prstGeom>
          <a:noFill/>
          <a:ln w="28575">
            <a:noFill/>
            <a:prstDash val="lgDash"/>
          </a:ln>
        </p:spPr>
        <p:txBody>
          <a:bodyPr wrap="square" rtlCol="0" anchor="ctr">
            <a:noAutofit/>
          </a:bodyPr>
          <a:lstStyle/>
          <a:p>
            <a:pPr marL="285750" lvl="0" indent="-285750" algn="ctr">
              <a:lnSpc>
                <a:spcPct val="150000"/>
              </a:lnSpc>
              <a:buFont typeface="Arial" panose="020B0604020202020204" pitchFamily="34" charset="0"/>
              <a:buChar char="•"/>
            </a:pPr>
            <a:endParaRPr lang="en-US" dirty="0" smtClean="0">
              <a:latin typeface="+mn-lt"/>
              <a:cs typeface="Arial" panose="020B0604020202020204" pitchFamily="34" charset="0"/>
              <a:hlinkClick r:id="rId2"/>
            </a:endParaRPr>
          </a:p>
          <a:p>
            <a:pPr lvl="0">
              <a:spcAft>
                <a:spcPts val="1200"/>
              </a:spcAft>
            </a:pPr>
            <a:r>
              <a:rPr lang="el-GR" sz="3600" dirty="0" smtClean="0">
                <a:latin typeface="+mn-lt"/>
                <a:cs typeface="Arial" panose="020B0604020202020204" pitchFamily="34" charset="0"/>
              </a:rPr>
              <a:t>Σκέψεις, Παρατηρήσεις, Ερωτήσεις….</a:t>
            </a:r>
            <a:endParaRPr lang="en-US" sz="3600" dirty="0">
              <a:latin typeface="+mn-lt"/>
              <a:cs typeface="Arial" panose="020B0604020202020204" pitchFamily="34" charset="0"/>
            </a:endParaRPr>
          </a:p>
        </p:txBody>
      </p:sp>
    </p:spTree>
    <p:extLst>
      <p:ext uri="{BB962C8B-B14F-4D97-AF65-F5344CB8AC3E}">
        <p14:creationId xmlns:p14="http://schemas.microsoft.com/office/powerpoint/2010/main" val="20510589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184671" y="1628800"/>
            <a:ext cx="8766596" cy="3971873"/>
          </a:xfrm>
          <a:prstGeom prst="rect">
            <a:avLst/>
          </a:prstGeom>
          <a:noFill/>
          <a:ln w="28575">
            <a:noFill/>
            <a:prstDash val="lgDash"/>
          </a:ln>
        </p:spPr>
        <p:txBody>
          <a:bodyPr wrap="square" rtlCol="0" anchor="ctr">
            <a:noAutofit/>
          </a:bodyPr>
          <a:lstStyle/>
          <a:p>
            <a:pPr algn="ctr">
              <a:spcAft>
                <a:spcPts val="1200"/>
              </a:spcAft>
            </a:pPr>
            <a:r>
              <a:rPr lang="el-GR" sz="2800" u="sng" dirty="0" smtClean="0">
                <a:hlinkClick r:id="rId2"/>
              </a:rPr>
              <a:t>http</a:t>
            </a:r>
            <a:r>
              <a:rPr lang="el-GR" sz="2800" u="sng" dirty="0">
                <a:hlinkClick r:id="rId2"/>
              </a:rPr>
              <a:t>://</a:t>
            </a:r>
            <a:r>
              <a:rPr lang="el-GR" sz="2800" u="sng" dirty="0" smtClean="0">
                <a:hlinkClick r:id="rId2"/>
              </a:rPr>
              <a:t>goo.gl/forms/CmJ9Py1D2B</a:t>
            </a:r>
            <a:endParaRPr lang="el-GR" sz="2800" dirty="0"/>
          </a:p>
        </p:txBody>
      </p:sp>
      <p:sp>
        <p:nvSpPr>
          <p:cNvPr id="7" name="Title 6"/>
          <p:cNvSpPr>
            <a:spLocks noGrp="1"/>
          </p:cNvSpPr>
          <p:nvPr>
            <p:ph type="title"/>
          </p:nvPr>
        </p:nvSpPr>
        <p:spPr>
          <a:xfrm>
            <a:off x="457200" y="202630"/>
            <a:ext cx="8229600" cy="778098"/>
          </a:xfrm>
        </p:spPr>
        <p:txBody>
          <a:bodyPr>
            <a:normAutofit/>
          </a:bodyPr>
          <a:lstStyle/>
          <a:p>
            <a:r>
              <a:rPr lang="en-US" dirty="0" smtClean="0"/>
              <a:t>ISE Authoring and Delivery Tool</a:t>
            </a:r>
            <a:endParaRPr lang="fr-LU" dirty="0"/>
          </a:p>
        </p:txBody>
      </p:sp>
      <p:sp>
        <p:nvSpPr>
          <p:cNvPr id="6" name="Slide Number Placeholder 5"/>
          <p:cNvSpPr>
            <a:spLocks noGrp="1"/>
          </p:cNvSpPr>
          <p:nvPr>
            <p:ph type="sldNum" sz="quarter" idx="12"/>
          </p:nvPr>
        </p:nvSpPr>
        <p:spPr/>
        <p:txBody>
          <a:bodyPr/>
          <a:lstStyle/>
          <a:p>
            <a:pPr>
              <a:defRPr/>
            </a:pPr>
            <a:fld id="{6FF548C5-08C6-4287-8967-E66C4AB116F7}" type="slidenum">
              <a:rPr lang="el-GR" smtClean="0"/>
              <a:pPr>
                <a:defRPr/>
              </a:pPr>
              <a:t>7</a:t>
            </a:fld>
            <a:endParaRPr lang="el-GR"/>
          </a:p>
        </p:txBody>
      </p:sp>
      <p:sp>
        <p:nvSpPr>
          <p:cNvPr id="11" name="TextBox 10"/>
          <p:cNvSpPr txBox="1"/>
          <p:nvPr/>
        </p:nvSpPr>
        <p:spPr>
          <a:xfrm>
            <a:off x="181769" y="1412776"/>
            <a:ext cx="8774657" cy="464878"/>
          </a:xfrm>
          <a:prstGeom prst="rect">
            <a:avLst/>
          </a:prstGeom>
          <a:solidFill>
            <a:srgbClr val="E31B3C"/>
          </a:solidFill>
          <a:ln>
            <a:noFill/>
          </a:ln>
          <a:effectLst/>
        </p:spPr>
        <p:style>
          <a:lnRef idx="3">
            <a:schemeClr val="lt1"/>
          </a:lnRef>
          <a:fillRef idx="1">
            <a:schemeClr val="accent3"/>
          </a:fillRef>
          <a:effectRef idx="1">
            <a:schemeClr val="accent3"/>
          </a:effectRef>
          <a:fontRef idx="minor">
            <a:schemeClr val="lt1"/>
          </a:fontRef>
        </p:style>
        <p:txBody>
          <a:bodyPr wrap="square" rtlCol="0" anchor="ctr">
            <a:noAutofit/>
          </a:bodyPr>
          <a:lstStyle/>
          <a:p>
            <a:pPr algn="ctr"/>
            <a:r>
              <a:rPr lang="el-GR" sz="2800" dirty="0" smtClean="0">
                <a:cs typeface="Arial" panose="020B0604020202020204" pitchFamily="34" charset="0"/>
              </a:rPr>
              <a:t>Ερωτηματολόγιο για Συμπλήρωση</a:t>
            </a:r>
            <a:endParaRPr lang="en-IE" sz="2800" dirty="0">
              <a:cs typeface="Arial" panose="020B0604020202020204" pitchFamily="34" charset="0"/>
            </a:endParaRPr>
          </a:p>
        </p:txBody>
      </p:sp>
    </p:spTree>
    <p:extLst>
      <p:ext uri="{BB962C8B-B14F-4D97-AF65-F5344CB8AC3E}">
        <p14:creationId xmlns:p14="http://schemas.microsoft.com/office/powerpoint/2010/main" val="951633115"/>
      </p:ext>
    </p:extLst>
  </p:cSld>
  <p:clrMapOvr>
    <a:masterClrMapping/>
  </p:clrMapOvr>
  <p:timing>
    <p:tnLst>
      <p:par>
        <p:cTn id="1" dur="indefinite" restart="never" nodeType="tmRoot"/>
      </p:par>
    </p:tnLst>
  </p:timing>
</p:sld>
</file>

<file path=ppt/theme/theme1.xml><?xml version="1.0" encoding="utf-8"?>
<a:theme xmlns:a="http://schemas.openxmlformats.org/drawingml/2006/main" name="YYYYMMDD_ISE_WPx_TITLE_Vx_PARTNER (2)">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05E1BCAA64BB4DB7D8DF2AACF3A572" ma:contentTypeVersion="0" ma:contentTypeDescription="Create a new document." ma:contentTypeScope="" ma:versionID="6b34726da4bd9f1d80a1e70f811d4d68">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A9B857-7E7D-4F8B-B002-99CCE51B5C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D35251A-1898-4975-8B19-6FF9629AC250}">
  <ds:schemaRefs>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http://purl.org/dc/dcmitype/"/>
    <ds:schemaRef ds:uri="http://purl.org/dc/terms/"/>
    <ds:schemaRef ds:uri="http://purl.org/dc/elements/1.1/"/>
  </ds:schemaRefs>
</ds:datastoreItem>
</file>

<file path=customXml/itemProps3.xml><?xml version="1.0" encoding="utf-8"?>
<ds:datastoreItem xmlns:ds="http://schemas.openxmlformats.org/officeDocument/2006/customXml" ds:itemID="{9896AB72-8237-40DC-B1E3-6B9A3B1B52D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YYYYMMDD_ISE_WPx_TITLE_Vx_PARTNER (2)</Template>
  <TotalTime>1053</TotalTime>
  <Words>233</Words>
  <Application>Microsoft Office PowerPoint</Application>
  <PresentationFormat>On-screen Show (4:3)</PresentationFormat>
  <Paragraphs>42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YYYYMMDD_ISE_WPx_TITLE_Vx_PARTNER (2)</vt:lpstr>
      <vt:lpstr>Εργαστήριο Αναστοχασμού Εκπαιδευτικών</vt:lpstr>
      <vt:lpstr>Οργάνωση εργαλείων ηλεκτρονικής μάθησης και εκπαιδευτικού υλικού</vt:lpstr>
      <vt:lpstr>Μοντέλο διερευνητικής μάθησης του ISE</vt:lpstr>
      <vt:lpstr>ISE Authoring and Delivery Tool</vt:lpstr>
      <vt:lpstr>ISE Problem Solving Questions (Optional)</vt:lpstr>
      <vt:lpstr>Εκπαιδευτικό Σενάριο</vt:lpstr>
      <vt:lpstr>ISE Authoring and Delivery Tool</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&lt;TITLE&gt;</dc:title>
  <dc:creator>User</dc:creator>
  <cp:lastModifiedBy>Fani Stylianidou</cp:lastModifiedBy>
  <cp:revision>91</cp:revision>
  <dcterms:created xsi:type="dcterms:W3CDTF">2014-02-27T12:55:10Z</dcterms:created>
  <dcterms:modified xsi:type="dcterms:W3CDTF">2015-06-05T11:44:09Z</dcterms:modified>
  <cp:contentStatus>Final Draft</cp:contentStatus>
</cp:coreProperties>
</file>