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1" r:id="rId4"/>
  </p:sldMasterIdLst>
  <p:notesMasterIdLst>
    <p:notesMasterId r:id="rId7"/>
  </p:notesMasterIdLst>
  <p:handoutMasterIdLst>
    <p:handoutMasterId r:id="rId8"/>
  </p:handoutMasterIdLst>
  <p:sldIdLst>
    <p:sldId id="265" r:id="rId5"/>
    <p:sldId id="264" r:id="rId6"/>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IOUSI Akrivi" initials="KA" lastIdx="1" clrIdx="0"/>
  <p:cmAuthor id="1" name="athanasiadis"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1B3C"/>
    <a:srgbClr val="FAAB1A"/>
    <a:srgbClr val="3D3E3D"/>
    <a:srgbClr val="3E3F3E"/>
    <a:srgbClr val="415298"/>
    <a:srgbClr val="801073"/>
    <a:srgbClr val="40AE49"/>
    <a:srgbClr val="3E5298"/>
    <a:srgbClr val="D01744"/>
    <a:srgbClr val="DFDFD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3" autoAdjust="0"/>
    <p:restoredTop sz="78261" autoAdjust="0"/>
  </p:normalViewPr>
  <p:slideViewPr>
    <p:cSldViewPr>
      <p:cViewPr>
        <p:scale>
          <a:sx n="77" d="100"/>
          <a:sy n="77" d="100"/>
        </p:scale>
        <p:origin x="-418" y="-125"/>
      </p:cViewPr>
      <p:guideLst>
        <p:guide orient="horz" pos="2160"/>
        <p:guide pos="2880"/>
      </p:guideLst>
    </p:cSldViewPr>
  </p:slideViewPr>
  <p:outlineViewPr>
    <p:cViewPr>
      <p:scale>
        <a:sx n="33" d="100"/>
        <a:sy n="33" d="100"/>
      </p:scale>
      <p:origin x="0" y="4938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31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E15F116E-DAE7-9346-A492-708D19B6D394}" type="datetimeFigureOut">
              <a:rPr lang="en-US"/>
              <a:pPr>
                <a:defRPr/>
              </a:pPr>
              <a:t>6/5/2015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9BCD371D-6F20-B340-AF28-52F0A788CBEC}" type="slidenum">
              <a:rPr lang="en-US"/>
              <a:pPr>
                <a:defRPr/>
              </a:pPr>
              <a:t>‹#›</a:t>
            </a:fld>
            <a:endParaRPr lang="en-US"/>
          </a:p>
        </p:txBody>
      </p:sp>
    </p:spTree>
    <p:extLst>
      <p:ext uri="{BB962C8B-B14F-4D97-AF65-F5344CB8AC3E}">
        <p14:creationId xmlns:p14="http://schemas.microsoft.com/office/powerpoint/2010/main" val="30605548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A59469A3-A39C-BF41-8655-8E15774C0CB0}" type="datetimeFigureOut">
              <a:rPr lang="en-US"/>
              <a:pPr>
                <a:defRPr/>
              </a:pPr>
              <a:t>6/5/2015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251A44FF-911C-8B47-8DFB-3156D90EE1BE}" type="slidenum">
              <a:rPr lang="en-US"/>
              <a:pPr>
                <a:defRPr/>
              </a:pPr>
              <a:t>‹#›</a:t>
            </a:fld>
            <a:endParaRPr lang="en-US"/>
          </a:p>
        </p:txBody>
      </p:sp>
    </p:spTree>
    <p:extLst>
      <p:ext uri="{BB962C8B-B14F-4D97-AF65-F5344CB8AC3E}">
        <p14:creationId xmlns:p14="http://schemas.microsoft.com/office/powerpoint/2010/main" val="3820852948"/>
      </p:ext>
    </p:extLst>
  </p:cSld>
  <p:clrMap bg1="lt1" tx1="dk1" bg2="lt2" tx2="dk2" accent1="accent1" accent2="accent2" accent3="accent3" accent4="accent4" accent5="accent5" accent6="accent6" hlink="hlink" folHlink="folHlink"/>
  <p:hf hdr="0" ftr="0" dt="0"/>
  <p:notesStyle>
    <a:lvl1pPr algn="l" defTabSz="457200" rtl="0" fontAlgn="base">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fontAlgn="base">
      <a:spcBef>
        <a:spcPct val="30000"/>
      </a:spcBef>
      <a:spcAft>
        <a:spcPct val="0"/>
      </a:spcAft>
      <a:defRPr sz="1200" kern="1200">
        <a:solidFill>
          <a:schemeClr val="tx1"/>
        </a:solidFill>
        <a:latin typeface="+mn-lt"/>
        <a:ea typeface="ＭＳ Ｐゴシック" charset="0"/>
        <a:cs typeface="+mn-cs"/>
      </a:defRPr>
    </a:lvl2pPr>
    <a:lvl3pPr marL="914400" algn="l" defTabSz="457200" rtl="0" fontAlgn="base">
      <a:spcBef>
        <a:spcPct val="30000"/>
      </a:spcBef>
      <a:spcAft>
        <a:spcPct val="0"/>
      </a:spcAft>
      <a:defRPr sz="1200" kern="1200">
        <a:solidFill>
          <a:schemeClr val="tx1"/>
        </a:solidFill>
        <a:latin typeface="+mn-lt"/>
        <a:ea typeface="ＭＳ Ｐゴシック" charset="0"/>
        <a:cs typeface="+mn-cs"/>
      </a:defRPr>
    </a:lvl3pPr>
    <a:lvl4pPr marL="1371600" algn="l" defTabSz="457200" rtl="0" fontAlgn="base">
      <a:spcBef>
        <a:spcPct val="30000"/>
      </a:spcBef>
      <a:spcAft>
        <a:spcPct val="0"/>
      </a:spcAft>
      <a:defRPr sz="1200" kern="1200">
        <a:solidFill>
          <a:schemeClr val="tx1"/>
        </a:solidFill>
        <a:latin typeface="+mn-lt"/>
        <a:ea typeface="ＭＳ Ｐゴシック" charset="0"/>
        <a:cs typeface="+mn-cs"/>
      </a:defRPr>
    </a:lvl4pPr>
    <a:lvl5pPr marL="1828800" algn="l" defTabSz="457200" rtl="0" fontAlgn="base">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7" name="Rechthoek 6"/>
          <p:cNvSpPr/>
          <p:nvPr/>
        </p:nvSpPr>
        <p:spPr>
          <a:xfrm>
            <a:off x="0" y="2521033"/>
            <a:ext cx="9144000" cy="1737418"/>
          </a:xfrm>
          <a:prstGeom prst="rect">
            <a:avLst/>
          </a:prstGeom>
          <a:gradFill>
            <a:gsLst>
              <a:gs pos="0">
                <a:srgbClr val="D01744"/>
              </a:gs>
              <a:gs pos="100000">
                <a:srgbClr val="3E529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685800" y="2636912"/>
            <a:ext cx="7772400" cy="1512000"/>
          </a:xfrm>
        </p:spPr>
        <p:txBody>
          <a:bodyPr anchor="ctr" anchorCtr="0"/>
          <a:lstStyle>
            <a:lvl1pPr algn="ctr">
              <a:defRPr b="0"/>
            </a:lvl1pPr>
          </a:lstStyle>
          <a:p>
            <a:r>
              <a:rPr lang="en-US" dirty="0" smtClean="0"/>
              <a:t>Click to edit Master title style</a:t>
            </a:r>
            <a:endParaRPr lang="nl-NL" dirty="0"/>
          </a:p>
        </p:txBody>
      </p:sp>
      <p:sp>
        <p:nvSpPr>
          <p:cNvPr id="8" name="Rechthoek 7"/>
          <p:cNvSpPr/>
          <p:nvPr/>
        </p:nvSpPr>
        <p:spPr>
          <a:xfrm>
            <a:off x="0" y="0"/>
            <a:ext cx="9144000" cy="14358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p:cNvSpPr/>
          <p:nvPr userDrawn="1"/>
        </p:nvSpPr>
        <p:spPr>
          <a:xfrm>
            <a:off x="0" y="5661248"/>
            <a:ext cx="9144000" cy="11478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Ondertitel 2"/>
          <p:cNvSpPr>
            <a:spLocks noGrp="1"/>
          </p:cNvSpPr>
          <p:nvPr>
            <p:ph type="subTitle" idx="1"/>
          </p:nvPr>
        </p:nvSpPr>
        <p:spPr>
          <a:xfrm>
            <a:off x="1371600" y="4437112"/>
            <a:ext cx="6400800" cy="1448406"/>
          </a:xfrm>
        </p:spPr>
        <p:txBody>
          <a:bodyPr/>
          <a:lstStyle>
            <a:lvl1pPr marL="0" indent="0" algn="ctr">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nl-NL" dirty="0"/>
          </a:p>
        </p:txBody>
      </p:sp>
      <p:sp>
        <p:nvSpPr>
          <p:cNvPr id="13" name="Rectangle 12"/>
          <p:cNvSpPr/>
          <p:nvPr userDrawn="1"/>
        </p:nvSpPr>
        <p:spPr>
          <a:xfrm>
            <a:off x="0" y="4257639"/>
            <a:ext cx="2293870" cy="154253"/>
          </a:xfrm>
          <a:prstGeom prst="rect">
            <a:avLst/>
          </a:prstGeom>
          <a:solidFill>
            <a:srgbClr val="40AE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Rectangle 13"/>
          <p:cNvSpPr/>
          <p:nvPr userDrawn="1"/>
        </p:nvSpPr>
        <p:spPr>
          <a:xfrm>
            <a:off x="2278130" y="4257639"/>
            <a:ext cx="2293870" cy="154253"/>
          </a:xfrm>
          <a:prstGeom prst="rect">
            <a:avLst/>
          </a:prstGeom>
          <a:solidFill>
            <a:srgbClr val="FAAB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5" name="Rectangle 14"/>
          <p:cNvSpPr/>
          <p:nvPr userDrawn="1"/>
        </p:nvSpPr>
        <p:spPr>
          <a:xfrm>
            <a:off x="4572000" y="4257639"/>
            <a:ext cx="2293870" cy="154253"/>
          </a:xfrm>
          <a:prstGeom prst="rect">
            <a:avLst/>
          </a:prstGeom>
          <a:solidFill>
            <a:srgbClr val="E31B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6" name="Rectangle 15"/>
          <p:cNvSpPr/>
          <p:nvPr userDrawn="1"/>
        </p:nvSpPr>
        <p:spPr>
          <a:xfrm>
            <a:off x="6850130" y="4257640"/>
            <a:ext cx="2293870" cy="154253"/>
          </a:xfrm>
          <a:prstGeom prst="rect">
            <a:avLst/>
          </a:prstGeom>
          <a:solidFill>
            <a:srgbClr val="8010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17" name="Picture 16"/>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107504" y="6237312"/>
            <a:ext cx="792088" cy="528059"/>
          </a:xfrm>
          <a:prstGeom prst="rect">
            <a:avLst/>
          </a:prstGeom>
        </p:spPr>
      </p:pic>
      <p:sp>
        <p:nvSpPr>
          <p:cNvPr id="18" name="TextBox 17"/>
          <p:cNvSpPr txBox="1"/>
          <p:nvPr userDrawn="1"/>
        </p:nvSpPr>
        <p:spPr>
          <a:xfrm>
            <a:off x="899592" y="6211373"/>
            <a:ext cx="7344816" cy="553998"/>
          </a:xfrm>
          <a:prstGeom prst="rect">
            <a:avLst/>
          </a:prstGeom>
          <a:noFill/>
        </p:spPr>
        <p:txBody>
          <a:bodyPr wrap="square" rtlCol="0">
            <a:spAutoFit/>
          </a:bodyPr>
          <a:lstStyle/>
          <a:p>
            <a:r>
              <a:rPr lang="en-IE" sz="1000" b="0" dirty="0" smtClean="0">
                <a:solidFill>
                  <a:schemeClr val="tx1">
                    <a:lumMod val="50000"/>
                    <a:lumOff val="50000"/>
                  </a:schemeClr>
                </a:solidFill>
              </a:rPr>
              <a:t>The Inspiring Science project has received funding from the European Union’s ICT Policy Support Programme as part of the Competitiveness and Innovation Framework Programme. This publication reflects only the author’s views and the European Union </a:t>
            </a:r>
            <a:br>
              <a:rPr lang="en-IE" sz="1000" b="0" dirty="0" smtClean="0">
                <a:solidFill>
                  <a:schemeClr val="tx1">
                    <a:lumMod val="50000"/>
                    <a:lumOff val="50000"/>
                  </a:schemeClr>
                </a:solidFill>
              </a:rPr>
            </a:br>
            <a:r>
              <a:rPr lang="en-IE" sz="1000" b="0" dirty="0" smtClean="0">
                <a:solidFill>
                  <a:schemeClr val="tx1">
                    <a:lumMod val="50000"/>
                    <a:lumOff val="50000"/>
                  </a:schemeClr>
                </a:solidFill>
              </a:rPr>
              <a:t>is not liable for any use that might be made of information contained therein.</a:t>
            </a:r>
            <a:endParaRPr lang="en-IE" sz="1000" b="0" dirty="0">
              <a:solidFill>
                <a:schemeClr val="tx1">
                  <a:lumMod val="50000"/>
                  <a:lumOff val="50000"/>
                </a:schemeClr>
              </a:solidFill>
            </a:endParaRPr>
          </a:p>
        </p:txBody>
      </p:sp>
      <p:pic>
        <p:nvPicPr>
          <p:cNvPr id="19" name="Picture 1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46331" y="980728"/>
            <a:ext cx="6851337" cy="963088"/>
          </a:xfrm>
          <a:prstGeom prst="rect">
            <a:avLst/>
          </a:prstGeom>
        </p:spPr>
      </p:pic>
    </p:spTree>
  </p:cSld>
  <p:clrMapOvr>
    <a:masterClrMapping/>
  </p:clrMapOvr>
  <p:timing>
    <p:tnLst>
      <p:par>
        <p:cTn id="1" dur="indefinite" restart="never" nodeType="tmRoot"/>
      </p:par>
    </p:tnLst>
  </p:timing>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Click to edit Master title style</a:t>
            </a:r>
            <a:endParaRPr lang="nl-NL" dirty="0"/>
          </a:p>
        </p:txBody>
      </p:sp>
      <p:sp>
        <p:nvSpPr>
          <p:cNvPr id="3" name="Tijdelijke aanduiding voor inhoud 2"/>
          <p:cNvSpPr>
            <a:spLocks noGrp="1"/>
          </p:cNvSpPr>
          <p:nvPr>
            <p:ph idx="1"/>
          </p:nvPr>
        </p:nvSpPr>
        <p:spPr/>
        <p:txBody>
          <a:bodyPr>
            <a:normAutofit/>
          </a:bodyPr>
          <a:lstStyle>
            <a:lvl1pPr>
              <a:defRPr sz="2400"/>
            </a:lvl1pPr>
          </a:lstStyle>
          <a:p>
            <a:pPr lvl="0"/>
            <a:r>
              <a:rPr lang="en-US" dirty="0" smtClean="0"/>
              <a:t>Click to edit Master text styles</a:t>
            </a:r>
          </a:p>
        </p:txBody>
      </p:sp>
      <p:sp>
        <p:nvSpPr>
          <p:cNvPr id="6" name="Tijdelijke aanduiding voor dianummer 5"/>
          <p:cNvSpPr>
            <a:spLocks noGrp="1"/>
          </p:cNvSpPr>
          <p:nvPr>
            <p:ph type="sldNum" sz="quarter" idx="12"/>
          </p:nvPr>
        </p:nvSpPr>
        <p:spPr>
          <a:xfrm>
            <a:off x="8686800" y="188640"/>
            <a:ext cx="395064" cy="365125"/>
          </a:xfrm>
        </p:spPr>
        <p:txBody>
          <a:bodyPr/>
          <a:lstStyle/>
          <a:p>
            <a:pPr>
              <a:defRPr/>
            </a:pPr>
            <a:fld id="{E7BE5AE2-2FBA-4B15-BF3B-D050D859EA4C}" type="slidenum">
              <a:rPr lang="el-GR" smtClean="0"/>
              <a:pPr>
                <a:defRPr/>
              </a:pPr>
              <a:t>‹#›</a:t>
            </a:fld>
            <a:endParaRPr lang="el-GR"/>
          </a:p>
        </p:txBody>
      </p:sp>
    </p:spTree>
  </p:cSld>
  <p:clrMapOvr>
    <a:masterClrMapping/>
  </p:clrMapOvr>
  <p:timing>
    <p:tnLst>
      <p:par>
        <p:cTn id="1" dur="indefinite" restart="never" nodeType="tmRoot"/>
      </p:par>
    </p:tnLst>
  </p:timing>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Click to edit Master title style</a:t>
            </a:r>
            <a:endParaRPr lang="nl-NL"/>
          </a:p>
        </p:txBody>
      </p:sp>
      <p:sp>
        <p:nvSpPr>
          <p:cNvPr id="3" name="Tijdelijke aanduiding voor inhoud 2"/>
          <p:cNvSpPr>
            <a:spLocks noGrp="1"/>
          </p:cNvSpPr>
          <p:nvPr>
            <p:ph sz="half" idx="1"/>
          </p:nvPr>
        </p:nvSpPr>
        <p:spPr>
          <a:xfrm>
            <a:off x="457200" y="1600200"/>
            <a:ext cx="4038600" cy="4781128"/>
          </a:xfrm>
        </p:spPr>
        <p:txBody>
          <a:bodyPr>
            <a:normAutofit/>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4" name="Tijdelijke aanduiding voor inhoud 3"/>
          <p:cNvSpPr>
            <a:spLocks noGrp="1"/>
          </p:cNvSpPr>
          <p:nvPr>
            <p:ph sz="half" idx="2"/>
          </p:nvPr>
        </p:nvSpPr>
        <p:spPr>
          <a:xfrm>
            <a:off x="4648200" y="1600200"/>
            <a:ext cx="4038600" cy="4781128"/>
          </a:xfrm>
        </p:spPr>
        <p:txBody>
          <a:bodyPr>
            <a:normAutofit/>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7" name="Tijdelijke aanduiding voor dianummer 6"/>
          <p:cNvSpPr>
            <a:spLocks noGrp="1"/>
          </p:cNvSpPr>
          <p:nvPr>
            <p:ph type="sldNum" sz="quarter" idx="12"/>
          </p:nvPr>
        </p:nvSpPr>
        <p:spPr/>
        <p:txBody>
          <a:bodyPr/>
          <a:lstStyle/>
          <a:p>
            <a:pPr>
              <a:defRPr/>
            </a:pPr>
            <a:fld id="{E7BE5AE2-2FBA-4B15-BF3B-D050D859EA4C}" type="slidenum">
              <a:rPr lang="el-GR" smtClean="0"/>
              <a:pPr>
                <a:defRPr/>
              </a:pPr>
              <a:t>‹#›</a:t>
            </a:fld>
            <a:endParaRPr lang="el-GR"/>
          </a:p>
        </p:txBody>
      </p:sp>
    </p:spTree>
  </p:cSld>
  <p:clrMapOvr>
    <a:masterClrMapping/>
  </p:clrMapOvr>
  <p:timing>
    <p:tnLst>
      <p:par>
        <p:cTn id="1" dur="indefinite" restart="never" nodeType="tmRoot"/>
      </p:par>
    </p:tnLst>
  </p:timing>
  <p:hf hdr="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hthoek 6"/>
          <p:cNvSpPr/>
          <p:nvPr userDrawn="1"/>
        </p:nvSpPr>
        <p:spPr>
          <a:xfrm>
            <a:off x="0" y="0"/>
            <a:ext cx="9144000" cy="1078802"/>
          </a:xfrm>
          <a:prstGeom prst="rect">
            <a:avLst/>
          </a:prstGeom>
          <a:gradFill>
            <a:gsLst>
              <a:gs pos="0">
                <a:srgbClr val="D01744"/>
              </a:gs>
              <a:gs pos="100000">
                <a:srgbClr val="3E529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nvGrpSpPr>
          <p:cNvPr id="8" name="Group 7"/>
          <p:cNvGrpSpPr/>
          <p:nvPr userDrawn="1"/>
        </p:nvGrpSpPr>
        <p:grpSpPr>
          <a:xfrm>
            <a:off x="0" y="1064235"/>
            <a:ext cx="9144000" cy="95781"/>
            <a:chOff x="0" y="1052736"/>
            <a:chExt cx="9144000" cy="95781"/>
          </a:xfrm>
        </p:grpSpPr>
        <p:sp>
          <p:nvSpPr>
            <p:cNvPr id="12" name="Rectangle 11"/>
            <p:cNvSpPr/>
            <p:nvPr userDrawn="1"/>
          </p:nvSpPr>
          <p:spPr>
            <a:xfrm>
              <a:off x="0" y="1052736"/>
              <a:ext cx="2293870" cy="95780"/>
            </a:xfrm>
            <a:prstGeom prst="rect">
              <a:avLst/>
            </a:prstGeom>
            <a:solidFill>
              <a:srgbClr val="40AE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3" name="Rectangle 12"/>
            <p:cNvSpPr/>
            <p:nvPr userDrawn="1"/>
          </p:nvSpPr>
          <p:spPr>
            <a:xfrm>
              <a:off x="2278130" y="1052736"/>
              <a:ext cx="2293870" cy="95780"/>
            </a:xfrm>
            <a:prstGeom prst="rect">
              <a:avLst/>
            </a:prstGeom>
            <a:solidFill>
              <a:srgbClr val="FAAB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Rectangle 13"/>
            <p:cNvSpPr/>
            <p:nvPr userDrawn="1"/>
          </p:nvSpPr>
          <p:spPr>
            <a:xfrm>
              <a:off x="4572000" y="1052736"/>
              <a:ext cx="2293870" cy="95780"/>
            </a:xfrm>
            <a:prstGeom prst="rect">
              <a:avLst/>
            </a:prstGeom>
            <a:solidFill>
              <a:srgbClr val="E31B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5" name="Rectangle 14"/>
            <p:cNvSpPr/>
            <p:nvPr userDrawn="1"/>
          </p:nvSpPr>
          <p:spPr>
            <a:xfrm>
              <a:off x="6850130" y="1052737"/>
              <a:ext cx="2293870" cy="95780"/>
            </a:xfrm>
            <a:prstGeom prst="rect">
              <a:avLst/>
            </a:prstGeom>
            <a:solidFill>
              <a:srgbClr val="8010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grpSp>
      <p:sp>
        <p:nvSpPr>
          <p:cNvPr id="2" name="Tijdelijke aanduiding voor titel 1"/>
          <p:cNvSpPr>
            <a:spLocks noGrp="1"/>
          </p:cNvSpPr>
          <p:nvPr>
            <p:ph type="title"/>
          </p:nvPr>
        </p:nvSpPr>
        <p:spPr>
          <a:xfrm>
            <a:off x="457200" y="202630"/>
            <a:ext cx="8229600" cy="778098"/>
          </a:xfrm>
          <a:prstGeom prst="rect">
            <a:avLst/>
          </a:prstGeom>
        </p:spPr>
        <p:txBody>
          <a:bodyPr vert="horz" lIns="91440" tIns="45720" rIns="91440" bIns="45720" rtlCol="0" anchor="t" anchorCtr="0">
            <a:normAutofit/>
          </a:bodyPr>
          <a:lstStyle/>
          <a:p>
            <a:r>
              <a:rPr lang="nl-NL" dirty="0" smtClean="0"/>
              <a:t>&lt;TITLE&gt;</a:t>
            </a:r>
            <a:endParaRPr lang="nl-NL" dirty="0"/>
          </a:p>
        </p:txBody>
      </p:sp>
      <p:sp>
        <p:nvSpPr>
          <p:cNvPr id="6" name="Tijdelijke aanduiding voor dianummer 5"/>
          <p:cNvSpPr>
            <a:spLocks noGrp="1"/>
          </p:cNvSpPr>
          <p:nvPr>
            <p:ph type="sldNum" sz="quarter" idx="4"/>
          </p:nvPr>
        </p:nvSpPr>
        <p:spPr>
          <a:xfrm>
            <a:off x="8686800" y="188640"/>
            <a:ext cx="395064" cy="365125"/>
          </a:xfrm>
          <a:prstGeom prst="rect">
            <a:avLst/>
          </a:prstGeom>
        </p:spPr>
        <p:txBody>
          <a:bodyPr vert="horz" lIns="91440" tIns="45720" rIns="91440" bIns="45720" rtlCol="0" anchor="ctr"/>
          <a:lstStyle>
            <a:lvl1pPr algn="r">
              <a:defRPr sz="900">
                <a:solidFill>
                  <a:schemeClr val="bg1"/>
                </a:solidFill>
              </a:defRPr>
            </a:lvl1pPr>
          </a:lstStyle>
          <a:p>
            <a:pPr>
              <a:defRPr/>
            </a:pPr>
            <a:fld id="{E7BE5AE2-2FBA-4B15-BF3B-D050D859EA4C}" type="slidenum">
              <a:rPr lang="el-GR" smtClean="0"/>
              <a:pPr>
                <a:defRPr/>
              </a:pPr>
              <a:t>‹#›</a:t>
            </a:fld>
            <a:endParaRPr lang="el-GR" dirty="0"/>
          </a:p>
        </p:txBody>
      </p:sp>
      <p:sp>
        <p:nvSpPr>
          <p:cNvPr id="3" name="Tijdelijke aanduiding voor tekst 2"/>
          <p:cNvSpPr>
            <a:spLocks noGrp="1"/>
          </p:cNvSpPr>
          <p:nvPr>
            <p:ph type="body" idx="1"/>
          </p:nvPr>
        </p:nvSpPr>
        <p:spPr>
          <a:xfrm>
            <a:off x="457200" y="1412776"/>
            <a:ext cx="8229600" cy="4959346"/>
          </a:xfrm>
          <a:prstGeom prst="rect">
            <a:avLst/>
          </a:prstGeom>
        </p:spPr>
        <p:txBody>
          <a:bodyPr vert="horz" lIns="91440" tIns="45720" rIns="91440" bIns="45720" rtlCol="0">
            <a:normAutofit/>
          </a:bodyPr>
          <a:lstStyle/>
          <a:p>
            <a:pPr lvl="0"/>
            <a:r>
              <a:rPr lang="nl-NL" dirty="0" smtClean="0"/>
              <a:t>Klik om de modelstijlen te bewerken</a:t>
            </a:r>
          </a:p>
        </p:txBody>
      </p:sp>
      <p:pic>
        <p:nvPicPr>
          <p:cNvPr id="18" name="Picture 17"/>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476578" y="6454179"/>
            <a:ext cx="2438611" cy="341406"/>
          </a:xfrm>
          <a:prstGeom prst="rect">
            <a:avLst/>
          </a:prstGeom>
        </p:spPr>
      </p:pic>
    </p:spTree>
  </p:cSld>
  <p:clrMap bg1="lt1" tx1="dk1" bg2="lt2" tx2="dk2" accent1="accent1" accent2="accent2" accent3="accent3" accent4="accent4" accent5="accent5" accent6="accent6" hlink="hlink" folHlink="folHlink"/>
  <p:sldLayoutIdLst>
    <p:sldLayoutId id="2147483732" r:id="rId1"/>
    <p:sldLayoutId id="2147483733" r:id="rId2"/>
    <p:sldLayoutId id="2147483735" r:id="rId3"/>
  </p:sldLayoutIdLst>
  <p:timing>
    <p:tnLst>
      <p:par>
        <p:cTn id="1" dur="indefinite" restart="never" nodeType="tmRoot"/>
      </p:par>
    </p:tnLst>
  </p:timing>
  <p:hf hdr="0"/>
  <p:txStyles>
    <p:titleStyle>
      <a:lvl1pPr algn="l" defTabSz="914400" rtl="0" eaLnBrk="1" latinLnBrk="0" hangingPunct="1">
        <a:spcBef>
          <a:spcPct val="0"/>
        </a:spcBef>
        <a:buNone/>
        <a:defRPr sz="3600" b="0" kern="1200">
          <a:solidFill>
            <a:schemeClr val="bg1"/>
          </a:solidFill>
          <a:latin typeface="+mj-lt"/>
          <a:ea typeface="+mj-ea"/>
          <a:cs typeface="+mj-cs"/>
        </a:defRPr>
      </a:lvl1pPr>
    </p:titleStyle>
    <p:bodyStyle>
      <a:lvl1pPr marL="0" indent="0" algn="l" defTabSz="914400" rtl="0" eaLnBrk="1" latinLnBrk="0" hangingPunct="1">
        <a:spcBef>
          <a:spcPct val="20000"/>
        </a:spcBef>
        <a:buFont typeface="Arial" pitchFamily="34" charset="0"/>
        <a:buNone/>
        <a:defRPr sz="2400"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ISE Problem Solving Questions</a:t>
            </a:r>
            <a:endParaRPr lang="en-IE" dirty="0"/>
          </a:p>
        </p:txBody>
      </p:sp>
      <p:sp>
        <p:nvSpPr>
          <p:cNvPr id="6" name="Slide Number Placeholder 5"/>
          <p:cNvSpPr>
            <a:spLocks noGrp="1"/>
          </p:cNvSpPr>
          <p:nvPr>
            <p:ph type="sldNum" sz="quarter" idx="12"/>
          </p:nvPr>
        </p:nvSpPr>
        <p:spPr/>
        <p:txBody>
          <a:bodyPr/>
          <a:lstStyle/>
          <a:p>
            <a:pPr>
              <a:defRPr/>
            </a:pPr>
            <a:fld id="{E7BE5AE2-2FBA-4B15-BF3B-D050D859EA4C}" type="slidenum">
              <a:rPr lang="el-GR" smtClean="0"/>
              <a:pPr>
                <a:defRPr/>
              </a:pPr>
              <a:t>1</a:t>
            </a:fld>
            <a:endParaRPr lang="el-GR"/>
          </a:p>
        </p:txBody>
      </p:sp>
      <p:sp>
        <p:nvSpPr>
          <p:cNvPr id="12" name="Rectangle 11"/>
          <p:cNvSpPr/>
          <p:nvPr/>
        </p:nvSpPr>
        <p:spPr>
          <a:xfrm>
            <a:off x="395536" y="1561119"/>
            <a:ext cx="3528392" cy="2751670"/>
          </a:xfrm>
          <a:prstGeom prst="rect">
            <a:avLst/>
          </a:prstGeom>
        </p:spPr>
        <p:txBody>
          <a:bodyPr wrap="square">
            <a:noAutofit/>
          </a:bodyPr>
          <a:lstStyle/>
          <a:p>
            <a:endParaRPr lang="en-IE" dirty="0">
              <a:latin typeface="+mn-lt"/>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4049" t="11023" r="7690" b="43274"/>
          <a:stretch/>
        </p:blipFill>
        <p:spPr bwMode="auto">
          <a:xfrm>
            <a:off x="467544" y="2564904"/>
            <a:ext cx="8208912" cy="37630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4" name="Table 3"/>
          <p:cNvGraphicFramePr>
            <a:graphicFrameLocks noGrp="1"/>
          </p:cNvGraphicFramePr>
          <p:nvPr>
            <p:extLst>
              <p:ext uri="{D42A27DB-BD31-4B8C-83A1-F6EECF244321}">
                <p14:modId xmlns:p14="http://schemas.microsoft.com/office/powerpoint/2010/main" val="2828981492"/>
              </p:ext>
            </p:extLst>
          </p:nvPr>
        </p:nvGraphicFramePr>
        <p:xfrm>
          <a:off x="589455" y="1340768"/>
          <a:ext cx="8159009" cy="822960"/>
        </p:xfrm>
        <a:graphic>
          <a:graphicData uri="http://schemas.openxmlformats.org/drawingml/2006/table">
            <a:tbl>
              <a:tblPr firstRow="1" bandRow="1">
                <a:tableStyleId>{5C22544A-7EE6-4342-B048-85BDC9FD1C3A}</a:tableStyleId>
              </a:tblPr>
              <a:tblGrid>
                <a:gridCol w="1966321"/>
                <a:gridCol w="1944216"/>
                <a:gridCol w="1944216"/>
                <a:gridCol w="1296144"/>
                <a:gridCol w="1008112"/>
              </a:tblGrid>
              <a:tr h="447824">
                <a:tc>
                  <a:txBody>
                    <a:bodyPr/>
                    <a:lstStyle/>
                    <a:p>
                      <a:pPr algn="ctr"/>
                      <a:r>
                        <a:rPr lang="en-US" sz="1600" dirty="0" smtClean="0"/>
                        <a:t>Orienting and Asking Questions</a:t>
                      </a:r>
                      <a:endParaRPr lang="el-GR" sz="1600" dirty="0"/>
                    </a:p>
                  </a:txBody>
                  <a:tcPr anchor="ctr"/>
                </a:tc>
                <a:tc>
                  <a:txBody>
                    <a:bodyPr/>
                    <a:lstStyle/>
                    <a:p>
                      <a:pPr algn="ctr"/>
                      <a:r>
                        <a:rPr lang="en-US" sz="1600" dirty="0" smtClean="0"/>
                        <a:t>Hypothesis</a:t>
                      </a:r>
                      <a:r>
                        <a:rPr lang="en-US" sz="1600" baseline="0" dirty="0" smtClean="0"/>
                        <a:t> Generation and Design</a:t>
                      </a:r>
                      <a:endParaRPr lang="el-GR" sz="1600" dirty="0"/>
                    </a:p>
                  </a:txBody>
                  <a:tcPr anchor="ctr"/>
                </a:tc>
                <a:tc>
                  <a:txBody>
                    <a:bodyPr/>
                    <a:lstStyle/>
                    <a:p>
                      <a:pPr algn="ctr"/>
                      <a:r>
                        <a:rPr lang="en-US" sz="1600" dirty="0" smtClean="0"/>
                        <a:t>Planning and Investigation</a:t>
                      </a:r>
                      <a:endParaRPr lang="el-GR" sz="1600" dirty="0"/>
                    </a:p>
                  </a:txBody>
                  <a:tcPr anchor="ctr"/>
                </a:tc>
                <a:tc>
                  <a:txBody>
                    <a:bodyPr/>
                    <a:lstStyle/>
                    <a:p>
                      <a:pPr algn="ctr"/>
                      <a:r>
                        <a:rPr lang="en-US" sz="1400" dirty="0" smtClean="0"/>
                        <a:t>Analysis </a:t>
                      </a:r>
                      <a:br>
                        <a:rPr lang="en-US" sz="1400" dirty="0" smtClean="0"/>
                      </a:br>
                      <a:r>
                        <a:rPr lang="en-US" sz="1400" dirty="0" smtClean="0"/>
                        <a:t>and Interpretation</a:t>
                      </a:r>
                      <a:endParaRPr lang="el-GR" sz="1400" dirty="0"/>
                    </a:p>
                  </a:txBody>
                  <a:tcPr anchor="ctr"/>
                </a:tc>
                <a:tc>
                  <a:txBody>
                    <a:bodyPr/>
                    <a:lstStyle/>
                    <a:p>
                      <a:pPr algn="ctr"/>
                      <a:r>
                        <a:rPr lang="en-US" sz="1400" dirty="0" smtClean="0"/>
                        <a:t>Conclusion</a:t>
                      </a:r>
                      <a:r>
                        <a:rPr lang="en-US" sz="1400" baseline="0" dirty="0" smtClean="0"/>
                        <a:t> and </a:t>
                      </a:r>
                      <a:br>
                        <a:rPr lang="en-US" sz="1400" baseline="0" dirty="0" smtClean="0"/>
                      </a:br>
                      <a:r>
                        <a:rPr lang="en-US" sz="1400" baseline="0" dirty="0" smtClean="0"/>
                        <a:t>Evaluation</a:t>
                      </a:r>
                      <a:endParaRPr lang="el-GR" sz="1400" dirty="0"/>
                    </a:p>
                  </a:txBody>
                  <a:tcPr anchor="ctr"/>
                </a:tc>
              </a:tr>
            </a:tbl>
          </a:graphicData>
        </a:graphic>
      </p:graphicFrame>
      <p:sp>
        <p:nvSpPr>
          <p:cNvPr id="5" name="Down Arrow 4"/>
          <p:cNvSpPr/>
          <p:nvPr/>
        </p:nvSpPr>
        <p:spPr>
          <a:xfrm>
            <a:off x="1259632" y="2204864"/>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Down Arrow 9"/>
          <p:cNvSpPr/>
          <p:nvPr/>
        </p:nvSpPr>
        <p:spPr>
          <a:xfrm>
            <a:off x="3275856" y="2204864"/>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Down Arrow 10"/>
          <p:cNvSpPr/>
          <p:nvPr/>
        </p:nvSpPr>
        <p:spPr>
          <a:xfrm>
            <a:off x="5292080" y="2204864"/>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Down Arrow 13"/>
          <p:cNvSpPr/>
          <p:nvPr/>
        </p:nvSpPr>
        <p:spPr>
          <a:xfrm>
            <a:off x="7452320" y="2215411"/>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TextBox 2"/>
          <p:cNvSpPr txBox="1"/>
          <p:nvPr/>
        </p:nvSpPr>
        <p:spPr>
          <a:xfrm>
            <a:off x="539552" y="3313435"/>
            <a:ext cx="1994318" cy="2923877"/>
          </a:xfrm>
          <a:prstGeom prst="rect">
            <a:avLst/>
          </a:prstGeom>
          <a:solidFill>
            <a:schemeClr val="bg1"/>
          </a:solidFill>
        </p:spPr>
        <p:txBody>
          <a:bodyPr wrap="square" rtlCol="0">
            <a:spAutoFit/>
          </a:bodyPr>
          <a:lstStyle/>
          <a:p>
            <a:r>
              <a:rPr lang="el-GR" sz="1600" dirty="0"/>
              <a:t>Ερωτήσεις για</a:t>
            </a:r>
            <a:r>
              <a:rPr lang="el-GR" sz="1600" dirty="0" smtClean="0"/>
              <a:t>...</a:t>
            </a:r>
          </a:p>
          <a:p>
            <a:endParaRPr lang="el-GR" sz="800" dirty="0"/>
          </a:p>
          <a:p>
            <a:r>
              <a:rPr lang="el-GR" sz="1600" dirty="0"/>
              <a:t> </a:t>
            </a:r>
            <a:r>
              <a:rPr lang="en-US" sz="1600" dirty="0" smtClean="0"/>
              <a:t>... </a:t>
            </a:r>
            <a:r>
              <a:rPr lang="el-GR" sz="1600" dirty="0"/>
              <a:t>την </a:t>
            </a:r>
            <a:r>
              <a:rPr lang="el-GR" sz="1600" dirty="0" err="1" smtClean="0"/>
              <a:t>αναπαράστα</a:t>
            </a:r>
            <a:r>
              <a:rPr lang="el-GR" sz="1600" dirty="0" smtClean="0"/>
              <a:t>-ση </a:t>
            </a:r>
            <a:r>
              <a:rPr lang="el-GR" sz="1600" dirty="0"/>
              <a:t>του προβλήματος</a:t>
            </a:r>
          </a:p>
          <a:p>
            <a:r>
              <a:rPr lang="el-GR" sz="1600" dirty="0"/>
              <a:t> </a:t>
            </a:r>
          </a:p>
          <a:p>
            <a:r>
              <a:rPr lang="el-GR" sz="1600" dirty="0" smtClean="0"/>
              <a:t>... </a:t>
            </a:r>
            <a:r>
              <a:rPr lang="el-GR" sz="1600" dirty="0"/>
              <a:t>σχετικές </a:t>
            </a:r>
            <a:r>
              <a:rPr lang="el-GR" sz="1600" dirty="0" err="1" smtClean="0"/>
              <a:t>πληροφο</a:t>
            </a:r>
            <a:r>
              <a:rPr lang="el-GR" sz="1600" dirty="0" smtClean="0"/>
              <a:t>-</a:t>
            </a:r>
            <a:r>
              <a:rPr lang="el-GR" sz="1600" dirty="0" err="1" smtClean="0"/>
              <a:t>ρίες</a:t>
            </a:r>
            <a:r>
              <a:rPr lang="el-GR" sz="1600" dirty="0" smtClean="0"/>
              <a:t> </a:t>
            </a:r>
            <a:r>
              <a:rPr lang="el-GR" sz="1600" dirty="0"/>
              <a:t>για την </a:t>
            </a:r>
            <a:r>
              <a:rPr lang="el-GR" sz="1600" dirty="0" err="1" smtClean="0"/>
              <a:t>κατανόη</a:t>
            </a:r>
            <a:r>
              <a:rPr lang="el-GR" sz="1600" dirty="0" smtClean="0"/>
              <a:t>-ση </a:t>
            </a:r>
            <a:r>
              <a:rPr lang="el-GR" sz="1600" dirty="0"/>
              <a:t>του προβλήματος</a:t>
            </a:r>
          </a:p>
          <a:p>
            <a:r>
              <a:rPr lang="el-GR" sz="1600" dirty="0"/>
              <a:t>  </a:t>
            </a:r>
            <a:endParaRPr lang="el-GR" sz="800" dirty="0" smtClean="0"/>
          </a:p>
          <a:p>
            <a:r>
              <a:rPr lang="el-GR" sz="1600" dirty="0" smtClean="0"/>
              <a:t>... </a:t>
            </a:r>
            <a:r>
              <a:rPr lang="el-GR" sz="1600" dirty="0"/>
              <a:t>τα διαφορετικά επίπεδα κατανόησης του </a:t>
            </a:r>
            <a:r>
              <a:rPr lang="el-GR" sz="1600" dirty="0" smtClean="0"/>
              <a:t>περιεχομένου</a:t>
            </a:r>
          </a:p>
        </p:txBody>
      </p:sp>
      <p:sp>
        <p:nvSpPr>
          <p:cNvPr id="7" name="TextBox 6"/>
          <p:cNvSpPr txBox="1"/>
          <p:nvPr/>
        </p:nvSpPr>
        <p:spPr>
          <a:xfrm>
            <a:off x="2555776" y="3322727"/>
            <a:ext cx="1944216" cy="2554545"/>
          </a:xfrm>
          <a:prstGeom prst="rect">
            <a:avLst/>
          </a:prstGeom>
          <a:solidFill>
            <a:schemeClr val="bg1"/>
          </a:solidFill>
        </p:spPr>
        <p:txBody>
          <a:bodyPr wrap="square" rtlCol="0">
            <a:spAutoFit/>
          </a:bodyPr>
          <a:lstStyle/>
          <a:p>
            <a:r>
              <a:rPr lang="el-GR" sz="1600" dirty="0"/>
              <a:t>Ερωτήσεις για...</a:t>
            </a:r>
          </a:p>
          <a:p>
            <a:endParaRPr lang="el-GR" sz="800" dirty="0"/>
          </a:p>
          <a:p>
            <a:r>
              <a:rPr lang="el-GR" sz="1600" dirty="0"/>
              <a:t>...τη διερεύνηση των συσχετίσεων και εξαρτήσεων των μεταβλητών</a:t>
            </a:r>
          </a:p>
          <a:p>
            <a:endParaRPr lang="el-GR" sz="800" dirty="0"/>
          </a:p>
          <a:p>
            <a:r>
              <a:rPr lang="el-GR" sz="1600" dirty="0"/>
              <a:t>... την ακριβή περιγραφή του συγκεκριμένου προβλήματος</a:t>
            </a:r>
          </a:p>
        </p:txBody>
      </p:sp>
      <p:sp>
        <p:nvSpPr>
          <p:cNvPr id="8" name="Rectangle 7"/>
          <p:cNvSpPr/>
          <p:nvPr/>
        </p:nvSpPr>
        <p:spPr>
          <a:xfrm>
            <a:off x="4572000" y="3313435"/>
            <a:ext cx="2088232" cy="2923877"/>
          </a:xfrm>
          <a:prstGeom prst="rect">
            <a:avLst/>
          </a:prstGeom>
          <a:solidFill>
            <a:schemeClr val="bg1"/>
          </a:solidFill>
        </p:spPr>
        <p:txBody>
          <a:bodyPr wrap="square">
            <a:spAutoFit/>
          </a:bodyPr>
          <a:lstStyle/>
          <a:p>
            <a:r>
              <a:rPr lang="el-GR" sz="1600" dirty="0"/>
              <a:t>Ερωτήσεις </a:t>
            </a:r>
            <a:r>
              <a:rPr lang="el-GR" sz="1600" dirty="0" smtClean="0"/>
              <a:t>για </a:t>
            </a:r>
            <a:r>
              <a:rPr lang="el-GR" sz="1600" dirty="0"/>
              <a:t>τις </a:t>
            </a:r>
            <a:r>
              <a:rPr lang="el-GR" sz="1600" dirty="0" smtClean="0"/>
              <a:t>κατάλληλες...</a:t>
            </a:r>
            <a:endParaRPr lang="el-GR" sz="1600" dirty="0"/>
          </a:p>
          <a:p>
            <a:endParaRPr lang="el-GR" sz="800" dirty="0"/>
          </a:p>
          <a:p>
            <a:r>
              <a:rPr lang="el-GR" sz="1600" dirty="0"/>
              <a:t>... </a:t>
            </a:r>
            <a:r>
              <a:rPr lang="el-GR" sz="1600" dirty="0" smtClean="0"/>
              <a:t>στρατηγικές </a:t>
            </a:r>
            <a:r>
              <a:rPr lang="el-GR" sz="1600" dirty="0"/>
              <a:t>πειραματισμού</a:t>
            </a:r>
          </a:p>
          <a:p>
            <a:endParaRPr lang="el-GR" sz="800" dirty="0"/>
          </a:p>
          <a:p>
            <a:r>
              <a:rPr lang="el-GR" sz="1600" dirty="0"/>
              <a:t>... </a:t>
            </a:r>
            <a:r>
              <a:rPr lang="el-GR" sz="1600" dirty="0" smtClean="0"/>
              <a:t>στρατηγικές </a:t>
            </a:r>
            <a:r>
              <a:rPr lang="el-GR" sz="1600" dirty="0"/>
              <a:t>ελέγχου μεταβλητών</a:t>
            </a:r>
          </a:p>
          <a:p>
            <a:endParaRPr lang="el-GR" sz="800" dirty="0"/>
          </a:p>
          <a:p>
            <a:r>
              <a:rPr lang="el-GR" sz="1600" dirty="0"/>
              <a:t>... </a:t>
            </a:r>
            <a:r>
              <a:rPr lang="el-GR" sz="1600" dirty="0" smtClean="0"/>
              <a:t>στρατηγικές ανάλυσης </a:t>
            </a:r>
            <a:r>
              <a:rPr lang="el-GR" sz="1600" dirty="0"/>
              <a:t>πειραματικών δεδομένων </a:t>
            </a:r>
          </a:p>
        </p:txBody>
      </p:sp>
      <p:sp>
        <p:nvSpPr>
          <p:cNvPr id="15" name="Rectangle 14"/>
          <p:cNvSpPr/>
          <p:nvPr/>
        </p:nvSpPr>
        <p:spPr>
          <a:xfrm>
            <a:off x="6686601" y="3329745"/>
            <a:ext cx="1917847" cy="2677656"/>
          </a:xfrm>
          <a:prstGeom prst="rect">
            <a:avLst/>
          </a:prstGeom>
          <a:solidFill>
            <a:schemeClr val="bg1"/>
          </a:solidFill>
        </p:spPr>
        <p:txBody>
          <a:bodyPr wrap="square">
            <a:spAutoFit/>
          </a:bodyPr>
          <a:lstStyle/>
          <a:p>
            <a:r>
              <a:rPr lang="el-GR" sz="1600" dirty="0"/>
              <a:t>Ερωτήσεις για</a:t>
            </a:r>
            <a:r>
              <a:rPr lang="el-GR" sz="1600" dirty="0" smtClean="0"/>
              <a:t>...</a:t>
            </a:r>
          </a:p>
          <a:p>
            <a:endParaRPr lang="el-GR" sz="800" dirty="0"/>
          </a:p>
          <a:p>
            <a:r>
              <a:rPr lang="el-GR" sz="1600" dirty="0" smtClean="0"/>
              <a:t>.. </a:t>
            </a:r>
            <a:r>
              <a:rPr lang="el-GR" sz="1600" dirty="0"/>
              <a:t>την εφαρμογή ή τη μεταφορά </a:t>
            </a:r>
            <a:r>
              <a:rPr lang="el-GR" sz="1600" dirty="0" smtClean="0"/>
              <a:t>γνώσης</a:t>
            </a:r>
          </a:p>
          <a:p>
            <a:endParaRPr lang="el-GR" sz="800" dirty="0" smtClean="0"/>
          </a:p>
          <a:p>
            <a:r>
              <a:rPr lang="el-GR" sz="1600" dirty="0" smtClean="0"/>
              <a:t>... </a:t>
            </a:r>
            <a:r>
              <a:rPr lang="el-GR" sz="1600" dirty="0"/>
              <a:t>τις πηγές των πειραματικών σφαλμάτων</a:t>
            </a:r>
          </a:p>
          <a:p>
            <a:endParaRPr lang="el-GR" sz="800" dirty="0"/>
          </a:p>
          <a:p>
            <a:r>
              <a:rPr lang="el-GR" sz="1600" dirty="0" smtClean="0"/>
              <a:t>... </a:t>
            </a:r>
            <a:r>
              <a:rPr lang="el-GR" sz="1600" dirty="0"/>
              <a:t>τη βελτίωση της πειραματικής διάταξης </a:t>
            </a:r>
          </a:p>
        </p:txBody>
      </p:sp>
    </p:spTree>
    <p:extLst>
      <p:ext uri="{BB962C8B-B14F-4D97-AF65-F5344CB8AC3E}">
        <p14:creationId xmlns:p14="http://schemas.microsoft.com/office/powerpoint/2010/main" val="31507494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ISE Problem Solving Questions</a:t>
            </a:r>
            <a:endParaRPr lang="fr-LU"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pPr>
              <a:defRPr/>
            </a:pPr>
            <a:fld id="{6FF548C5-08C6-4287-8967-E66C4AB116F7}" type="slidenum">
              <a:rPr lang="el-GR" smtClean="0"/>
              <a:pPr>
                <a:defRPr/>
              </a:pPr>
              <a:t>2</a:t>
            </a:fld>
            <a:endParaRPr lang="el-GR"/>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4416" t="37161" r="21508" b="40675"/>
          <a:stretch/>
        </p:blipFill>
        <p:spPr bwMode="auto">
          <a:xfrm>
            <a:off x="899592" y="1340767"/>
            <a:ext cx="5544616" cy="1441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Content Placeholder 3"/>
          <p:cNvSpPr>
            <a:spLocks noGrp="1"/>
          </p:cNvSpPr>
          <p:nvPr>
            <p:ph idx="1"/>
          </p:nvPr>
        </p:nvSpPr>
        <p:spPr>
          <a:xfrm>
            <a:off x="457200" y="1196752"/>
            <a:ext cx="8229600" cy="5112568"/>
          </a:xfrm>
        </p:spPr>
        <p:txBody>
          <a:bodyPr>
            <a:normAutofit/>
          </a:bodyPr>
          <a:lstStyle/>
          <a:p>
            <a:r>
              <a:rPr lang="en-US" sz="2800" b="1" dirty="0" smtClean="0"/>
              <a:t>Levels of performance</a:t>
            </a:r>
            <a:endParaRPr lang="el-GR" sz="2800" b="1" dirty="0"/>
          </a:p>
        </p:txBody>
      </p:sp>
      <p:sp>
        <p:nvSpPr>
          <p:cNvPr id="5" name="Rectangle 4"/>
          <p:cNvSpPr/>
          <p:nvPr/>
        </p:nvSpPr>
        <p:spPr>
          <a:xfrm>
            <a:off x="107504" y="2636912"/>
            <a:ext cx="8964488" cy="3847207"/>
          </a:xfrm>
          <a:prstGeom prst="rect">
            <a:avLst/>
          </a:prstGeom>
        </p:spPr>
        <p:txBody>
          <a:bodyPr wrap="square">
            <a:spAutoFit/>
          </a:bodyPr>
          <a:lstStyle/>
          <a:p>
            <a:r>
              <a:rPr lang="el-GR" dirty="0" smtClean="0"/>
              <a:t>Μαθητές που απαντάνε </a:t>
            </a:r>
            <a:r>
              <a:rPr lang="el-GR" b="1" dirty="0" smtClean="0"/>
              <a:t>υψηλού επιπέδου </a:t>
            </a:r>
            <a:r>
              <a:rPr lang="el-GR" dirty="0" smtClean="0"/>
              <a:t>ερωτήσεις </a:t>
            </a:r>
            <a:r>
              <a:rPr lang="el-GR" dirty="0"/>
              <a:t>μπορούν </a:t>
            </a:r>
            <a:r>
              <a:rPr lang="el-GR" dirty="0" smtClean="0"/>
              <a:t>:</a:t>
            </a:r>
            <a:endParaRPr lang="en-GB" dirty="0" smtClean="0"/>
          </a:p>
          <a:p>
            <a:pPr marL="285750" indent="-285750">
              <a:buFont typeface="Arial" panose="020B0604020202020204" pitchFamily="34" charset="0"/>
              <a:buChar char="•"/>
            </a:pPr>
            <a:r>
              <a:rPr lang="el-GR" dirty="0" smtClean="0"/>
              <a:t>να αναπτύξουν ολοκληρωμένα και συνεπή νοητικά μοντέλα για διαφορετικές καταστάσεις</a:t>
            </a:r>
          </a:p>
          <a:p>
            <a:pPr marL="285750" indent="-285750">
              <a:spcAft>
                <a:spcPts val="0"/>
              </a:spcAft>
              <a:buFont typeface="Arial" panose="020B0604020202020204" pitchFamily="34" charset="0"/>
              <a:buChar char="•"/>
            </a:pPr>
            <a:r>
              <a:rPr lang="el-GR" dirty="0" smtClean="0"/>
              <a:t>να δώσουν απάντηση μέσω </a:t>
            </a:r>
            <a:r>
              <a:rPr lang="el-GR" dirty="0" err="1" smtClean="0"/>
              <a:t>στοχευμένης</a:t>
            </a:r>
            <a:r>
              <a:rPr lang="el-GR" dirty="0" smtClean="0"/>
              <a:t> διερεύνησης και μεθοδικής εκτέλεσης σχεδίων πολλαπλών βημάτων</a:t>
            </a:r>
          </a:p>
          <a:p>
            <a:pPr>
              <a:spcAft>
                <a:spcPts val="600"/>
              </a:spcAft>
            </a:pPr>
            <a:r>
              <a:rPr lang="el-GR" dirty="0" smtClean="0">
                <a:solidFill>
                  <a:srgbClr val="FF0000"/>
                </a:solidFill>
              </a:rPr>
              <a:t>	Περίπου 10% των 15-χρονων.</a:t>
            </a:r>
          </a:p>
          <a:p>
            <a:r>
              <a:rPr lang="el-GR" dirty="0"/>
              <a:t>Μαθητές που απαντάνε </a:t>
            </a:r>
            <a:r>
              <a:rPr lang="el-GR" b="1" dirty="0" smtClean="0"/>
              <a:t>μετρίου επιπέδου </a:t>
            </a:r>
            <a:r>
              <a:rPr lang="el-GR" dirty="0" smtClean="0"/>
              <a:t>ερωτήσεις μπορούν να χειριστούν:</a:t>
            </a:r>
            <a:endParaRPr lang="en-GB" dirty="0"/>
          </a:p>
          <a:p>
            <a:pPr marL="285750" indent="-285750">
              <a:buFont typeface="Arial" panose="020B0604020202020204" pitchFamily="34" charset="0"/>
              <a:buChar char="•"/>
            </a:pPr>
            <a:r>
              <a:rPr lang="el-GR" dirty="0" smtClean="0"/>
              <a:t>σχετικά πολύπλοκες συσκευές, αλλά όχι πάντα αποτελεσματικά</a:t>
            </a:r>
          </a:p>
          <a:p>
            <a:pPr marL="285750" indent="-285750">
              <a:buFont typeface="Arial" panose="020B0604020202020204" pitchFamily="34" charset="0"/>
              <a:buChar char="•"/>
            </a:pPr>
            <a:r>
              <a:rPr lang="el-GR" dirty="0" smtClean="0"/>
              <a:t>πληθώρα συνθηκών ή </a:t>
            </a:r>
            <a:r>
              <a:rPr lang="el-GR" dirty="0" err="1" smtClean="0"/>
              <a:t>αλληλο</a:t>
            </a:r>
            <a:r>
              <a:rPr lang="el-GR" dirty="0" smtClean="0"/>
              <a:t>-εξαρτώμενων χαρακτηριστικών με έλεγχο των μεταβλητών</a:t>
            </a:r>
          </a:p>
          <a:p>
            <a:pPr>
              <a:spcAft>
                <a:spcPts val="600"/>
              </a:spcAft>
            </a:pPr>
            <a:r>
              <a:rPr lang="el-GR" dirty="0" smtClean="0">
                <a:solidFill>
                  <a:srgbClr val="FF0000"/>
                </a:solidFill>
              </a:rPr>
              <a:t>	Περίπου 45% </a:t>
            </a:r>
            <a:r>
              <a:rPr lang="el-GR" dirty="0">
                <a:solidFill>
                  <a:srgbClr val="FF0000"/>
                </a:solidFill>
              </a:rPr>
              <a:t>των 15-χρονων.</a:t>
            </a:r>
            <a:endParaRPr lang="el-GR" dirty="0"/>
          </a:p>
          <a:p>
            <a:r>
              <a:rPr lang="el-GR" dirty="0"/>
              <a:t>Μαθητές που απαντάνε </a:t>
            </a:r>
            <a:r>
              <a:rPr lang="el-GR" b="1" dirty="0" smtClean="0"/>
              <a:t>χαμηλού επιπέδου </a:t>
            </a:r>
            <a:r>
              <a:rPr lang="el-GR" dirty="0"/>
              <a:t>ερωτήσεις </a:t>
            </a:r>
            <a:r>
              <a:rPr lang="el-GR" dirty="0" smtClean="0"/>
              <a:t>μπορούν:</a:t>
            </a:r>
            <a:endParaRPr lang="en-GB" dirty="0"/>
          </a:p>
          <a:p>
            <a:pPr marL="285750" indent="-285750">
              <a:buFont typeface="Arial" panose="020B0604020202020204" pitchFamily="34" charset="0"/>
              <a:buChar char="•"/>
            </a:pPr>
            <a:r>
              <a:rPr lang="el-GR" dirty="0"/>
              <a:t>ν</a:t>
            </a:r>
            <a:r>
              <a:rPr lang="el-GR" dirty="0" smtClean="0"/>
              <a:t>α απαντήσουν μόνο αν πρέπει να διαχειριστούν μόνο μία συνθήκη</a:t>
            </a:r>
            <a:endParaRPr lang="el-GR" dirty="0"/>
          </a:p>
          <a:p>
            <a:pPr marL="285750" indent="-285750">
              <a:buFont typeface="Arial" panose="020B0604020202020204" pitchFamily="34" charset="0"/>
              <a:buChar char="•"/>
            </a:pPr>
            <a:r>
              <a:rPr lang="el-GR" dirty="0"/>
              <a:t>μ</a:t>
            </a:r>
            <a:r>
              <a:rPr lang="el-GR" dirty="0" smtClean="0"/>
              <a:t>όνο μερικώς να περιγράψουν τη συμπεριφορά ενός απλού, καθημερινού θέματος.</a:t>
            </a:r>
          </a:p>
          <a:p>
            <a:r>
              <a:rPr lang="el-GR" dirty="0" smtClean="0">
                <a:solidFill>
                  <a:srgbClr val="FF0000"/>
                </a:solidFill>
              </a:rPr>
              <a:t>	Περίπου </a:t>
            </a:r>
            <a:r>
              <a:rPr lang="el-GR" dirty="0">
                <a:solidFill>
                  <a:srgbClr val="FF0000"/>
                </a:solidFill>
              </a:rPr>
              <a:t>45% των 15-χρονων</a:t>
            </a:r>
            <a:r>
              <a:rPr lang="el-GR" dirty="0" smtClean="0">
                <a:solidFill>
                  <a:srgbClr val="FF0000"/>
                </a:solidFill>
              </a:rPr>
              <a:t>.</a:t>
            </a:r>
            <a:endParaRPr lang="el-GR" dirty="0"/>
          </a:p>
        </p:txBody>
      </p:sp>
      <p:sp>
        <p:nvSpPr>
          <p:cNvPr id="20" name="Content Placeholder 1"/>
          <p:cNvSpPr txBox="1">
            <a:spLocks/>
          </p:cNvSpPr>
          <p:nvPr/>
        </p:nvSpPr>
        <p:spPr>
          <a:xfrm>
            <a:off x="6588224" y="1307297"/>
            <a:ext cx="2339752" cy="1225151"/>
          </a:xfrm>
          <a:prstGeom prst="rect">
            <a:avLst/>
          </a:prstGeom>
          <a:solidFill>
            <a:srgbClr val="801073"/>
          </a:solidFill>
          <a:ln w="28575">
            <a:noFill/>
            <a:prstDash val="lgDash"/>
          </a:ln>
        </p:spPr>
        <p:txBody>
          <a:bodyPr vert="horz" lIns="91440" tIns="45720" rIns="91440" bIns="45720" rtlCol="0" anchor="ctr">
            <a:noAutofit/>
          </a:bodyPr>
          <a:lstStyle>
            <a:lvl1pPr marL="0" indent="0" algn="l" defTabSz="914400" rtl="0" eaLnBrk="1" latinLnBrk="0" hangingPunct="1">
              <a:spcBef>
                <a:spcPct val="20000"/>
              </a:spcBef>
              <a:buFont typeface="Arial" pitchFamily="34" charset="0"/>
              <a:buNone/>
              <a:defRPr sz="2400"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fontAlgn="base">
              <a:spcAft>
                <a:spcPts val="0"/>
              </a:spcAft>
            </a:pPr>
            <a:r>
              <a:rPr lang="el-GR" b="1" dirty="0" smtClean="0">
                <a:solidFill>
                  <a:schemeClr val="bg1"/>
                </a:solidFill>
                <a:cs typeface="Arial" panose="020B0604020202020204" pitchFamily="34" charset="0"/>
              </a:rPr>
              <a:t>ΟΛΕΣ ΣΩΣΤΕΣ ΑΠΑΝΤΗΣΕΙΣ</a:t>
            </a:r>
            <a:endParaRPr lang="en-IE" b="1" dirty="0">
              <a:solidFill>
                <a:schemeClr val="bg1"/>
              </a:solidFill>
              <a:cs typeface="Arial" panose="020B0604020202020204" pitchFamily="34" charset="0"/>
            </a:endParaRPr>
          </a:p>
        </p:txBody>
      </p:sp>
    </p:spTree>
    <p:extLst>
      <p:ext uri="{BB962C8B-B14F-4D97-AF65-F5344CB8AC3E}">
        <p14:creationId xmlns:p14="http://schemas.microsoft.com/office/powerpoint/2010/main" val="228875046"/>
      </p:ext>
    </p:extLst>
  </p:cSld>
  <p:clrMapOvr>
    <a:masterClrMapping/>
  </p:clrMapOvr>
  <p:timing>
    <p:tnLst>
      <p:par>
        <p:cTn id="1" dur="indefinite" restart="never" nodeType="tmRoot"/>
      </p:par>
    </p:tnLst>
  </p:timing>
</p:sld>
</file>

<file path=ppt/theme/theme1.xml><?xml version="1.0" encoding="utf-8"?>
<a:theme xmlns:a="http://schemas.openxmlformats.org/drawingml/2006/main" name="YYYYMMDD_ISE_WPx_TITLE_Vx_PARTNER (2)">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05E1BCAA64BB4DB7D8DF2AACF3A572" ma:contentTypeVersion="0" ma:contentTypeDescription="Create a new document." ma:contentTypeScope="" ma:versionID="6b34726da4bd9f1d80a1e70f811d4d68">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A9B857-7E7D-4F8B-B002-99CCE51B5C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BD35251A-1898-4975-8B19-6FF9629AC250}">
  <ds:schemaRefs>
    <ds:schemaRef ds:uri="http://purl.org/dc/elements/1.1/"/>
    <ds:schemaRef ds:uri="http://purl.org/dc/dcmitype/"/>
    <ds:schemaRef ds:uri="http://schemas.openxmlformats.org/package/2006/metadata/core-properties"/>
    <ds:schemaRef ds:uri="http://www.w3.org/XML/1998/namespace"/>
    <ds:schemaRef ds:uri="http://schemas.microsoft.com/office/2006/documentManagement/types"/>
    <ds:schemaRef ds:uri="http://purl.org/dc/terms/"/>
    <ds:schemaRef ds:uri="http://schemas.microsoft.com/office/2006/metadata/properties"/>
  </ds:schemaRefs>
</ds:datastoreItem>
</file>

<file path=customXml/itemProps3.xml><?xml version="1.0" encoding="utf-8"?>
<ds:datastoreItem xmlns:ds="http://schemas.openxmlformats.org/officeDocument/2006/customXml" ds:itemID="{9896AB72-8237-40DC-B1E3-6B9A3B1B52D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YYYYMMDD_ISE_WPx_TITLE_Vx_PARTNER (2)</Template>
  <TotalTime>1053</TotalTime>
  <Words>121</Words>
  <Application>Microsoft Office PowerPoint</Application>
  <PresentationFormat>On-screen Show (4:3)</PresentationFormat>
  <Paragraphs>49</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YYYYMMDD_ISE_WPx_TITLE_Vx_PARTNER (2)</vt:lpstr>
      <vt:lpstr>ISE Problem Solving Questions</vt:lpstr>
      <vt:lpstr>ISE Problem Solving Questions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&lt;TITLE&gt;</dc:title>
  <dc:creator>User</dc:creator>
  <cp:lastModifiedBy>Fani Stylianidou</cp:lastModifiedBy>
  <cp:revision>91</cp:revision>
  <dcterms:created xsi:type="dcterms:W3CDTF">2014-02-27T12:55:10Z</dcterms:created>
  <dcterms:modified xsi:type="dcterms:W3CDTF">2015-06-05T11:43:51Z</dcterms:modified>
  <cp:contentStatus>Final Draft</cp:contentStatus>
</cp:coreProperties>
</file>