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3"/>
  </p:handoutMasterIdLst>
  <p:sldIdLst>
    <p:sldId id="256" r:id="rId2"/>
    <p:sldId id="257" r:id="rId3"/>
    <p:sldId id="258" r:id="rId4"/>
    <p:sldId id="259" r:id="rId5"/>
    <p:sldId id="267" r:id="rId6"/>
    <p:sldId id="260" r:id="rId7"/>
    <p:sldId id="261" r:id="rId8"/>
    <p:sldId id="268" r:id="rId9"/>
    <p:sldId id="264" r:id="rId10"/>
    <p:sldId id="265" r:id="rId11"/>
    <p:sldId id="266" r:id="rId12"/>
  </p:sldIdLst>
  <p:sldSz cx="9144000" cy="6858000" type="screen4x3"/>
  <p:notesSz cx="6797675" cy="9928225"/>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B7D2CE-C973-4927-AD24-C7020314E5C0}"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l-GR"/>
        </a:p>
      </dgm:t>
    </dgm:pt>
    <dgm:pt modelId="{C97FF0D3-D44B-4D74-9714-14B927938CF0}">
      <dgm:prSet phldrT="[Text]"/>
      <dgm:spPr/>
      <dgm:t>
        <a:bodyPr/>
        <a:lstStyle/>
        <a:p>
          <a:r>
            <a:rPr lang="en-US" dirty="0" smtClean="0"/>
            <a:t>WP1</a:t>
          </a:r>
          <a:endParaRPr lang="el-GR" dirty="0"/>
        </a:p>
      </dgm:t>
    </dgm:pt>
    <dgm:pt modelId="{89D88DFB-5931-478F-939E-387517A7908E}" type="parTrans" cxnId="{00F980F5-7CF9-4ED9-94B4-6188EDFB8B70}">
      <dgm:prSet/>
      <dgm:spPr/>
      <dgm:t>
        <a:bodyPr/>
        <a:lstStyle/>
        <a:p>
          <a:endParaRPr lang="el-GR"/>
        </a:p>
      </dgm:t>
    </dgm:pt>
    <dgm:pt modelId="{036D2693-0AE5-4521-9D7F-52561E6A62E3}" type="sibTrans" cxnId="{00F980F5-7CF9-4ED9-94B4-6188EDFB8B70}">
      <dgm:prSet/>
      <dgm:spPr/>
      <dgm:t>
        <a:bodyPr/>
        <a:lstStyle/>
        <a:p>
          <a:endParaRPr lang="el-GR"/>
        </a:p>
      </dgm:t>
    </dgm:pt>
    <dgm:pt modelId="{3D7DF0E9-7A2E-4712-BF15-48EDB14C08C1}">
      <dgm:prSet phldrT="[Text]"/>
      <dgm:spPr/>
      <dgm:t>
        <a:bodyPr/>
        <a:lstStyle/>
        <a:p>
          <a:r>
            <a:rPr lang="el-GR" dirty="0" smtClean="0"/>
            <a:t>Συλλογή αναγκών των εκπαιδευτικών και των γονέων</a:t>
          </a:r>
          <a:endParaRPr lang="el-GR" dirty="0"/>
        </a:p>
      </dgm:t>
    </dgm:pt>
    <dgm:pt modelId="{EA11FE77-27FF-4570-BB63-99A6C7B4C61D}" type="parTrans" cxnId="{90AA1EFE-BDD2-4A50-A618-1C48F4CF32A9}">
      <dgm:prSet/>
      <dgm:spPr/>
      <dgm:t>
        <a:bodyPr/>
        <a:lstStyle/>
        <a:p>
          <a:endParaRPr lang="el-GR"/>
        </a:p>
      </dgm:t>
    </dgm:pt>
    <dgm:pt modelId="{8B54E67F-CB70-455C-8B1F-6BF31859EC68}" type="sibTrans" cxnId="{90AA1EFE-BDD2-4A50-A618-1C48F4CF32A9}">
      <dgm:prSet/>
      <dgm:spPr/>
      <dgm:t>
        <a:bodyPr/>
        <a:lstStyle/>
        <a:p>
          <a:endParaRPr lang="el-GR"/>
        </a:p>
      </dgm:t>
    </dgm:pt>
    <dgm:pt modelId="{AA425DC2-750C-4B53-BF13-D7D133C5EBDF}">
      <dgm:prSet phldrT="[Text]"/>
      <dgm:spPr/>
      <dgm:t>
        <a:bodyPr/>
        <a:lstStyle/>
        <a:p>
          <a:r>
            <a:rPr lang="en-US" dirty="0" smtClean="0"/>
            <a:t>WP2</a:t>
          </a:r>
          <a:endParaRPr lang="el-GR" dirty="0"/>
        </a:p>
      </dgm:t>
    </dgm:pt>
    <dgm:pt modelId="{8219D510-2A74-41B2-87B7-C09C17940BB0}" type="parTrans" cxnId="{7FE762F9-90A4-4CE2-8195-6453681C3023}">
      <dgm:prSet/>
      <dgm:spPr/>
      <dgm:t>
        <a:bodyPr/>
        <a:lstStyle/>
        <a:p>
          <a:endParaRPr lang="el-GR"/>
        </a:p>
      </dgm:t>
    </dgm:pt>
    <dgm:pt modelId="{A49B53F9-B96A-4196-9DFA-A6B16147B7F5}" type="sibTrans" cxnId="{7FE762F9-90A4-4CE2-8195-6453681C3023}">
      <dgm:prSet/>
      <dgm:spPr/>
      <dgm:t>
        <a:bodyPr/>
        <a:lstStyle/>
        <a:p>
          <a:endParaRPr lang="el-GR"/>
        </a:p>
      </dgm:t>
    </dgm:pt>
    <dgm:pt modelId="{FFB85D4F-DC6E-4DB4-A0E4-2AB8B2BCB870}">
      <dgm:prSet phldrT="[Text]"/>
      <dgm:spPr/>
      <dgm:t>
        <a:bodyPr/>
        <a:lstStyle/>
        <a:p>
          <a:r>
            <a:rPr lang="el-GR" dirty="0" smtClean="0"/>
            <a:t>Ανάπτυξη επιμορφωτικού πλαισίου και υλικού για εκπαιδευτικούς </a:t>
          </a:r>
          <a:endParaRPr lang="el-GR" dirty="0"/>
        </a:p>
      </dgm:t>
    </dgm:pt>
    <dgm:pt modelId="{E95DE61B-90BC-4ECC-AA2B-DEDB75F88E4E}" type="parTrans" cxnId="{706CFD20-6E4D-4040-A656-F674779EE8A7}">
      <dgm:prSet/>
      <dgm:spPr/>
      <dgm:t>
        <a:bodyPr/>
        <a:lstStyle/>
        <a:p>
          <a:endParaRPr lang="el-GR"/>
        </a:p>
      </dgm:t>
    </dgm:pt>
    <dgm:pt modelId="{B5678D02-160A-4B21-ABCF-6072A1760348}" type="sibTrans" cxnId="{706CFD20-6E4D-4040-A656-F674779EE8A7}">
      <dgm:prSet/>
      <dgm:spPr/>
      <dgm:t>
        <a:bodyPr/>
        <a:lstStyle/>
        <a:p>
          <a:endParaRPr lang="el-GR"/>
        </a:p>
      </dgm:t>
    </dgm:pt>
    <dgm:pt modelId="{64C8DA99-962E-4BED-A291-DEDC3EDBFA5F}">
      <dgm:prSet phldrT="[Text]"/>
      <dgm:spPr/>
      <dgm:t>
        <a:bodyPr/>
        <a:lstStyle/>
        <a:p>
          <a:r>
            <a:rPr lang="en-US" dirty="0" smtClean="0"/>
            <a:t>WP3</a:t>
          </a:r>
          <a:endParaRPr lang="el-GR" dirty="0"/>
        </a:p>
      </dgm:t>
    </dgm:pt>
    <dgm:pt modelId="{BADE997D-B724-4C85-BF3F-DC68656DB113}" type="parTrans" cxnId="{BDCFFDAB-50EC-4BCD-BAEC-226D0BDE1507}">
      <dgm:prSet/>
      <dgm:spPr/>
      <dgm:t>
        <a:bodyPr/>
        <a:lstStyle/>
        <a:p>
          <a:endParaRPr lang="el-GR"/>
        </a:p>
      </dgm:t>
    </dgm:pt>
    <dgm:pt modelId="{E5F16117-8026-4F60-92EB-2A08E6C11735}" type="sibTrans" cxnId="{BDCFFDAB-50EC-4BCD-BAEC-226D0BDE1507}">
      <dgm:prSet/>
      <dgm:spPr/>
      <dgm:t>
        <a:bodyPr/>
        <a:lstStyle/>
        <a:p>
          <a:endParaRPr lang="el-GR"/>
        </a:p>
      </dgm:t>
    </dgm:pt>
    <dgm:pt modelId="{040334B2-8E4F-48AA-8DD1-4538D86DEF07}">
      <dgm:prSet phldrT="[Text]"/>
      <dgm:spPr/>
      <dgm:t>
        <a:bodyPr/>
        <a:lstStyle/>
        <a:p>
          <a:r>
            <a:rPr lang="el-GR" dirty="0" smtClean="0"/>
            <a:t>Πιλοτική εφαρμογή </a:t>
          </a:r>
          <a:r>
            <a:rPr lang="en-US" dirty="0" smtClean="0"/>
            <a:t>	</a:t>
          </a:r>
          <a:r>
            <a:rPr lang="el-GR" dirty="0" smtClean="0"/>
            <a:t>σε 25 (Α΄ φάση) και 125 σχολεία (Β’ φάση)</a:t>
          </a:r>
          <a:r>
            <a:rPr lang="en-US" dirty="0" smtClean="0"/>
            <a:t>			</a:t>
          </a:r>
          <a:endParaRPr lang="el-GR" dirty="0"/>
        </a:p>
      </dgm:t>
    </dgm:pt>
    <dgm:pt modelId="{5FD4FC68-84F7-4D88-ADB7-B899DC0402F8}" type="parTrans" cxnId="{34C448D6-DEE7-4915-98F1-6CC83FFEAEF4}">
      <dgm:prSet/>
      <dgm:spPr/>
      <dgm:t>
        <a:bodyPr/>
        <a:lstStyle/>
        <a:p>
          <a:endParaRPr lang="el-GR"/>
        </a:p>
      </dgm:t>
    </dgm:pt>
    <dgm:pt modelId="{65B57E87-F2B0-496A-BC21-A44F75DB5AF9}" type="sibTrans" cxnId="{34C448D6-DEE7-4915-98F1-6CC83FFEAEF4}">
      <dgm:prSet/>
      <dgm:spPr/>
      <dgm:t>
        <a:bodyPr/>
        <a:lstStyle/>
        <a:p>
          <a:endParaRPr lang="el-GR"/>
        </a:p>
      </dgm:t>
    </dgm:pt>
    <dgm:pt modelId="{14EBF7A4-D1FA-4ED6-9B58-5AB84D9DC3C3}">
      <dgm:prSet/>
      <dgm:spPr/>
      <dgm:t>
        <a:bodyPr/>
        <a:lstStyle/>
        <a:p>
          <a:r>
            <a:rPr lang="en-US" dirty="0" smtClean="0"/>
            <a:t>WP4</a:t>
          </a:r>
          <a:endParaRPr lang="el-GR" dirty="0"/>
        </a:p>
      </dgm:t>
    </dgm:pt>
    <dgm:pt modelId="{B6B9C8F4-504E-425A-9202-C2EB1AC51301}" type="parTrans" cxnId="{F4B68890-6959-4C15-8C26-619622DF7475}">
      <dgm:prSet/>
      <dgm:spPr/>
      <dgm:t>
        <a:bodyPr/>
        <a:lstStyle/>
        <a:p>
          <a:endParaRPr lang="el-GR"/>
        </a:p>
      </dgm:t>
    </dgm:pt>
    <dgm:pt modelId="{73D59A6C-E759-44CA-A6FC-96BFB4AEF436}" type="sibTrans" cxnId="{F4B68890-6959-4C15-8C26-619622DF7475}">
      <dgm:prSet/>
      <dgm:spPr/>
      <dgm:t>
        <a:bodyPr/>
        <a:lstStyle/>
        <a:p>
          <a:endParaRPr lang="el-GR"/>
        </a:p>
      </dgm:t>
    </dgm:pt>
    <dgm:pt modelId="{A2A9CC2D-3261-4953-BE29-BEFDA0EB8260}">
      <dgm:prSet/>
      <dgm:spPr/>
      <dgm:t>
        <a:bodyPr/>
        <a:lstStyle/>
        <a:p>
          <a:r>
            <a:rPr lang="en-US" dirty="0" smtClean="0"/>
            <a:t>WP5</a:t>
          </a:r>
          <a:endParaRPr lang="el-GR" dirty="0"/>
        </a:p>
      </dgm:t>
    </dgm:pt>
    <dgm:pt modelId="{DCA71357-A082-433E-B059-E48294EBFC56}" type="parTrans" cxnId="{336F7263-F1EC-4329-AB17-AD267C03309E}">
      <dgm:prSet/>
      <dgm:spPr/>
      <dgm:t>
        <a:bodyPr/>
        <a:lstStyle/>
        <a:p>
          <a:endParaRPr lang="el-GR"/>
        </a:p>
      </dgm:t>
    </dgm:pt>
    <dgm:pt modelId="{4D908D5A-70F7-4F29-AF4C-32EAB9F0F80C}" type="sibTrans" cxnId="{336F7263-F1EC-4329-AB17-AD267C03309E}">
      <dgm:prSet/>
      <dgm:spPr/>
      <dgm:t>
        <a:bodyPr/>
        <a:lstStyle/>
        <a:p>
          <a:endParaRPr lang="el-GR"/>
        </a:p>
      </dgm:t>
    </dgm:pt>
    <dgm:pt modelId="{5BADD58D-2CCB-4635-AE5B-9453627AC755}">
      <dgm:prSet/>
      <dgm:spPr/>
      <dgm:t>
        <a:bodyPr/>
        <a:lstStyle/>
        <a:p>
          <a:r>
            <a:rPr lang="el-GR" dirty="0" smtClean="0"/>
            <a:t>Αξιολόγηση </a:t>
          </a:r>
          <a:endParaRPr lang="el-GR" dirty="0"/>
        </a:p>
      </dgm:t>
    </dgm:pt>
    <dgm:pt modelId="{77144308-753E-492F-A222-26DDD9D1F655}" type="parTrans" cxnId="{CE0A29D3-76FA-4454-B1FE-31ACCC596565}">
      <dgm:prSet/>
      <dgm:spPr/>
      <dgm:t>
        <a:bodyPr/>
        <a:lstStyle/>
        <a:p>
          <a:endParaRPr lang="el-GR"/>
        </a:p>
      </dgm:t>
    </dgm:pt>
    <dgm:pt modelId="{82286A85-3440-4EB3-B2DA-1AB688761402}" type="sibTrans" cxnId="{CE0A29D3-76FA-4454-B1FE-31ACCC596565}">
      <dgm:prSet/>
      <dgm:spPr/>
      <dgm:t>
        <a:bodyPr/>
        <a:lstStyle/>
        <a:p>
          <a:endParaRPr lang="el-GR"/>
        </a:p>
      </dgm:t>
    </dgm:pt>
    <dgm:pt modelId="{BDE1616C-2EF6-48C4-A957-0E477B114AE7}">
      <dgm:prSet/>
      <dgm:spPr/>
      <dgm:t>
        <a:bodyPr/>
        <a:lstStyle/>
        <a:p>
          <a:r>
            <a:rPr lang="el-GR" dirty="0" smtClean="0"/>
            <a:t>Διάχυση των αποτελεσμάτων σε φορείς εκπαιδευτικής πολιτικής </a:t>
          </a:r>
          <a:endParaRPr lang="el-GR" dirty="0"/>
        </a:p>
      </dgm:t>
    </dgm:pt>
    <dgm:pt modelId="{31AB1D61-BA6C-41B9-BE78-F266E70491C8}" type="parTrans" cxnId="{917363E5-7D5B-49BD-8E27-17209113F170}">
      <dgm:prSet/>
      <dgm:spPr/>
      <dgm:t>
        <a:bodyPr/>
        <a:lstStyle/>
        <a:p>
          <a:endParaRPr lang="el-GR"/>
        </a:p>
      </dgm:t>
    </dgm:pt>
    <dgm:pt modelId="{375F4C33-8945-48F2-8921-B1743D7018F0}" type="sibTrans" cxnId="{917363E5-7D5B-49BD-8E27-17209113F170}">
      <dgm:prSet/>
      <dgm:spPr/>
      <dgm:t>
        <a:bodyPr/>
        <a:lstStyle/>
        <a:p>
          <a:endParaRPr lang="el-GR"/>
        </a:p>
      </dgm:t>
    </dgm:pt>
    <dgm:pt modelId="{8BD3CFA9-8E08-4D15-9B3A-632E6222EBA4}" type="pres">
      <dgm:prSet presAssocID="{C5B7D2CE-C973-4927-AD24-C7020314E5C0}" presName="linearFlow" presStyleCnt="0">
        <dgm:presLayoutVars>
          <dgm:dir/>
          <dgm:animLvl val="lvl"/>
          <dgm:resizeHandles val="exact"/>
        </dgm:presLayoutVars>
      </dgm:prSet>
      <dgm:spPr/>
      <dgm:t>
        <a:bodyPr/>
        <a:lstStyle/>
        <a:p>
          <a:endParaRPr lang="en-US"/>
        </a:p>
      </dgm:t>
    </dgm:pt>
    <dgm:pt modelId="{63D5603E-5199-4A59-8375-DAF863A25F9B}" type="pres">
      <dgm:prSet presAssocID="{C97FF0D3-D44B-4D74-9714-14B927938CF0}" presName="composite" presStyleCnt="0"/>
      <dgm:spPr/>
    </dgm:pt>
    <dgm:pt modelId="{1E3526FB-E6CE-406E-8BBD-D5DEA5764884}" type="pres">
      <dgm:prSet presAssocID="{C97FF0D3-D44B-4D74-9714-14B927938CF0}" presName="parentText" presStyleLbl="alignNode1" presStyleIdx="0" presStyleCnt="5">
        <dgm:presLayoutVars>
          <dgm:chMax val="1"/>
          <dgm:bulletEnabled val="1"/>
        </dgm:presLayoutVars>
      </dgm:prSet>
      <dgm:spPr/>
      <dgm:t>
        <a:bodyPr/>
        <a:lstStyle/>
        <a:p>
          <a:endParaRPr lang="en-US"/>
        </a:p>
      </dgm:t>
    </dgm:pt>
    <dgm:pt modelId="{49D076DD-EDB9-461D-824D-5FDE74280725}" type="pres">
      <dgm:prSet presAssocID="{C97FF0D3-D44B-4D74-9714-14B927938CF0}" presName="descendantText" presStyleLbl="alignAcc1" presStyleIdx="0" presStyleCnt="5" custLinFactNeighborX="-2035" custLinFactNeighborY="-122">
        <dgm:presLayoutVars>
          <dgm:bulletEnabled val="1"/>
        </dgm:presLayoutVars>
      </dgm:prSet>
      <dgm:spPr/>
      <dgm:t>
        <a:bodyPr/>
        <a:lstStyle/>
        <a:p>
          <a:endParaRPr lang="el-GR"/>
        </a:p>
      </dgm:t>
    </dgm:pt>
    <dgm:pt modelId="{AF6352CE-5633-43A8-8764-A86002E1B7FD}" type="pres">
      <dgm:prSet presAssocID="{036D2693-0AE5-4521-9D7F-52561E6A62E3}" presName="sp" presStyleCnt="0"/>
      <dgm:spPr/>
    </dgm:pt>
    <dgm:pt modelId="{DF93849B-20F0-4848-8AD2-F8F288CABF2B}" type="pres">
      <dgm:prSet presAssocID="{AA425DC2-750C-4B53-BF13-D7D133C5EBDF}" presName="composite" presStyleCnt="0"/>
      <dgm:spPr/>
    </dgm:pt>
    <dgm:pt modelId="{48100311-22F3-488D-BAEC-9E1B97DEC8D8}" type="pres">
      <dgm:prSet presAssocID="{AA425DC2-750C-4B53-BF13-D7D133C5EBDF}" presName="parentText" presStyleLbl="alignNode1" presStyleIdx="1" presStyleCnt="5">
        <dgm:presLayoutVars>
          <dgm:chMax val="1"/>
          <dgm:bulletEnabled val="1"/>
        </dgm:presLayoutVars>
      </dgm:prSet>
      <dgm:spPr/>
      <dgm:t>
        <a:bodyPr/>
        <a:lstStyle/>
        <a:p>
          <a:endParaRPr lang="en-US"/>
        </a:p>
      </dgm:t>
    </dgm:pt>
    <dgm:pt modelId="{7C944A5C-E10D-4C2B-8E9E-A6F0209E6996}" type="pres">
      <dgm:prSet presAssocID="{AA425DC2-750C-4B53-BF13-D7D133C5EBDF}" presName="descendantText" presStyleLbl="alignAcc1" presStyleIdx="1" presStyleCnt="5">
        <dgm:presLayoutVars>
          <dgm:bulletEnabled val="1"/>
        </dgm:presLayoutVars>
      </dgm:prSet>
      <dgm:spPr/>
      <dgm:t>
        <a:bodyPr/>
        <a:lstStyle/>
        <a:p>
          <a:endParaRPr lang="el-GR"/>
        </a:p>
      </dgm:t>
    </dgm:pt>
    <dgm:pt modelId="{9F786998-61C4-463B-B495-9CCAAE72FEFB}" type="pres">
      <dgm:prSet presAssocID="{A49B53F9-B96A-4196-9DFA-A6B16147B7F5}" presName="sp" presStyleCnt="0"/>
      <dgm:spPr/>
    </dgm:pt>
    <dgm:pt modelId="{8233467D-73F0-4A7A-91CC-EC5D9C011934}" type="pres">
      <dgm:prSet presAssocID="{64C8DA99-962E-4BED-A291-DEDC3EDBFA5F}" presName="composite" presStyleCnt="0"/>
      <dgm:spPr/>
    </dgm:pt>
    <dgm:pt modelId="{89601900-72F1-4B95-9978-172AFD39B2AB}" type="pres">
      <dgm:prSet presAssocID="{64C8DA99-962E-4BED-A291-DEDC3EDBFA5F}" presName="parentText" presStyleLbl="alignNode1" presStyleIdx="2" presStyleCnt="5">
        <dgm:presLayoutVars>
          <dgm:chMax val="1"/>
          <dgm:bulletEnabled val="1"/>
        </dgm:presLayoutVars>
      </dgm:prSet>
      <dgm:spPr/>
      <dgm:t>
        <a:bodyPr/>
        <a:lstStyle/>
        <a:p>
          <a:endParaRPr lang="en-US"/>
        </a:p>
      </dgm:t>
    </dgm:pt>
    <dgm:pt modelId="{F7950463-FDBB-44D3-8C61-F8E2AB131C2D}" type="pres">
      <dgm:prSet presAssocID="{64C8DA99-962E-4BED-A291-DEDC3EDBFA5F}" presName="descendantText" presStyleLbl="alignAcc1" presStyleIdx="2" presStyleCnt="5">
        <dgm:presLayoutVars>
          <dgm:bulletEnabled val="1"/>
        </dgm:presLayoutVars>
      </dgm:prSet>
      <dgm:spPr/>
      <dgm:t>
        <a:bodyPr/>
        <a:lstStyle/>
        <a:p>
          <a:endParaRPr lang="el-GR"/>
        </a:p>
      </dgm:t>
    </dgm:pt>
    <dgm:pt modelId="{7CDEE46D-B469-41BB-B508-C703D2BED936}" type="pres">
      <dgm:prSet presAssocID="{E5F16117-8026-4F60-92EB-2A08E6C11735}" presName="sp" presStyleCnt="0"/>
      <dgm:spPr/>
    </dgm:pt>
    <dgm:pt modelId="{AE9EF6C8-E1F7-4DDE-87B0-74F02917F85C}" type="pres">
      <dgm:prSet presAssocID="{14EBF7A4-D1FA-4ED6-9B58-5AB84D9DC3C3}" presName="composite" presStyleCnt="0"/>
      <dgm:spPr/>
    </dgm:pt>
    <dgm:pt modelId="{E27EA52E-C1B4-44EA-B5D9-CC9DEE9D46F5}" type="pres">
      <dgm:prSet presAssocID="{14EBF7A4-D1FA-4ED6-9B58-5AB84D9DC3C3}" presName="parentText" presStyleLbl="alignNode1" presStyleIdx="3" presStyleCnt="5">
        <dgm:presLayoutVars>
          <dgm:chMax val="1"/>
          <dgm:bulletEnabled val="1"/>
        </dgm:presLayoutVars>
      </dgm:prSet>
      <dgm:spPr/>
      <dgm:t>
        <a:bodyPr/>
        <a:lstStyle/>
        <a:p>
          <a:endParaRPr lang="en-US"/>
        </a:p>
      </dgm:t>
    </dgm:pt>
    <dgm:pt modelId="{8F42187F-4674-44DF-9F3F-1A5880060FD2}" type="pres">
      <dgm:prSet presAssocID="{14EBF7A4-D1FA-4ED6-9B58-5AB84D9DC3C3}" presName="descendantText" presStyleLbl="alignAcc1" presStyleIdx="3" presStyleCnt="5" custLinFactNeighborX="-53" custLinFactNeighborY="-9538">
        <dgm:presLayoutVars>
          <dgm:bulletEnabled val="1"/>
        </dgm:presLayoutVars>
      </dgm:prSet>
      <dgm:spPr/>
      <dgm:t>
        <a:bodyPr/>
        <a:lstStyle/>
        <a:p>
          <a:endParaRPr lang="el-GR"/>
        </a:p>
      </dgm:t>
    </dgm:pt>
    <dgm:pt modelId="{9FE28E74-5AFF-42E2-B3F8-56BB839BCFD6}" type="pres">
      <dgm:prSet presAssocID="{73D59A6C-E759-44CA-A6FC-96BFB4AEF436}" presName="sp" presStyleCnt="0"/>
      <dgm:spPr/>
    </dgm:pt>
    <dgm:pt modelId="{409178B6-D5CC-4F3F-BF78-99A8D2B98BD2}" type="pres">
      <dgm:prSet presAssocID="{A2A9CC2D-3261-4953-BE29-BEFDA0EB8260}" presName="composite" presStyleCnt="0"/>
      <dgm:spPr/>
    </dgm:pt>
    <dgm:pt modelId="{331828DF-9926-4582-8428-3EEC7E8B90B1}" type="pres">
      <dgm:prSet presAssocID="{A2A9CC2D-3261-4953-BE29-BEFDA0EB8260}" presName="parentText" presStyleLbl="alignNode1" presStyleIdx="4" presStyleCnt="5">
        <dgm:presLayoutVars>
          <dgm:chMax val="1"/>
          <dgm:bulletEnabled val="1"/>
        </dgm:presLayoutVars>
      </dgm:prSet>
      <dgm:spPr/>
      <dgm:t>
        <a:bodyPr/>
        <a:lstStyle/>
        <a:p>
          <a:endParaRPr lang="en-US"/>
        </a:p>
      </dgm:t>
    </dgm:pt>
    <dgm:pt modelId="{D2DB2388-FC69-49EA-B9B1-2A2757DF590F}" type="pres">
      <dgm:prSet presAssocID="{A2A9CC2D-3261-4953-BE29-BEFDA0EB8260}" presName="descendantText" presStyleLbl="alignAcc1" presStyleIdx="4" presStyleCnt="5">
        <dgm:presLayoutVars>
          <dgm:bulletEnabled val="1"/>
        </dgm:presLayoutVars>
      </dgm:prSet>
      <dgm:spPr/>
      <dgm:t>
        <a:bodyPr/>
        <a:lstStyle/>
        <a:p>
          <a:endParaRPr lang="el-GR"/>
        </a:p>
      </dgm:t>
    </dgm:pt>
  </dgm:ptLst>
  <dgm:cxnLst>
    <dgm:cxn modelId="{DF15A203-0BC8-4334-AD71-2F6DC8E45A22}" type="presOf" srcId="{BDE1616C-2EF6-48C4-A957-0E477B114AE7}" destId="{D2DB2388-FC69-49EA-B9B1-2A2757DF590F}" srcOrd="0" destOrd="0" presId="urn:microsoft.com/office/officeart/2005/8/layout/chevron2"/>
    <dgm:cxn modelId="{7FE762F9-90A4-4CE2-8195-6453681C3023}" srcId="{C5B7D2CE-C973-4927-AD24-C7020314E5C0}" destId="{AA425DC2-750C-4B53-BF13-D7D133C5EBDF}" srcOrd="1" destOrd="0" parTransId="{8219D510-2A74-41B2-87B7-C09C17940BB0}" sibTransId="{A49B53F9-B96A-4196-9DFA-A6B16147B7F5}"/>
    <dgm:cxn modelId="{34C448D6-DEE7-4915-98F1-6CC83FFEAEF4}" srcId="{64C8DA99-962E-4BED-A291-DEDC3EDBFA5F}" destId="{040334B2-8E4F-48AA-8DD1-4538D86DEF07}" srcOrd="0" destOrd="0" parTransId="{5FD4FC68-84F7-4D88-ADB7-B899DC0402F8}" sibTransId="{65B57E87-F2B0-496A-BC21-A44F75DB5AF9}"/>
    <dgm:cxn modelId="{706CFD20-6E4D-4040-A656-F674779EE8A7}" srcId="{AA425DC2-750C-4B53-BF13-D7D133C5EBDF}" destId="{FFB85D4F-DC6E-4DB4-A0E4-2AB8B2BCB870}" srcOrd="0" destOrd="0" parTransId="{E95DE61B-90BC-4ECC-AA2B-DEDB75F88E4E}" sibTransId="{B5678D02-160A-4B21-ABCF-6072A1760348}"/>
    <dgm:cxn modelId="{DB71C876-D55A-4AC9-A016-135239DF471F}" type="presOf" srcId="{C5B7D2CE-C973-4927-AD24-C7020314E5C0}" destId="{8BD3CFA9-8E08-4D15-9B3A-632E6222EBA4}" srcOrd="0" destOrd="0" presId="urn:microsoft.com/office/officeart/2005/8/layout/chevron2"/>
    <dgm:cxn modelId="{63FA423F-E5E3-4390-AE9E-9FB2A795CFC6}" type="presOf" srcId="{C97FF0D3-D44B-4D74-9714-14B927938CF0}" destId="{1E3526FB-E6CE-406E-8BBD-D5DEA5764884}" srcOrd="0" destOrd="0" presId="urn:microsoft.com/office/officeart/2005/8/layout/chevron2"/>
    <dgm:cxn modelId="{6CCA4E88-8D8B-4A7F-B4C9-E52C92CBC03D}" type="presOf" srcId="{A2A9CC2D-3261-4953-BE29-BEFDA0EB8260}" destId="{331828DF-9926-4582-8428-3EEC7E8B90B1}" srcOrd="0" destOrd="0" presId="urn:microsoft.com/office/officeart/2005/8/layout/chevron2"/>
    <dgm:cxn modelId="{BDCFFDAB-50EC-4BCD-BAEC-226D0BDE1507}" srcId="{C5B7D2CE-C973-4927-AD24-C7020314E5C0}" destId="{64C8DA99-962E-4BED-A291-DEDC3EDBFA5F}" srcOrd="2" destOrd="0" parTransId="{BADE997D-B724-4C85-BF3F-DC68656DB113}" sibTransId="{E5F16117-8026-4F60-92EB-2A08E6C11735}"/>
    <dgm:cxn modelId="{7AA49298-770D-461C-AEC7-D0449528415A}" type="presOf" srcId="{14EBF7A4-D1FA-4ED6-9B58-5AB84D9DC3C3}" destId="{E27EA52E-C1B4-44EA-B5D9-CC9DEE9D46F5}" srcOrd="0" destOrd="0" presId="urn:microsoft.com/office/officeart/2005/8/layout/chevron2"/>
    <dgm:cxn modelId="{917363E5-7D5B-49BD-8E27-17209113F170}" srcId="{A2A9CC2D-3261-4953-BE29-BEFDA0EB8260}" destId="{BDE1616C-2EF6-48C4-A957-0E477B114AE7}" srcOrd="0" destOrd="0" parTransId="{31AB1D61-BA6C-41B9-BE78-F266E70491C8}" sibTransId="{375F4C33-8945-48F2-8921-B1743D7018F0}"/>
    <dgm:cxn modelId="{90AA1EFE-BDD2-4A50-A618-1C48F4CF32A9}" srcId="{C97FF0D3-D44B-4D74-9714-14B927938CF0}" destId="{3D7DF0E9-7A2E-4712-BF15-48EDB14C08C1}" srcOrd="0" destOrd="0" parTransId="{EA11FE77-27FF-4570-BB63-99A6C7B4C61D}" sibTransId="{8B54E67F-CB70-455C-8B1F-6BF31859EC68}"/>
    <dgm:cxn modelId="{F4B68890-6959-4C15-8C26-619622DF7475}" srcId="{C5B7D2CE-C973-4927-AD24-C7020314E5C0}" destId="{14EBF7A4-D1FA-4ED6-9B58-5AB84D9DC3C3}" srcOrd="3" destOrd="0" parTransId="{B6B9C8F4-504E-425A-9202-C2EB1AC51301}" sibTransId="{73D59A6C-E759-44CA-A6FC-96BFB4AEF436}"/>
    <dgm:cxn modelId="{5DE256FB-44F9-46A2-BFA4-12C65444AA20}" type="presOf" srcId="{AA425DC2-750C-4B53-BF13-D7D133C5EBDF}" destId="{48100311-22F3-488D-BAEC-9E1B97DEC8D8}" srcOrd="0" destOrd="0" presId="urn:microsoft.com/office/officeart/2005/8/layout/chevron2"/>
    <dgm:cxn modelId="{CE0A29D3-76FA-4454-B1FE-31ACCC596565}" srcId="{14EBF7A4-D1FA-4ED6-9B58-5AB84D9DC3C3}" destId="{5BADD58D-2CCB-4635-AE5B-9453627AC755}" srcOrd="0" destOrd="0" parTransId="{77144308-753E-492F-A222-26DDD9D1F655}" sibTransId="{82286A85-3440-4EB3-B2DA-1AB688761402}"/>
    <dgm:cxn modelId="{4F26DAD9-91BD-4E97-8A9B-D80ED8F4FE9F}" type="presOf" srcId="{3D7DF0E9-7A2E-4712-BF15-48EDB14C08C1}" destId="{49D076DD-EDB9-461D-824D-5FDE74280725}" srcOrd="0" destOrd="0" presId="urn:microsoft.com/office/officeart/2005/8/layout/chevron2"/>
    <dgm:cxn modelId="{7338C734-B112-432D-8C99-306C2D5A3158}" type="presOf" srcId="{FFB85D4F-DC6E-4DB4-A0E4-2AB8B2BCB870}" destId="{7C944A5C-E10D-4C2B-8E9E-A6F0209E6996}" srcOrd="0" destOrd="0" presId="urn:microsoft.com/office/officeart/2005/8/layout/chevron2"/>
    <dgm:cxn modelId="{8F6E361E-164F-4E6C-8261-E62CEB4BDA16}" type="presOf" srcId="{5BADD58D-2CCB-4635-AE5B-9453627AC755}" destId="{8F42187F-4674-44DF-9F3F-1A5880060FD2}" srcOrd="0" destOrd="0" presId="urn:microsoft.com/office/officeart/2005/8/layout/chevron2"/>
    <dgm:cxn modelId="{336F7263-F1EC-4329-AB17-AD267C03309E}" srcId="{C5B7D2CE-C973-4927-AD24-C7020314E5C0}" destId="{A2A9CC2D-3261-4953-BE29-BEFDA0EB8260}" srcOrd="4" destOrd="0" parTransId="{DCA71357-A082-433E-B059-E48294EBFC56}" sibTransId="{4D908D5A-70F7-4F29-AF4C-32EAB9F0F80C}"/>
    <dgm:cxn modelId="{498829C9-419F-4DEA-8FDE-782D58C55066}" type="presOf" srcId="{64C8DA99-962E-4BED-A291-DEDC3EDBFA5F}" destId="{89601900-72F1-4B95-9978-172AFD39B2AB}" srcOrd="0" destOrd="0" presId="urn:microsoft.com/office/officeart/2005/8/layout/chevron2"/>
    <dgm:cxn modelId="{00F980F5-7CF9-4ED9-94B4-6188EDFB8B70}" srcId="{C5B7D2CE-C973-4927-AD24-C7020314E5C0}" destId="{C97FF0D3-D44B-4D74-9714-14B927938CF0}" srcOrd="0" destOrd="0" parTransId="{89D88DFB-5931-478F-939E-387517A7908E}" sibTransId="{036D2693-0AE5-4521-9D7F-52561E6A62E3}"/>
    <dgm:cxn modelId="{A0D6335D-27AF-4A59-9605-8C2B4ED60523}" type="presOf" srcId="{040334B2-8E4F-48AA-8DD1-4538D86DEF07}" destId="{F7950463-FDBB-44D3-8C61-F8E2AB131C2D}" srcOrd="0" destOrd="0" presId="urn:microsoft.com/office/officeart/2005/8/layout/chevron2"/>
    <dgm:cxn modelId="{4FBFE04E-4454-49DC-9EC5-EF37E5EC1030}" type="presParOf" srcId="{8BD3CFA9-8E08-4D15-9B3A-632E6222EBA4}" destId="{63D5603E-5199-4A59-8375-DAF863A25F9B}" srcOrd="0" destOrd="0" presId="urn:microsoft.com/office/officeart/2005/8/layout/chevron2"/>
    <dgm:cxn modelId="{395B4188-1EB1-4DC9-A029-568183DE1A21}" type="presParOf" srcId="{63D5603E-5199-4A59-8375-DAF863A25F9B}" destId="{1E3526FB-E6CE-406E-8BBD-D5DEA5764884}" srcOrd="0" destOrd="0" presId="urn:microsoft.com/office/officeart/2005/8/layout/chevron2"/>
    <dgm:cxn modelId="{09BAD5D6-9834-49EE-96EE-91B3EE90975B}" type="presParOf" srcId="{63D5603E-5199-4A59-8375-DAF863A25F9B}" destId="{49D076DD-EDB9-461D-824D-5FDE74280725}" srcOrd="1" destOrd="0" presId="urn:microsoft.com/office/officeart/2005/8/layout/chevron2"/>
    <dgm:cxn modelId="{537D58AF-E13A-4DA7-9626-0DC9E7B433A9}" type="presParOf" srcId="{8BD3CFA9-8E08-4D15-9B3A-632E6222EBA4}" destId="{AF6352CE-5633-43A8-8764-A86002E1B7FD}" srcOrd="1" destOrd="0" presId="urn:microsoft.com/office/officeart/2005/8/layout/chevron2"/>
    <dgm:cxn modelId="{1F84E40F-DB1E-4AE7-8541-22EA312EB6D9}" type="presParOf" srcId="{8BD3CFA9-8E08-4D15-9B3A-632E6222EBA4}" destId="{DF93849B-20F0-4848-8AD2-F8F288CABF2B}" srcOrd="2" destOrd="0" presId="urn:microsoft.com/office/officeart/2005/8/layout/chevron2"/>
    <dgm:cxn modelId="{680E652A-B61C-44E7-9F0A-CE0B7F22753C}" type="presParOf" srcId="{DF93849B-20F0-4848-8AD2-F8F288CABF2B}" destId="{48100311-22F3-488D-BAEC-9E1B97DEC8D8}" srcOrd="0" destOrd="0" presId="urn:microsoft.com/office/officeart/2005/8/layout/chevron2"/>
    <dgm:cxn modelId="{614BECD6-555F-4510-8C1E-B5370612B0D0}" type="presParOf" srcId="{DF93849B-20F0-4848-8AD2-F8F288CABF2B}" destId="{7C944A5C-E10D-4C2B-8E9E-A6F0209E6996}" srcOrd="1" destOrd="0" presId="urn:microsoft.com/office/officeart/2005/8/layout/chevron2"/>
    <dgm:cxn modelId="{A61CD6F6-8521-43E8-A3E7-3F260CF4A957}" type="presParOf" srcId="{8BD3CFA9-8E08-4D15-9B3A-632E6222EBA4}" destId="{9F786998-61C4-463B-B495-9CCAAE72FEFB}" srcOrd="3" destOrd="0" presId="urn:microsoft.com/office/officeart/2005/8/layout/chevron2"/>
    <dgm:cxn modelId="{E46482DF-47AF-49B3-96ED-66BE3E8810FA}" type="presParOf" srcId="{8BD3CFA9-8E08-4D15-9B3A-632E6222EBA4}" destId="{8233467D-73F0-4A7A-91CC-EC5D9C011934}" srcOrd="4" destOrd="0" presId="urn:microsoft.com/office/officeart/2005/8/layout/chevron2"/>
    <dgm:cxn modelId="{FA8DD253-D812-4619-9870-B507F7874E73}" type="presParOf" srcId="{8233467D-73F0-4A7A-91CC-EC5D9C011934}" destId="{89601900-72F1-4B95-9978-172AFD39B2AB}" srcOrd="0" destOrd="0" presId="urn:microsoft.com/office/officeart/2005/8/layout/chevron2"/>
    <dgm:cxn modelId="{21319256-E948-45A4-96DE-F3FA499934B1}" type="presParOf" srcId="{8233467D-73F0-4A7A-91CC-EC5D9C011934}" destId="{F7950463-FDBB-44D3-8C61-F8E2AB131C2D}" srcOrd="1" destOrd="0" presId="urn:microsoft.com/office/officeart/2005/8/layout/chevron2"/>
    <dgm:cxn modelId="{D32EF22B-762C-42F4-B73E-B334401ED9BB}" type="presParOf" srcId="{8BD3CFA9-8E08-4D15-9B3A-632E6222EBA4}" destId="{7CDEE46D-B469-41BB-B508-C703D2BED936}" srcOrd="5" destOrd="0" presId="urn:microsoft.com/office/officeart/2005/8/layout/chevron2"/>
    <dgm:cxn modelId="{29127A4C-78D8-4F41-B5E8-344766F54222}" type="presParOf" srcId="{8BD3CFA9-8E08-4D15-9B3A-632E6222EBA4}" destId="{AE9EF6C8-E1F7-4DDE-87B0-74F02917F85C}" srcOrd="6" destOrd="0" presId="urn:microsoft.com/office/officeart/2005/8/layout/chevron2"/>
    <dgm:cxn modelId="{E40894E1-DA67-40F5-BD02-BFF579A9B5E7}" type="presParOf" srcId="{AE9EF6C8-E1F7-4DDE-87B0-74F02917F85C}" destId="{E27EA52E-C1B4-44EA-B5D9-CC9DEE9D46F5}" srcOrd="0" destOrd="0" presId="urn:microsoft.com/office/officeart/2005/8/layout/chevron2"/>
    <dgm:cxn modelId="{6383C12B-77F4-4F96-8979-EDADD9833BCE}" type="presParOf" srcId="{AE9EF6C8-E1F7-4DDE-87B0-74F02917F85C}" destId="{8F42187F-4674-44DF-9F3F-1A5880060FD2}" srcOrd="1" destOrd="0" presId="urn:microsoft.com/office/officeart/2005/8/layout/chevron2"/>
    <dgm:cxn modelId="{DB35D722-1B7A-4D85-832F-D4FFF0D0D65E}" type="presParOf" srcId="{8BD3CFA9-8E08-4D15-9B3A-632E6222EBA4}" destId="{9FE28E74-5AFF-42E2-B3F8-56BB839BCFD6}" srcOrd="7" destOrd="0" presId="urn:microsoft.com/office/officeart/2005/8/layout/chevron2"/>
    <dgm:cxn modelId="{4AC8C668-37F5-41D3-AC08-58751A92436A}" type="presParOf" srcId="{8BD3CFA9-8E08-4D15-9B3A-632E6222EBA4}" destId="{409178B6-D5CC-4F3F-BF78-99A8D2B98BD2}" srcOrd="8" destOrd="0" presId="urn:microsoft.com/office/officeart/2005/8/layout/chevron2"/>
    <dgm:cxn modelId="{52B3EDAC-8CE3-4CF1-BA98-667C1FA6F0FC}" type="presParOf" srcId="{409178B6-D5CC-4F3F-BF78-99A8D2B98BD2}" destId="{331828DF-9926-4582-8428-3EEC7E8B90B1}" srcOrd="0" destOrd="0" presId="urn:microsoft.com/office/officeart/2005/8/layout/chevron2"/>
    <dgm:cxn modelId="{D4B828CF-6AE1-48B4-818A-0F3F27642F9A}" type="presParOf" srcId="{409178B6-D5CC-4F3F-BF78-99A8D2B98BD2}" destId="{D2DB2388-FC69-49EA-B9B1-2A2757DF590F}"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EF20E0F-8ABB-4C1C-8019-F0CEBB8FA059}" type="doc">
      <dgm:prSet loTypeId="urn:microsoft.com/office/officeart/2005/8/layout/hProcess9" loCatId="process" qsTypeId="urn:microsoft.com/office/officeart/2005/8/quickstyle/simple1" qsCatId="simple" csTypeId="urn:microsoft.com/office/officeart/2005/8/colors/accent5_4" csCatId="accent5" phldr="1"/>
      <dgm:spPr/>
    </dgm:pt>
    <dgm:pt modelId="{73C7981D-9BEA-4FD6-8205-ECF180A093D3}">
      <dgm:prSet phldrT="[Text]" custT="1"/>
      <dgm:spPr/>
      <dgm:t>
        <a:bodyPr/>
        <a:lstStyle/>
        <a:p>
          <a:pPr algn="ctr"/>
          <a:r>
            <a:rPr lang="el-GR" sz="1800" b="1" dirty="0" smtClean="0"/>
            <a:t>Φάση Α’</a:t>
          </a:r>
          <a:endParaRPr lang="en-US" sz="1800" b="1" dirty="0"/>
        </a:p>
        <a:p>
          <a:pPr algn="l"/>
          <a:r>
            <a:rPr lang="en-US" sz="1800" dirty="0"/>
            <a:t>- </a:t>
          </a:r>
          <a:r>
            <a:rPr lang="el-GR" sz="1800" dirty="0" smtClean="0"/>
            <a:t>Νοέμβριος- Δεκέμβριος </a:t>
          </a:r>
          <a:r>
            <a:rPr lang="en-US" sz="1800" dirty="0" smtClean="0"/>
            <a:t>2014</a:t>
          </a:r>
          <a:endParaRPr lang="en-US" sz="1800" dirty="0"/>
        </a:p>
        <a:p>
          <a:pPr algn="l"/>
          <a:r>
            <a:rPr lang="en-US" sz="1800" dirty="0"/>
            <a:t>- 25 </a:t>
          </a:r>
          <a:r>
            <a:rPr lang="el-GR" sz="1800" dirty="0" smtClean="0"/>
            <a:t>σχολεία</a:t>
          </a:r>
          <a:endParaRPr lang="en-US" sz="1800" dirty="0"/>
        </a:p>
        <a:p>
          <a:pPr algn="l"/>
          <a:r>
            <a:rPr lang="en-US" sz="1800" dirty="0"/>
            <a:t>- </a:t>
          </a:r>
          <a:r>
            <a:rPr lang="el-GR" sz="1800" dirty="0" smtClean="0"/>
            <a:t>Επιμορφωτικά εργαστήρια</a:t>
          </a:r>
          <a:endParaRPr lang="en-US" sz="1800" dirty="0"/>
        </a:p>
        <a:p>
          <a:pPr algn="l"/>
          <a:endParaRPr lang="el-GR" sz="1100" dirty="0"/>
        </a:p>
      </dgm:t>
    </dgm:pt>
    <dgm:pt modelId="{D66EB9E3-AA11-4DF2-81B3-1D892A730232}" type="parTrans" cxnId="{0387D7DE-D17C-4392-8134-EF1B5305AAF5}">
      <dgm:prSet/>
      <dgm:spPr/>
      <dgm:t>
        <a:bodyPr/>
        <a:lstStyle/>
        <a:p>
          <a:endParaRPr lang="el-GR" sz="1100"/>
        </a:p>
      </dgm:t>
    </dgm:pt>
    <dgm:pt modelId="{79A21841-F491-4297-A0CB-0699F57EC794}" type="sibTrans" cxnId="{0387D7DE-D17C-4392-8134-EF1B5305AAF5}">
      <dgm:prSet/>
      <dgm:spPr/>
      <dgm:t>
        <a:bodyPr/>
        <a:lstStyle/>
        <a:p>
          <a:endParaRPr lang="el-GR" sz="1100"/>
        </a:p>
      </dgm:t>
    </dgm:pt>
    <dgm:pt modelId="{FA3BD492-04C0-4C41-A2F0-ED31A6B9729E}">
      <dgm:prSet phldrT="[Text]" custT="1"/>
      <dgm:spPr>
        <a:solidFill>
          <a:schemeClr val="accent2">
            <a:lumMod val="75000"/>
          </a:schemeClr>
        </a:solidFill>
      </dgm:spPr>
      <dgm:t>
        <a:bodyPr/>
        <a:lstStyle/>
        <a:p>
          <a:pPr algn="ctr"/>
          <a:r>
            <a:rPr lang="el-GR" sz="1800" b="1" dirty="0" smtClean="0"/>
            <a:t>Φάση Β΄</a:t>
          </a:r>
          <a:endParaRPr lang="en-US" sz="1800" b="1" dirty="0"/>
        </a:p>
        <a:p>
          <a:pPr algn="l"/>
          <a:r>
            <a:rPr lang="en-US" sz="1800" dirty="0"/>
            <a:t>- </a:t>
          </a:r>
          <a:r>
            <a:rPr lang="el-GR" sz="1800" dirty="0" smtClean="0"/>
            <a:t>Μάρτιος- Ιούνιος 2015</a:t>
          </a:r>
          <a:endParaRPr lang="en-US" sz="1800" dirty="0"/>
        </a:p>
        <a:p>
          <a:pPr algn="l"/>
          <a:r>
            <a:rPr lang="en-US" sz="1800" dirty="0"/>
            <a:t>- 125 </a:t>
          </a:r>
          <a:r>
            <a:rPr lang="el-GR" sz="1800" dirty="0" smtClean="0"/>
            <a:t>σχολεία</a:t>
          </a:r>
          <a:endParaRPr lang="en-US" sz="1800" dirty="0"/>
        </a:p>
        <a:p>
          <a:pPr algn="l"/>
          <a:r>
            <a:rPr lang="en-US" sz="1800" dirty="0"/>
            <a:t>- </a:t>
          </a:r>
          <a:r>
            <a:rPr lang="el-GR" sz="1800" dirty="0" smtClean="0"/>
            <a:t>Επιμορφωτικά εργαστήρια για σχολεία Β’ Φάσης</a:t>
          </a:r>
          <a:endParaRPr lang="en-US" sz="1800" dirty="0"/>
        </a:p>
        <a:p>
          <a:pPr algn="l"/>
          <a:r>
            <a:rPr lang="en-US" sz="1800" dirty="0"/>
            <a:t>- </a:t>
          </a:r>
          <a:r>
            <a:rPr lang="el-GR" sz="1800" dirty="0" smtClean="0"/>
            <a:t>Εφαρμογή σχολικών δράσεων σε σχολεία Α’ και Β’ φάσης</a:t>
          </a:r>
          <a:endParaRPr lang="el-GR" sz="1800" dirty="0"/>
        </a:p>
      </dgm:t>
    </dgm:pt>
    <dgm:pt modelId="{2C14D38E-14E4-4602-96D2-FF39D032B933}" type="parTrans" cxnId="{8D1F0897-5C6E-4928-919F-BCA09C27D3C3}">
      <dgm:prSet/>
      <dgm:spPr/>
      <dgm:t>
        <a:bodyPr/>
        <a:lstStyle/>
        <a:p>
          <a:endParaRPr lang="el-GR" sz="1100"/>
        </a:p>
      </dgm:t>
    </dgm:pt>
    <dgm:pt modelId="{9AA78C21-8B24-44A2-ACF2-57B80EFA4B7A}" type="sibTrans" cxnId="{8D1F0897-5C6E-4928-919F-BCA09C27D3C3}">
      <dgm:prSet/>
      <dgm:spPr/>
      <dgm:t>
        <a:bodyPr/>
        <a:lstStyle/>
        <a:p>
          <a:endParaRPr lang="el-GR" sz="1100"/>
        </a:p>
      </dgm:t>
    </dgm:pt>
    <dgm:pt modelId="{5BD20752-8E89-4414-98ED-3732F31C8DD3}" type="pres">
      <dgm:prSet presAssocID="{3EF20E0F-8ABB-4C1C-8019-F0CEBB8FA059}" presName="CompostProcess" presStyleCnt="0">
        <dgm:presLayoutVars>
          <dgm:dir/>
          <dgm:resizeHandles val="exact"/>
        </dgm:presLayoutVars>
      </dgm:prSet>
      <dgm:spPr/>
    </dgm:pt>
    <dgm:pt modelId="{6BACC09F-FBA9-4ADD-A0E4-718781A69756}" type="pres">
      <dgm:prSet presAssocID="{3EF20E0F-8ABB-4C1C-8019-F0CEBB8FA059}" presName="arrow" presStyleLbl="bgShp" presStyleIdx="0" presStyleCnt="1"/>
      <dgm:spPr/>
    </dgm:pt>
    <dgm:pt modelId="{DE35304B-AA6B-479F-A2AD-F2C3122CC81F}" type="pres">
      <dgm:prSet presAssocID="{3EF20E0F-8ABB-4C1C-8019-F0CEBB8FA059}" presName="linearProcess" presStyleCnt="0"/>
      <dgm:spPr/>
    </dgm:pt>
    <dgm:pt modelId="{986EE775-DA85-4370-8599-822DBEB3BB0A}" type="pres">
      <dgm:prSet presAssocID="{73C7981D-9BEA-4FD6-8205-ECF180A093D3}" presName="textNode" presStyleLbl="node1" presStyleIdx="0" presStyleCnt="2" custScaleX="120805" custScaleY="141827">
        <dgm:presLayoutVars>
          <dgm:bulletEnabled val="1"/>
        </dgm:presLayoutVars>
      </dgm:prSet>
      <dgm:spPr/>
      <dgm:t>
        <a:bodyPr/>
        <a:lstStyle/>
        <a:p>
          <a:endParaRPr lang="el-GR"/>
        </a:p>
      </dgm:t>
    </dgm:pt>
    <dgm:pt modelId="{6B639F14-A692-4F9E-AFB0-3407D9886191}" type="pres">
      <dgm:prSet presAssocID="{79A21841-F491-4297-A0CB-0699F57EC794}" presName="sibTrans" presStyleCnt="0"/>
      <dgm:spPr/>
    </dgm:pt>
    <dgm:pt modelId="{A9EB6D0B-A65C-4F4D-84A9-5E7573D3C01C}" type="pres">
      <dgm:prSet presAssocID="{FA3BD492-04C0-4C41-A2F0-ED31A6B9729E}" presName="textNode" presStyleLbl="node1" presStyleIdx="1" presStyleCnt="2" custScaleX="121319" custScaleY="141828">
        <dgm:presLayoutVars>
          <dgm:bulletEnabled val="1"/>
        </dgm:presLayoutVars>
      </dgm:prSet>
      <dgm:spPr/>
      <dgm:t>
        <a:bodyPr/>
        <a:lstStyle/>
        <a:p>
          <a:endParaRPr lang="el-GR"/>
        </a:p>
      </dgm:t>
    </dgm:pt>
  </dgm:ptLst>
  <dgm:cxnLst>
    <dgm:cxn modelId="{8D1F0897-5C6E-4928-919F-BCA09C27D3C3}" srcId="{3EF20E0F-8ABB-4C1C-8019-F0CEBB8FA059}" destId="{FA3BD492-04C0-4C41-A2F0-ED31A6B9729E}" srcOrd="1" destOrd="0" parTransId="{2C14D38E-14E4-4602-96D2-FF39D032B933}" sibTransId="{9AA78C21-8B24-44A2-ACF2-57B80EFA4B7A}"/>
    <dgm:cxn modelId="{76EDB683-B132-460D-88CB-9C150C5A0D0F}" type="presOf" srcId="{73C7981D-9BEA-4FD6-8205-ECF180A093D3}" destId="{986EE775-DA85-4370-8599-822DBEB3BB0A}" srcOrd="0" destOrd="0" presId="urn:microsoft.com/office/officeart/2005/8/layout/hProcess9"/>
    <dgm:cxn modelId="{0387D7DE-D17C-4392-8134-EF1B5305AAF5}" srcId="{3EF20E0F-8ABB-4C1C-8019-F0CEBB8FA059}" destId="{73C7981D-9BEA-4FD6-8205-ECF180A093D3}" srcOrd="0" destOrd="0" parTransId="{D66EB9E3-AA11-4DF2-81B3-1D892A730232}" sibTransId="{79A21841-F491-4297-A0CB-0699F57EC794}"/>
    <dgm:cxn modelId="{5B05E771-39EC-452B-96E4-C057106AFBA2}" type="presOf" srcId="{3EF20E0F-8ABB-4C1C-8019-F0CEBB8FA059}" destId="{5BD20752-8E89-4414-98ED-3732F31C8DD3}" srcOrd="0" destOrd="0" presId="urn:microsoft.com/office/officeart/2005/8/layout/hProcess9"/>
    <dgm:cxn modelId="{FAFEA682-B4CD-4103-A8BE-BCE7A84D7247}" type="presOf" srcId="{FA3BD492-04C0-4C41-A2F0-ED31A6B9729E}" destId="{A9EB6D0B-A65C-4F4D-84A9-5E7573D3C01C}" srcOrd="0" destOrd="0" presId="urn:microsoft.com/office/officeart/2005/8/layout/hProcess9"/>
    <dgm:cxn modelId="{8837D64C-2AF9-4B61-B660-6036E43C9607}" type="presParOf" srcId="{5BD20752-8E89-4414-98ED-3732F31C8DD3}" destId="{6BACC09F-FBA9-4ADD-A0E4-718781A69756}" srcOrd="0" destOrd="0" presId="urn:microsoft.com/office/officeart/2005/8/layout/hProcess9"/>
    <dgm:cxn modelId="{798F772E-832E-4C23-98A1-FEF9477A9AAD}" type="presParOf" srcId="{5BD20752-8E89-4414-98ED-3732F31C8DD3}" destId="{DE35304B-AA6B-479F-A2AD-F2C3122CC81F}" srcOrd="1" destOrd="0" presId="urn:microsoft.com/office/officeart/2005/8/layout/hProcess9"/>
    <dgm:cxn modelId="{8D96FECD-C523-4858-A678-2483D94C2DE7}" type="presParOf" srcId="{DE35304B-AA6B-479F-A2AD-F2C3122CC81F}" destId="{986EE775-DA85-4370-8599-822DBEB3BB0A}" srcOrd="0" destOrd="0" presId="urn:microsoft.com/office/officeart/2005/8/layout/hProcess9"/>
    <dgm:cxn modelId="{04D2DA22-855E-4CC5-AEF5-3F26F8032BFD}" type="presParOf" srcId="{DE35304B-AA6B-479F-A2AD-F2C3122CC81F}" destId="{6B639F14-A692-4F9E-AFB0-3407D9886191}" srcOrd="1" destOrd="0" presId="urn:microsoft.com/office/officeart/2005/8/layout/hProcess9"/>
    <dgm:cxn modelId="{68374709-3FA5-42DC-8524-A3D7A25E7411}" type="presParOf" srcId="{DE35304B-AA6B-479F-A2AD-F2C3122CC81F}" destId="{A9EB6D0B-A65C-4F4D-84A9-5E7573D3C01C}" srcOrd="2"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3526FB-E6CE-406E-8BBD-D5DEA5764884}">
      <dsp:nvSpPr>
        <dsp:cNvPr id="0" name=""/>
        <dsp:cNvSpPr/>
      </dsp:nvSpPr>
      <dsp:spPr>
        <a:xfrm rot="5400000">
          <a:off x="-151190" y="153535"/>
          <a:ext cx="1007938" cy="705556"/>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WP1</a:t>
          </a:r>
          <a:endParaRPr lang="el-GR" sz="1900" kern="1200" dirty="0"/>
        </a:p>
      </dsp:txBody>
      <dsp:txXfrm rot="-5400000">
        <a:off x="1" y="355122"/>
        <a:ext cx="705556" cy="302382"/>
      </dsp:txXfrm>
    </dsp:sp>
    <dsp:sp modelId="{49D076DD-EDB9-461D-824D-5FDE74280725}">
      <dsp:nvSpPr>
        <dsp:cNvPr id="0" name=""/>
        <dsp:cNvSpPr/>
      </dsp:nvSpPr>
      <dsp:spPr>
        <a:xfrm rot="5400000">
          <a:off x="3360227" y="-2779652"/>
          <a:ext cx="655160" cy="621755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l-GR" sz="2000" kern="1200" dirty="0" smtClean="0"/>
            <a:t>Συλλογή αναγκών των εκπαιδευτικών και των γονέων</a:t>
          </a:r>
          <a:endParaRPr lang="el-GR" sz="2000" kern="1200" dirty="0"/>
        </a:p>
      </dsp:txBody>
      <dsp:txXfrm rot="-5400000">
        <a:off x="579030" y="33527"/>
        <a:ext cx="6185573" cy="591196"/>
      </dsp:txXfrm>
    </dsp:sp>
    <dsp:sp modelId="{48100311-22F3-488D-BAEC-9E1B97DEC8D8}">
      <dsp:nvSpPr>
        <dsp:cNvPr id="0" name=""/>
        <dsp:cNvSpPr/>
      </dsp:nvSpPr>
      <dsp:spPr>
        <a:xfrm rot="5400000">
          <a:off x="-151190" y="1043378"/>
          <a:ext cx="1007938" cy="705556"/>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WP2</a:t>
          </a:r>
          <a:endParaRPr lang="el-GR" sz="1900" kern="1200" dirty="0"/>
        </a:p>
      </dsp:txBody>
      <dsp:txXfrm rot="-5400000">
        <a:off x="1" y="1244965"/>
        <a:ext cx="705556" cy="302382"/>
      </dsp:txXfrm>
    </dsp:sp>
    <dsp:sp modelId="{7C944A5C-E10D-4C2B-8E9E-A6F0209E6996}">
      <dsp:nvSpPr>
        <dsp:cNvPr id="0" name=""/>
        <dsp:cNvSpPr/>
      </dsp:nvSpPr>
      <dsp:spPr>
        <a:xfrm rot="5400000">
          <a:off x="3486754" y="-1889009"/>
          <a:ext cx="655160" cy="621755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l-GR" sz="2000" kern="1200" dirty="0" smtClean="0"/>
            <a:t>Ανάπτυξη επιμορφωτικού πλαισίου και υλικού για εκπαιδευτικούς </a:t>
          </a:r>
          <a:endParaRPr lang="el-GR" sz="2000" kern="1200" dirty="0"/>
        </a:p>
      </dsp:txBody>
      <dsp:txXfrm rot="-5400000">
        <a:off x="705557" y="924170"/>
        <a:ext cx="6185573" cy="591196"/>
      </dsp:txXfrm>
    </dsp:sp>
    <dsp:sp modelId="{89601900-72F1-4B95-9978-172AFD39B2AB}">
      <dsp:nvSpPr>
        <dsp:cNvPr id="0" name=""/>
        <dsp:cNvSpPr/>
      </dsp:nvSpPr>
      <dsp:spPr>
        <a:xfrm rot="5400000">
          <a:off x="-151190" y="1933221"/>
          <a:ext cx="1007938" cy="705556"/>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WP3</a:t>
          </a:r>
          <a:endParaRPr lang="el-GR" sz="1900" kern="1200" dirty="0"/>
        </a:p>
      </dsp:txBody>
      <dsp:txXfrm rot="-5400000">
        <a:off x="1" y="2134808"/>
        <a:ext cx="705556" cy="302382"/>
      </dsp:txXfrm>
    </dsp:sp>
    <dsp:sp modelId="{F7950463-FDBB-44D3-8C61-F8E2AB131C2D}">
      <dsp:nvSpPr>
        <dsp:cNvPr id="0" name=""/>
        <dsp:cNvSpPr/>
      </dsp:nvSpPr>
      <dsp:spPr>
        <a:xfrm rot="5400000">
          <a:off x="3486754" y="-999166"/>
          <a:ext cx="655160" cy="621755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l-GR" sz="2000" kern="1200" dirty="0" smtClean="0"/>
            <a:t>Πιλοτική εφαρμογή </a:t>
          </a:r>
          <a:r>
            <a:rPr lang="en-US" sz="2000" kern="1200" dirty="0" smtClean="0"/>
            <a:t>	</a:t>
          </a:r>
          <a:r>
            <a:rPr lang="el-GR" sz="2000" kern="1200" dirty="0" smtClean="0"/>
            <a:t>σε 25 (Α΄ φάση) και 125 σχολεία (Β’ φάση)</a:t>
          </a:r>
          <a:r>
            <a:rPr lang="en-US" sz="2000" kern="1200" dirty="0" smtClean="0"/>
            <a:t>			</a:t>
          </a:r>
          <a:endParaRPr lang="el-GR" sz="2000" kern="1200" dirty="0"/>
        </a:p>
      </dsp:txBody>
      <dsp:txXfrm rot="-5400000">
        <a:off x="705557" y="1814013"/>
        <a:ext cx="6185573" cy="591196"/>
      </dsp:txXfrm>
    </dsp:sp>
    <dsp:sp modelId="{E27EA52E-C1B4-44EA-B5D9-CC9DEE9D46F5}">
      <dsp:nvSpPr>
        <dsp:cNvPr id="0" name=""/>
        <dsp:cNvSpPr/>
      </dsp:nvSpPr>
      <dsp:spPr>
        <a:xfrm rot="5400000">
          <a:off x="-151190" y="2823064"/>
          <a:ext cx="1007938" cy="705556"/>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WP4</a:t>
          </a:r>
          <a:endParaRPr lang="el-GR" sz="1900" kern="1200" dirty="0"/>
        </a:p>
      </dsp:txBody>
      <dsp:txXfrm rot="-5400000">
        <a:off x="1" y="3024651"/>
        <a:ext cx="705556" cy="302382"/>
      </dsp:txXfrm>
    </dsp:sp>
    <dsp:sp modelId="{8F42187F-4674-44DF-9F3F-1A5880060FD2}">
      <dsp:nvSpPr>
        <dsp:cNvPr id="0" name=""/>
        <dsp:cNvSpPr/>
      </dsp:nvSpPr>
      <dsp:spPr>
        <a:xfrm rot="5400000">
          <a:off x="3483459" y="-171812"/>
          <a:ext cx="655160" cy="621755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l-GR" sz="2000" kern="1200" dirty="0" smtClean="0"/>
            <a:t>Αξιολόγηση </a:t>
          </a:r>
          <a:endParaRPr lang="el-GR" sz="2000" kern="1200" dirty="0"/>
        </a:p>
      </dsp:txBody>
      <dsp:txXfrm rot="-5400000">
        <a:off x="702262" y="2641367"/>
        <a:ext cx="6185573" cy="591196"/>
      </dsp:txXfrm>
    </dsp:sp>
    <dsp:sp modelId="{331828DF-9926-4582-8428-3EEC7E8B90B1}">
      <dsp:nvSpPr>
        <dsp:cNvPr id="0" name=""/>
        <dsp:cNvSpPr/>
      </dsp:nvSpPr>
      <dsp:spPr>
        <a:xfrm rot="5400000">
          <a:off x="-151190" y="3712907"/>
          <a:ext cx="1007938" cy="705556"/>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WP5</a:t>
          </a:r>
          <a:endParaRPr lang="el-GR" sz="1900" kern="1200" dirty="0"/>
        </a:p>
      </dsp:txBody>
      <dsp:txXfrm rot="-5400000">
        <a:off x="1" y="3914494"/>
        <a:ext cx="705556" cy="302382"/>
      </dsp:txXfrm>
    </dsp:sp>
    <dsp:sp modelId="{D2DB2388-FC69-49EA-B9B1-2A2757DF590F}">
      <dsp:nvSpPr>
        <dsp:cNvPr id="0" name=""/>
        <dsp:cNvSpPr/>
      </dsp:nvSpPr>
      <dsp:spPr>
        <a:xfrm rot="5400000">
          <a:off x="3486754" y="780519"/>
          <a:ext cx="655160" cy="621755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l-GR" sz="2000" kern="1200" dirty="0" smtClean="0"/>
            <a:t>Διάχυση των αποτελεσμάτων σε φορείς εκπαιδευτικής πολιτικής </a:t>
          </a:r>
          <a:endParaRPr lang="el-GR" sz="2000" kern="1200" dirty="0"/>
        </a:p>
      </dsp:txBody>
      <dsp:txXfrm rot="-5400000">
        <a:off x="705557" y="3593698"/>
        <a:ext cx="6185573" cy="5911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ACC09F-FBA9-4ADD-A0E4-718781A69756}">
      <dsp:nvSpPr>
        <dsp:cNvPr id="0" name=""/>
        <dsp:cNvSpPr/>
      </dsp:nvSpPr>
      <dsp:spPr>
        <a:xfrm>
          <a:off x="632645" y="0"/>
          <a:ext cx="7169988" cy="4897983"/>
        </a:xfrm>
        <a:prstGeom prst="rightArrow">
          <a:avLst/>
        </a:prstGeom>
        <a:solidFill>
          <a:schemeClr val="accent5">
            <a:tint val="5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86EE775-DA85-4370-8599-822DBEB3BB0A}">
      <dsp:nvSpPr>
        <dsp:cNvPr id="0" name=""/>
        <dsp:cNvSpPr/>
      </dsp:nvSpPr>
      <dsp:spPr>
        <a:xfrm>
          <a:off x="2878" y="1059659"/>
          <a:ext cx="4028876" cy="2778664"/>
        </a:xfrm>
        <a:prstGeom prst="roundRect">
          <a:avLst/>
        </a:prstGeom>
        <a:solidFill>
          <a:schemeClr val="accent5">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l-GR" sz="1800" b="1" kern="1200" dirty="0" smtClean="0"/>
            <a:t>Φάση Α’</a:t>
          </a:r>
          <a:endParaRPr lang="en-US" sz="1800" b="1" kern="1200" dirty="0"/>
        </a:p>
        <a:p>
          <a:pPr lvl="0" algn="l" defTabSz="800100">
            <a:lnSpc>
              <a:spcPct val="90000"/>
            </a:lnSpc>
            <a:spcBef>
              <a:spcPct val="0"/>
            </a:spcBef>
            <a:spcAft>
              <a:spcPct val="35000"/>
            </a:spcAft>
          </a:pPr>
          <a:r>
            <a:rPr lang="en-US" sz="1800" kern="1200" dirty="0"/>
            <a:t>- </a:t>
          </a:r>
          <a:r>
            <a:rPr lang="el-GR" sz="1800" kern="1200" dirty="0" smtClean="0"/>
            <a:t>Νοέμβριος- Δεκέμβριος </a:t>
          </a:r>
          <a:r>
            <a:rPr lang="en-US" sz="1800" kern="1200" dirty="0" smtClean="0"/>
            <a:t>2014</a:t>
          </a:r>
          <a:endParaRPr lang="en-US" sz="1800" kern="1200" dirty="0"/>
        </a:p>
        <a:p>
          <a:pPr lvl="0" algn="l" defTabSz="800100">
            <a:lnSpc>
              <a:spcPct val="90000"/>
            </a:lnSpc>
            <a:spcBef>
              <a:spcPct val="0"/>
            </a:spcBef>
            <a:spcAft>
              <a:spcPct val="35000"/>
            </a:spcAft>
          </a:pPr>
          <a:r>
            <a:rPr lang="en-US" sz="1800" kern="1200" dirty="0"/>
            <a:t>- 25 </a:t>
          </a:r>
          <a:r>
            <a:rPr lang="el-GR" sz="1800" kern="1200" dirty="0" smtClean="0"/>
            <a:t>σχολεία</a:t>
          </a:r>
          <a:endParaRPr lang="en-US" sz="1800" kern="1200" dirty="0"/>
        </a:p>
        <a:p>
          <a:pPr lvl="0" algn="l" defTabSz="800100">
            <a:lnSpc>
              <a:spcPct val="90000"/>
            </a:lnSpc>
            <a:spcBef>
              <a:spcPct val="0"/>
            </a:spcBef>
            <a:spcAft>
              <a:spcPct val="35000"/>
            </a:spcAft>
          </a:pPr>
          <a:r>
            <a:rPr lang="en-US" sz="1800" kern="1200" dirty="0"/>
            <a:t>- </a:t>
          </a:r>
          <a:r>
            <a:rPr lang="el-GR" sz="1800" kern="1200" dirty="0" smtClean="0"/>
            <a:t>Επιμορφωτικά εργαστήρια</a:t>
          </a:r>
          <a:endParaRPr lang="en-US" sz="1800" kern="1200" dirty="0"/>
        </a:p>
        <a:p>
          <a:pPr lvl="0" algn="l" defTabSz="800100">
            <a:lnSpc>
              <a:spcPct val="90000"/>
            </a:lnSpc>
            <a:spcBef>
              <a:spcPct val="0"/>
            </a:spcBef>
            <a:spcAft>
              <a:spcPct val="35000"/>
            </a:spcAft>
          </a:pPr>
          <a:endParaRPr lang="el-GR" sz="1100" kern="1200" dirty="0"/>
        </a:p>
      </dsp:txBody>
      <dsp:txXfrm>
        <a:off x="138521" y="1195302"/>
        <a:ext cx="3757590" cy="2507378"/>
      </dsp:txXfrm>
    </dsp:sp>
    <dsp:sp modelId="{A9EB6D0B-A65C-4F4D-84A9-5E7573D3C01C}">
      <dsp:nvSpPr>
        <dsp:cNvPr id="0" name=""/>
        <dsp:cNvSpPr/>
      </dsp:nvSpPr>
      <dsp:spPr>
        <a:xfrm>
          <a:off x="4386382" y="1059649"/>
          <a:ext cx="4046018" cy="2778684"/>
        </a:xfrm>
        <a:prstGeom prst="roundRect">
          <a:avLst/>
        </a:prstGeom>
        <a:solidFill>
          <a:schemeClr val="accent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l-GR" sz="1800" b="1" kern="1200" dirty="0" smtClean="0"/>
            <a:t>Φάση Β΄</a:t>
          </a:r>
          <a:endParaRPr lang="en-US" sz="1800" b="1" kern="1200" dirty="0"/>
        </a:p>
        <a:p>
          <a:pPr lvl="0" algn="l" defTabSz="800100">
            <a:lnSpc>
              <a:spcPct val="90000"/>
            </a:lnSpc>
            <a:spcBef>
              <a:spcPct val="0"/>
            </a:spcBef>
            <a:spcAft>
              <a:spcPct val="35000"/>
            </a:spcAft>
          </a:pPr>
          <a:r>
            <a:rPr lang="en-US" sz="1800" kern="1200" dirty="0"/>
            <a:t>- </a:t>
          </a:r>
          <a:r>
            <a:rPr lang="el-GR" sz="1800" kern="1200" dirty="0" smtClean="0"/>
            <a:t>Μάρτιος- Ιούνιος 2015</a:t>
          </a:r>
          <a:endParaRPr lang="en-US" sz="1800" kern="1200" dirty="0"/>
        </a:p>
        <a:p>
          <a:pPr lvl="0" algn="l" defTabSz="800100">
            <a:lnSpc>
              <a:spcPct val="90000"/>
            </a:lnSpc>
            <a:spcBef>
              <a:spcPct val="0"/>
            </a:spcBef>
            <a:spcAft>
              <a:spcPct val="35000"/>
            </a:spcAft>
          </a:pPr>
          <a:r>
            <a:rPr lang="en-US" sz="1800" kern="1200" dirty="0"/>
            <a:t>- 125 </a:t>
          </a:r>
          <a:r>
            <a:rPr lang="el-GR" sz="1800" kern="1200" dirty="0" smtClean="0"/>
            <a:t>σχολεία</a:t>
          </a:r>
          <a:endParaRPr lang="en-US" sz="1800" kern="1200" dirty="0"/>
        </a:p>
        <a:p>
          <a:pPr lvl="0" algn="l" defTabSz="800100">
            <a:lnSpc>
              <a:spcPct val="90000"/>
            </a:lnSpc>
            <a:spcBef>
              <a:spcPct val="0"/>
            </a:spcBef>
            <a:spcAft>
              <a:spcPct val="35000"/>
            </a:spcAft>
          </a:pPr>
          <a:r>
            <a:rPr lang="en-US" sz="1800" kern="1200" dirty="0"/>
            <a:t>- </a:t>
          </a:r>
          <a:r>
            <a:rPr lang="el-GR" sz="1800" kern="1200" dirty="0" smtClean="0"/>
            <a:t>Επιμορφωτικά εργαστήρια για σχολεία Β’ Φάσης</a:t>
          </a:r>
          <a:endParaRPr lang="en-US" sz="1800" kern="1200" dirty="0"/>
        </a:p>
        <a:p>
          <a:pPr lvl="0" algn="l" defTabSz="800100">
            <a:lnSpc>
              <a:spcPct val="90000"/>
            </a:lnSpc>
            <a:spcBef>
              <a:spcPct val="0"/>
            </a:spcBef>
            <a:spcAft>
              <a:spcPct val="35000"/>
            </a:spcAft>
          </a:pPr>
          <a:r>
            <a:rPr lang="en-US" sz="1800" kern="1200" dirty="0"/>
            <a:t>- </a:t>
          </a:r>
          <a:r>
            <a:rPr lang="el-GR" sz="1800" kern="1200" dirty="0" smtClean="0"/>
            <a:t>Εφαρμογή σχολικών δράσεων σε σχολεία Α’ και Β’ φάσης</a:t>
          </a:r>
          <a:endParaRPr lang="el-GR" sz="1800" kern="1200" dirty="0"/>
        </a:p>
      </dsp:txBody>
      <dsp:txXfrm>
        <a:off x="4522026" y="1195293"/>
        <a:ext cx="3774730" cy="2507396"/>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66B67E6E-CF78-445B-92A5-817009AB34CD}" type="datetimeFigureOut">
              <a:rPr lang="el-GR" smtClean="0"/>
              <a:t>30/3/2015</a:t>
            </a:fld>
            <a:endParaRPr lang="el-GR"/>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l-GR"/>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FDBE0DBD-0D28-480B-B48B-F5BDF9C1B396}" type="slidenum">
              <a:rPr lang="el-GR" smtClean="0"/>
              <a:t>‹#›</a:t>
            </a:fld>
            <a:endParaRPr lang="el-GR"/>
          </a:p>
        </p:txBody>
      </p:sp>
    </p:spTree>
    <p:extLst>
      <p:ext uri="{BB962C8B-B14F-4D97-AF65-F5344CB8AC3E}">
        <p14:creationId xmlns:p14="http://schemas.microsoft.com/office/powerpoint/2010/main" val="375564014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0FD6151D-E3C1-442C-BBD7-32E33D4748C2}" type="datetimeFigureOut">
              <a:rPr lang="el-GR" smtClean="0"/>
              <a:t>30/3/2015</a:t>
            </a:fld>
            <a:endParaRPr lang="el-GR"/>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l-GR"/>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D3AD3E2F-AACA-4D26-A3BA-B24E7D54B8B8}"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FD6151D-E3C1-442C-BBD7-32E33D4748C2}" type="datetimeFigureOut">
              <a:rPr lang="el-GR" smtClean="0"/>
              <a:t>30/3/2015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3AD3E2F-AACA-4D26-A3BA-B24E7D54B8B8}"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FD6151D-E3C1-442C-BBD7-32E33D4748C2}" type="datetimeFigureOut">
              <a:rPr lang="el-GR" smtClean="0"/>
              <a:t>30/3/2015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3AD3E2F-AACA-4D26-A3BA-B24E7D54B8B8}"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0FD6151D-E3C1-442C-BBD7-32E33D4748C2}" type="datetimeFigureOut">
              <a:rPr lang="el-GR" smtClean="0"/>
              <a:t>30/3/2015</a:t>
            </a:fld>
            <a:endParaRPr lang="el-GR"/>
          </a:p>
        </p:txBody>
      </p:sp>
      <p:sp>
        <p:nvSpPr>
          <p:cNvPr id="5" name="Footer Placeholder 4"/>
          <p:cNvSpPr>
            <a:spLocks noGrp="1"/>
          </p:cNvSpPr>
          <p:nvPr>
            <p:ph type="ftr" sz="quarter" idx="11"/>
          </p:nvPr>
        </p:nvSpPr>
        <p:spPr>
          <a:xfrm>
            <a:off x="457200" y="6480969"/>
            <a:ext cx="4260056" cy="300831"/>
          </a:xfrm>
        </p:spPr>
        <p:txBody>
          <a:bodyPr/>
          <a:lstStyle/>
          <a:p>
            <a:endParaRPr lang="el-GR"/>
          </a:p>
        </p:txBody>
      </p:sp>
      <p:sp>
        <p:nvSpPr>
          <p:cNvPr id="6" name="Slide Number Placeholder 5"/>
          <p:cNvSpPr>
            <a:spLocks noGrp="1"/>
          </p:cNvSpPr>
          <p:nvPr>
            <p:ph type="sldNum" sz="quarter" idx="12"/>
          </p:nvPr>
        </p:nvSpPr>
        <p:spPr/>
        <p:txBody>
          <a:bodyPr/>
          <a:lstStyle/>
          <a:p>
            <a:fld id="{D3AD3E2F-AACA-4D26-A3BA-B24E7D54B8B8}"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0FD6151D-E3C1-442C-BBD7-32E33D4748C2}" type="datetimeFigureOut">
              <a:rPr lang="el-GR" smtClean="0"/>
              <a:t>30/3/2015</a:t>
            </a:fld>
            <a:endParaRPr lang="el-GR"/>
          </a:p>
        </p:txBody>
      </p:sp>
      <p:sp>
        <p:nvSpPr>
          <p:cNvPr id="5" name="Footer Placeholder 4"/>
          <p:cNvSpPr>
            <a:spLocks noGrp="1"/>
          </p:cNvSpPr>
          <p:nvPr>
            <p:ph type="ftr" sz="quarter" idx="11"/>
          </p:nvPr>
        </p:nvSpPr>
        <p:spPr>
          <a:xfrm>
            <a:off x="2619376" y="6480969"/>
            <a:ext cx="4260056" cy="300831"/>
          </a:xfrm>
        </p:spPr>
        <p:txBody>
          <a:bodyPr/>
          <a:lstStyle/>
          <a:p>
            <a:endParaRPr lang="el-GR"/>
          </a:p>
        </p:txBody>
      </p:sp>
      <p:sp>
        <p:nvSpPr>
          <p:cNvPr id="6" name="Slide Number Placeholder 5"/>
          <p:cNvSpPr>
            <a:spLocks noGrp="1"/>
          </p:cNvSpPr>
          <p:nvPr>
            <p:ph type="sldNum" sz="quarter" idx="12"/>
          </p:nvPr>
        </p:nvSpPr>
        <p:spPr>
          <a:xfrm>
            <a:off x="8451056" y="809624"/>
            <a:ext cx="502920" cy="300831"/>
          </a:xfrm>
        </p:spPr>
        <p:txBody>
          <a:bodyPr/>
          <a:lstStyle/>
          <a:p>
            <a:fld id="{D3AD3E2F-AACA-4D26-A3BA-B24E7D54B8B8}" type="slidenum">
              <a:rPr lang="el-GR" smtClean="0"/>
              <a:t>‹#›</a:t>
            </a:fld>
            <a:endParaRPr lang="el-GR"/>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0FD6151D-E3C1-442C-BBD7-32E33D4748C2}" type="datetimeFigureOut">
              <a:rPr lang="el-GR" smtClean="0"/>
              <a:t>30/3/2015</a:t>
            </a:fld>
            <a:endParaRPr lang="el-GR"/>
          </a:p>
        </p:txBody>
      </p:sp>
      <p:sp>
        <p:nvSpPr>
          <p:cNvPr id="6" name="Footer Placeholder 5"/>
          <p:cNvSpPr>
            <a:spLocks noGrp="1"/>
          </p:cNvSpPr>
          <p:nvPr>
            <p:ph type="ftr" sz="quarter" idx="11"/>
          </p:nvPr>
        </p:nvSpPr>
        <p:spPr>
          <a:xfrm>
            <a:off x="457200" y="6480969"/>
            <a:ext cx="4260056" cy="301752"/>
          </a:xfrm>
        </p:spPr>
        <p:txBody>
          <a:bodyPr/>
          <a:lstStyle/>
          <a:p>
            <a:endParaRPr lang="el-GR"/>
          </a:p>
        </p:txBody>
      </p:sp>
      <p:sp>
        <p:nvSpPr>
          <p:cNvPr id="7" name="Slide Number Placeholder 6"/>
          <p:cNvSpPr>
            <a:spLocks noGrp="1"/>
          </p:cNvSpPr>
          <p:nvPr>
            <p:ph type="sldNum" sz="quarter" idx="12"/>
          </p:nvPr>
        </p:nvSpPr>
        <p:spPr>
          <a:xfrm>
            <a:off x="7589520" y="6480969"/>
            <a:ext cx="502920" cy="301752"/>
          </a:xfrm>
        </p:spPr>
        <p:txBody>
          <a:bodyPr/>
          <a:lstStyle/>
          <a:p>
            <a:fld id="{D3AD3E2F-AACA-4D26-A3BA-B24E7D54B8B8}"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0FD6151D-E3C1-442C-BBD7-32E33D4748C2}" type="datetimeFigureOut">
              <a:rPr lang="el-GR" smtClean="0"/>
              <a:t>30/3/2015</a:t>
            </a:fld>
            <a:endParaRPr lang="el-GR"/>
          </a:p>
        </p:txBody>
      </p:sp>
      <p:sp>
        <p:nvSpPr>
          <p:cNvPr id="8" name="Footer Placeholder 7"/>
          <p:cNvSpPr>
            <a:spLocks noGrp="1"/>
          </p:cNvSpPr>
          <p:nvPr>
            <p:ph type="ftr" sz="quarter" idx="11"/>
          </p:nvPr>
        </p:nvSpPr>
        <p:spPr>
          <a:xfrm>
            <a:off x="457200" y="6480969"/>
            <a:ext cx="4261104" cy="301752"/>
          </a:xfrm>
        </p:spPr>
        <p:txBody>
          <a:bodyPr/>
          <a:lstStyle/>
          <a:p>
            <a:endParaRPr lang="el-GR"/>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D3AD3E2F-AACA-4D26-A3BA-B24E7D54B8B8}"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FD6151D-E3C1-442C-BBD7-32E33D4748C2}" type="datetimeFigureOut">
              <a:rPr lang="el-GR" smtClean="0"/>
              <a:t>30/3/2015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D3AD3E2F-AACA-4D26-A3BA-B24E7D54B8B8}"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0FD6151D-E3C1-442C-BBD7-32E33D4748C2}" type="datetimeFigureOut">
              <a:rPr lang="el-GR" smtClean="0"/>
              <a:t>30/3/2015</a:t>
            </a:fld>
            <a:endParaRPr lang="el-GR"/>
          </a:p>
        </p:txBody>
      </p:sp>
      <p:sp>
        <p:nvSpPr>
          <p:cNvPr id="3" name="Footer Placeholder 2"/>
          <p:cNvSpPr>
            <a:spLocks noGrp="1"/>
          </p:cNvSpPr>
          <p:nvPr>
            <p:ph type="ftr" sz="quarter" idx="11"/>
          </p:nvPr>
        </p:nvSpPr>
        <p:spPr>
          <a:xfrm>
            <a:off x="457200" y="6481890"/>
            <a:ext cx="4260056" cy="300831"/>
          </a:xfrm>
        </p:spPr>
        <p:txBody>
          <a:bodyPr/>
          <a:lstStyle/>
          <a:p>
            <a:endParaRPr lang="el-GR"/>
          </a:p>
        </p:txBody>
      </p:sp>
      <p:sp>
        <p:nvSpPr>
          <p:cNvPr id="4" name="Slide Number Placeholder 3"/>
          <p:cNvSpPr>
            <a:spLocks noGrp="1"/>
          </p:cNvSpPr>
          <p:nvPr>
            <p:ph type="sldNum" sz="quarter" idx="12"/>
          </p:nvPr>
        </p:nvSpPr>
        <p:spPr>
          <a:xfrm>
            <a:off x="7589520" y="6480969"/>
            <a:ext cx="502920" cy="301752"/>
          </a:xfrm>
        </p:spPr>
        <p:txBody>
          <a:bodyPr/>
          <a:lstStyle/>
          <a:p>
            <a:fld id="{D3AD3E2F-AACA-4D26-A3BA-B24E7D54B8B8}"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0FD6151D-E3C1-442C-BBD7-32E33D4748C2}" type="datetimeFigureOut">
              <a:rPr lang="el-GR" smtClean="0"/>
              <a:t>30/3/2015</a:t>
            </a:fld>
            <a:endParaRPr lang="el-GR"/>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l-GR"/>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D3AD3E2F-AACA-4D26-A3BA-B24E7D54B8B8}"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0FD6151D-E3C1-442C-BBD7-32E33D4748C2}" type="datetimeFigureOut">
              <a:rPr lang="el-GR" smtClean="0"/>
              <a:t>30/3/2015</a:t>
            </a:fld>
            <a:endParaRPr lang="el-GR"/>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l-GR"/>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D3AD3E2F-AACA-4D26-A3BA-B24E7D54B8B8}"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0FD6151D-E3C1-442C-BBD7-32E33D4748C2}" type="datetimeFigureOut">
              <a:rPr lang="el-GR" smtClean="0"/>
              <a:t>30/3/2015</a:t>
            </a:fld>
            <a:endParaRPr lang="el-GR"/>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l-GR"/>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D3AD3E2F-AACA-4D26-A3BA-B24E7D54B8B8}" type="slidenum">
              <a:rPr lang="el-GR" smtClean="0"/>
              <a:t>‹#›</a:t>
            </a:fld>
            <a:endParaRPr lang="el-G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5.jpeg"/><Relationship Id="rId7" Type="http://schemas.openxmlformats.org/officeDocument/2006/relationships/image" Target="../media/image8.JPG"/><Relationship Id="rId2" Type="http://schemas.openxmlformats.org/officeDocument/2006/relationships/image" Target="../media/image4.jpg"/><Relationship Id="rId1" Type="http://schemas.openxmlformats.org/officeDocument/2006/relationships/slideLayout" Target="../slideLayouts/slideLayout2.xml"/><Relationship Id="rId6" Type="http://schemas.openxmlformats.org/officeDocument/2006/relationships/image" Target="../media/image7.jpg"/><Relationship Id="rId5" Type="http://schemas.openxmlformats.org/officeDocument/2006/relationships/image" Target="../media/image6.png"/><Relationship Id="rId10" Type="http://schemas.openxmlformats.org/officeDocument/2006/relationships/image" Target="../media/image11.jpg"/><Relationship Id="rId4" Type="http://schemas.openxmlformats.org/officeDocument/2006/relationships/image" Target="../media/image3.jpeg"/><Relationship Id="rId9" Type="http://schemas.openxmlformats.org/officeDocument/2006/relationships/image" Target="../media/image10.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41169" y="1495113"/>
            <a:ext cx="4678288" cy="1470025"/>
          </a:xfrm>
        </p:spPr>
        <p:txBody>
          <a:bodyPr>
            <a:normAutofit fontScale="90000"/>
          </a:bodyPr>
          <a:lstStyle/>
          <a:p>
            <a:r>
              <a:rPr lang="de-AT" sz="2500" dirty="0" smtClean="0">
                <a:latin typeface="Tahoma" pitchFamily="34" charset="0"/>
                <a:cs typeface="Tahoma" pitchFamily="34" charset="0"/>
              </a:rPr>
              <a:t>E-STEP</a:t>
            </a:r>
            <a:br>
              <a:rPr lang="de-AT" sz="2500" dirty="0" smtClean="0">
                <a:latin typeface="Tahoma" pitchFamily="34" charset="0"/>
                <a:cs typeface="Tahoma" pitchFamily="34" charset="0"/>
              </a:rPr>
            </a:br>
            <a:r>
              <a:rPr lang="de-AT" sz="2500" dirty="0" smtClean="0">
                <a:latin typeface="Tahoma" pitchFamily="34" charset="0"/>
                <a:cs typeface="Tahoma" pitchFamily="34" charset="0"/>
              </a:rPr>
              <a:t>Supporting teachers‘ and parents‘ partnerships </a:t>
            </a:r>
            <a:r>
              <a:rPr lang="de-AT" sz="2500" dirty="0">
                <a:latin typeface="Tahoma" pitchFamily="34" charset="0"/>
                <a:cs typeface="Tahoma" pitchFamily="34" charset="0"/>
              </a:rPr>
              <a:t>through social networking technologies</a:t>
            </a:r>
            <a:endParaRPr lang="el-GR" sz="2500" dirty="0">
              <a:latin typeface="Tahoma" pitchFamily="34" charset="0"/>
              <a:cs typeface="Tahoma" pitchFamily="34" charset="0"/>
            </a:endParaRPr>
          </a:p>
        </p:txBody>
      </p:sp>
      <p:sp>
        <p:nvSpPr>
          <p:cNvPr id="3" name="Subtitle 2"/>
          <p:cNvSpPr>
            <a:spLocks noGrp="1"/>
          </p:cNvSpPr>
          <p:nvPr>
            <p:ph type="subTitle" idx="1"/>
          </p:nvPr>
        </p:nvSpPr>
        <p:spPr>
          <a:xfrm>
            <a:off x="-468560" y="6165304"/>
            <a:ext cx="8496944" cy="1752600"/>
          </a:xfrm>
        </p:spPr>
        <p:txBody>
          <a:bodyPr>
            <a:normAutofit/>
          </a:bodyPr>
          <a:lstStyle/>
          <a:p>
            <a:r>
              <a:rPr lang="el-GR" sz="2000" b="1" dirty="0">
                <a:solidFill>
                  <a:schemeClr val="accent1">
                    <a:lumMod val="40000"/>
                    <a:lumOff val="60000"/>
                  </a:schemeClr>
                </a:solidFill>
                <a:latin typeface="Tahoma" panose="020B0604030504040204" pitchFamily="34" charset="0"/>
                <a:ea typeface="Tahoma" panose="020B0604030504040204" pitchFamily="34" charset="0"/>
                <a:cs typeface="Tahoma" panose="020B0604030504040204" pitchFamily="34" charset="0"/>
              </a:rPr>
              <a:t>Ελληνογερμανική Αγωγή, Παλλήνη, </a:t>
            </a:r>
            <a:r>
              <a:rPr lang="el-GR" sz="2000" b="1" dirty="0" smtClean="0">
                <a:solidFill>
                  <a:schemeClr val="accent1">
                    <a:lumMod val="40000"/>
                    <a:lumOff val="60000"/>
                  </a:schemeClr>
                </a:solidFill>
                <a:latin typeface="Tahoma" panose="020B0604030504040204" pitchFamily="34" charset="0"/>
                <a:ea typeface="Tahoma" panose="020B0604030504040204" pitchFamily="34" charset="0"/>
                <a:cs typeface="Tahoma" panose="020B0604030504040204" pitchFamily="34" charset="0"/>
              </a:rPr>
              <a:t>31/11/2014</a:t>
            </a:r>
            <a:endParaRPr lang="el-GR" sz="2000" b="1" dirty="0">
              <a:solidFill>
                <a:schemeClr val="accent1">
                  <a:lumMod val="40000"/>
                  <a:lumOff val="60000"/>
                </a:schemeClr>
              </a:solidFill>
              <a:latin typeface="Tahoma" panose="020B0604030504040204" pitchFamily="34" charset="0"/>
              <a:ea typeface="Tahoma" panose="020B0604030504040204" pitchFamily="34" charset="0"/>
              <a:cs typeface="Tahoma" panose="020B0604030504040204" pitchFamily="34"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5004048" cy="3788254"/>
          </a:xfrm>
          <a:prstGeom prst="rect">
            <a:avLst/>
          </a:prstGeom>
        </p:spPr>
      </p:pic>
      <p:sp>
        <p:nvSpPr>
          <p:cNvPr id="5" name="Untertitel 2"/>
          <p:cNvSpPr txBox="1">
            <a:spLocks/>
          </p:cNvSpPr>
          <p:nvPr/>
        </p:nvSpPr>
        <p:spPr>
          <a:xfrm>
            <a:off x="3914192" y="3212976"/>
            <a:ext cx="5229808" cy="1871663"/>
          </a:xfrm>
          <a:prstGeom prst="rect">
            <a:avLst/>
          </a:prstGeom>
        </p:spPr>
        <p:txBody>
          <a:bodyPr vert="horz" anchor="t">
            <a:noAutofit/>
          </a:bodyPr>
          <a:lstStyle>
            <a:lvl1pPr marL="0" marR="36576" indent="0" algn="r" rtl="0" eaLnBrk="1" latinLnBrk="0" hangingPunct="1">
              <a:spcBef>
                <a:spcPts val="0"/>
              </a:spcBef>
              <a:buClr>
                <a:schemeClr val="accent1"/>
              </a:buClr>
              <a:buSzPct val="80000"/>
              <a:buFont typeface="Wingdings 2"/>
              <a:buNone/>
              <a:defRPr kumimoji="0" sz="3000" kern="1200">
                <a:ln>
                  <a:solidFill>
                    <a:schemeClr val="bg2"/>
                  </a:solidFill>
                </a:ln>
                <a:solidFill>
                  <a:schemeClr val="tx1">
                    <a:tint val="75000"/>
                  </a:schemeClr>
                </a:solidFill>
                <a:latin typeface="+mn-lt"/>
                <a:ea typeface="+mn-ea"/>
                <a:cs typeface="+mn-cs"/>
              </a:defRPr>
            </a:lvl1pPr>
            <a:lvl2pPr marL="457200" indent="0" algn="ctr" rtl="0" eaLnBrk="1" latinLnBrk="0" hangingPunct="1">
              <a:spcBef>
                <a:spcPct val="20000"/>
              </a:spcBef>
              <a:buClr>
                <a:schemeClr val="accent1"/>
              </a:buClr>
              <a:buSzPct val="95000"/>
              <a:buFont typeface="Verdana"/>
              <a:buNone/>
              <a:defRPr kumimoji="0" sz="2600" kern="1200">
                <a:solidFill>
                  <a:schemeClr val="tx1"/>
                </a:solidFill>
                <a:latin typeface="+mn-lt"/>
                <a:ea typeface="+mn-ea"/>
                <a:cs typeface="+mn-cs"/>
              </a:defRPr>
            </a:lvl2pPr>
            <a:lvl3pPr marL="914400" indent="0" algn="ctr" rtl="0" eaLnBrk="1" latinLnBrk="0" hangingPunct="1">
              <a:spcBef>
                <a:spcPct val="20000"/>
              </a:spcBef>
              <a:buClr>
                <a:schemeClr val="accent1"/>
              </a:buClr>
              <a:buFont typeface="Wingdings 2"/>
              <a:buNone/>
              <a:defRPr kumimoji="0" sz="2400" kern="1200">
                <a:solidFill>
                  <a:schemeClr val="tx1"/>
                </a:solidFill>
                <a:latin typeface="+mn-lt"/>
                <a:ea typeface="+mn-ea"/>
                <a:cs typeface="+mn-cs"/>
              </a:defRPr>
            </a:lvl3pPr>
            <a:lvl4pPr marL="1371600" indent="0" algn="ctr" rtl="0" eaLnBrk="1" latinLnBrk="0" hangingPunct="1">
              <a:spcBef>
                <a:spcPct val="20000"/>
              </a:spcBef>
              <a:buClr>
                <a:schemeClr val="accent1"/>
              </a:buClr>
              <a:buFont typeface="Wingdings 2"/>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accent1">
                  <a:tint val="75000"/>
                </a:schemeClr>
              </a:buClr>
              <a:buFont typeface="Wingdings 2"/>
              <a:buNone/>
              <a:defRPr kumimoji="0" sz="1900" kern="1200">
                <a:solidFill>
                  <a:schemeClr val="tx1"/>
                </a:solidFill>
                <a:latin typeface="+mn-lt"/>
                <a:ea typeface="+mn-ea"/>
                <a:cs typeface="+mn-cs"/>
              </a:defRPr>
            </a:lvl5pPr>
            <a:lvl6pPr marL="2286000" indent="0" algn="ctr" rtl="0" eaLnBrk="1" latinLnBrk="0" hangingPunct="1">
              <a:spcBef>
                <a:spcPct val="20000"/>
              </a:spcBef>
              <a:buClr>
                <a:schemeClr val="accent1">
                  <a:tint val="75000"/>
                </a:schemeClr>
              </a:buClr>
              <a:buFont typeface="Wingdings 2"/>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accent1">
                  <a:tint val="75000"/>
                </a:schemeClr>
              </a:buClr>
              <a:buFont typeface="Wingdings 2"/>
              <a:buNone/>
              <a:defRPr kumimoji="0" sz="1600" kern="1200">
                <a:solidFill>
                  <a:schemeClr val="tx1"/>
                </a:solidFill>
                <a:latin typeface="+mn-lt"/>
                <a:ea typeface="+mn-ea"/>
                <a:cs typeface="+mn-cs"/>
              </a:defRPr>
            </a:lvl7pPr>
            <a:lvl8pPr marL="3200400" indent="0" algn="ctr" rtl="0" eaLnBrk="1" latinLnBrk="0" hangingPunct="1">
              <a:spcBef>
                <a:spcPct val="20000"/>
              </a:spcBef>
              <a:buClr>
                <a:schemeClr val="accent1">
                  <a:tint val="75000"/>
                </a:schemeClr>
              </a:buClr>
              <a:buFont typeface="Wingdings 2"/>
              <a:buNone/>
              <a:defRPr kumimoji="0" sz="1600" kern="1200">
                <a:solidFill>
                  <a:schemeClr val="tx1"/>
                </a:solidFill>
                <a:latin typeface="+mn-lt"/>
                <a:ea typeface="+mn-ea"/>
                <a:cs typeface="+mn-cs"/>
              </a:defRPr>
            </a:lvl8pPr>
            <a:lvl9pPr marL="3657600" indent="0" algn="ctr" rtl="0" eaLnBrk="1" latinLnBrk="0" hangingPunct="1">
              <a:spcBef>
                <a:spcPct val="20000"/>
              </a:spcBef>
              <a:buClr>
                <a:schemeClr val="accent1">
                  <a:tint val="75000"/>
                </a:schemeClr>
              </a:buClr>
              <a:buFont typeface="Wingdings 2"/>
              <a:buNone/>
              <a:defRPr kumimoji="0" sz="1600" kern="1200">
                <a:solidFill>
                  <a:schemeClr val="tx1"/>
                </a:solidFill>
                <a:latin typeface="+mn-lt"/>
                <a:ea typeface="+mn-ea"/>
                <a:cs typeface="+mn-cs"/>
              </a:defRPr>
            </a:lvl9pPr>
          </a:lstStyle>
          <a:p>
            <a:r>
              <a:rPr lang="de-AT" sz="2000" b="1" dirty="0" smtClean="0">
                <a:solidFill>
                  <a:schemeClr val="accent1">
                    <a:lumMod val="40000"/>
                    <a:lumOff val="60000"/>
                  </a:schemeClr>
                </a:solidFill>
                <a:latin typeface="Tahoma" panose="020B0604030504040204" pitchFamily="34" charset="0"/>
                <a:ea typeface="Tahoma" panose="020B0604030504040204" pitchFamily="34" charset="0"/>
                <a:cs typeface="Tahoma" panose="020B0604030504040204" pitchFamily="34" charset="0"/>
              </a:rPr>
              <a:t>E</a:t>
            </a:r>
            <a:r>
              <a:rPr lang="el-GR" sz="2000" b="1" dirty="0" smtClean="0">
                <a:solidFill>
                  <a:schemeClr val="accent1">
                    <a:lumMod val="40000"/>
                    <a:lumOff val="60000"/>
                  </a:schemeClr>
                </a:solidFill>
                <a:latin typeface="Tahoma" panose="020B0604030504040204" pitchFamily="34" charset="0"/>
                <a:ea typeface="Tahoma" panose="020B0604030504040204" pitchFamily="34" charset="0"/>
                <a:cs typeface="Tahoma" panose="020B0604030504040204" pitchFamily="34" charset="0"/>
              </a:rPr>
              <a:t>πιμορφωτικό εργαστήριο</a:t>
            </a:r>
            <a:endParaRPr lang="en-US" sz="2000" b="1" dirty="0" smtClean="0">
              <a:solidFill>
                <a:schemeClr val="accent1">
                  <a:lumMod val="40000"/>
                  <a:lumOff val="60000"/>
                </a:schemeClr>
              </a:solidFill>
              <a:latin typeface="Tahoma" panose="020B0604030504040204" pitchFamily="34" charset="0"/>
              <a:ea typeface="Tahoma" panose="020B0604030504040204" pitchFamily="34" charset="0"/>
              <a:cs typeface="Tahoma" panose="020B0604030504040204" pitchFamily="34" charset="0"/>
            </a:endParaRPr>
          </a:p>
          <a:p>
            <a:endParaRPr lang="de-AT" sz="2000" b="1" dirty="0" smtClean="0">
              <a:solidFill>
                <a:schemeClr val="accent1">
                  <a:lumMod val="40000"/>
                  <a:lumOff val="60000"/>
                </a:schemeClr>
              </a:solidFill>
              <a:latin typeface="Tahoma" panose="020B0604030504040204" pitchFamily="34" charset="0"/>
              <a:ea typeface="Tahoma" panose="020B0604030504040204" pitchFamily="34" charset="0"/>
              <a:cs typeface="Tahoma" panose="020B0604030504040204" pitchFamily="34" charset="0"/>
            </a:endParaRPr>
          </a:p>
          <a:p>
            <a:pPr marL="285750" indent="-285750" algn="l">
              <a:buFont typeface="Wingdings" panose="05000000000000000000" pitchFamily="2" charset="2"/>
              <a:buChar char="q"/>
            </a:pPr>
            <a:r>
              <a:rPr lang="en-US" sz="2000" b="1" dirty="0" smtClean="0">
                <a:solidFill>
                  <a:schemeClr val="accent1">
                    <a:lumMod val="40000"/>
                    <a:lumOff val="60000"/>
                  </a:schemeClr>
                </a:solidFill>
                <a:latin typeface="Tahoma" panose="020B0604030504040204" pitchFamily="34" charset="0"/>
                <a:ea typeface="Tahoma" panose="020B0604030504040204" pitchFamily="34" charset="0"/>
                <a:cs typeface="Tahoma" panose="020B0604030504040204" pitchFamily="34" charset="0"/>
              </a:rPr>
              <a:t>2o </a:t>
            </a:r>
            <a:r>
              <a:rPr lang="el-GR" sz="2000" b="1" dirty="0" smtClean="0">
                <a:solidFill>
                  <a:schemeClr val="accent1">
                    <a:lumMod val="40000"/>
                    <a:lumOff val="60000"/>
                  </a:schemeClr>
                </a:solidFill>
                <a:latin typeface="Tahoma" panose="020B0604030504040204" pitchFamily="34" charset="0"/>
                <a:ea typeface="Tahoma" panose="020B0604030504040204" pitchFamily="34" charset="0"/>
                <a:cs typeface="Tahoma" panose="020B0604030504040204" pitchFamily="34" charset="0"/>
              </a:rPr>
              <a:t>Νηπιαγωγείο Ζεφυρίου</a:t>
            </a:r>
            <a:endParaRPr lang="el-GR" sz="2000" b="1" dirty="0" smtClean="0">
              <a:solidFill>
                <a:schemeClr val="accent1">
                  <a:lumMod val="40000"/>
                  <a:lumOff val="60000"/>
                </a:schemeClr>
              </a:solidFill>
              <a:latin typeface="Tahoma" panose="020B0604030504040204" pitchFamily="34" charset="0"/>
              <a:ea typeface="Tahoma" panose="020B0604030504040204" pitchFamily="34" charset="0"/>
              <a:cs typeface="Tahoma" panose="020B0604030504040204" pitchFamily="34" charset="0"/>
            </a:endParaRPr>
          </a:p>
          <a:p>
            <a:pPr marL="285750" indent="-285750" algn="l">
              <a:buFont typeface="Wingdings" panose="05000000000000000000" pitchFamily="2" charset="2"/>
              <a:buChar char="q"/>
            </a:pPr>
            <a:r>
              <a:rPr lang="el-GR" sz="2000" b="1" dirty="0" smtClean="0">
                <a:solidFill>
                  <a:schemeClr val="accent1">
                    <a:lumMod val="40000"/>
                    <a:lumOff val="60000"/>
                  </a:schemeClr>
                </a:solidFill>
                <a:latin typeface="Tahoma" panose="020B0604030504040204" pitchFamily="34" charset="0"/>
                <a:ea typeface="Tahoma" panose="020B0604030504040204" pitchFamily="34" charset="0"/>
                <a:cs typeface="Tahoma" panose="020B0604030504040204" pitchFamily="34" charset="0"/>
              </a:rPr>
              <a:t>Γυμνάσιο Κάμπου Χίου</a:t>
            </a:r>
            <a:endParaRPr lang="el-GR" sz="2000" b="1" dirty="0" smtClean="0">
              <a:solidFill>
                <a:schemeClr val="accent1">
                  <a:lumMod val="40000"/>
                  <a:lumOff val="60000"/>
                </a:schemeClr>
              </a:solidFill>
              <a:latin typeface="Tahoma" panose="020B0604030504040204" pitchFamily="34" charset="0"/>
              <a:ea typeface="Tahoma" panose="020B0604030504040204" pitchFamily="34" charset="0"/>
              <a:cs typeface="Tahoma" panose="020B0604030504040204" pitchFamily="34" charset="0"/>
            </a:endParaRPr>
          </a:p>
          <a:p>
            <a:pPr marL="285750" indent="-285750" algn="l">
              <a:buFont typeface="Wingdings" panose="05000000000000000000" pitchFamily="2" charset="2"/>
              <a:buChar char="q"/>
            </a:pPr>
            <a:r>
              <a:rPr lang="el-GR" sz="2000" b="1" dirty="0" smtClean="0">
                <a:solidFill>
                  <a:schemeClr val="accent1">
                    <a:lumMod val="40000"/>
                    <a:lumOff val="60000"/>
                  </a:schemeClr>
                </a:solidFill>
                <a:latin typeface="Tahoma" panose="020B0604030504040204" pitchFamily="34" charset="0"/>
                <a:ea typeface="Tahoma" panose="020B0604030504040204" pitchFamily="34" charset="0"/>
                <a:cs typeface="Tahoma" panose="020B0604030504040204" pitchFamily="34" charset="0"/>
              </a:rPr>
              <a:t>Γυμνάσιο Τιθωρέας</a:t>
            </a:r>
          </a:p>
          <a:p>
            <a:pPr marL="285750" indent="-285750" algn="l">
              <a:buFont typeface="Wingdings" panose="05000000000000000000" pitchFamily="2" charset="2"/>
              <a:buChar char="q"/>
            </a:pPr>
            <a:r>
              <a:rPr lang="el-GR" sz="2000" b="1" dirty="0" smtClean="0">
                <a:solidFill>
                  <a:schemeClr val="accent1">
                    <a:lumMod val="40000"/>
                    <a:lumOff val="60000"/>
                  </a:schemeClr>
                </a:solidFill>
                <a:latin typeface="Tahoma" panose="020B0604030504040204" pitchFamily="34" charset="0"/>
                <a:ea typeface="Tahoma" panose="020B0604030504040204" pitchFamily="34" charset="0"/>
                <a:cs typeface="Tahoma" panose="020B0604030504040204" pitchFamily="34" charset="0"/>
              </a:rPr>
              <a:t>3</a:t>
            </a:r>
            <a:r>
              <a:rPr lang="el-GR" sz="2000" b="1" baseline="30000" dirty="0" smtClean="0">
                <a:solidFill>
                  <a:schemeClr val="accent1">
                    <a:lumMod val="40000"/>
                    <a:lumOff val="60000"/>
                  </a:schemeClr>
                </a:solidFill>
                <a:latin typeface="Tahoma" panose="020B0604030504040204" pitchFamily="34" charset="0"/>
                <a:ea typeface="Tahoma" panose="020B0604030504040204" pitchFamily="34" charset="0"/>
                <a:cs typeface="Tahoma" panose="020B0604030504040204" pitchFamily="34" charset="0"/>
              </a:rPr>
              <a:t>ο</a:t>
            </a:r>
            <a:r>
              <a:rPr lang="el-GR" sz="2000" b="1" dirty="0" smtClean="0">
                <a:solidFill>
                  <a:schemeClr val="accent1">
                    <a:lumMod val="40000"/>
                    <a:lumOff val="60000"/>
                  </a:schemeClr>
                </a:solidFill>
                <a:latin typeface="Tahoma" panose="020B0604030504040204" pitchFamily="34" charset="0"/>
                <a:ea typeface="Tahoma" panose="020B0604030504040204" pitchFamily="34" charset="0"/>
                <a:cs typeface="Tahoma" panose="020B0604030504040204" pitchFamily="34" charset="0"/>
              </a:rPr>
              <a:t> Γυμνάσιο Ν. Φιλαδέλφειας</a:t>
            </a:r>
          </a:p>
          <a:p>
            <a:pPr marL="285750" indent="-285750" algn="l">
              <a:buFont typeface="Wingdings" panose="05000000000000000000" pitchFamily="2" charset="2"/>
              <a:buChar char="q"/>
            </a:pPr>
            <a:r>
              <a:rPr lang="el-GR" sz="2000" b="1" dirty="0" smtClean="0">
                <a:solidFill>
                  <a:schemeClr val="accent1">
                    <a:lumMod val="40000"/>
                    <a:lumOff val="60000"/>
                  </a:schemeClr>
                </a:solidFill>
                <a:latin typeface="Tahoma" panose="020B0604030504040204" pitchFamily="34" charset="0"/>
                <a:ea typeface="Tahoma" panose="020B0604030504040204" pitchFamily="34" charset="0"/>
                <a:cs typeface="Tahoma" panose="020B0604030504040204" pitchFamily="34" charset="0"/>
              </a:rPr>
              <a:t>3</a:t>
            </a:r>
            <a:r>
              <a:rPr lang="el-GR" sz="2000" b="1" baseline="30000" dirty="0" smtClean="0">
                <a:solidFill>
                  <a:schemeClr val="accent1">
                    <a:lumMod val="40000"/>
                    <a:lumOff val="60000"/>
                  </a:schemeClr>
                </a:solidFill>
                <a:latin typeface="Tahoma" panose="020B0604030504040204" pitchFamily="34" charset="0"/>
                <a:ea typeface="Tahoma" panose="020B0604030504040204" pitchFamily="34" charset="0"/>
                <a:cs typeface="Tahoma" panose="020B0604030504040204" pitchFamily="34" charset="0"/>
              </a:rPr>
              <a:t>ο</a:t>
            </a:r>
            <a:r>
              <a:rPr lang="el-GR" sz="2000" b="1" dirty="0" smtClean="0">
                <a:solidFill>
                  <a:schemeClr val="accent1">
                    <a:lumMod val="40000"/>
                    <a:lumOff val="60000"/>
                  </a:schemeClr>
                </a:solidFill>
                <a:latin typeface="Tahoma" panose="020B0604030504040204" pitchFamily="34" charset="0"/>
                <a:ea typeface="Tahoma" panose="020B0604030504040204" pitchFamily="34" charset="0"/>
                <a:cs typeface="Tahoma" panose="020B0604030504040204" pitchFamily="34" charset="0"/>
              </a:rPr>
              <a:t> ΔΣ Λαυρίου</a:t>
            </a:r>
          </a:p>
          <a:p>
            <a:pPr marL="285750" indent="-285750" algn="l">
              <a:buFont typeface="Wingdings" panose="05000000000000000000" pitchFamily="2" charset="2"/>
              <a:buChar char="q"/>
            </a:pPr>
            <a:r>
              <a:rPr lang="el-GR" sz="2000" b="1" dirty="0" smtClean="0">
                <a:solidFill>
                  <a:schemeClr val="accent1">
                    <a:lumMod val="40000"/>
                    <a:lumOff val="60000"/>
                  </a:schemeClr>
                </a:solidFill>
                <a:latin typeface="Tahoma" panose="020B0604030504040204" pitchFamily="34" charset="0"/>
                <a:ea typeface="Tahoma" panose="020B0604030504040204" pitchFamily="34" charset="0"/>
                <a:cs typeface="Tahoma" panose="020B0604030504040204" pitchFamily="34" charset="0"/>
              </a:rPr>
              <a:t>9</a:t>
            </a:r>
            <a:r>
              <a:rPr lang="el-GR" sz="2000" b="1" baseline="30000" dirty="0" smtClean="0">
                <a:solidFill>
                  <a:schemeClr val="accent1">
                    <a:lumMod val="40000"/>
                    <a:lumOff val="60000"/>
                  </a:schemeClr>
                </a:solidFill>
                <a:latin typeface="Tahoma" panose="020B0604030504040204" pitchFamily="34" charset="0"/>
                <a:ea typeface="Tahoma" panose="020B0604030504040204" pitchFamily="34" charset="0"/>
                <a:cs typeface="Tahoma" panose="020B0604030504040204" pitchFamily="34" charset="0"/>
              </a:rPr>
              <a:t>ο</a:t>
            </a:r>
            <a:r>
              <a:rPr lang="el-GR" sz="2000" b="1" dirty="0" smtClean="0">
                <a:solidFill>
                  <a:schemeClr val="accent1">
                    <a:lumMod val="40000"/>
                    <a:lumOff val="60000"/>
                  </a:schemeClr>
                </a:solidFill>
                <a:latin typeface="Tahoma" panose="020B0604030504040204" pitchFamily="34" charset="0"/>
                <a:ea typeface="Tahoma" panose="020B0604030504040204" pitchFamily="34" charset="0"/>
                <a:cs typeface="Tahoma" panose="020B0604030504040204" pitchFamily="34" charset="0"/>
              </a:rPr>
              <a:t> Γυμνάσιο Αχαρνών</a:t>
            </a:r>
          </a:p>
          <a:p>
            <a:pPr marL="285750" indent="-285750" algn="l">
              <a:buFont typeface="Wingdings" panose="05000000000000000000" pitchFamily="2" charset="2"/>
              <a:buChar char="q"/>
            </a:pPr>
            <a:r>
              <a:rPr lang="el-GR" sz="2000" b="1" dirty="0" smtClean="0">
                <a:solidFill>
                  <a:schemeClr val="accent1">
                    <a:lumMod val="40000"/>
                    <a:lumOff val="60000"/>
                  </a:schemeClr>
                </a:solidFill>
                <a:latin typeface="Tahoma" panose="020B0604030504040204" pitchFamily="34" charset="0"/>
                <a:ea typeface="Tahoma" panose="020B0604030504040204" pitchFamily="34" charset="0"/>
                <a:cs typeface="Tahoma" panose="020B0604030504040204" pitchFamily="34" charset="0"/>
              </a:rPr>
              <a:t>Γυμνάσιο Λεχαινών</a:t>
            </a:r>
            <a:endParaRPr lang="el-GR" sz="2000" b="1" dirty="0" smtClean="0">
              <a:solidFill>
                <a:schemeClr val="accent1">
                  <a:lumMod val="40000"/>
                  <a:lumOff val="60000"/>
                </a:schemeClr>
              </a:solidFill>
              <a:latin typeface="Tahoma" panose="020B0604030504040204" pitchFamily="34" charset="0"/>
              <a:ea typeface="Tahoma" panose="020B0604030504040204" pitchFamily="34" charset="0"/>
              <a:cs typeface="Tahoma" panose="020B0604030504040204" pitchFamily="34" charset="0"/>
            </a:endParaRPr>
          </a:p>
          <a:p>
            <a:endParaRPr lang="de-AT" sz="2300" dirty="0" smtClean="0">
              <a:solidFill>
                <a:srgbClr val="92D050"/>
              </a:solidFill>
              <a:latin typeface="Tahoma" panose="020B0604030504040204" pitchFamily="34" charset="0"/>
              <a:ea typeface="Tahoma" panose="020B0604030504040204" pitchFamily="34" charset="0"/>
              <a:cs typeface="Tahoma" panose="020B0604030504040204" pitchFamily="34" charset="0"/>
            </a:endParaRPr>
          </a:p>
        </p:txBody>
      </p:sp>
      <p:pic>
        <p:nvPicPr>
          <p:cNvPr id="7" name="Picture 6"/>
          <p:cNvPicPr>
            <a:picLocks noChangeAspect="1"/>
          </p:cNvPicPr>
          <p:nvPr/>
        </p:nvPicPr>
        <p:blipFill rotWithShape="1">
          <a:blip r:embed="rId3" cstate="print">
            <a:extLst>
              <a:ext uri="{28A0092B-C50C-407E-A947-70E740481C1C}">
                <a14:useLocalDpi xmlns:a14="http://schemas.microsoft.com/office/drawing/2010/main" val="0"/>
              </a:ext>
            </a:extLst>
          </a:blip>
          <a:srcRect l="24711" r="20284" b="19905"/>
          <a:stretch/>
        </p:blipFill>
        <p:spPr>
          <a:xfrm>
            <a:off x="7596336" y="102646"/>
            <a:ext cx="1368152" cy="1408491"/>
          </a:xfrm>
          <a:prstGeom prst="roundRect">
            <a:avLst/>
          </a:prstGeom>
        </p:spPr>
      </p:pic>
    </p:spTree>
    <p:extLst>
      <p:ext uri="{BB962C8B-B14F-4D97-AF65-F5344CB8AC3E}">
        <p14:creationId xmlns:p14="http://schemas.microsoft.com/office/powerpoint/2010/main" val="37385608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Τι θα κάνουμε σήμερα</a:t>
            </a:r>
            <a:endParaRPr lang="el-GR" dirty="0"/>
          </a:p>
        </p:txBody>
      </p:sp>
      <p:sp>
        <p:nvSpPr>
          <p:cNvPr id="4" name="Inhaltsplatzhalter 2"/>
          <p:cNvSpPr>
            <a:spLocks noGrp="1"/>
          </p:cNvSpPr>
          <p:nvPr>
            <p:ph idx="1"/>
          </p:nvPr>
        </p:nvSpPr>
        <p:spPr/>
        <p:txBody>
          <a:bodyPr>
            <a:normAutofit/>
          </a:bodyPr>
          <a:lstStyle/>
          <a:p>
            <a:pPr lvl="0" algn="just">
              <a:buFont typeface="Wingdings" panose="05000000000000000000" pitchFamily="2" charset="2"/>
              <a:buChar char="ü"/>
            </a:pPr>
            <a:r>
              <a:rPr lang="el-GR" sz="2000" dirty="0" smtClean="0"/>
              <a:t>Παρουσίαση των ενοτήτων του επιμορφωτικού προγράμματος σύμφωνα με το </a:t>
            </a:r>
            <a:r>
              <a:rPr lang="en-US" sz="2000" dirty="0" smtClean="0"/>
              <a:t>Training Framework</a:t>
            </a:r>
          </a:p>
          <a:p>
            <a:pPr lvl="0" algn="just">
              <a:buFont typeface="Wingdings" panose="05000000000000000000" pitchFamily="2" charset="2"/>
              <a:buChar char="ü"/>
            </a:pPr>
            <a:r>
              <a:rPr lang="el-GR" sz="2000" dirty="0" smtClean="0"/>
              <a:t>Δράσεις σύμφωνα με </a:t>
            </a:r>
            <a:r>
              <a:rPr lang="el-GR" sz="2000" dirty="0" smtClean="0"/>
              <a:t>τις ενότητες π.χ</a:t>
            </a:r>
            <a:r>
              <a:rPr lang="el-GR" sz="2000" dirty="0" smtClean="0"/>
              <a:t>.</a:t>
            </a:r>
            <a:endParaRPr lang="en-US" sz="2000" dirty="0" smtClean="0"/>
          </a:p>
          <a:p>
            <a:pPr lvl="1" algn="just">
              <a:buFont typeface="Wingdings" panose="05000000000000000000" pitchFamily="2" charset="2"/>
              <a:buChar char="q"/>
            </a:pPr>
            <a:r>
              <a:rPr lang="el-GR" sz="1600" dirty="0" smtClean="0"/>
              <a:t>συζήτηση πάνω στον όρο της γονεϊκής εμπλοκής</a:t>
            </a:r>
          </a:p>
          <a:p>
            <a:pPr lvl="1" algn="just">
              <a:buFont typeface="Wingdings" panose="05000000000000000000" pitchFamily="2" charset="2"/>
              <a:buChar char="q"/>
            </a:pPr>
            <a:r>
              <a:rPr lang="el-GR" sz="1600" dirty="0" smtClean="0"/>
              <a:t>Ρόλοι και αρμοδιότητες εκπαιδευτικών και γονέων/ δυνατότητες, ευκαιρίες, εμπόδια</a:t>
            </a:r>
          </a:p>
          <a:p>
            <a:pPr lvl="1" algn="just">
              <a:buFont typeface="Wingdings" panose="05000000000000000000" pitchFamily="2" charset="2"/>
              <a:buChar char="q"/>
            </a:pPr>
            <a:r>
              <a:rPr lang="el-GR" sz="1600" dirty="0" smtClean="0"/>
              <a:t>ιδέες πάνω σε δράσεις που μπορούν να υλοποιηθούν στο σχολείο σας </a:t>
            </a:r>
          </a:p>
          <a:p>
            <a:pPr lvl="1" algn="just">
              <a:buFont typeface="Wingdings" panose="05000000000000000000" pitchFamily="2" charset="2"/>
              <a:buChar char="q"/>
            </a:pPr>
            <a:r>
              <a:rPr lang="el-GR" sz="1600" dirty="0" smtClean="0"/>
              <a:t>Πώς αποτιμούμε την αποτελεσματικότητα των δράσεων;</a:t>
            </a:r>
          </a:p>
          <a:p>
            <a:pPr lvl="0" algn="just">
              <a:buFont typeface="Wingdings" panose="05000000000000000000" pitchFamily="2" charset="2"/>
              <a:buChar char="ü"/>
            </a:pPr>
            <a:r>
              <a:rPr lang="el-GR" sz="2000" dirty="0" smtClean="0"/>
              <a:t>Εγγραφή στην ψηφιακή κοινότητα </a:t>
            </a:r>
            <a:r>
              <a:rPr lang="en-US" sz="2000" dirty="0" smtClean="0"/>
              <a:t>E-STEP </a:t>
            </a:r>
            <a:endParaRPr lang="el-GR" sz="2000" dirty="0" smtClean="0"/>
          </a:p>
          <a:p>
            <a:pPr lvl="0" algn="just">
              <a:buFont typeface="Wingdings" panose="05000000000000000000" pitchFamily="2" charset="2"/>
              <a:buChar char="ü"/>
            </a:pPr>
            <a:r>
              <a:rPr lang="el-GR" sz="2000" dirty="0" smtClean="0"/>
              <a:t>Πλάνο δράσης με τους υπόλοιπους εκπαιδευτικούς του σχολείου (</a:t>
            </a:r>
            <a:r>
              <a:rPr lang="el-GR" sz="2000" u="sng" dirty="0" smtClean="0"/>
              <a:t>μετά το </a:t>
            </a:r>
            <a:r>
              <a:rPr lang="en-US" sz="2000" u="sng" dirty="0" smtClean="0"/>
              <a:t>training</a:t>
            </a:r>
            <a:r>
              <a:rPr lang="en-US" sz="2000" dirty="0" smtClean="0"/>
              <a:t>)</a:t>
            </a:r>
            <a:endParaRPr lang="el-GR" sz="2000" dirty="0" smtClean="0"/>
          </a:p>
          <a:p>
            <a:pPr marL="0" lvl="0" indent="0" algn="just">
              <a:buNone/>
            </a:pPr>
            <a:endParaRPr lang="el-GR" sz="2000" dirty="0" smtClean="0"/>
          </a:p>
          <a:p>
            <a:pPr marL="0" lvl="0" indent="0" algn="just">
              <a:buNone/>
            </a:pPr>
            <a:endParaRPr lang="el-GR" sz="2000" dirty="0" smtClean="0"/>
          </a:p>
          <a:p>
            <a:pPr marL="0" lvl="0" indent="0" algn="just">
              <a:buNone/>
            </a:pPr>
            <a:endParaRPr lang="el-GR" sz="2000" dirty="0" smtClean="0"/>
          </a:p>
          <a:p>
            <a:pPr marL="0" indent="0" algn="just">
              <a:buNone/>
            </a:pPr>
            <a:endParaRPr lang="en-US" sz="2000" dirty="0" smtClean="0"/>
          </a:p>
          <a:p>
            <a:pPr marL="0" indent="0" algn="just">
              <a:buNone/>
            </a:pPr>
            <a:endParaRPr lang="el-GR" sz="2000" dirty="0"/>
          </a:p>
          <a:p>
            <a:pPr marL="0" lvl="0" indent="0" algn="just">
              <a:buNone/>
            </a:pPr>
            <a:endParaRPr lang="el-GR" sz="2000" dirty="0"/>
          </a:p>
          <a:p>
            <a:pPr lvl="0" algn="just">
              <a:buFont typeface="Wingdings" panose="05000000000000000000" pitchFamily="2" charset="2"/>
              <a:buChar char="ü"/>
            </a:pPr>
            <a:endParaRPr lang="el-GR" sz="1600" dirty="0" smtClean="0"/>
          </a:p>
          <a:p>
            <a:pPr lvl="0" algn="just">
              <a:buFont typeface="Wingdings" panose="05000000000000000000" pitchFamily="2" charset="2"/>
              <a:buChar char="ü"/>
            </a:pPr>
            <a:endParaRPr lang="en-US" sz="1600" dirty="0"/>
          </a:p>
        </p:txBody>
      </p:sp>
    </p:spTree>
    <p:extLst>
      <p:ext uri="{BB962C8B-B14F-4D97-AF65-F5344CB8AC3E}">
        <p14:creationId xmlns:p14="http://schemas.microsoft.com/office/powerpoint/2010/main" val="354766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fade">
                                      <p:cBhvr>
                                        <p:cTn id="19" dur="1000"/>
                                        <p:tgtEl>
                                          <p:spTgt spid="4">
                                            <p:txEl>
                                              <p:pRg st="2" end="2"/>
                                            </p:txEl>
                                          </p:spTgt>
                                        </p:tgtEl>
                                      </p:cBhvr>
                                    </p:animEffect>
                                    <p:anim calcmode="lin" valueType="num">
                                      <p:cBhvr>
                                        <p:cTn id="20"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4">
                                            <p:txEl>
                                              <p:pRg st="3" end="3"/>
                                            </p:txEl>
                                          </p:spTgt>
                                        </p:tgtEl>
                                        <p:attrNameLst>
                                          <p:attrName>style.visibility</p:attrName>
                                        </p:attrNameLst>
                                      </p:cBhvr>
                                      <p:to>
                                        <p:strVal val="visible"/>
                                      </p:to>
                                    </p:set>
                                    <p:animEffect transition="in" filter="fade">
                                      <p:cBhvr>
                                        <p:cTn id="24" dur="1000"/>
                                        <p:tgtEl>
                                          <p:spTgt spid="4">
                                            <p:txEl>
                                              <p:pRg st="3" end="3"/>
                                            </p:txEl>
                                          </p:spTgt>
                                        </p:tgtEl>
                                      </p:cBhvr>
                                    </p:animEffect>
                                    <p:anim calcmode="lin" valueType="num">
                                      <p:cBhvr>
                                        <p:cTn id="25"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4">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4">
                                            <p:txEl>
                                              <p:pRg st="4" end="4"/>
                                            </p:txEl>
                                          </p:spTgt>
                                        </p:tgtEl>
                                        <p:attrNameLst>
                                          <p:attrName>style.visibility</p:attrName>
                                        </p:attrNameLst>
                                      </p:cBhvr>
                                      <p:to>
                                        <p:strVal val="visible"/>
                                      </p:to>
                                    </p:set>
                                    <p:animEffect transition="in" filter="fade">
                                      <p:cBhvr>
                                        <p:cTn id="29" dur="1000"/>
                                        <p:tgtEl>
                                          <p:spTgt spid="4">
                                            <p:txEl>
                                              <p:pRg st="4" end="4"/>
                                            </p:txEl>
                                          </p:spTgt>
                                        </p:tgtEl>
                                      </p:cBhvr>
                                    </p:animEffect>
                                    <p:anim calcmode="lin" valueType="num">
                                      <p:cBhvr>
                                        <p:cTn id="30"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4">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4">
                                            <p:txEl>
                                              <p:pRg st="5" end="5"/>
                                            </p:txEl>
                                          </p:spTgt>
                                        </p:tgtEl>
                                        <p:attrNameLst>
                                          <p:attrName>style.visibility</p:attrName>
                                        </p:attrNameLst>
                                      </p:cBhvr>
                                      <p:to>
                                        <p:strVal val="visible"/>
                                      </p:to>
                                    </p:set>
                                    <p:animEffect transition="in" filter="fade">
                                      <p:cBhvr>
                                        <p:cTn id="34" dur="1000"/>
                                        <p:tgtEl>
                                          <p:spTgt spid="4">
                                            <p:txEl>
                                              <p:pRg st="5" end="5"/>
                                            </p:txEl>
                                          </p:spTgt>
                                        </p:tgtEl>
                                      </p:cBhvr>
                                    </p:animEffect>
                                    <p:anim calcmode="lin" valueType="num">
                                      <p:cBhvr>
                                        <p:cTn id="35"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4">
                                            <p:txEl>
                                              <p:pRg st="6" end="6"/>
                                            </p:txEl>
                                          </p:spTgt>
                                        </p:tgtEl>
                                        <p:attrNameLst>
                                          <p:attrName>style.visibility</p:attrName>
                                        </p:attrNameLst>
                                      </p:cBhvr>
                                      <p:to>
                                        <p:strVal val="visible"/>
                                      </p:to>
                                    </p:set>
                                    <p:animEffect transition="in" filter="fade">
                                      <p:cBhvr>
                                        <p:cTn id="41" dur="1000"/>
                                        <p:tgtEl>
                                          <p:spTgt spid="4">
                                            <p:txEl>
                                              <p:pRg st="6" end="6"/>
                                            </p:txEl>
                                          </p:spTgt>
                                        </p:tgtEl>
                                      </p:cBhvr>
                                    </p:animEffect>
                                    <p:anim calcmode="lin" valueType="num">
                                      <p:cBhvr>
                                        <p:cTn id="42"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4">
                                            <p:txEl>
                                              <p:pRg st="7" end="7"/>
                                            </p:txEl>
                                          </p:spTgt>
                                        </p:tgtEl>
                                        <p:attrNameLst>
                                          <p:attrName>style.visibility</p:attrName>
                                        </p:attrNameLst>
                                      </p:cBhvr>
                                      <p:to>
                                        <p:strVal val="visible"/>
                                      </p:to>
                                    </p:set>
                                    <p:animEffect transition="in" filter="fade">
                                      <p:cBhvr>
                                        <p:cTn id="48" dur="1000"/>
                                        <p:tgtEl>
                                          <p:spTgt spid="4">
                                            <p:txEl>
                                              <p:pRg st="7" end="7"/>
                                            </p:txEl>
                                          </p:spTgt>
                                        </p:tgtEl>
                                      </p:cBhvr>
                                    </p:animEffect>
                                    <p:anim calcmode="lin" valueType="num">
                                      <p:cBhvr>
                                        <p:cTn id="49"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50" dur="1000" fill="hold"/>
                                        <p:tgtEl>
                                          <p:spTgt spid="4">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Πρόγραμμα</a:t>
            </a:r>
            <a:endParaRPr lang="el-GR" dirty="0"/>
          </a:p>
        </p:txBody>
      </p:sp>
      <p:sp>
        <p:nvSpPr>
          <p:cNvPr id="4" name="Inhaltsplatzhalter 2"/>
          <p:cNvSpPr>
            <a:spLocks noGrp="1"/>
          </p:cNvSpPr>
          <p:nvPr>
            <p:ph idx="1"/>
          </p:nvPr>
        </p:nvSpPr>
        <p:spPr/>
        <p:txBody>
          <a:bodyPr>
            <a:normAutofit/>
          </a:bodyPr>
          <a:lstStyle/>
          <a:p>
            <a:pPr marL="342900" indent="-342900" algn="just"/>
            <a:r>
              <a:rPr lang="el-GR" sz="2000" dirty="0" smtClean="0"/>
              <a:t>15:00-15:15  Παρουσίαση </a:t>
            </a:r>
            <a:r>
              <a:rPr lang="el-GR" sz="2000" dirty="0" smtClean="0"/>
              <a:t>του έργου</a:t>
            </a:r>
          </a:p>
          <a:p>
            <a:pPr marL="342900" indent="-342900" algn="just"/>
            <a:r>
              <a:rPr lang="el-GR" sz="2000" dirty="0" smtClean="0"/>
              <a:t>15: 15- 16:15  </a:t>
            </a:r>
            <a:r>
              <a:rPr lang="el-GR" sz="2000" dirty="0" smtClean="0"/>
              <a:t>Ενότητα </a:t>
            </a:r>
            <a:r>
              <a:rPr lang="en-US" sz="2000" dirty="0" smtClean="0"/>
              <a:t>1</a:t>
            </a:r>
            <a:r>
              <a:rPr lang="el-GR" sz="2000" dirty="0"/>
              <a:t> </a:t>
            </a:r>
            <a:r>
              <a:rPr lang="el-GR" sz="2000" dirty="0" smtClean="0"/>
              <a:t>Κατανοώντας την έννοια της γονεϊκής εμπλοκής στο πλαίσιο του κάθε σχολείου</a:t>
            </a:r>
            <a:endParaRPr lang="en-US" sz="2000" dirty="0" smtClean="0"/>
          </a:p>
          <a:p>
            <a:pPr marL="342900" indent="-342900" algn="just"/>
            <a:r>
              <a:rPr lang="el-GR" sz="2000" dirty="0" smtClean="0"/>
              <a:t>16:15-16:30  </a:t>
            </a:r>
            <a:r>
              <a:rPr lang="el-GR" sz="2000" dirty="0" smtClean="0"/>
              <a:t>Διάλειμμα</a:t>
            </a:r>
          </a:p>
          <a:p>
            <a:pPr marL="342900" indent="-342900" algn="just"/>
            <a:r>
              <a:rPr lang="el-GR" sz="2000" dirty="0" smtClean="0"/>
              <a:t>16:30- 17:00 Ενότητα </a:t>
            </a:r>
            <a:r>
              <a:rPr lang="el-GR" sz="2000" dirty="0" smtClean="0"/>
              <a:t>2  Σχεδιάζοντας και εφαρμόζοντας δράσεις γονεΊκής εμπλοκής με βάση τη φυσιογνωμία του σχολείου μου</a:t>
            </a:r>
            <a:endParaRPr lang="en-US" sz="2000" dirty="0" smtClean="0"/>
          </a:p>
          <a:p>
            <a:pPr marL="342900" indent="-342900" algn="just"/>
            <a:r>
              <a:rPr lang="el-GR" sz="2000" dirty="0" smtClean="0"/>
              <a:t>17:00- 17:20 Ενότητα </a:t>
            </a:r>
            <a:r>
              <a:rPr lang="el-GR" sz="2000" dirty="0" smtClean="0"/>
              <a:t>3  Η γονεϊκή εμπλοκή στην πράξη: </a:t>
            </a:r>
            <a:r>
              <a:rPr lang="en-US" sz="2000" dirty="0" smtClean="0"/>
              <a:t>A</a:t>
            </a:r>
            <a:r>
              <a:rPr lang="el-GR" sz="2000" dirty="0" smtClean="0"/>
              <a:t>ποτιμώντας τα αποτελέσματα μιας παρέμβασης/ δράσης. </a:t>
            </a:r>
            <a:endParaRPr lang="en-US" sz="2000" dirty="0" smtClean="0"/>
          </a:p>
          <a:p>
            <a:pPr marL="342900" indent="-342900" algn="just"/>
            <a:r>
              <a:rPr lang="el-GR" sz="2000" dirty="0" smtClean="0"/>
              <a:t>17:20- 17:30 Παρουσίαση </a:t>
            </a:r>
            <a:r>
              <a:rPr lang="el-GR" sz="2000" dirty="0" smtClean="0"/>
              <a:t>του σχεδίου δράσης του σχολείου και επεξηγήσεις. </a:t>
            </a:r>
          </a:p>
          <a:p>
            <a:pPr marL="342900" indent="-342900" algn="just"/>
            <a:r>
              <a:rPr lang="el-GR" sz="2000" dirty="0" smtClean="0"/>
              <a:t>17:30- 17:45: </a:t>
            </a:r>
            <a:r>
              <a:rPr lang="el-GR" sz="2000" dirty="0" smtClean="0"/>
              <a:t>Η ψηφιακή κοινότητα του Ε-</a:t>
            </a:r>
            <a:r>
              <a:rPr lang="en-US" sz="2000" dirty="0" smtClean="0"/>
              <a:t>STEP </a:t>
            </a:r>
          </a:p>
          <a:p>
            <a:pPr marL="342900" indent="-342900" algn="just"/>
            <a:r>
              <a:rPr lang="el-GR" sz="2000" dirty="0" smtClean="0"/>
              <a:t>16:45- 17:00</a:t>
            </a:r>
            <a:r>
              <a:rPr lang="en-US" sz="2000" dirty="0" smtClean="0"/>
              <a:t>: </a:t>
            </a:r>
            <a:r>
              <a:rPr lang="el-GR" sz="2000" dirty="0" smtClean="0"/>
              <a:t>Συζήτηση – Κλείσιμο</a:t>
            </a:r>
          </a:p>
          <a:p>
            <a:pPr marL="0" indent="0" algn="just">
              <a:buNone/>
            </a:pPr>
            <a:endParaRPr lang="en-US" sz="2000" dirty="0" smtClean="0"/>
          </a:p>
          <a:p>
            <a:pPr marL="0" indent="0" algn="just">
              <a:buNone/>
            </a:pPr>
            <a:endParaRPr lang="el-GR" sz="2000" dirty="0"/>
          </a:p>
          <a:p>
            <a:pPr marL="0" lvl="0" indent="0" algn="just">
              <a:buNone/>
            </a:pPr>
            <a:endParaRPr lang="el-GR" sz="2000" dirty="0"/>
          </a:p>
          <a:p>
            <a:pPr lvl="0" algn="just">
              <a:buFont typeface="Wingdings" panose="05000000000000000000" pitchFamily="2" charset="2"/>
              <a:buChar char="ü"/>
            </a:pPr>
            <a:endParaRPr lang="el-GR" sz="1600" dirty="0" smtClean="0"/>
          </a:p>
          <a:p>
            <a:pPr lvl="0" algn="just">
              <a:buFont typeface="Wingdings" panose="05000000000000000000" pitchFamily="2" charset="2"/>
              <a:buChar char="ü"/>
            </a:pPr>
            <a:endParaRPr lang="en-US" sz="1600" dirty="0"/>
          </a:p>
        </p:txBody>
      </p:sp>
    </p:spTree>
    <p:extLst>
      <p:ext uri="{BB962C8B-B14F-4D97-AF65-F5344CB8AC3E}">
        <p14:creationId xmlns:p14="http://schemas.microsoft.com/office/powerpoint/2010/main" val="20536152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6635080" cy="1399032"/>
          </a:xfrm>
        </p:spPr>
        <p:txBody>
          <a:bodyPr/>
          <a:lstStyle/>
          <a:p>
            <a:r>
              <a:rPr lang="el-GR" dirty="0" smtClean="0"/>
              <a:t>Λίγα λόγια για το έργο</a:t>
            </a:r>
            <a:endParaRPr lang="el-GR" dirty="0"/>
          </a:p>
        </p:txBody>
      </p:sp>
      <p:sp>
        <p:nvSpPr>
          <p:cNvPr id="3" name="Content Placeholder 2"/>
          <p:cNvSpPr>
            <a:spLocks noGrp="1"/>
          </p:cNvSpPr>
          <p:nvPr>
            <p:ph idx="1"/>
          </p:nvPr>
        </p:nvSpPr>
        <p:spPr>
          <a:xfrm>
            <a:off x="467544" y="1628800"/>
            <a:ext cx="8229600" cy="4572000"/>
          </a:xfrm>
        </p:spPr>
        <p:txBody>
          <a:bodyPr>
            <a:normAutofit/>
          </a:bodyPr>
          <a:lstStyle/>
          <a:p>
            <a:pPr>
              <a:buFont typeface="Wingdings" panose="05000000000000000000" pitchFamily="2" charset="2"/>
              <a:buChar char="ü"/>
            </a:pPr>
            <a:r>
              <a:rPr lang="el-GR" sz="2000" dirty="0"/>
              <a:t>Διακρατικό συνεργατικό </a:t>
            </a:r>
            <a:r>
              <a:rPr lang="el-GR" sz="2000" b="1" dirty="0"/>
              <a:t>Ευρωπαϊκό έργο </a:t>
            </a:r>
            <a:r>
              <a:rPr lang="el-GR" sz="2000" dirty="0"/>
              <a:t>που χρηματοδοτείται από το πρόγραμμα Comenius</a:t>
            </a:r>
          </a:p>
          <a:p>
            <a:pPr>
              <a:buFont typeface="Wingdings" panose="05000000000000000000" pitchFamily="2" charset="2"/>
              <a:buChar char="ü"/>
            </a:pPr>
            <a:endParaRPr lang="el-GR" sz="2000" dirty="0"/>
          </a:p>
          <a:p>
            <a:pPr algn="just" fontAlgn="auto">
              <a:spcAft>
                <a:spcPts val="0"/>
              </a:spcAft>
              <a:buFont typeface="Wingdings" panose="05000000000000000000" pitchFamily="2" charset="2"/>
              <a:buChar char="ü"/>
              <a:defRPr/>
            </a:pPr>
            <a:r>
              <a:rPr lang="el-GR" sz="2000" b="1" dirty="0"/>
              <a:t>Διάρκεια</a:t>
            </a:r>
            <a:r>
              <a:rPr lang="el-GR" sz="2000" dirty="0"/>
              <a:t> του έργου</a:t>
            </a:r>
            <a:r>
              <a:rPr lang="en-US" sz="2000" dirty="0"/>
              <a:t>: 2 </a:t>
            </a:r>
            <a:r>
              <a:rPr lang="el-GR" sz="2000" dirty="0"/>
              <a:t>χρόνια (</a:t>
            </a:r>
            <a:r>
              <a:rPr lang="en-US" sz="2000" dirty="0"/>
              <a:t>01/12/2013 </a:t>
            </a:r>
            <a:r>
              <a:rPr lang="el-GR" sz="2000" dirty="0"/>
              <a:t>- </a:t>
            </a:r>
            <a:r>
              <a:rPr lang="en-US" sz="2000" dirty="0"/>
              <a:t>31/12/2015</a:t>
            </a:r>
            <a:r>
              <a:rPr lang="el-GR" sz="2000" dirty="0"/>
              <a:t>)</a:t>
            </a:r>
          </a:p>
          <a:p>
            <a:pPr algn="just" fontAlgn="auto">
              <a:spcAft>
                <a:spcPts val="0"/>
              </a:spcAft>
              <a:buFont typeface="Wingdings" panose="05000000000000000000" pitchFamily="2" charset="2"/>
              <a:buChar char="ü"/>
              <a:defRPr/>
            </a:pPr>
            <a:endParaRPr lang="en-US" sz="2000" dirty="0"/>
          </a:p>
          <a:p>
            <a:pPr algn="just">
              <a:buFont typeface="Wingdings" panose="05000000000000000000" pitchFamily="2" charset="2"/>
              <a:buChar char="ü"/>
              <a:defRPr/>
            </a:pPr>
            <a:r>
              <a:rPr lang="el-GR" sz="2000" dirty="0"/>
              <a:t>Στο έργο συμμετέχουν </a:t>
            </a:r>
            <a:r>
              <a:rPr lang="el-GR" sz="2000" b="1" dirty="0"/>
              <a:t>6 </a:t>
            </a:r>
            <a:r>
              <a:rPr lang="el-GR" sz="2000" b="1" dirty="0" smtClean="0"/>
              <a:t>εταίροι</a:t>
            </a:r>
            <a:r>
              <a:rPr lang="el-GR" sz="2000" dirty="0" smtClean="0"/>
              <a:t> </a:t>
            </a:r>
            <a:r>
              <a:rPr lang="el-GR" sz="2000" dirty="0"/>
              <a:t>από </a:t>
            </a:r>
            <a:r>
              <a:rPr lang="el-GR" sz="2000" b="1" dirty="0"/>
              <a:t>5 διαφορετικές </a:t>
            </a:r>
            <a:r>
              <a:rPr lang="el-GR" sz="2000" b="1" dirty="0" smtClean="0"/>
              <a:t>χώρες.</a:t>
            </a:r>
            <a:endParaRPr lang="el-GR" sz="2000" dirty="0"/>
          </a:p>
          <a:p>
            <a:pPr marL="0" indent="0" algn="just">
              <a:buNone/>
              <a:defRPr/>
            </a:pPr>
            <a:endParaRPr lang="en-US" sz="2000" i="1" dirty="0"/>
          </a:p>
          <a:p>
            <a:endParaRPr lang="el-GR" sz="2000" dirty="0"/>
          </a:p>
        </p:txBody>
      </p:sp>
      <p:pic>
        <p:nvPicPr>
          <p:cNvPr id="4" name="Εικόνα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31842" y="4261504"/>
            <a:ext cx="3088034" cy="255689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088618"/>
            <a:ext cx="1979712" cy="769381"/>
          </a:xfrm>
          <a:prstGeom prst="rect">
            <a:avLst/>
          </a:prstGeom>
        </p:spPr>
      </p:pic>
      <p:pic>
        <p:nvPicPr>
          <p:cNvPr id="6" name="Picture 5"/>
          <p:cNvPicPr>
            <a:picLocks noChangeAspect="1"/>
          </p:cNvPicPr>
          <p:nvPr/>
        </p:nvPicPr>
        <p:blipFill rotWithShape="1">
          <a:blip r:embed="rId4" cstate="print">
            <a:extLst>
              <a:ext uri="{28A0092B-C50C-407E-A947-70E740481C1C}">
                <a14:useLocalDpi xmlns:a14="http://schemas.microsoft.com/office/drawing/2010/main" val="0"/>
              </a:ext>
            </a:extLst>
          </a:blip>
          <a:srcRect l="24711" r="20284" b="19905"/>
          <a:stretch/>
        </p:blipFill>
        <p:spPr>
          <a:xfrm>
            <a:off x="7668344" y="111268"/>
            <a:ext cx="1368152" cy="1408491"/>
          </a:xfrm>
          <a:prstGeom prst="roundRect">
            <a:avLst/>
          </a:prstGeom>
        </p:spPr>
      </p:pic>
      <p:pic>
        <p:nvPicPr>
          <p:cNvPr id="7"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87291" y="4168557"/>
            <a:ext cx="952794" cy="8922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FFF39D"/>
                  </a:outerShdw>
                </a:effectLst>
              </a14:hiddenEffects>
            </a:ext>
          </a:extLst>
        </p:spPr>
      </p:pic>
      <p:pic>
        <p:nvPicPr>
          <p:cNvPr id="8" name="Picture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295044" y="4159959"/>
            <a:ext cx="1451421" cy="944507"/>
          </a:xfrm>
          <a:prstGeom prst="rect">
            <a:avLst/>
          </a:prstGeom>
        </p:spPr>
      </p:pic>
      <p:pic>
        <p:nvPicPr>
          <p:cNvPr id="9" name="Picture 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6288" y="4164298"/>
            <a:ext cx="1030543" cy="892299"/>
          </a:xfrm>
          <a:prstGeom prst="rect">
            <a:avLst/>
          </a:prstGeom>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921007" y="4261504"/>
            <a:ext cx="1905656" cy="751921"/>
          </a:xfrm>
          <a:prstGeom prst="rect">
            <a:avLst/>
          </a:prstGeom>
        </p:spPr>
      </p:pic>
      <p:pic>
        <p:nvPicPr>
          <p:cNvPr id="11" name="Picture 1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634822" y="5267101"/>
            <a:ext cx="1161314" cy="754187"/>
          </a:xfrm>
          <a:prstGeom prst="rect">
            <a:avLst/>
          </a:prstGeom>
        </p:spPr>
      </p:pic>
      <p:pic>
        <p:nvPicPr>
          <p:cNvPr id="12" name="Picture 11"/>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295044" y="5267101"/>
            <a:ext cx="1815976" cy="896638"/>
          </a:xfrm>
          <a:prstGeom prst="rect">
            <a:avLst/>
          </a:prstGeom>
        </p:spPr>
      </p:pic>
    </p:spTree>
    <p:extLst>
      <p:ext uri="{BB962C8B-B14F-4D97-AF65-F5344CB8AC3E}">
        <p14:creationId xmlns:p14="http://schemas.microsoft.com/office/powerpoint/2010/main" val="8424969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Στόχοι</a:t>
            </a:r>
            <a:endParaRPr lang="el-GR" dirty="0"/>
          </a:p>
        </p:txBody>
      </p:sp>
      <p:sp>
        <p:nvSpPr>
          <p:cNvPr id="4" name="Inhaltsplatzhalter 2"/>
          <p:cNvSpPr>
            <a:spLocks noGrp="1"/>
          </p:cNvSpPr>
          <p:nvPr>
            <p:ph idx="1"/>
          </p:nvPr>
        </p:nvSpPr>
        <p:spPr>
          <a:xfrm>
            <a:off x="457200" y="1484784"/>
            <a:ext cx="8229600" cy="4572000"/>
          </a:xfrm>
        </p:spPr>
        <p:txBody>
          <a:bodyPr/>
          <a:lstStyle/>
          <a:p>
            <a:pPr algn="just" fontAlgn="auto">
              <a:spcAft>
                <a:spcPts val="0"/>
              </a:spcAft>
              <a:defRPr/>
            </a:pPr>
            <a:r>
              <a:rPr lang="el-GR" sz="2000" dirty="0" smtClean="0"/>
              <a:t>Να ενισχύσει </a:t>
            </a:r>
            <a:r>
              <a:rPr lang="el-GR" sz="2000" dirty="0"/>
              <a:t>τα </a:t>
            </a:r>
            <a:r>
              <a:rPr lang="el-GR" sz="2000" dirty="0">
                <a:effectLst>
                  <a:outerShdw blurRad="38100" dist="38100" dir="2700000" algn="tl">
                    <a:srgbClr val="000000">
                      <a:alpha val="43137"/>
                    </a:srgbClr>
                  </a:outerShdw>
                </a:effectLst>
              </a:rPr>
              <a:t>οφέλη</a:t>
            </a:r>
            <a:r>
              <a:rPr lang="el-GR" sz="2000" dirty="0"/>
              <a:t> που </a:t>
            </a:r>
            <a:r>
              <a:rPr lang="el-GR" sz="2000" dirty="0" smtClean="0"/>
              <a:t>έχει αποδειχθεί </a:t>
            </a:r>
            <a:r>
              <a:rPr lang="el-GR" sz="2000" dirty="0"/>
              <a:t>ότι παρέχει η </a:t>
            </a:r>
            <a:r>
              <a:rPr lang="el-GR" sz="2000" dirty="0" smtClean="0">
                <a:effectLst>
                  <a:outerShdw blurRad="38100" dist="38100" dir="2700000" algn="tl">
                    <a:srgbClr val="000000">
                      <a:alpha val="43137"/>
                    </a:srgbClr>
                  </a:outerShdw>
                </a:effectLst>
              </a:rPr>
              <a:t>εμπλοκή των γονέων σε πολλαπλές πτυχές της σχολικής ζωής (μείωση σχολικής διαρροής, βελτίωση στη μάθηση, ενεργότερη συμμετοχή των παιδιών, προβλήματα συμπεριφοράς, άρση μαθησιακών δυσκολιών, αντιμετώπιση κοινωνικών προβλημάτων, άνοιγμα του σχολείου στην κοινωνία....)</a:t>
            </a:r>
          </a:p>
          <a:p>
            <a:pPr marL="0" indent="0" algn="just" fontAlgn="auto">
              <a:spcAft>
                <a:spcPts val="0"/>
              </a:spcAft>
              <a:buNone/>
              <a:defRPr/>
            </a:pPr>
            <a:endParaRPr lang="el-GR" sz="2000" i="1" dirty="0">
              <a:effectLst>
                <a:outerShdw blurRad="38100" dist="38100" dir="2700000" algn="tl">
                  <a:srgbClr val="000000">
                    <a:alpha val="43137"/>
                  </a:srgbClr>
                </a:outerShdw>
              </a:effectLst>
            </a:endParaRPr>
          </a:p>
          <a:p>
            <a:pPr algn="just" fontAlgn="auto">
              <a:spcAft>
                <a:spcPts val="0"/>
              </a:spcAft>
              <a:defRPr/>
            </a:pPr>
            <a:r>
              <a:rPr lang="el-GR" sz="2000" dirty="0"/>
              <a:t>Να βοηθήσει τους εκπαιδευτικούς και τους διευθυντές των σχολείων να αποκτήσουν και να ενισχύσουν τέτοιες συμπεριφορές, δεξιότητες, γνώσεις και προσόντα που θα τους επιτρέψουν να εμπλέξουν αποτελεσματικά τους γονείς στα σχολεία και να αλληλεπιδρούν μαζί τους μέσω των τεχνολογιών κοινωνικής δικτύωσης</a:t>
            </a:r>
          </a:p>
          <a:p>
            <a:pPr marL="0" indent="0" algn="just" eaLnBrk="1" fontAlgn="auto" hangingPunct="1">
              <a:spcAft>
                <a:spcPts val="0"/>
              </a:spcAft>
              <a:buNone/>
              <a:defRPr/>
            </a:pPr>
            <a:endParaRPr lang="en-US" sz="2000"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04971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Τελικό αποτέλεσμα</a:t>
            </a:r>
            <a:endParaRPr lang="el-GR" dirty="0"/>
          </a:p>
        </p:txBody>
      </p:sp>
      <p:sp>
        <p:nvSpPr>
          <p:cNvPr id="4" name="Inhaltsplatzhalter 2"/>
          <p:cNvSpPr>
            <a:spLocks noGrp="1"/>
          </p:cNvSpPr>
          <p:nvPr>
            <p:ph idx="1"/>
          </p:nvPr>
        </p:nvSpPr>
        <p:spPr/>
        <p:txBody>
          <a:bodyPr>
            <a:normAutofit/>
          </a:bodyPr>
          <a:lstStyle/>
          <a:p>
            <a:pPr marL="0" indent="0" algn="just">
              <a:buNone/>
            </a:pPr>
            <a:r>
              <a:rPr lang="el-GR" sz="2000" dirty="0"/>
              <a:t>Έ</a:t>
            </a:r>
            <a:r>
              <a:rPr lang="el-GR" sz="2000" dirty="0" smtClean="0"/>
              <a:t>να </a:t>
            </a:r>
            <a:r>
              <a:rPr lang="el-GR" sz="2000" dirty="0"/>
              <a:t>ειδικά διαμορφωμένο πρόγραμμα </a:t>
            </a:r>
            <a:r>
              <a:rPr lang="el-GR" sz="2000" dirty="0" smtClean="0"/>
              <a:t>κατάρτισης και </a:t>
            </a:r>
            <a:r>
              <a:rPr lang="el-GR" sz="2000" dirty="0"/>
              <a:t>υποστηρικτικό υλικό για τους εκπαιδευτικούς ανά την Ευρώπη που θα αφορά:</a:t>
            </a:r>
          </a:p>
          <a:p>
            <a:pPr lvl="0" algn="just">
              <a:buFont typeface="Wingdings" panose="05000000000000000000" pitchFamily="2" charset="2"/>
              <a:buChar char="ü"/>
            </a:pPr>
            <a:r>
              <a:rPr lang="el-GR" sz="2000" dirty="0" smtClean="0"/>
              <a:t>Καλλιέργεια ικανοτήτων για την υποστήριξη και παρακίνηση της ενεργού συμμετοχής των γονέων </a:t>
            </a:r>
          </a:p>
          <a:p>
            <a:pPr lvl="0" algn="just">
              <a:buFont typeface="Wingdings" panose="05000000000000000000" pitchFamily="2" charset="2"/>
              <a:buChar char="ü"/>
            </a:pPr>
            <a:r>
              <a:rPr lang="el-GR" sz="2000" dirty="0" smtClean="0"/>
              <a:t>Τη συνεργασία με τους γονείς μέσω εργαλείων κοινωνικής δικτύωσης.</a:t>
            </a:r>
            <a:endParaRPr lang="el-GR" sz="2000" dirty="0"/>
          </a:p>
          <a:p>
            <a:pPr lvl="0" algn="just">
              <a:buFont typeface="Wingdings" panose="05000000000000000000" pitchFamily="2" charset="2"/>
              <a:buChar char="ü"/>
            </a:pPr>
            <a:r>
              <a:rPr lang="el-GR" sz="2000" dirty="0" smtClean="0"/>
              <a:t>Τον σχεδιασμό από τους ίδιους τους εκπαιδευτικούς δραστηριοτήτων συνεργασίας με τους γονείς, βάσει των αναγκών του σχολείου.</a:t>
            </a:r>
            <a:endParaRPr lang="el-GR" sz="2000" dirty="0"/>
          </a:p>
          <a:p>
            <a:pPr lvl="0" algn="just">
              <a:buFont typeface="Wingdings" panose="05000000000000000000" pitchFamily="2" charset="2"/>
              <a:buChar char="ü"/>
            </a:pPr>
            <a:r>
              <a:rPr lang="el-GR" sz="2000" dirty="0" smtClean="0"/>
              <a:t>Την εφαρμογή των δραστηριοτήτων αυτών και την αποτίμηση της αποτελεσματικότητάς τους από τους συμμετέχοντες εκπαιδευτικούς. </a:t>
            </a:r>
            <a:endParaRPr lang="el-GR" sz="2000" dirty="0"/>
          </a:p>
          <a:p>
            <a:pPr marL="0" indent="0" algn="just" eaLnBrk="1" fontAlgn="auto" hangingPunct="1">
              <a:spcAft>
                <a:spcPts val="0"/>
              </a:spcAft>
              <a:buNone/>
              <a:defRPr/>
            </a:pPr>
            <a:endParaRPr lang="en-US" sz="2000"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01307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Διαδικασία</a:t>
            </a:r>
            <a:endParaRPr lang="el-GR"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34006078"/>
              </p:ext>
            </p:extLst>
          </p:nvPr>
        </p:nvGraphicFramePr>
        <p:xfrm>
          <a:off x="457200" y="1882775"/>
          <a:ext cx="6923112"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urved Up Arrow 4"/>
          <p:cNvSpPr/>
          <p:nvPr/>
        </p:nvSpPr>
        <p:spPr>
          <a:xfrm rot="16200000">
            <a:off x="7092280" y="3501008"/>
            <a:ext cx="2016224" cy="864096"/>
          </a:xfrm>
          <a:prstGeom prst="curvedUp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5833382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Μακροπρόθεσμοι στόχοι του έργου</a:t>
            </a:r>
            <a:endParaRPr lang="el-GR" dirty="0"/>
          </a:p>
        </p:txBody>
      </p:sp>
      <p:sp>
        <p:nvSpPr>
          <p:cNvPr id="3" name="Content Placeholder 2"/>
          <p:cNvSpPr>
            <a:spLocks noGrp="1"/>
          </p:cNvSpPr>
          <p:nvPr>
            <p:ph idx="1"/>
          </p:nvPr>
        </p:nvSpPr>
        <p:spPr>
          <a:xfrm>
            <a:off x="0" y="2060592"/>
            <a:ext cx="8686800" cy="4826008"/>
          </a:xfrm>
        </p:spPr>
        <p:txBody>
          <a:bodyPr>
            <a:normAutofit/>
          </a:bodyPr>
          <a:lstStyle/>
          <a:p>
            <a:pPr lvl="0" algn="just">
              <a:buFont typeface="Wingdings" panose="05000000000000000000" pitchFamily="2" charset="2"/>
              <a:buChar char="ü"/>
            </a:pPr>
            <a:r>
              <a:rPr lang="el-GR" sz="2000" dirty="0"/>
              <a:t>Να δημιουργήσει τις προϋποθέσεις για την υποστήριξη και τη βελτίωση της συνεργασίας μεταξύ σχολείων και </a:t>
            </a:r>
            <a:r>
              <a:rPr lang="el-GR" sz="2000" dirty="0" smtClean="0"/>
              <a:t>γονέων.</a:t>
            </a:r>
            <a:endParaRPr lang="el-GR" sz="2000" dirty="0"/>
          </a:p>
          <a:p>
            <a:pPr marL="0" lvl="0" indent="0" algn="just">
              <a:buNone/>
            </a:pPr>
            <a:endParaRPr lang="el-GR" sz="2000" dirty="0"/>
          </a:p>
          <a:p>
            <a:pPr lvl="0" algn="just">
              <a:buFont typeface="Wingdings" panose="05000000000000000000" pitchFamily="2" charset="2"/>
              <a:buChar char="ü"/>
            </a:pPr>
            <a:r>
              <a:rPr lang="el-GR" sz="2000" dirty="0"/>
              <a:t>Να αυξήσει την ευαισθητοποίηση στα σχολεία της Ευρώπης σχετικά με τη σημασία της </a:t>
            </a:r>
            <a:r>
              <a:rPr lang="el-GR" sz="2000" dirty="0" smtClean="0"/>
              <a:t>γονεϊκής </a:t>
            </a:r>
            <a:r>
              <a:rPr lang="el-GR" sz="2000" dirty="0"/>
              <a:t>εμπλοκής στα </a:t>
            </a:r>
            <a:r>
              <a:rPr lang="el-GR" sz="2000" dirty="0" smtClean="0"/>
              <a:t>σχολεία.</a:t>
            </a:r>
            <a:endParaRPr lang="el-GR" sz="2000" dirty="0"/>
          </a:p>
          <a:p>
            <a:pPr lvl="0" algn="just">
              <a:buFont typeface="Wingdings" panose="05000000000000000000" pitchFamily="2" charset="2"/>
              <a:buChar char="ü"/>
            </a:pPr>
            <a:endParaRPr lang="el-GR" sz="2000" dirty="0"/>
          </a:p>
          <a:p>
            <a:pPr lvl="0" algn="just">
              <a:buFont typeface="Wingdings" panose="05000000000000000000" pitchFamily="2" charset="2"/>
              <a:buChar char="ü"/>
            </a:pPr>
            <a:r>
              <a:rPr lang="el-GR" sz="2000" dirty="0"/>
              <a:t>Να παρέχει μια φιλική προς το χρήστη προσέγγιση για τη συνεργασία </a:t>
            </a:r>
            <a:r>
              <a:rPr lang="el-GR" sz="2000" dirty="0" smtClean="0"/>
              <a:t>γονέων και </a:t>
            </a:r>
            <a:r>
              <a:rPr lang="el-GR" sz="2000" dirty="0"/>
              <a:t>εκπαιδευτικών μέσω διαδικτυακών </a:t>
            </a:r>
            <a:r>
              <a:rPr lang="el-GR" sz="2000" dirty="0" smtClean="0"/>
              <a:t>εργαλείων.</a:t>
            </a:r>
            <a:endParaRPr lang="el-GR" sz="2000" dirty="0"/>
          </a:p>
          <a:p>
            <a:endParaRPr lang="el-GR" sz="2000" dirty="0"/>
          </a:p>
        </p:txBody>
      </p:sp>
    </p:spTree>
    <p:extLst>
      <p:ext uri="{BB962C8B-B14F-4D97-AF65-F5344CB8AC3E}">
        <p14:creationId xmlns:p14="http://schemas.microsoft.com/office/powerpoint/2010/main" val="1614108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8271"/>
            <a:ext cx="8229600" cy="1399032"/>
          </a:xfrm>
        </p:spPr>
        <p:txBody>
          <a:bodyPr/>
          <a:lstStyle/>
          <a:p>
            <a:r>
              <a:rPr lang="el-GR" dirty="0" smtClean="0"/>
              <a:t>Μέχρι σήμερα</a:t>
            </a:r>
            <a:endParaRPr lang="el-GR" dirty="0"/>
          </a:p>
        </p:txBody>
      </p:sp>
      <p:sp>
        <p:nvSpPr>
          <p:cNvPr id="4" name="Inhaltsplatzhalter 2"/>
          <p:cNvSpPr>
            <a:spLocks noGrp="1"/>
          </p:cNvSpPr>
          <p:nvPr>
            <p:ph idx="1"/>
          </p:nvPr>
        </p:nvSpPr>
        <p:spPr>
          <a:xfrm>
            <a:off x="395536" y="908720"/>
            <a:ext cx="8280920" cy="3600400"/>
          </a:xfrm>
        </p:spPr>
        <p:txBody>
          <a:bodyPr>
            <a:normAutofit fontScale="92500" lnSpcReduction="20000"/>
          </a:bodyPr>
          <a:lstStyle/>
          <a:p>
            <a:pPr lvl="0" algn="just">
              <a:buFont typeface="Wingdings" panose="05000000000000000000" pitchFamily="2" charset="2"/>
              <a:buChar char="ü"/>
            </a:pPr>
            <a:r>
              <a:rPr lang="el-GR" sz="2000" dirty="0" smtClean="0"/>
              <a:t>Ανάλυση αναγκών γονέων και εκπαιδευτικών και καταγραφή καλών πρακτικών (ΕΑ) </a:t>
            </a:r>
          </a:p>
          <a:p>
            <a:pPr marL="64008" lvl="0" indent="0" algn="just">
              <a:buNone/>
            </a:pPr>
            <a:endParaRPr lang="el-GR" sz="2000" dirty="0" smtClean="0"/>
          </a:p>
          <a:p>
            <a:pPr algn="just">
              <a:buFont typeface="Wingdings" panose="05000000000000000000" pitchFamily="2" charset="2"/>
              <a:buChar char="ü"/>
            </a:pPr>
            <a:r>
              <a:rPr lang="el-GR" sz="2000" dirty="0" smtClean="0"/>
              <a:t>1</a:t>
            </a:r>
            <a:r>
              <a:rPr lang="el-GR" sz="2000" baseline="30000" dirty="0" smtClean="0"/>
              <a:t>η</a:t>
            </a:r>
            <a:r>
              <a:rPr lang="el-GR" sz="2000" dirty="0" smtClean="0"/>
              <a:t> +2</a:t>
            </a:r>
            <a:r>
              <a:rPr lang="el-GR" sz="2000" baseline="30000" dirty="0" smtClean="0"/>
              <a:t>η</a:t>
            </a:r>
            <a:r>
              <a:rPr lang="el-GR" sz="2000" dirty="0" smtClean="0"/>
              <a:t>  </a:t>
            </a:r>
            <a:r>
              <a:rPr lang="el-GR" sz="2000" dirty="0"/>
              <a:t>έκδοση του προγράμματος κατάρτισης (</a:t>
            </a:r>
            <a:r>
              <a:rPr lang="en-US" sz="2000" dirty="0"/>
              <a:t>Birmingham City University</a:t>
            </a:r>
            <a:r>
              <a:rPr lang="en-US" sz="2000" dirty="0" smtClean="0"/>
              <a:t>)</a:t>
            </a:r>
            <a:endParaRPr lang="el-GR" sz="2000" dirty="0" smtClean="0"/>
          </a:p>
          <a:p>
            <a:pPr marL="64008" indent="0" algn="just">
              <a:buNone/>
            </a:pPr>
            <a:endParaRPr lang="el-GR" sz="2000" dirty="0"/>
          </a:p>
          <a:p>
            <a:pPr algn="just">
              <a:buFont typeface="Wingdings" panose="05000000000000000000" pitchFamily="2" charset="2"/>
              <a:buChar char="ü"/>
            </a:pPr>
            <a:r>
              <a:rPr lang="el-GR" sz="2000" dirty="0" smtClean="0"/>
              <a:t>1</a:t>
            </a:r>
            <a:r>
              <a:rPr lang="el-GR" sz="2000" baseline="30000" dirty="0" smtClean="0"/>
              <a:t>η</a:t>
            </a:r>
            <a:r>
              <a:rPr lang="el-GR" sz="2000" dirty="0" smtClean="0"/>
              <a:t> + 2</a:t>
            </a:r>
            <a:r>
              <a:rPr lang="el-GR" sz="2000" baseline="30000" dirty="0" smtClean="0"/>
              <a:t>η</a:t>
            </a:r>
            <a:r>
              <a:rPr lang="el-GR" sz="2000" dirty="0" smtClean="0"/>
              <a:t>  </a:t>
            </a:r>
            <a:r>
              <a:rPr lang="el-GR" sz="2000" dirty="0"/>
              <a:t>έκδοση για τους εκπαιδευτικούς ως υποστηρικτικό υλικό του προγράμματος κατάρτισης</a:t>
            </a:r>
            <a:r>
              <a:rPr lang="en-US" sz="2000" dirty="0"/>
              <a:t> (Birmingham City University</a:t>
            </a:r>
            <a:r>
              <a:rPr lang="en-US" sz="2000" dirty="0" smtClean="0"/>
              <a:t>)</a:t>
            </a:r>
            <a:endParaRPr lang="el-GR" sz="2000" dirty="0" smtClean="0"/>
          </a:p>
          <a:p>
            <a:pPr marL="64008" indent="0" algn="just">
              <a:buNone/>
            </a:pPr>
            <a:endParaRPr lang="en-US" sz="2000" dirty="0"/>
          </a:p>
          <a:p>
            <a:pPr algn="just">
              <a:buFont typeface="Wingdings" panose="05000000000000000000" pitchFamily="2" charset="2"/>
              <a:buChar char="ü"/>
            </a:pPr>
            <a:r>
              <a:rPr lang="el-GR" sz="2000" dirty="0"/>
              <a:t>Πιλοτική εφαρμογή του προγράμματος κατάρτισης τον περασμένο Ιούλιο με 25 εκπαιδευτικούς από 9 χώρες</a:t>
            </a:r>
            <a:r>
              <a:rPr lang="el-GR" sz="2000" dirty="0" smtClean="0"/>
              <a:t>.</a:t>
            </a:r>
          </a:p>
          <a:p>
            <a:pPr marL="64008" indent="0" algn="just">
              <a:buNone/>
            </a:pPr>
            <a:endParaRPr lang="el-GR" sz="2000" dirty="0" smtClean="0"/>
          </a:p>
          <a:p>
            <a:pPr algn="just">
              <a:buFont typeface="Wingdings" panose="05000000000000000000" pitchFamily="2" charset="2"/>
              <a:buChar char="ü"/>
            </a:pPr>
            <a:r>
              <a:rPr lang="el-GR" sz="2000" dirty="0" smtClean="0"/>
              <a:t>Α΄πιλοτική φάση επιμορφωτικών εργαστηρίων </a:t>
            </a:r>
            <a:endParaRPr lang="en-GB" sz="2000" dirty="0"/>
          </a:p>
        </p:txBody>
      </p:sp>
      <p:pic>
        <p:nvPicPr>
          <p:cNvPr id="1026" name="Picture 2" descr="C:\Users\chelioti\Desktop\Summer school 2014\PHOTOS\10527453_756681064375001_4545529175355173990_n.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214" b="39762"/>
          <a:stretch/>
        </p:blipFill>
        <p:spPr bwMode="auto">
          <a:xfrm>
            <a:off x="28600" y="5180515"/>
            <a:ext cx="2815208" cy="165639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https://fbcdn-sphotos-g-a.akamaihd.net/hphotos-ak-xaf1/t31.0-8/10580962_1450781088535361_703049076574670753_o.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3808" y="5180515"/>
            <a:ext cx="3384376" cy="1650508"/>
          </a:xfrm>
          <a:prstGeom prst="rect">
            <a:avLst/>
          </a:prstGeom>
          <a:noFill/>
          <a:ln>
            <a:noFill/>
          </a:ln>
        </p:spPr>
      </p:pic>
      <p:pic>
        <p:nvPicPr>
          <p:cNvPr id="8" name="Picture 7" descr="\\easerver\CD_Copy\Summer School 2014 photos\ODS\20140717_104424.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28184" y="5180515"/>
            <a:ext cx="2915816" cy="1650508"/>
          </a:xfrm>
          <a:prstGeom prst="rect">
            <a:avLst/>
          </a:prstGeom>
          <a:noFill/>
          <a:ln>
            <a:noFill/>
          </a:ln>
        </p:spPr>
      </p:pic>
    </p:spTree>
    <p:extLst>
      <p:ext uri="{BB962C8B-B14F-4D97-AF65-F5344CB8AC3E}">
        <p14:creationId xmlns:p14="http://schemas.microsoft.com/office/powerpoint/2010/main" val="3940143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 calcmode="lin" valueType="num">
                                      <p:cBhvr additive="base">
                                        <p:cTn id="1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anim calcmode="lin" valueType="num">
                                      <p:cBhvr additive="base">
                                        <p:cTn id="25"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8" end="8"/>
                                            </p:txEl>
                                          </p:spTgt>
                                        </p:tgtEl>
                                        <p:attrNameLst>
                                          <p:attrName>style.visibility</p:attrName>
                                        </p:attrNameLst>
                                      </p:cBhvr>
                                      <p:to>
                                        <p:strVal val="visible"/>
                                      </p:to>
                                    </p:set>
                                    <p:anim calcmode="lin" valueType="num">
                                      <p:cBhvr additive="base">
                                        <p:cTn id="31"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Πιλοτική εφαρμογή </a:t>
            </a:r>
            <a:endParaRPr lang="el-GR"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27609292"/>
              </p:ext>
            </p:extLst>
          </p:nvPr>
        </p:nvGraphicFramePr>
        <p:xfrm>
          <a:off x="251520" y="1556792"/>
          <a:ext cx="8435280" cy="48979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ounded Rectangle 4"/>
          <p:cNvSpPr/>
          <p:nvPr/>
        </p:nvSpPr>
        <p:spPr>
          <a:xfrm>
            <a:off x="4460052" y="5450047"/>
            <a:ext cx="4680520" cy="12961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l-GR" dirty="0"/>
              <a:t>Ξεκινάμε τη Β’ Φάση επιμόρφωσης των εκπαιδευτικών που πρόκειται να εμπλακούν στο έργο- συνολικά 25 σχολεία.</a:t>
            </a:r>
            <a:endParaRPr lang="el-GR" dirty="0"/>
          </a:p>
        </p:txBody>
      </p:sp>
    </p:spTree>
    <p:extLst>
      <p:ext uri="{BB962C8B-B14F-4D97-AF65-F5344CB8AC3E}">
        <p14:creationId xmlns:p14="http://schemas.microsoft.com/office/powerpoint/2010/main" val="2364750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graphicEl>
                                              <a:dgm id="{6BACC09F-FBA9-4ADD-A0E4-718781A69756}"/>
                                            </p:graphicEl>
                                          </p:spTgt>
                                        </p:tgtEl>
                                        <p:attrNameLst>
                                          <p:attrName>style.visibility</p:attrName>
                                        </p:attrNameLst>
                                      </p:cBhvr>
                                      <p:to>
                                        <p:strVal val="visible"/>
                                      </p:to>
                                    </p:set>
                                    <p:anim calcmode="lin" valueType="num">
                                      <p:cBhvr additive="base">
                                        <p:cTn id="7" dur="500" fill="hold"/>
                                        <p:tgtEl>
                                          <p:spTgt spid="4">
                                            <p:graphicEl>
                                              <a:dgm id="{6BACC09F-FBA9-4ADD-A0E4-718781A69756}"/>
                                            </p:graphic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
                                            <p:graphicEl>
                                              <a:dgm id="{6BACC09F-FBA9-4ADD-A0E4-718781A69756}"/>
                                            </p:graphic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
                                            <p:graphicEl>
                                              <a:dgm id="{986EE775-DA85-4370-8599-822DBEB3BB0A}"/>
                                            </p:graphicEl>
                                          </p:spTgt>
                                        </p:tgtEl>
                                        <p:attrNameLst>
                                          <p:attrName>style.visibility</p:attrName>
                                        </p:attrNameLst>
                                      </p:cBhvr>
                                      <p:to>
                                        <p:strVal val="visible"/>
                                      </p:to>
                                    </p:set>
                                    <p:anim calcmode="lin" valueType="num">
                                      <p:cBhvr additive="base">
                                        <p:cTn id="13" dur="500" fill="hold"/>
                                        <p:tgtEl>
                                          <p:spTgt spid="4">
                                            <p:graphicEl>
                                              <a:dgm id="{986EE775-DA85-4370-8599-822DBEB3BB0A}"/>
                                            </p:graphic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
                                            <p:graphicEl>
                                              <a:dgm id="{986EE775-DA85-4370-8599-822DBEB3BB0A}"/>
                                            </p:graphic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
                                            <p:graphicEl>
                                              <a:dgm id="{A9EB6D0B-A65C-4F4D-84A9-5E7573D3C01C}"/>
                                            </p:graphicEl>
                                          </p:spTgt>
                                        </p:tgtEl>
                                        <p:attrNameLst>
                                          <p:attrName>style.visibility</p:attrName>
                                        </p:attrNameLst>
                                      </p:cBhvr>
                                      <p:to>
                                        <p:strVal val="visible"/>
                                      </p:to>
                                    </p:set>
                                    <p:anim calcmode="lin" valueType="num">
                                      <p:cBhvr additive="base">
                                        <p:cTn id="19" dur="500" fill="hold"/>
                                        <p:tgtEl>
                                          <p:spTgt spid="4">
                                            <p:graphicEl>
                                              <a:dgm id="{A9EB6D0B-A65C-4F4D-84A9-5E7573D3C01C}"/>
                                            </p:graphic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
                                            <p:graphicEl>
                                              <a:dgm id="{A9EB6D0B-A65C-4F4D-84A9-5E7573D3C01C}"/>
                                            </p:graphic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1000"/>
                                        <p:tgtEl>
                                          <p:spTgt spid="5"/>
                                        </p:tgtEl>
                                      </p:cBhvr>
                                    </p:animEffect>
                                    <p:anim calcmode="lin" valueType="num">
                                      <p:cBhvr>
                                        <p:cTn id="26" dur="1000" fill="hold"/>
                                        <p:tgtEl>
                                          <p:spTgt spid="5"/>
                                        </p:tgtEl>
                                        <p:attrNameLst>
                                          <p:attrName>ppt_x</p:attrName>
                                        </p:attrNameLst>
                                      </p:cBhvr>
                                      <p:tavLst>
                                        <p:tav tm="0">
                                          <p:val>
                                            <p:strVal val="#ppt_x"/>
                                          </p:val>
                                        </p:tav>
                                        <p:tav tm="100000">
                                          <p:val>
                                            <p:strVal val="#ppt_x"/>
                                          </p:val>
                                        </p:tav>
                                      </p:tavLst>
                                    </p:anim>
                                    <p:anim calcmode="lin" valueType="num">
                                      <p:cBhvr>
                                        <p:cTn id="27"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Τι περιλαμβάνει η συμμετοχή των πιλοτικών σχολείων</a:t>
            </a:r>
            <a:endParaRPr lang="el-GR" dirty="0"/>
          </a:p>
        </p:txBody>
      </p:sp>
      <p:sp>
        <p:nvSpPr>
          <p:cNvPr id="3" name="Content Placeholder 2"/>
          <p:cNvSpPr>
            <a:spLocks noGrp="1"/>
          </p:cNvSpPr>
          <p:nvPr>
            <p:ph idx="1"/>
          </p:nvPr>
        </p:nvSpPr>
        <p:spPr/>
        <p:txBody>
          <a:bodyPr/>
          <a:lstStyle/>
          <a:p>
            <a:r>
              <a:rPr lang="el-GR" dirty="0" smtClean="0"/>
              <a:t>Εργαστήριο </a:t>
            </a:r>
          </a:p>
          <a:p>
            <a:r>
              <a:rPr lang="el-GR" dirty="0" smtClean="0"/>
              <a:t>Πλάνο δράσης (μέχρι </a:t>
            </a:r>
            <a:r>
              <a:rPr lang="el-GR" dirty="0" smtClean="0"/>
              <a:t>19 Απριλίου)</a:t>
            </a:r>
            <a:endParaRPr lang="el-GR" dirty="0" smtClean="0"/>
          </a:p>
          <a:p>
            <a:r>
              <a:rPr lang="el-GR" dirty="0" smtClean="0"/>
              <a:t>Εφαρμογή δράσης </a:t>
            </a:r>
          </a:p>
          <a:p>
            <a:r>
              <a:rPr lang="el-GR" dirty="0" smtClean="0"/>
              <a:t>Φόρμα αποτίμησης της δράσης (μέχρι τέλη Ιουνίου) </a:t>
            </a:r>
            <a:endParaRPr lang="el-GR" dirty="0"/>
          </a:p>
        </p:txBody>
      </p:sp>
    </p:spTree>
    <p:extLst>
      <p:ext uri="{BB962C8B-B14F-4D97-AF65-F5344CB8AC3E}">
        <p14:creationId xmlns:p14="http://schemas.microsoft.com/office/powerpoint/2010/main" val="2509274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290</TotalTime>
  <Words>642</Words>
  <Application>Microsoft Office PowerPoint</Application>
  <PresentationFormat>On-screen Show (4:3)</PresentationFormat>
  <Paragraphs>97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Verve</vt:lpstr>
      <vt:lpstr>E-STEP Supporting teachers‘ and parents‘ partnerships through social networking technologies</vt:lpstr>
      <vt:lpstr>Λίγα λόγια για το έργο</vt:lpstr>
      <vt:lpstr>Στόχοι</vt:lpstr>
      <vt:lpstr>Τελικό αποτέλεσμα</vt:lpstr>
      <vt:lpstr>Διαδικασία</vt:lpstr>
      <vt:lpstr>Μακροπρόθεσμοι στόχοι του έργου</vt:lpstr>
      <vt:lpstr>Μέχρι σήμερα</vt:lpstr>
      <vt:lpstr>Πιλοτική εφαρμογή </vt:lpstr>
      <vt:lpstr>Τι περιλαμβάνει η συμμετοχή των πιλοτικών σχολείων</vt:lpstr>
      <vt:lpstr>Τι θα κάνουμε σήμερα</vt:lpstr>
      <vt:lpstr>Πρόγραμμα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E-STEP Supporting teachers‘ and parents‘ partnerships through social networking technologies</dc:title>
  <dc:creator>Chelioti Eleni</dc:creator>
  <cp:lastModifiedBy>Chelioti Eleni</cp:lastModifiedBy>
  <cp:revision>27</cp:revision>
  <cp:lastPrinted>2014-11-20T14:43:56Z</cp:lastPrinted>
  <dcterms:created xsi:type="dcterms:W3CDTF">2014-11-18T10:44:23Z</dcterms:created>
  <dcterms:modified xsi:type="dcterms:W3CDTF">2015-03-30T12:58:47Z</dcterms:modified>
</cp:coreProperties>
</file>