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18"/>
  </p:notesMasterIdLst>
  <p:sldIdLst>
    <p:sldId id="256" r:id="rId2"/>
    <p:sldId id="268" r:id="rId3"/>
    <p:sldId id="269" r:id="rId4"/>
    <p:sldId id="270" r:id="rId5"/>
    <p:sldId id="271" r:id="rId6"/>
    <p:sldId id="264" r:id="rId7"/>
    <p:sldId id="280" r:id="rId8"/>
    <p:sldId id="272" r:id="rId9"/>
    <p:sldId id="275" r:id="rId10"/>
    <p:sldId id="260" r:id="rId11"/>
    <p:sldId id="276" r:id="rId12"/>
    <p:sldId id="273" r:id="rId13"/>
    <p:sldId id="277" r:id="rId14"/>
    <p:sldId id="278" r:id="rId15"/>
    <p:sldId id="274" r:id="rId16"/>
    <p:sldId id="279" r:id="rId17"/>
  </p:sldIdLst>
  <p:sldSz cx="9144000" cy="6858000" type="screen4x3"/>
  <p:notesSz cx="9869488" cy="6735763"/>
  <p:embeddedFontLst>
    <p:embeddedFont>
      <p:font typeface="Verdana" panose="020B060403050404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8B0E618B-B2BE-4A3B-9ED0-935423DB6FCF}">
  <a:tblStyle styleId="{8B0E618B-B2BE-4A3B-9ED0-935423DB6FC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E59E46D-8CB2-46CC-A0CD-9062430E393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DF3DDBD-C5E1-4EB5-A8EE-F97A1AE865E2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2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2" y="1"/>
            <a:ext cx="4276777" cy="336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590428" y="1"/>
            <a:ext cx="4276777" cy="336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249613" y="504825"/>
            <a:ext cx="3370262" cy="2527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86950" y="3199487"/>
            <a:ext cx="7895590" cy="303109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2" y="6397807"/>
            <a:ext cx="4276777" cy="336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590428" y="6397807"/>
            <a:ext cx="4276777" cy="336787"/>
          </a:xfrm>
          <a:prstGeom prst="rect">
            <a:avLst/>
          </a:prstGeom>
          <a:noFill/>
          <a:ln>
            <a:noFill/>
          </a:ln>
        </p:spPr>
        <p:txBody>
          <a:bodyPr wrap="square" lIns="91050" tIns="45525" rIns="91050" bIns="45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39276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04825"/>
            <a:ext cx="3370262" cy="2527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986950" y="3199487"/>
            <a:ext cx="7895590" cy="3031094"/>
          </a:xfrm>
          <a:prstGeom prst="rect">
            <a:avLst/>
          </a:prstGeom>
          <a:noFill/>
          <a:ln>
            <a:noFill/>
          </a:ln>
        </p:spPr>
        <p:txBody>
          <a:bodyPr wrap="square" lIns="91050" tIns="45525" rIns="91050" bIns="455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5590428" y="6397807"/>
            <a:ext cx="4276777" cy="336787"/>
          </a:xfrm>
          <a:prstGeom prst="rect">
            <a:avLst/>
          </a:prstGeom>
          <a:noFill/>
          <a:ln>
            <a:noFill/>
          </a:ln>
        </p:spPr>
        <p:txBody>
          <a:bodyPr wrap="square" lIns="91050" tIns="45525" rIns="91050" bIns="455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9648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86476" y="3242017"/>
            <a:ext cx="7896300" cy="2652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419475" y="841375"/>
            <a:ext cx="3030538" cy="22748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716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49C7F0-15BE-4BC6-81B9-C8737A856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3D2296-5501-4380-865A-1B5F498BF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DE3093-772F-4B6B-BF0F-FFC07DB82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FF8993C-9C12-4F3E-AAE1-121598D9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81342B-678C-475A-B841-3B94346D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78794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66EE2-90C8-4907-A625-82298736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2C80C6-3D06-4E27-86A9-FB2A888A9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4482D7-B1FB-4E4D-9132-C5D39E024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43BB06-45D1-4305-A142-BDC7DBE4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DF62F1-2ED5-4DF3-9100-65812BDE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5032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C85A835-F3C7-469A-AE33-51B43256C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5133FBB-0634-4CE1-BF7C-672660F41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03EA67-834A-47AB-9B41-4A8137DED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675B44-AF35-4A23-B231-07EB7B979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9413D9-AFCD-4C3D-8F74-8E778F040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55693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69181D-B019-4CCB-B458-E6CAD32B2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BA9E06-5299-4D85-B99C-F23E276FD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619556-4AA4-44C9-B988-8C98E5D55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65690E-BE0F-4E7A-A1C0-47AAF5DF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28C14A-C60E-45FE-A50C-71F65A84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771340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4A642-DCE6-427E-B8B3-4CC784668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B0209D-075B-4B57-8A6E-86BE93289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ADBB72-9506-4A90-8596-472B1205F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F6BBE5-D3FC-46FE-849F-5DF5571B9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E9BC7C-2A84-475E-9C42-378F9B9E6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31772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8F9E7-1C3B-43D9-A388-5232705A7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640F4D-69B6-425D-A015-0CC8C8E94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0D6FDB3-6434-4468-A1E4-9CE64A9D5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4F90AA4-43AA-4D23-9BB7-15FD4E85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DA8ED27-B2DF-4ED3-84F0-EC3EEA32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3B447F0-6A8F-45A2-8195-8ABC94FF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86328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53513B-06B4-464C-A345-E222AC1F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F9B465-82FA-4238-A2D9-E7B652E7A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D8714E-FDB3-49BB-B63C-12B2CEFDF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D6E3C60-EA71-4247-8EFA-682430B10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E2A2097-1F64-4730-A2A8-6380FF9620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ECB4E3A-38C8-4E8F-BAFF-8463E5E2A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4DB79A8-123A-4E24-AF66-0E0916C0F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BB88A4D-A2FB-4907-B431-429BF088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687297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9DB53-666C-43F5-8988-B81B2FFBF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26546F-1C83-45CB-B9F6-5D809A060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F67003C-6A50-459A-B81A-D00CC2896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5D15A4D-4362-43AE-90AC-9834970C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76647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786EB8B-4D1F-430F-BB0E-BAEE5A81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0367850-A8F2-4569-A924-22F93773D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48F900-09CE-43F0-BB3E-AA054E03E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99352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378C9-7B61-404D-A8DC-F059D595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8C450A-6E73-4664-BE61-70B7F67B8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6E77C62-B325-4096-96FD-6ADB2165D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41205D-34EF-4A67-AACD-CF5434227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62E260-8FAD-44B5-9B7F-9C7369B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5BE78F-C400-4476-8D2B-E9BEAF94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12135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D17D4-B2F2-438E-B6C2-BFF6F43A6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A3934FB-4DB7-4446-B4B6-BA6D65516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11A256-CDB3-4A00-B3B0-75A5F376F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04B9F08-7E16-4A08-93FE-2979B28C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8FB219-D14E-49C2-B64D-99C33D63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0CDC772-4F7D-481E-9159-3DAA8302B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63923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F1DDD4B-6679-497B-A9DE-56E2C4C42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nl-BE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A686B83-C76A-4FE0-B46C-34E781019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nl-BE"/>
              <a:t>Haga clic para modificar el estilo de texto del patrón</a:t>
            </a:r>
          </a:p>
          <a:p>
            <a:pPr lvl="1"/>
            <a:r>
              <a:rPr lang="es-ES" altLang="nl-BE"/>
              <a:t>Segundo nivel</a:t>
            </a:r>
          </a:p>
          <a:p>
            <a:pPr lvl="2"/>
            <a:r>
              <a:rPr lang="es-ES" altLang="nl-BE"/>
              <a:t>Tercer nivel</a:t>
            </a:r>
          </a:p>
          <a:p>
            <a:pPr lvl="3"/>
            <a:r>
              <a:rPr lang="es-ES" altLang="nl-BE"/>
              <a:t>Cuarto nivel</a:t>
            </a:r>
          </a:p>
          <a:p>
            <a:pPr lvl="4"/>
            <a:r>
              <a:rPr lang="es-ES" altLang="nl-BE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BA3CA0-9138-463B-BF86-4D133ED19D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nl-B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9D1B30D-E90D-49CE-9D0A-98229EFE7F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nl-B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66F164-82CE-42E1-97B8-B410CF32CE3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‹nr.›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60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QYJgLDn69QgHYMznMsy22289izLEMhXd/view?usp=shari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orkbench.imuscica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48A1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/>
        </p:nvSpPr>
        <p:spPr>
          <a:xfrm>
            <a:off x="593725" y="4504549"/>
            <a:ext cx="8071800" cy="19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r>
              <a:rPr lang="en-US" sz="2000" b="1" i="1" u="none" strike="noStrike" cap="none" dirty="0" smtClean="0">
                <a:solidFill>
                  <a:srgbClr val="5B0F00"/>
                </a:solidFill>
              </a:rPr>
              <a:t>Erica </a:t>
            </a:r>
            <a:r>
              <a:rPr lang="en-US" sz="2000" b="1" i="1" u="none" strike="noStrike" cap="none" dirty="0">
                <a:solidFill>
                  <a:srgbClr val="5B0F00"/>
                </a:solidFill>
              </a:rPr>
              <a:t>Andreotti, Renaat </a:t>
            </a:r>
            <a:r>
              <a:rPr lang="en-US" sz="2000" b="1" i="1" u="none" strike="noStrike" cap="none" dirty="0" smtClean="0">
                <a:solidFill>
                  <a:srgbClr val="5B0F00"/>
                </a:solidFill>
              </a:rPr>
              <a:t>Frans</a:t>
            </a:r>
            <a:r>
              <a:rPr lang="en-US" sz="2000" b="1" i="1" dirty="0" smtClean="0">
                <a:solidFill>
                  <a:srgbClr val="5B0F00"/>
                </a:solidFill>
              </a:rPr>
              <a:t>, Jeroen Op den </a:t>
            </a:r>
            <a:r>
              <a:rPr lang="en-US" sz="2000" b="1" i="1" dirty="0" smtClean="0">
                <a:solidFill>
                  <a:srgbClr val="5B0F00"/>
                </a:solidFill>
              </a:rPr>
              <a:t>Kelder</a:t>
            </a:r>
            <a:endParaRPr lang="en-US" b="1" i="1" dirty="0" smtClean="0">
              <a:solidFill>
                <a:srgbClr val="5B0F00"/>
              </a:solidFill>
            </a:endParaRPr>
          </a:p>
          <a:p>
            <a:pPr lvl="0" algn="ctr">
              <a:spcBef>
                <a:spcPts val="0"/>
              </a:spcBef>
              <a:buClr>
                <a:schemeClr val="dk1"/>
              </a:buClr>
            </a:pPr>
            <a:r>
              <a:rPr lang="en-US" b="1" i="1" dirty="0">
                <a:solidFill>
                  <a:srgbClr val="980000"/>
                </a:solidFill>
              </a:rPr>
              <a:t>Expertise </a:t>
            </a:r>
            <a:r>
              <a:rPr lang="en-US" b="1" i="1" dirty="0" err="1">
                <a:solidFill>
                  <a:srgbClr val="980000"/>
                </a:solidFill>
              </a:rPr>
              <a:t>cel</a:t>
            </a:r>
            <a:r>
              <a:rPr lang="en-US" b="1" i="1" dirty="0">
                <a:solidFill>
                  <a:srgbClr val="980000"/>
                </a:solidFill>
              </a:rPr>
              <a:t> Art of Teaching, </a:t>
            </a:r>
            <a:r>
              <a:rPr lang="en-US" b="1" i="1" dirty="0" err="1">
                <a:solidFill>
                  <a:srgbClr val="980000"/>
                </a:solidFill>
              </a:rPr>
              <a:t>Vakdidactiek</a:t>
            </a:r>
            <a:endParaRPr lang="en-US" b="1" i="1" dirty="0">
              <a:solidFill>
                <a:srgbClr val="980000"/>
              </a:solidFill>
            </a:endParaRPr>
          </a:p>
          <a:p>
            <a:pPr lvl="0" algn="ctr">
              <a:spcBef>
                <a:spcPts val="0"/>
              </a:spcBef>
              <a:buClr>
                <a:schemeClr val="dk1"/>
              </a:buClr>
            </a:pPr>
            <a:r>
              <a:rPr lang="en-US" b="1" i="1" dirty="0">
                <a:solidFill>
                  <a:srgbClr val="980000"/>
                </a:solidFill>
              </a:rPr>
              <a:t>UC Leuven-Limburg, Campus </a:t>
            </a:r>
            <a:r>
              <a:rPr lang="en-US" b="1" i="1" dirty="0" err="1" smtClean="0">
                <a:solidFill>
                  <a:srgbClr val="980000"/>
                </a:solidFill>
              </a:rPr>
              <a:t>Diepenbeek</a:t>
            </a:r>
            <a:endParaRPr lang="en-US" b="1" i="1" dirty="0" smtClean="0">
              <a:solidFill>
                <a:srgbClr val="980000"/>
              </a:solidFill>
            </a:endParaRPr>
          </a:p>
          <a:p>
            <a:pPr lvl="0" algn="ctr">
              <a:spcBef>
                <a:spcPts val="0"/>
              </a:spcBef>
              <a:buClr>
                <a:schemeClr val="dk1"/>
              </a:buClr>
            </a:pPr>
            <a:r>
              <a:rPr lang="en-US" sz="2000" b="1" i="1" dirty="0">
                <a:solidFill>
                  <a:srgbClr val="5B0F00"/>
                </a:solidFill>
              </a:rPr>
              <a:t>In cooperation with </a:t>
            </a:r>
            <a:endParaRPr lang="en-US" sz="2000" b="1" i="1" dirty="0" smtClean="0">
              <a:solidFill>
                <a:srgbClr val="5B0F00"/>
              </a:solidFill>
            </a:endParaRPr>
          </a:p>
          <a:p>
            <a:pPr lvl="0" algn="ctr">
              <a:spcBef>
                <a:spcPts val="0"/>
              </a:spcBef>
              <a:buClr>
                <a:schemeClr val="dk1"/>
              </a:buClr>
            </a:pPr>
            <a:r>
              <a:rPr lang="en-US" sz="2000" b="1" i="1" dirty="0">
                <a:solidFill>
                  <a:srgbClr val="5B0F00"/>
                </a:solidFill>
              </a:rPr>
              <a:t>Manolis </a:t>
            </a:r>
            <a:r>
              <a:rPr lang="en-US" sz="2000" b="1" i="1" dirty="0" smtClean="0">
                <a:solidFill>
                  <a:srgbClr val="5B0F00"/>
                </a:solidFill>
              </a:rPr>
              <a:t>Chaniotakis</a:t>
            </a:r>
            <a:r>
              <a:rPr lang="en-US" sz="2000" b="1" i="1" dirty="0">
                <a:solidFill>
                  <a:srgbClr val="5B0F00"/>
                </a:solidFill>
              </a:rPr>
              <a:t>, Petros </a:t>
            </a:r>
            <a:r>
              <a:rPr lang="en-US" sz="2000" b="1" i="1" dirty="0" smtClean="0">
                <a:solidFill>
                  <a:srgbClr val="5B0F00"/>
                </a:solidFill>
              </a:rPr>
              <a:t>Stergiopoulos</a:t>
            </a:r>
            <a:r>
              <a:rPr lang="en-US" sz="2000" b="1" i="1" dirty="0">
                <a:solidFill>
                  <a:srgbClr val="5B0F00"/>
                </a:solidFill>
              </a:rPr>
              <a:t>, Thomas </a:t>
            </a:r>
            <a:r>
              <a:rPr lang="en-US" sz="2000" b="1" i="1" dirty="0" smtClean="0">
                <a:solidFill>
                  <a:srgbClr val="5B0F00"/>
                </a:solidFill>
              </a:rPr>
              <a:t>Fischer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</a:pPr>
            <a:r>
              <a:rPr lang="en-US" b="1" i="1" dirty="0" err="1">
                <a:solidFill>
                  <a:srgbClr val="980000"/>
                </a:solidFill>
              </a:rPr>
              <a:t>Ellinogermaniki</a:t>
            </a:r>
            <a:r>
              <a:rPr lang="en-US" b="1" i="1" dirty="0">
                <a:solidFill>
                  <a:srgbClr val="980000"/>
                </a:solidFill>
              </a:rPr>
              <a:t> </a:t>
            </a:r>
            <a:r>
              <a:rPr lang="en-US" b="1" i="1" dirty="0" err="1">
                <a:solidFill>
                  <a:srgbClr val="980000"/>
                </a:solidFill>
              </a:rPr>
              <a:t>Agogi</a:t>
            </a:r>
            <a:endParaRPr lang="en-US" b="1" i="1" dirty="0">
              <a:solidFill>
                <a:srgbClr val="980000"/>
              </a:solidFill>
            </a:endParaRPr>
          </a:p>
          <a:p>
            <a:pPr marL="0" marR="0" lvl="0" indent="0" algn="ctr" rtl="0">
              <a:spcBef>
                <a:spcPts val="0"/>
              </a:spcBef>
              <a:buNone/>
            </a:pPr>
            <a:endParaRPr lang="en-US" b="0" i="1" u="none" strike="noStrike" cap="none" dirty="0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ctrTitle"/>
          </p:nvPr>
        </p:nvSpPr>
        <p:spPr>
          <a:xfrm>
            <a:off x="1411940" y="52387"/>
            <a:ext cx="6325561" cy="238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342900" algn="ctr" rtl="0">
              <a:spcBef>
                <a:spcPts val="0"/>
              </a:spcBef>
              <a:buClr>
                <a:srgbClr val="FF0000"/>
              </a:buClr>
              <a:buSzPts val="540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5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iMuSciC</a:t>
            </a:r>
            <a:r>
              <a:rPr lang="en-US" sz="5400" b="1" dirty="0">
                <a:solidFill>
                  <a:srgbClr val="0070C0"/>
                </a:solidFill>
              </a:rPr>
              <a:t>A</a:t>
            </a:r>
            <a:r>
              <a:rPr lang="en-US" sz="5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5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i="0" u="none" strike="noStrike" cap="none" dirty="0" smtClean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STEAM pedagogy where music, science and engineering reinforce each other</a:t>
            </a:r>
            <a:r>
              <a:rPr lang="en-US" sz="5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5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5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54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1402" y="146979"/>
            <a:ext cx="1633950" cy="70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466" y="6246806"/>
            <a:ext cx="2216205" cy="49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98541" y="5903258"/>
            <a:ext cx="612262" cy="954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0363" y="1861925"/>
            <a:ext cx="3823271" cy="2559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Shape 176" descr="imuscica-logo-orang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0091" y="119840"/>
            <a:ext cx="3134180" cy="8059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kstvak 24"/>
          <p:cNvSpPr txBox="1"/>
          <p:nvPr/>
        </p:nvSpPr>
        <p:spPr>
          <a:xfrm>
            <a:off x="656012" y="1390849"/>
            <a:ext cx="79378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 smtClean="0">
                <a:latin typeface="Calibri" panose="020F0502020204030204" pitchFamily="34" charset="0"/>
              </a:rPr>
              <a:t>The iMuSciCA </a:t>
            </a:r>
            <a:r>
              <a:rPr lang="nl-BE" sz="3200" dirty="0" err="1" smtClean="0">
                <a:latin typeface="Calibri" panose="020F0502020204030204" pitchFamily="34" charset="0"/>
              </a:rPr>
              <a:t>Scenarios</a:t>
            </a:r>
            <a:r>
              <a:rPr lang="nl-BE" sz="3200" dirty="0" smtClean="0">
                <a:latin typeface="Calibri" panose="020F0502020204030204" pitchFamily="34" charset="0"/>
              </a:rPr>
              <a:t> show a </a:t>
            </a:r>
            <a:r>
              <a:rPr lang="nl-BE" sz="3200" dirty="0" err="1" smtClean="0">
                <a:latin typeface="Calibri" panose="020F0502020204030204" pitchFamily="34" charset="0"/>
              </a:rPr>
              <a:t>possible</a:t>
            </a:r>
            <a:r>
              <a:rPr lang="nl-BE" sz="3200" dirty="0" smtClean="0">
                <a:latin typeface="Calibri" panose="020F0502020204030204" pitchFamily="34" charset="0"/>
              </a:rPr>
              <a:t> </a:t>
            </a:r>
            <a:r>
              <a:rPr lang="nl-BE" sz="3200" dirty="0" err="1" smtClean="0">
                <a:latin typeface="Calibri" panose="020F0502020204030204" pitchFamily="34" charset="0"/>
              </a:rPr>
              <a:t>path</a:t>
            </a:r>
            <a:r>
              <a:rPr lang="nl-BE" sz="3200" dirty="0" smtClean="0">
                <a:latin typeface="Calibri" panose="020F0502020204030204" pitchFamily="34" charset="0"/>
              </a:rPr>
              <a:t>.</a:t>
            </a:r>
            <a:endParaRPr lang="nl-BE" sz="3200" dirty="0">
              <a:latin typeface="Calibri" panose="020F0502020204030204" pitchFamily="34" charset="0"/>
            </a:endParaRPr>
          </a:p>
          <a:p>
            <a:r>
              <a:rPr lang="nl-BE" sz="3200" dirty="0" err="1" smtClean="0">
                <a:latin typeface="Calibri" panose="020F0502020204030204" pitchFamily="34" charset="0"/>
              </a:rPr>
              <a:t>You</a:t>
            </a:r>
            <a:r>
              <a:rPr lang="nl-BE" sz="3200" dirty="0" smtClean="0">
                <a:latin typeface="Calibri" panose="020F0502020204030204" pitchFamily="34" charset="0"/>
              </a:rPr>
              <a:t> </a:t>
            </a:r>
            <a:r>
              <a:rPr lang="nl-BE" sz="3200" dirty="0" err="1" smtClean="0">
                <a:latin typeface="Calibri" panose="020F0502020204030204" pitchFamily="34" charset="0"/>
              </a:rPr>
              <a:t>don’t</a:t>
            </a:r>
            <a:r>
              <a:rPr lang="nl-BE" sz="3200" dirty="0" smtClean="0">
                <a:latin typeface="Calibri" panose="020F0502020204030204" pitchFamily="34" charset="0"/>
              </a:rPr>
              <a:t> have </a:t>
            </a:r>
            <a:r>
              <a:rPr lang="nl-BE" sz="3200" dirty="0" err="1" smtClean="0">
                <a:latin typeface="Calibri" panose="020F0502020204030204" pitchFamily="34" charset="0"/>
              </a:rPr>
              <a:t>to</a:t>
            </a:r>
            <a:r>
              <a:rPr lang="nl-BE" sz="3200" dirty="0" smtClean="0">
                <a:latin typeface="Calibri" panose="020F0502020204030204" pitchFamily="34" charset="0"/>
              </a:rPr>
              <a:t> follow </a:t>
            </a:r>
            <a:r>
              <a:rPr lang="nl-BE" sz="3200" dirty="0" err="1" smtClean="0">
                <a:latin typeface="Calibri" panose="020F0502020204030204" pitchFamily="34" charset="0"/>
              </a:rPr>
              <a:t>them</a:t>
            </a:r>
            <a:r>
              <a:rPr lang="nl-BE" sz="3200" dirty="0" smtClean="0">
                <a:latin typeface="Calibri" panose="020F0502020204030204" pitchFamily="34" charset="0"/>
              </a:rPr>
              <a:t> </a:t>
            </a:r>
            <a:r>
              <a:rPr lang="nl-BE" sz="3200" dirty="0" err="1" smtClean="0">
                <a:latin typeface="Calibri" panose="020F0502020204030204" pitchFamily="34" charset="0"/>
              </a:rPr>
              <a:t>literally</a:t>
            </a:r>
            <a:r>
              <a:rPr lang="nl-BE" sz="3200" dirty="0" smtClean="0">
                <a:latin typeface="Calibri" panose="020F0502020204030204" pitchFamily="34" charset="0"/>
              </a:rPr>
              <a:t>!</a:t>
            </a:r>
            <a:endParaRPr lang="nl-BE" sz="3200" dirty="0">
              <a:latin typeface="Calibri" panose="020F0502020204030204" pitchFamily="34" charset="0"/>
            </a:endParaRPr>
          </a:p>
          <a:p>
            <a:endParaRPr lang="nl-BE" sz="3200" dirty="0">
              <a:latin typeface="Calibri" panose="020F0502020204030204" pitchFamily="34" charset="0"/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524250" y="3041368"/>
            <a:ext cx="7601543" cy="2440023"/>
            <a:chOff x="524250" y="3041368"/>
            <a:chExt cx="7601543" cy="2440023"/>
          </a:xfrm>
        </p:grpSpPr>
        <p:sp>
          <p:nvSpPr>
            <p:cNvPr id="3" name="Rechthoek 2"/>
            <p:cNvSpPr/>
            <p:nvPr/>
          </p:nvSpPr>
          <p:spPr>
            <a:xfrm>
              <a:off x="2148006" y="4129406"/>
              <a:ext cx="597778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2400" dirty="0" smtClean="0">
                  <a:latin typeface="Calibri" panose="020F0502020204030204" pitchFamily="34" charset="0"/>
                </a:rPr>
                <a:t>E.g. S </a:t>
              </a:r>
              <a:r>
                <a:rPr lang="nl-BE" sz="2400" dirty="0" err="1" smtClean="0">
                  <a:latin typeface="Calibri" panose="020F0502020204030204" pitchFamily="34" charset="0"/>
                </a:rPr>
                <a:t>activities</a:t>
              </a:r>
              <a:r>
                <a:rPr lang="nl-BE" sz="2400" dirty="0" smtClean="0">
                  <a:latin typeface="Calibri" panose="020F0502020204030204" pitchFamily="34" charset="0"/>
                </a:rPr>
                <a:t> in </a:t>
              </a:r>
              <a:r>
                <a:rPr lang="nl-BE" sz="2400" dirty="0" err="1" smtClean="0">
                  <a:latin typeface="Calibri" panose="020F0502020204030204" pitchFamily="34" charset="0"/>
                </a:rPr>
                <a:t>science</a:t>
              </a:r>
              <a:r>
                <a:rPr lang="nl-BE" sz="2400" dirty="0" smtClean="0">
                  <a:latin typeface="Calibri" panose="020F0502020204030204" pitchFamily="34" charset="0"/>
                </a:rPr>
                <a:t> </a:t>
              </a:r>
              <a:r>
                <a:rPr lang="nl-BE" sz="2400" dirty="0" err="1" smtClean="0">
                  <a:latin typeface="Calibri" panose="020F0502020204030204" pitchFamily="34" charset="0"/>
                </a:rPr>
                <a:t>lessons</a:t>
              </a:r>
              <a:r>
                <a:rPr lang="nl-BE" sz="2400" dirty="0" smtClean="0">
                  <a:latin typeface="Calibri" panose="020F0502020204030204" pitchFamily="34" charset="0"/>
                </a:rPr>
                <a:t>, M </a:t>
              </a:r>
              <a:r>
                <a:rPr lang="nl-BE" sz="2400" dirty="0" err="1" smtClean="0">
                  <a:latin typeface="Calibri" panose="020F0502020204030204" pitchFamily="34" charset="0"/>
                </a:rPr>
                <a:t>activities</a:t>
              </a:r>
              <a:r>
                <a:rPr lang="nl-BE" sz="2400" dirty="0" smtClean="0">
                  <a:latin typeface="Calibri" panose="020F0502020204030204" pitchFamily="34" charset="0"/>
                </a:rPr>
                <a:t> in </a:t>
              </a:r>
              <a:r>
                <a:rPr lang="nl-BE" sz="2400" dirty="0" err="1" smtClean="0">
                  <a:latin typeface="Calibri" panose="020F0502020204030204" pitchFamily="34" charset="0"/>
                </a:rPr>
                <a:t>music</a:t>
              </a:r>
              <a:r>
                <a:rPr lang="nl-BE" sz="2400" dirty="0" smtClean="0">
                  <a:latin typeface="Calibri" panose="020F0502020204030204" pitchFamily="34" charset="0"/>
                </a:rPr>
                <a:t> </a:t>
              </a:r>
              <a:r>
                <a:rPr lang="nl-BE" sz="2400" dirty="0" err="1" smtClean="0">
                  <a:latin typeface="Calibri" panose="020F0502020204030204" pitchFamily="34" charset="0"/>
                </a:rPr>
                <a:t>lessons</a:t>
              </a:r>
              <a:r>
                <a:rPr lang="nl-BE" sz="2400" dirty="0" smtClean="0">
                  <a:latin typeface="Calibri" panose="020F0502020204030204" pitchFamily="34" charset="0"/>
                </a:rPr>
                <a:t>, </a:t>
              </a:r>
              <a:r>
                <a:rPr lang="nl-BE" sz="2400" dirty="0" err="1" smtClean="0">
                  <a:latin typeface="Calibri" panose="020F0502020204030204" pitchFamily="34" charset="0"/>
                </a:rPr>
                <a:t>etc</a:t>
              </a:r>
              <a:r>
                <a:rPr lang="nl-BE" sz="2400" dirty="0" smtClean="0">
                  <a:latin typeface="Calibri" panose="020F0502020204030204" pitchFamily="34" charset="0"/>
                </a:rPr>
                <a:t>…</a:t>
              </a:r>
              <a:endParaRPr lang="nl-BE" sz="2400" i="1" dirty="0">
                <a:latin typeface="Calibri" panose="020F0502020204030204" pitchFamily="34" charset="0"/>
              </a:endParaRPr>
            </a:p>
          </p:txBody>
        </p:sp>
        <p:sp>
          <p:nvSpPr>
            <p:cNvPr id="6" name="Pijl-rechts 5"/>
            <p:cNvSpPr/>
            <p:nvPr/>
          </p:nvSpPr>
          <p:spPr>
            <a:xfrm>
              <a:off x="524250" y="3308654"/>
              <a:ext cx="978408" cy="782736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/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32A9045D-A6DD-4401-BB1C-78EC5E43FFA2}"/>
                </a:ext>
              </a:extLst>
            </p:cNvPr>
            <p:cNvSpPr/>
            <p:nvPr/>
          </p:nvSpPr>
          <p:spPr>
            <a:xfrm>
              <a:off x="1723176" y="3041368"/>
              <a:ext cx="640261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BE" sz="3200" dirty="0" err="1" smtClean="0">
                  <a:latin typeface="Calibri" panose="020F0502020204030204" pitchFamily="34" charset="0"/>
                </a:rPr>
                <a:t>Find</a:t>
              </a:r>
              <a:r>
                <a:rPr lang="nl-BE" sz="3200" dirty="0" smtClean="0">
                  <a:latin typeface="Calibri" panose="020F0502020204030204" pitchFamily="34" charset="0"/>
                </a:rPr>
                <a:t> </a:t>
              </a:r>
              <a:r>
                <a:rPr lang="nl-BE" sz="3200" dirty="0" err="1" smtClean="0">
                  <a:latin typeface="Calibri" panose="020F0502020204030204" pitchFamily="34" charset="0"/>
                </a:rPr>
                <a:t>the</a:t>
              </a:r>
              <a:r>
                <a:rPr lang="nl-BE" sz="3200" dirty="0" smtClean="0">
                  <a:latin typeface="Calibri" panose="020F0502020204030204" pitchFamily="34" charset="0"/>
                </a:rPr>
                <a:t> best dosis of </a:t>
              </a:r>
              <a:r>
                <a:rPr lang="nl-BE" sz="3200" i="1" dirty="0" smtClean="0">
                  <a:latin typeface="Calibri" panose="020F0502020204030204" pitchFamily="34" charset="0"/>
                </a:rPr>
                <a:t>S </a:t>
              </a:r>
              <a:r>
                <a:rPr lang="nl-BE" sz="3200" i="1" dirty="0">
                  <a:latin typeface="Calibri" panose="020F0502020204030204" pitchFamily="34" charset="0"/>
                </a:rPr>
                <a:t>- T - E - A - M  </a:t>
              </a:r>
              <a:r>
                <a:rPr lang="nl-BE" sz="3200" dirty="0" err="1" smtClean="0">
                  <a:latin typeface="Calibri" panose="020F0502020204030204" pitchFamily="34" charset="0"/>
                </a:rPr>
                <a:t>for</a:t>
              </a:r>
              <a:r>
                <a:rPr lang="nl-BE" sz="3200" dirty="0" smtClean="0">
                  <a:latin typeface="Calibri" panose="020F0502020204030204" pitchFamily="34" charset="0"/>
                </a:rPr>
                <a:t> </a:t>
              </a:r>
              <a:r>
                <a:rPr lang="nl-BE" sz="3200" dirty="0" err="1" smtClean="0">
                  <a:latin typeface="Calibri" panose="020F0502020204030204" pitchFamily="34" charset="0"/>
                </a:rPr>
                <a:t>your</a:t>
              </a:r>
              <a:r>
                <a:rPr lang="nl-BE" sz="3200" dirty="0" smtClean="0">
                  <a:latin typeface="Calibri" panose="020F0502020204030204" pitchFamily="34" charset="0"/>
                </a:rPr>
                <a:t> </a:t>
              </a:r>
              <a:r>
                <a:rPr lang="nl-BE" sz="3200" dirty="0" err="1" smtClean="0">
                  <a:latin typeface="Calibri" panose="020F0502020204030204" pitchFamily="34" charset="0"/>
                </a:rPr>
                <a:t>specific</a:t>
              </a:r>
              <a:r>
                <a:rPr lang="nl-BE" sz="3200" dirty="0" smtClean="0">
                  <a:latin typeface="Calibri" panose="020F0502020204030204" pitchFamily="34" charset="0"/>
                </a:rPr>
                <a:t> case </a:t>
              </a:r>
              <a:endParaRPr lang="nl-BE" sz="3200" dirty="0">
                <a:latin typeface="Calibri" panose="020F0502020204030204" pitchFamily="34" charset="0"/>
              </a:endParaRP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32A9045D-A6DD-4401-BB1C-78EC5E43FFA2}"/>
                </a:ext>
              </a:extLst>
            </p:cNvPr>
            <p:cNvSpPr/>
            <p:nvPr/>
          </p:nvSpPr>
          <p:spPr>
            <a:xfrm>
              <a:off x="1723175" y="4896616"/>
              <a:ext cx="640261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nl-BE" sz="3200" dirty="0" err="1" smtClean="0">
                  <a:latin typeface="Calibri" panose="020F0502020204030204" pitchFamily="34" charset="0"/>
                </a:rPr>
                <a:t>Work</a:t>
              </a:r>
              <a:r>
                <a:rPr lang="nl-BE" sz="3200" dirty="0" smtClean="0">
                  <a:latin typeface="Calibri" panose="020F0502020204030204" pitchFamily="34" charset="0"/>
                </a:rPr>
                <a:t> in a ‘</a:t>
              </a:r>
              <a:r>
                <a:rPr lang="nl-BE" sz="3200" dirty="0" err="1" smtClean="0">
                  <a:latin typeface="Calibri" panose="020F0502020204030204" pitchFamily="34" charset="0"/>
                </a:rPr>
                <a:t>teachers</a:t>
              </a:r>
              <a:r>
                <a:rPr lang="nl-BE" sz="3200" dirty="0" smtClean="0">
                  <a:latin typeface="Calibri" panose="020F0502020204030204" pitchFamily="34" charset="0"/>
                </a:rPr>
                <a:t> STEAM team’</a:t>
              </a:r>
              <a:endParaRPr lang="nl-BE" sz="32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497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3615"/>
            <a:ext cx="8229600" cy="1143000"/>
          </a:xfrm>
        </p:spPr>
        <p:txBody>
          <a:bodyPr/>
          <a:lstStyle/>
          <a:p>
            <a:r>
              <a:rPr lang="nl-BE" dirty="0" smtClean="0"/>
              <a:t>IBSE in iMuSciCA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https://lh4.googleusercontent.com/fcjhfkAqrzqncZ1QA-dcUL-Vm5TbUi0rIvM-4mVhKNdtYG-hN58WsfYxxVOPktxssXz5bjVLi76HukedmF1PlWva1jHbI4iuMsrRjcOOVjlqMJqFlBzCZavLt3L7eNivL8kh65Y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736326"/>
            <a:ext cx="5734050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941294" y="4146152"/>
            <a:ext cx="774550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Different meaning of each phase in different fields!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ifferent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inquiry phases and STEAM fields can be visited in a pathway over different lessons of a certain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Inquiry phases can come back and </a:t>
            </a:r>
            <a:r>
              <a:rPr lang="en-US" dirty="0" smtClean="0"/>
              <a:t>do </a:t>
            </a:r>
            <a:r>
              <a:rPr lang="en-US" dirty="0"/>
              <a:t>not necessarily follow a standard </a:t>
            </a:r>
            <a:r>
              <a:rPr lang="en-US" dirty="0" smtClean="0"/>
              <a:t>sequence!</a:t>
            </a:r>
            <a:endParaRPr lang="nl-BE" dirty="0"/>
          </a:p>
        </p:txBody>
      </p:sp>
      <p:sp>
        <p:nvSpPr>
          <p:cNvPr id="6" name="Tekstvak 5"/>
          <p:cNvSpPr txBox="1"/>
          <p:nvPr/>
        </p:nvSpPr>
        <p:spPr>
          <a:xfrm>
            <a:off x="3864915" y="1151551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dirty="0" smtClean="0"/>
              <a:t>Model!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382060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3826"/>
            <a:ext cx="8229600" cy="1143000"/>
          </a:xfrm>
        </p:spPr>
        <p:txBody>
          <a:bodyPr/>
          <a:lstStyle/>
          <a:p>
            <a:r>
              <a:rPr lang="nl-BE" sz="4000" dirty="0" smtClean="0"/>
              <a:t>Open </a:t>
            </a:r>
            <a:r>
              <a:rPr lang="nl-BE" sz="4000" dirty="0" err="1" smtClean="0"/>
              <a:t>inquiry</a:t>
            </a:r>
            <a:r>
              <a:rPr lang="nl-BE" sz="4000" dirty="0" smtClean="0"/>
              <a:t> </a:t>
            </a:r>
            <a:r>
              <a:rPr lang="nl-BE" sz="4000" dirty="0" err="1" smtClean="0"/>
              <a:t>vs</a:t>
            </a:r>
            <a:r>
              <a:rPr lang="nl-BE" sz="4000" dirty="0" smtClean="0"/>
              <a:t> </a:t>
            </a:r>
            <a:r>
              <a:rPr lang="nl-BE" sz="4000" dirty="0" err="1" smtClean="0"/>
              <a:t>guided</a:t>
            </a:r>
            <a:r>
              <a:rPr lang="nl-BE" sz="4000" dirty="0" smtClean="0"/>
              <a:t> </a:t>
            </a:r>
            <a:r>
              <a:rPr lang="nl-BE" sz="4000" dirty="0" err="1" smtClean="0"/>
              <a:t>inquiry</a:t>
            </a:r>
            <a:r>
              <a:rPr lang="nl-BE" sz="4000" dirty="0" smtClean="0"/>
              <a:t>?</a:t>
            </a:r>
            <a:endParaRPr lang="nl-BE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6826"/>
            <a:ext cx="8229600" cy="4676775"/>
          </a:xfrm>
        </p:spPr>
        <p:txBody>
          <a:bodyPr/>
          <a:lstStyle/>
          <a:p>
            <a:pPr marL="0" indent="0" algn="just">
              <a:spcBef>
                <a:spcPct val="0"/>
              </a:spcBef>
              <a:spcAft>
                <a:spcPts val="1800"/>
              </a:spcAft>
              <a:buNone/>
            </a:pPr>
            <a:r>
              <a:rPr lang="nl-BE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Subtle</a:t>
            </a:r>
            <a:r>
              <a:rPr lang="nl-BE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shift </a:t>
            </a:r>
            <a:r>
              <a:rPr lang="nl-BE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towards</a:t>
            </a:r>
            <a:r>
              <a:rPr lang="nl-BE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more </a:t>
            </a:r>
            <a:r>
              <a:rPr lang="nl-BE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genuine</a:t>
            </a:r>
            <a:r>
              <a:rPr lang="nl-BE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BE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inquiry</a:t>
            </a:r>
            <a:r>
              <a:rPr lang="nl-BE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students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can choose their own learning path: </a:t>
            </a:r>
            <a:endParaRPr lang="en-US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00050" lvl="1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different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starting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points, start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using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workbench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going out from different questions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teachers can alter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degree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of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guiding/scaffolding </a:t>
            </a:r>
          </a:p>
          <a:p>
            <a:pPr marL="40005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very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crucial factor to let students grow towards more genuine and independent science inquiry </a:t>
            </a:r>
          </a:p>
          <a:p>
            <a:pPr marL="400050" lvl="1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Rankin, 2017; 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Tiberghien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, A., 2000).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nl-BE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 algn="just">
              <a:spcBef>
                <a:spcPct val="0"/>
              </a:spcBef>
              <a:buNone/>
            </a:pPr>
            <a:endParaRPr lang="nl-BE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nl-BE" sz="2800" dirty="0" err="1" smtClean="0"/>
              <a:t>Pitfalls</a:t>
            </a:r>
            <a:r>
              <a:rPr lang="nl-BE" sz="2800" dirty="0" smtClean="0"/>
              <a:t>:</a:t>
            </a:r>
            <a:endParaRPr lang="nl-BE" sz="2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64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3826"/>
            <a:ext cx="8229600" cy="1143000"/>
          </a:xfrm>
        </p:spPr>
        <p:txBody>
          <a:bodyPr/>
          <a:lstStyle/>
          <a:p>
            <a:r>
              <a:rPr lang="nl-BE" sz="3200" dirty="0" err="1"/>
              <a:t>Subtle</a:t>
            </a:r>
            <a:r>
              <a:rPr lang="nl-BE" sz="3200" dirty="0"/>
              <a:t> shift </a:t>
            </a:r>
            <a:r>
              <a:rPr lang="nl-BE" sz="3200" dirty="0" err="1"/>
              <a:t>towards</a:t>
            </a:r>
            <a:r>
              <a:rPr lang="nl-BE" sz="3200" dirty="0"/>
              <a:t> more </a:t>
            </a:r>
            <a:r>
              <a:rPr lang="nl-BE" sz="3200" dirty="0" err="1"/>
              <a:t>genuine</a:t>
            </a:r>
            <a:r>
              <a:rPr lang="nl-BE" sz="3200" dirty="0"/>
              <a:t> </a:t>
            </a:r>
            <a:r>
              <a:rPr lang="nl-BE" sz="3200" dirty="0" err="1"/>
              <a:t>inquiry</a:t>
            </a:r>
            <a:r>
              <a:rPr lang="nl-BE" sz="3200" dirty="0"/>
              <a:t>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6826"/>
            <a:ext cx="8229600" cy="467677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Gradually growing towards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open-ended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questions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learners gradually choose what to investigate. </a:t>
            </a:r>
            <a:b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iMuSciCA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gives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contexts M, E, S as a start, suggested inquiry questions as scaffold)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learners formulate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hypothesis and propose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way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of investigating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with the workbench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tools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many possibilities are suggested)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reporting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what they think is significant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Comm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&amp; Reflect phase, develop own data sheets…)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expectations to have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new questions when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finished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, just as scientists do.</a:t>
            </a:r>
          </a:p>
          <a:p>
            <a:pPr marL="0" indent="0">
              <a:buNone/>
            </a:pPr>
            <a:r>
              <a:rPr lang="nl-BE" sz="2800" dirty="0" smtClean="0"/>
              <a:t>:</a:t>
            </a:r>
            <a:endParaRPr lang="nl-BE" sz="2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6553200" y="6114018"/>
            <a:ext cx="1651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(Rankin,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2017)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3363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23826"/>
            <a:ext cx="8229600" cy="1143000"/>
          </a:xfrm>
        </p:spPr>
        <p:txBody>
          <a:bodyPr/>
          <a:lstStyle/>
          <a:p>
            <a:r>
              <a:rPr lang="nl-BE" sz="3200" dirty="0" err="1" smtClean="0"/>
              <a:t>Warning</a:t>
            </a:r>
            <a:r>
              <a:rPr lang="nl-BE" sz="3200" dirty="0" smtClean="0"/>
              <a:t>!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Gradually </a:t>
            </a:r>
            <a:r>
              <a:rPr lang="en-US" sz="3200" i="1" dirty="0">
                <a:solidFill>
                  <a:srgbClr val="000000"/>
                </a:solidFill>
                <a:latin typeface="Calibri" panose="020F0502020204030204" pitchFamily="34" charset="0"/>
              </a:rPr>
              <a:t>growing </a:t>
            </a:r>
            <a:endParaRPr lang="nl-BE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266826"/>
            <a:ext cx="8488017" cy="467677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Appropriate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scaffolding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for students (with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weaker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backgrounds)</a:t>
            </a:r>
            <a:endParaRPr lang="en-US" sz="2400" i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If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scaffolding lacks, weaker students tend to have lower learning outcomes than more privileged ones (</a:t>
            </a:r>
            <a:r>
              <a:rPr 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Kirschner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et al., 2006). 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Important to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refer students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to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other </a:t>
            </a:r>
            <a:r>
              <a:rPr lang="en-US" sz="24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iMuSciCA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scenarios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when background is needed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Work with </a:t>
            </a:r>
            <a:r>
              <a:rPr lang="en-US" sz="24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iMuScicA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concept maps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which background concepts needed? 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iMuSciCA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scenarios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last </a:t>
            </a: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column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more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suggestions and also background your students might need when performing the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task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endParaRPr lang="en-US" sz="28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l-BE" sz="2800" dirty="0" smtClean="0"/>
              <a:t>:</a:t>
            </a:r>
            <a:endParaRPr lang="nl-BE" sz="2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6553200" y="6114018"/>
            <a:ext cx="1651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(Rankin,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2017)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6377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nl-BE" dirty="0" smtClean="0"/>
              <a:t>iMuSciCA Pedagogical guide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18168" t="29228" r="36255"/>
          <a:stretch/>
        </p:blipFill>
        <p:spPr>
          <a:xfrm>
            <a:off x="1606922" y="1143000"/>
            <a:ext cx="5930153" cy="51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BE" sz="13800" dirty="0" smtClean="0">
                <a:hlinkClick r:id="rId2"/>
              </a:rPr>
              <a:t>iMuSciCA</a:t>
            </a:r>
            <a:endParaRPr lang="nl-BE" sz="138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607610" y="4155141"/>
            <a:ext cx="6279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 i="1" dirty="0" err="1" smtClean="0"/>
              <a:t>Thanks</a:t>
            </a:r>
            <a:r>
              <a:rPr lang="nl-BE" sz="3200" i="1" dirty="0" smtClean="0"/>
              <a:t> </a:t>
            </a:r>
            <a:r>
              <a:rPr lang="nl-BE" sz="3200" i="1" dirty="0" err="1" smtClean="0"/>
              <a:t>to</a:t>
            </a:r>
            <a:r>
              <a:rPr lang="nl-BE" sz="3200" i="1" dirty="0" smtClean="0"/>
              <a:t> UCLL teacher </a:t>
            </a:r>
            <a:r>
              <a:rPr lang="nl-BE" sz="3200" i="1" dirty="0" err="1" smtClean="0"/>
              <a:t>students</a:t>
            </a:r>
            <a:endParaRPr lang="nl-BE" sz="3200" i="1" dirty="0"/>
          </a:p>
        </p:txBody>
      </p:sp>
    </p:spTree>
    <p:extLst>
      <p:ext uri="{BB962C8B-B14F-4D97-AF65-F5344CB8AC3E}">
        <p14:creationId xmlns:p14="http://schemas.microsoft.com/office/powerpoint/2010/main" val="181597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0168"/>
            <a:ext cx="8229600" cy="1143000"/>
          </a:xfrm>
        </p:spPr>
        <p:txBody>
          <a:bodyPr/>
          <a:lstStyle/>
          <a:p>
            <a:r>
              <a:rPr lang="nl-BE" dirty="0" err="1" smtClean="0"/>
              <a:t>What</a:t>
            </a:r>
            <a:r>
              <a:rPr lang="nl-BE" dirty="0" smtClean="0"/>
              <a:t> is a STEAM </a:t>
            </a:r>
            <a:r>
              <a:rPr lang="nl-BE" dirty="0" err="1" smtClean="0"/>
              <a:t>pedagogy</a:t>
            </a:r>
            <a:r>
              <a:rPr lang="nl-BE" dirty="0" smtClean="0"/>
              <a:t>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25389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BE" dirty="0" smtClean="0"/>
              <a:t>A project </a:t>
            </a:r>
            <a:r>
              <a:rPr lang="nl-BE" dirty="0" err="1" smtClean="0"/>
              <a:t>based</a:t>
            </a:r>
            <a:r>
              <a:rPr lang="nl-BE" dirty="0" smtClean="0"/>
              <a:t> approach </a:t>
            </a:r>
            <a:r>
              <a:rPr lang="nl-BE" dirty="0" err="1" smtClean="0"/>
              <a:t>where</a:t>
            </a:r>
            <a:r>
              <a:rPr lang="nl-BE" dirty="0" smtClean="0"/>
              <a:t> </a:t>
            </a:r>
            <a:r>
              <a:rPr lang="nl-BE" dirty="0" err="1" smtClean="0"/>
              <a:t>all</a:t>
            </a:r>
            <a:r>
              <a:rPr lang="nl-BE" dirty="0" smtClean="0"/>
              <a:t> STEAM subjects are </a:t>
            </a:r>
            <a:r>
              <a:rPr lang="nl-BE" dirty="0" err="1" smtClean="0"/>
              <a:t>used</a:t>
            </a:r>
            <a:endParaRPr lang="nl-BE" dirty="0" smtClean="0"/>
          </a:p>
          <a:p>
            <a:pPr marL="514350" indent="-514350">
              <a:buFont typeface="+mj-lt"/>
              <a:buAutoNum type="arabicPeriod"/>
            </a:pPr>
            <a:r>
              <a:rPr lang="nl-BE" dirty="0" smtClean="0"/>
              <a:t>It’s a way </a:t>
            </a:r>
            <a:r>
              <a:rPr lang="nl-BE" dirty="0" err="1" smtClean="0"/>
              <a:t>to</a:t>
            </a:r>
            <a:r>
              <a:rPr lang="nl-BE" dirty="0" smtClean="0"/>
              <a:t> </a:t>
            </a:r>
            <a:r>
              <a:rPr lang="nl-BE" dirty="0" err="1" smtClean="0"/>
              <a:t>teach</a:t>
            </a:r>
            <a:r>
              <a:rPr lang="nl-BE" dirty="0" smtClean="0"/>
              <a:t> Engineering at school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 smtClean="0"/>
              <a:t>It’s a </a:t>
            </a:r>
            <a:r>
              <a:rPr lang="nl-BE" dirty="0" err="1" smtClean="0"/>
              <a:t>methodology</a:t>
            </a:r>
            <a:r>
              <a:rPr lang="nl-BE" dirty="0" smtClean="0"/>
              <a:t> of </a:t>
            </a:r>
            <a:r>
              <a:rPr lang="nl-BE" dirty="0" err="1" smtClean="0"/>
              <a:t>inquiry</a:t>
            </a:r>
            <a:r>
              <a:rPr lang="nl-BE" dirty="0" smtClean="0"/>
              <a:t> </a:t>
            </a:r>
            <a:r>
              <a:rPr lang="nl-BE" dirty="0" err="1" smtClean="0"/>
              <a:t>learning</a:t>
            </a:r>
            <a:endParaRPr lang="nl-BE" dirty="0" smtClean="0"/>
          </a:p>
          <a:p>
            <a:pPr marL="514350" indent="-514350">
              <a:buFont typeface="+mj-lt"/>
              <a:buAutoNum type="arabicPeriod"/>
            </a:pPr>
            <a:r>
              <a:rPr lang="nl-BE" dirty="0" smtClean="0"/>
              <a:t>…</a:t>
            </a:r>
          </a:p>
          <a:p>
            <a:pPr marL="0" indent="0" algn="ctr">
              <a:buNone/>
            </a:pPr>
            <a:r>
              <a:rPr lang="nl-BE" b="1" dirty="0" smtClean="0"/>
              <a:t>??</a:t>
            </a:r>
            <a:endParaRPr lang="nl-BE" b="1" dirty="0"/>
          </a:p>
          <a:p>
            <a:pPr marL="0" indent="0" algn="ctr">
              <a:buNone/>
            </a:pPr>
            <a:r>
              <a:rPr lang="nl-BE" i="1" dirty="0" smtClean="0"/>
              <a:t>Short </a:t>
            </a:r>
            <a:r>
              <a:rPr lang="nl-BE" i="1" dirty="0" err="1" smtClean="0"/>
              <a:t>discussion</a:t>
            </a:r>
            <a:r>
              <a:rPr lang="nl-BE" i="1" dirty="0" smtClean="0"/>
              <a:t> of ~5 min.</a:t>
            </a:r>
            <a:endParaRPr lang="nl-BE" i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10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6380"/>
            <a:ext cx="8229600" cy="1143000"/>
          </a:xfrm>
        </p:spPr>
        <p:txBody>
          <a:bodyPr/>
          <a:lstStyle/>
          <a:p>
            <a:r>
              <a:rPr lang="nl-BE" sz="3600" dirty="0" err="1" smtClean="0"/>
              <a:t>Example</a:t>
            </a:r>
            <a:r>
              <a:rPr lang="nl-BE" sz="3600" dirty="0" smtClean="0"/>
              <a:t> of a iMuSciCA concept map </a:t>
            </a:r>
            <a:endParaRPr lang="nl-BE" sz="36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https://lh4.googleusercontent.com/4HMVLRjSkYn4H6fHFy5LSYzcp27Sks6hpMdydTOcHF04jKauAMN0E4H9S57zzfhauGVhVbTdzKonemLMZxWSrD2IR6PMcaKB3MdGMG0aQyowpqzDaOAceLWF5__2qVdASzrMSDB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7" y="1237131"/>
            <a:ext cx="702364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3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0168"/>
            <a:ext cx="8229600" cy="1143000"/>
          </a:xfrm>
        </p:spPr>
        <p:txBody>
          <a:bodyPr/>
          <a:lstStyle/>
          <a:p>
            <a:r>
              <a:rPr lang="nl-BE" dirty="0" smtClean="0"/>
              <a:t>Make a concept map of E, S, M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3119717" y="1417638"/>
            <a:ext cx="2716305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6257367" y="3402713"/>
            <a:ext cx="2716305" cy="9144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170328" y="3405981"/>
            <a:ext cx="2716305" cy="9144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 flipH="1">
            <a:off x="3913091" y="1600200"/>
            <a:ext cx="1048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/>
              <a:t>M</a:t>
            </a:r>
            <a:r>
              <a:rPr lang="nl-BE" sz="2400" dirty="0" smtClean="0"/>
              <a:t>usic</a:t>
            </a:r>
            <a:endParaRPr lang="nl-BE" sz="2400" dirty="0"/>
          </a:p>
        </p:txBody>
      </p:sp>
      <p:sp>
        <p:nvSpPr>
          <p:cNvPr id="9" name="Tekstvak 8"/>
          <p:cNvSpPr txBox="1"/>
          <p:nvPr/>
        </p:nvSpPr>
        <p:spPr>
          <a:xfrm flipH="1">
            <a:off x="363068" y="3557551"/>
            <a:ext cx="23308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smtClean="0"/>
              <a:t>E</a:t>
            </a:r>
            <a:r>
              <a:rPr lang="nl-BE" sz="2400" dirty="0" smtClean="0"/>
              <a:t>ngineering</a:t>
            </a:r>
          </a:p>
          <a:p>
            <a:pPr algn="ctr"/>
            <a:r>
              <a:rPr lang="nl-BE" sz="1400" i="1" dirty="0" smtClean="0"/>
              <a:t>Engineering &amp; Technology</a:t>
            </a:r>
            <a:endParaRPr lang="nl-BE" sz="1400" i="1" dirty="0"/>
          </a:p>
        </p:txBody>
      </p:sp>
      <p:sp>
        <p:nvSpPr>
          <p:cNvPr id="10" name="Tekstvak 9"/>
          <p:cNvSpPr txBox="1"/>
          <p:nvPr/>
        </p:nvSpPr>
        <p:spPr>
          <a:xfrm flipH="1">
            <a:off x="6703361" y="3521358"/>
            <a:ext cx="18243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 err="1" smtClean="0"/>
              <a:t>S</a:t>
            </a:r>
            <a:r>
              <a:rPr lang="nl-BE" sz="2400" dirty="0" err="1" smtClean="0"/>
              <a:t>cience</a:t>
            </a:r>
            <a:endParaRPr lang="nl-BE" sz="2400" dirty="0" smtClean="0"/>
          </a:p>
          <a:p>
            <a:pPr algn="ctr"/>
            <a:r>
              <a:rPr lang="nl-BE" sz="1400" i="1" dirty="0" err="1" smtClean="0"/>
              <a:t>Science</a:t>
            </a:r>
            <a:r>
              <a:rPr lang="nl-BE" sz="1400" i="1" dirty="0" smtClean="0"/>
              <a:t> &amp; </a:t>
            </a:r>
            <a:r>
              <a:rPr lang="nl-BE" sz="1400" i="1" dirty="0" err="1" smtClean="0"/>
              <a:t>math</a:t>
            </a:r>
            <a:endParaRPr lang="nl-BE" sz="2400" i="1" dirty="0"/>
          </a:p>
        </p:txBody>
      </p:sp>
    </p:spTree>
    <p:extLst>
      <p:ext uri="{BB962C8B-B14F-4D97-AF65-F5344CB8AC3E}">
        <p14:creationId xmlns:p14="http://schemas.microsoft.com/office/powerpoint/2010/main" val="123794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99600" y="1289577"/>
            <a:ext cx="6201081" cy="659616"/>
          </a:xfrm>
        </p:spPr>
        <p:txBody>
          <a:bodyPr/>
          <a:lstStyle/>
          <a:p>
            <a:r>
              <a:rPr lang="nl-BE" sz="3200" dirty="0" smtClean="0"/>
              <a:t>No </a:t>
            </a:r>
            <a:r>
              <a:rPr lang="en-NZ" sz="3200" dirty="0" smtClean="0"/>
              <a:t>contradiction</a:t>
            </a:r>
            <a:endParaRPr lang="en-NZ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7541" y="2150553"/>
            <a:ext cx="2635623" cy="753034"/>
          </a:xfrm>
          <a:ln w="28575">
            <a:solidFill>
              <a:schemeClr val="tx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nl-BE" dirty="0" err="1" smtClean="0"/>
              <a:t>Disciplinary</a:t>
            </a:r>
            <a:r>
              <a:rPr lang="nl-BE" dirty="0" smtClean="0"/>
              <a:t> 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5822576" y="2150553"/>
            <a:ext cx="3052482" cy="7530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 smtClean="0"/>
              <a:t>Interdisciplinary</a:t>
            </a:r>
            <a:r>
              <a:rPr lang="nl-BE" dirty="0" smtClean="0"/>
              <a:t>  </a:t>
            </a:r>
            <a:endParaRPr lang="nl-BE" dirty="0"/>
          </a:p>
        </p:txBody>
      </p:sp>
      <p:sp>
        <p:nvSpPr>
          <p:cNvPr id="6" name="Pijl-links en -rechts 5"/>
          <p:cNvSpPr/>
          <p:nvPr/>
        </p:nvSpPr>
        <p:spPr>
          <a:xfrm>
            <a:off x="4058052" y="228475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cxnSp>
        <p:nvCxnSpPr>
          <p:cNvPr id="8" name="Rechte verbindingslijn 7"/>
          <p:cNvCxnSpPr/>
          <p:nvPr/>
        </p:nvCxnSpPr>
        <p:spPr>
          <a:xfrm flipH="1">
            <a:off x="4058052" y="1452285"/>
            <a:ext cx="1441795" cy="19767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ep 12"/>
          <p:cNvGrpSpPr/>
          <p:nvPr/>
        </p:nvGrpSpPr>
        <p:grpSpPr>
          <a:xfrm>
            <a:off x="582427" y="3302791"/>
            <a:ext cx="7905440" cy="2264497"/>
            <a:chOff x="582427" y="3302791"/>
            <a:chExt cx="7905440" cy="2264497"/>
          </a:xfrm>
        </p:grpSpPr>
        <p:pic>
          <p:nvPicPr>
            <p:cNvPr id="9" name="Picture 2" descr="https://lh4.googleusercontent.com/4HMVLRjSkYn4H6fHFy5LSYzcp27Sks6hpMdydTOcHF04jKauAMN0E4H9S57zzfhauGVhVbTdzKonemLMZxWSrD2IR6PMcaKB3MdGMG0aQyowpqzDaOAceLWF5__2qVdASzrMSDB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864" y="3910867"/>
              <a:ext cx="2570528" cy="1656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kstvak 6"/>
            <p:cNvSpPr txBox="1"/>
            <p:nvPr/>
          </p:nvSpPr>
          <p:spPr>
            <a:xfrm>
              <a:off x="1169894" y="3910867"/>
              <a:ext cx="16270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err="1" smtClean="0"/>
                <a:t>By</a:t>
              </a:r>
              <a:r>
                <a:rPr lang="nl-BE" dirty="0" smtClean="0"/>
                <a:t> </a:t>
              </a:r>
              <a:r>
                <a:rPr lang="nl-BE" dirty="0" err="1" smtClean="0"/>
                <a:t>digging</a:t>
              </a:r>
              <a:r>
                <a:rPr lang="nl-BE" dirty="0" smtClean="0"/>
                <a:t> </a:t>
              </a:r>
              <a:r>
                <a:rPr lang="nl-BE" dirty="0" err="1" smtClean="0"/>
                <a:t>into</a:t>
              </a:r>
              <a:r>
                <a:rPr lang="nl-BE" dirty="0" smtClean="0"/>
                <a:t> </a:t>
              </a:r>
              <a:r>
                <a:rPr lang="nl-BE" dirty="0" err="1" smtClean="0"/>
                <a:t>the</a:t>
              </a:r>
              <a:r>
                <a:rPr lang="nl-BE" dirty="0" smtClean="0"/>
                <a:t> disciplines… </a:t>
              </a:r>
              <a:endParaRPr lang="nl-BE" dirty="0"/>
            </a:p>
          </p:txBody>
        </p:sp>
        <p:sp>
          <p:nvSpPr>
            <p:cNvPr id="10" name="Gekromde pijl-rechts 9"/>
            <p:cNvSpPr/>
            <p:nvPr/>
          </p:nvSpPr>
          <p:spPr>
            <a:xfrm rot="19086130">
              <a:off x="582427" y="3302791"/>
              <a:ext cx="529475" cy="1216152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11" name="Gekromde pijl-rechts 10"/>
            <p:cNvSpPr/>
            <p:nvPr/>
          </p:nvSpPr>
          <p:spPr>
            <a:xfrm rot="2513870" flipH="1">
              <a:off x="7958392" y="3302791"/>
              <a:ext cx="529475" cy="1216152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6073587" y="3910867"/>
              <a:ext cx="16270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dirty="0" smtClean="0"/>
                <a:t>…</a:t>
              </a:r>
              <a:r>
                <a:rPr lang="nl-BE" dirty="0" err="1" smtClean="0"/>
                <a:t>you</a:t>
              </a:r>
              <a:r>
                <a:rPr lang="nl-BE" dirty="0" smtClean="0"/>
                <a:t> </a:t>
              </a:r>
              <a:r>
                <a:rPr lang="nl-BE" dirty="0" err="1" smtClean="0"/>
                <a:t>see</a:t>
              </a:r>
              <a:r>
                <a:rPr lang="nl-BE" dirty="0" smtClean="0"/>
                <a:t> </a:t>
              </a:r>
              <a:r>
                <a:rPr lang="nl-BE" dirty="0" err="1" smtClean="0"/>
                <a:t>the</a:t>
              </a:r>
              <a:r>
                <a:rPr lang="nl-BE" dirty="0" smtClean="0"/>
                <a:t> </a:t>
              </a:r>
              <a:r>
                <a:rPr lang="nl-BE" dirty="0" err="1" smtClean="0"/>
                <a:t>connections</a:t>
              </a:r>
              <a:r>
                <a:rPr lang="nl-BE" dirty="0" smtClean="0"/>
                <a:t> </a:t>
              </a:r>
              <a:r>
                <a:rPr lang="nl-BE" dirty="0" err="1" smtClean="0"/>
                <a:t>better</a:t>
              </a:r>
              <a:r>
                <a:rPr lang="nl-BE" dirty="0" smtClean="0"/>
                <a:t>!</a:t>
              </a:r>
            </a:p>
            <a:p>
              <a:pPr algn="ctr"/>
              <a:endParaRPr lang="nl-BE" dirty="0"/>
            </a:p>
          </p:txBody>
        </p:sp>
      </p:grpSp>
      <p:sp>
        <p:nvSpPr>
          <p:cNvPr id="14" name="Titel 1"/>
          <p:cNvSpPr txBox="1">
            <a:spLocks/>
          </p:cNvSpPr>
          <p:nvPr/>
        </p:nvSpPr>
        <p:spPr bwMode="auto">
          <a:xfrm>
            <a:off x="457200" y="14016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l-BE" dirty="0" err="1" smtClean="0"/>
              <a:t>What</a:t>
            </a:r>
            <a:r>
              <a:rPr lang="nl-BE" dirty="0" smtClean="0"/>
              <a:t> is a STEAM </a:t>
            </a:r>
            <a:r>
              <a:rPr lang="nl-BE" dirty="0" err="1" smtClean="0"/>
              <a:t>pedagogy</a:t>
            </a:r>
            <a:r>
              <a:rPr lang="nl-BE" dirty="0" smtClean="0"/>
              <a:t>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911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" name="Shape 240"/>
          <p:cNvGraphicFramePr/>
          <p:nvPr>
            <p:extLst>
              <p:ext uri="{D42A27DB-BD31-4B8C-83A1-F6EECF244321}">
                <p14:modId xmlns:p14="http://schemas.microsoft.com/office/powerpoint/2010/main" val="1037341983"/>
              </p:ext>
            </p:extLst>
          </p:nvPr>
        </p:nvGraphicFramePr>
        <p:xfrm>
          <a:off x="608772" y="1758800"/>
          <a:ext cx="7886700" cy="3619650"/>
        </p:xfrm>
        <a:graphic>
          <a:graphicData uri="http://schemas.openxmlformats.org/drawingml/2006/table">
            <a:tbl>
              <a:tblPr firstRow="1" bandRow="1">
                <a:noFill/>
                <a:tableStyleId>{8B0E618B-B2BE-4A3B-9ED0-935423DB6FCF}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7125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2800" dirty="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/>
                        <a:t>Arts / Design</a:t>
                      </a:r>
                    </a:p>
                  </a:txBody>
                  <a:tcPr marL="91450" marR="91450" marT="45725" marB="45725">
                    <a:gradFill>
                      <a:gsLst>
                        <a:gs pos="0">
                          <a:srgbClr val="F6F9FC"/>
                        </a:gs>
                        <a:gs pos="74000">
                          <a:srgbClr val="B3D1EC"/>
                        </a:gs>
                        <a:gs pos="83000">
                          <a:srgbClr val="B3D1EC"/>
                        </a:gs>
                        <a:gs pos="100000">
                          <a:srgbClr val="CCE0F2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 dirty="0"/>
                        <a:t>Science /  </a:t>
                      </a:r>
                      <a:r>
                        <a:rPr lang="en-US" sz="2400" b="1" dirty="0" err="1"/>
                        <a:t>Maths</a:t>
                      </a:r>
                      <a:endParaRPr lang="en-US" sz="2400" b="1" dirty="0"/>
                    </a:p>
                  </a:txBody>
                  <a:tcPr marL="91450" marR="91450" marT="45725" marB="45725">
                    <a:gradFill>
                      <a:gsLst>
                        <a:gs pos="0">
                          <a:srgbClr val="F6F9FC"/>
                        </a:gs>
                        <a:gs pos="74000">
                          <a:srgbClr val="B3D1EC"/>
                        </a:gs>
                        <a:gs pos="83000">
                          <a:srgbClr val="B3D1EC"/>
                        </a:gs>
                        <a:gs pos="100000">
                          <a:srgbClr val="CCE0F2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b="1"/>
                        <a:t>Engineering / Technology</a:t>
                      </a:r>
                    </a:p>
                  </a:txBody>
                  <a:tcPr marL="91450" marR="91450" marT="45725" marB="45725">
                    <a:gradFill>
                      <a:gsLst>
                        <a:gs pos="0">
                          <a:srgbClr val="F6F9FC"/>
                        </a:gs>
                        <a:gs pos="74000">
                          <a:srgbClr val="B3D1EC"/>
                        </a:gs>
                        <a:gs pos="83000">
                          <a:srgbClr val="B3D1EC"/>
                        </a:gs>
                        <a:gs pos="100000">
                          <a:srgbClr val="CCE0F2"/>
                        </a:gs>
                      </a:gsLst>
                      <a:lin ang="5400012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1" name="Shape 241"/>
          <p:cNvSpPr/>
          <p:nvPr/>
        </p:nvSpPr>
        <p:spPr>
          <a:xfrm>
            <a:off x="1515355" y="3214885"/>
            <a:ext cx="4126200" cy="1752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cubicBezTo>
                  <a:pt x="1108" y="2434"/>
                  <a:pt x="2149" y="5197"/>
                  <a:pt x="3324" y="7304"/>
                </a:cubicBezTo>
                <a:cubicBezTo>
                  <a:pt x="3720" y="8015"/>
                  <a:pt x="4214" y="7953"/>
                  <a:pt x="4653" y="8347"/>
                </a:cubicBezTo>
                <a:cubicBezTo>
                  <a:pt x="4990" y="8649"/>
                  <a:pt x="5314" y="9089"/>
                  <a:pt x="5650" y="9391"/>
                </a:cubicBezTo>
                <a:cubicBezTo>
                  <a:pt x="6090" y="9785"/>
                  <a:pt x="6543" y="10022"/>
                  <a:pt x="6980" y="10434"/>
                </a:cubicBezTo>
                <a:cubicBezTo>
                  <a:pt x="7651" y="11066"/>
                  <a:pt x="8975" y="12521"/>
                  <a:pt x="8975" y="12521"/>
                </a:cubicBezTo>
                <a:cubicBezTo>
                  <a:pt x="9601" y="14487"/>
                  <a:pt x="10136" y="16576"/>
                  <a:pt x="10969" y="17739"/>
                </a:cubicBezTo>
                <a:cubicBezTo>
                  <a:pt x="11609" y="18632"/>
                  <a:pt x="12299" y="19130"/>
                  <a:pt x="12963" y="19826"/>
                </a:cubicBezTo>
                <a:cubicBezTo>
                  <a:pt x="13296" y="20173"/>
                  <a:pt x="13615" y="20688"/>
                  <a:pt x="13961" y="20869"/>
                </a:cubicBezTo>
                <a:cubicBezTo>
                  <a:pt x="14626" y="21217"/>
                  <a:pt x="15301" y="21399"/>
                  <a:pt x="15955" y="21913"/>
                </a:cubicBezTo>
                <a:cubicBezTo>
                  <a:pt x="16635" y="22446"/>
                  <a:pt x="17262" y="23568"/>
                  <a:pt x="17950" y="23999"/>
                </a:cubicBezTo>
                <a:cubicBezTo>
                  <a:pt x="20299" y="25474"/>
                  <a:pt x="19076" y="24482"/>
                  <a:pt x="21606" y="27130"/>
                </a:cubicBezTo>
                <a:lnTo>
                  <a:pt x="22603" y="28173"/>
                </a:lnTo>
                <a:cubicBezTo>
                  <a:pt x="22936" y="28521"/>
                  <a:pt x="23287" y="28725"/>
                  <a:pt x="23601" y="29217"/>
                </a:cubicBezTo>
                <a:cubicBezTo>
                  <a:pt x="24976" y="31376"/>
                  <a:pt x="25282" y="32101"/>
                  <a:pt x="26925" y="33391"/>
                </a:cubicBezTo>
                <a:cubicBezTo>
                  <a:pt x="27579" y="33904"/>
                  <a:pt x="28256" y="34056"/>
                  <a:pt x="28919" y="34434"/>
                </a:cubicBezTo>
                <a:cubicBezTo>
                  <a:pt x="34373" y="37547"/>
                  <a:pt x="25350" y="32611"/>
                  <a:pt x="33240" y="37565"/>
                </a:cubicBezTo>
                <a:cubicBezTo>
                  <a:pt x="34349" y="38260"/>
                  <a:pt x="35468" y="38791"/>
                  <a:pt x="36565" y="39652"/>
                </a:cubicBezTo>
                <a:cubicBezTo>
                  <a:pt x="37008" y="39999"/>
                  <a:pt x="37446" y="40414"/>
                  <a:pt x="37894" y="40695"/>
                </a:cubicBezTo>
                <a:cubicBezTo>
                  <a:pt x="39376" y="41625"/>
                  <a:pt x="40125" y="41663"/>
                  <a:pt x="41551" y="42782"/>
                </a:cubicBezTo>
                <a:cubicBezTo>
                  <a:pt x="42207" y="43297"/>
                  <a:pt x="43217" y="44839"/>
                  <a:pt x="43878" y="44869"/>
                </a:cubicBezTo>
                <a:lnTo>
                  <a:pt x="88088" y="45913"/>
                </a:lnTo>
                <a:cubicBezTo>
                  <a:pt x="88753" y="46608"/>
                  <a:pt x="89432" y="47183"/>
                  <a:pt x="90083" y="47999"/>
                </a:cubicBezTo>
                <a:cubicBezTo>
                  <a:pt x="90637" y="48695"/>
                  <a:pt x="91157" y="49761"/>
                  <a:pt x="91745" y="50086"/>
                </a:cubicBezTo>
                <a:cubicBezTo>
                  <a:pt x="93059" y="50814"/>
                  <a:pt x="94407" y="50667"/>
                  <a:pt x="95734" y="51130"/>
                </a:cubicBezTo>
                <a:cubicBezTo>
                  <a:pt x="96403" y="51364"/>
                  <a:pt x="97065" y="51795"/>
                  <a:pt x="97728" y="52173"/>
                </a:cubicBezTo>
                <a:cubicBezTo>
                  <a:pt x="98284" y="52491"/>
                  <a:pt x="98828" y="53031"/>
                  <a:pt x="99390" y="53217"/>
                </a:cubicBezTo>
                <a:cubicBezTo>
                  <a:pt x="100937" y="53728"/>
                  <a:pt x="102493" y="53913"/>
                  <a:pt x="104044" y="54260"/>
                </a:cubicBezTo>
                <a:cubicBezTo>
                  <a:pt x="108085" y="56798"/>
                  <a:pt x="102614" y="53569"/>
                  <a:pt x="109695" y="56347"/>
                </a:cubicBezTo>
                <a:cubicBezTo>
                  <a:pt x="110148" y="56525"/>
                  <a:pt x="110587" y="56979"/>
                  <a:pt x="111024" y="57391"/>
                </a:cubicBezTo>
                <a:lnTo>
                  <a:pt x="114016" y="60521"/>
                </a:lnTo>
                <a:cubicBezTo>
                  <a:pt x="117042" y="63687"/>
                  <a:pt x="112263" y="58831"/>
                  <a:pt x="116675" y="62608"/>
                </a:cubicBezTo>
                <a:cubicBezTo>
                  <a:pt x="117351" y="63187"/>
                  <a:pt x="118670" y="64695"/>
                  <a:pt x="118670" y="64695"/>
                </a:cubicBezTo>
                <a:cubicBezTo>
                  <a:pt x="119461" y="72146"/>
                  <a:pt x="118946" y="69126"/>
                  <a:pt x="120000" y="74086"/>
                </a:cubicBezTo>
                <a:cubicBezTo>
                  <a:pt x="119889" y="77217"/>
                  <a:pt x="119984" y="80490"/>
                  <a:pt x="119667" y="83478"/>
                </a:cubicBezTo>
                <a:cubicBezTo>
                  <a:pt x="119266" y="87257"/>
                  <a:pt x="117596" y="87580"/>
                  <a:pt x="116675" y="87652"/>
                </a:cubicBezTo>
                <a:cubicBezTo>
                  <a:pt x="108367" y="88296"/>
                  <a:pt x="100055" y="88347"/>
                  <a:pt x="91745" y="88695"/>
                </a:cubicBezTo>
                <a:cubicBezTo>
                  <a:pt x="91080" y="90782"/>
                  <a:pt x="90048" y="92156"/>
                  <a:pt x="89750" y="94956"/>
                </a:cubicBezTo>
                <a:cubicBezTo>
                  <a:pt x="89639" y="95999"/>
                  <a:pt x="89666" y="97309"/>
                  <a:pt x="89418" y="98086"/>
                </a:cubicBezTo>
                <a:cubicBezTo>
                  <a:pt x="88853" y="99860"/>
                  <a:pt x="88088" y="100869"/>
                  <a:pt x="87423" y="102260"/>
                </a:cubicBezTo>
                <a:cubicBezTo>
                  <a:pt x="86255" y="104706"/>
                  <a:pt x="86083" y="105462"/>
                  <a:pt x="84432" y="106434"/>
                </a:cubicBezTo>
                <a:cubicBezTo>
                  <a:pt x="83337" y="107079"/>
                  <a:pt x="82209" y="106959"/>
                  <a:pt x="81108" y="107478"/>
                </a:cubicBezTo>
                <a:cubicBezTo>
                  <a:pt x="79990" y="108004"/>
                  <a:pt x="78902" y="109063"/>
                  <a:pt x="77783" y="109565"/>
                </a:cubicBezTo>
                <a:lnTo>
                  <a:pt x="75457" y="110608"/>
                </a:lnTo>
                <a:cubicBezTo>
                  <a:pt x="70249" y="110260"/>
                  <a:pt x="65032" y="110569"/>
                  <a:pt x="59833" y="109565"/>
                </a:cubicBezTo>
                <a:cubicBezTo>
                  <a:pt x="57815" y="109175"/>
                  <a:pt x="55860" y="107135"/>
                  <a:pt x="53850" y="106434"/>
                </a:cubicBezTo>
                <a:cubicBezTo>
                  <a:pt x="49422" y="104890"/>
                  <a:pt x="51859" y="105632"/>
                  <a:pt x="46537" y="104347"/>
                </a:cubicBezTo>
                <a:cubicBezTo>
                  <a:pt x="46204" y="103999"/>
                  <a:pt x="45884" y="103501"/>
                  <a:pt x="45540" y="103304"/>
                </a:cubicBezTo>
                <a:cubicBezTo>
                  <a:pt x="39976" y="100128"/>
                  <a:pt x="31479" y="103038"/>
                  <a:pt x="27590" y="103304"/>
                </a:cubicBezTo>
                <a:lnTo>
                  <a:pt x="25595" y="105391"/>
                </a:lnTo>
                <a:cubicBezTo>
                  <a:pt x="24563" y="106470"/>
                  <a:pt x="24295" y="106587"/>
                  <a:pt x="23268" y="108521"/>
                </a:cubicBezTo>
                <a:cubicBezTo>
                  <a:pt x="22583" y="109812"/>
                  <a:pt x="21939" y="111304"/>
                  <a:pt x="21274" y="112695"/>
                </a:cubicBezTo>
                <a:lnTo>
                  <a:pt x="20277" y="114782"/>
                </a:lnTo>
                <a:cubicBezTo>
                  <a:pt x="20166" y="115826"/>
                  <a:pt x="20163" y="117054"/>
                  <a:pt x="19944" y="117913"/>
                </a:cubicBezTo>
                <a:cubicBezTo>
                  <a:pt x="19695" y="118892"/>
                  <a:pt x="18947" y="119999"/>
                  <a:pt x="18947" y="119999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3825610" y="3251925"/>
            <a:ext cx="3974100" cy="19056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192" y="0"/>
                </a:moveTo>
                <a:lnTo>
                  <a:pt x="8343" y="14396"/>
                </a:lnTo>
                <a:cubicBezTo>
                  <a:pt x="7987" y="14607"/>
                  <a:pt x="7657" y="15078"/>
                  <a:pt x="7308" y="15356"/>
                </a:cubicBezTo>
                <a:cubicBezTo>
                  <a:pt x="6852" y="15718"/>
                  <a:pt x="6387" y="15995"/>
                  <a:pt x="5927" y="16315"/>
                </a:cubicBezTo>
                <a:cubicBezTo>
                  <a:pt x="5034" y="18800"/>
                  <a:pt x="4059" y="21886"/>
                  <a:pt x="2821" y="23034"/>
                </a:cubicBezTo>
                <a:lnTo>
                  <a:pt x="750" y="24953"/>
                </a:lnTo>
                <a:cubicBezTo>
                  <a:pt x="520" y="25913"/>
                  <a:pt x="106" y="26686"/>
                  <a:pt x="60" y="27833"/>
                </a:cubicBezTo>
                <a:cubicBezTo>
                  <a:pt x="-198" y="34316"/>
                  <a:pt x="416" y="32216"/>
                  <a:pt x="1095" y="36470"/>
                </a:cubicBezTo>
                <a:cubicBezTo>
                  <a:pt x="1391" y="38319"/>
                  <a:pt x="1271" y="40798"/>
                  <a:pt x="1786" y="42229"/>
                </a:cubicBezTo>
                <a:cubicBezTo>
                  <a:pt x="5035" y="51266"/>
                  <a:pt x="-175" y="37633"/>
                  <a:pt x="4892" y="47028"/>
                </a:cubicBezTo>
                <a:cubicBezTo>
                  <a:pt x="5237" y="47668"/>
                  <a:pt x="5523" y="48688"/>
                  <a:pt x="5927" y="48947"/>
                </a:cubicBezTo>
                <a:cubicBezTo>
                  <a:pt x="7054" y="49670"/>
                  <a:pt x="8230" y="49531"/>
                  <a:pt x="9378" y="49907"/>
                </a:cubicBezTo>
                <a:cubicBezTo>
                  <a:pt x="10186" y="50171"/>
                  <a:pt x="10989" y="50547"/>
                  <a:pt x="11794" y="50867"/>
                </a:cubicBezTo>
                <a:cubicBezTo>
                  <a:pt x="14863" y="53711"/>
                  <a:pt x="10241" y="49691"/>
                  <a:pt x="17661" y="52786"/>
                </a:cubicBezTo>
                <a:cubicBezTo>
                  <a:pt x="18381" y="53086"/>
                  <a:pt x="19014" y="54373"/>
                  <a:pt x="19732" y="54706"/>
                </a:cubicBezTo>
                <a:cubicBezTo>
                  <a:pt x="21099" y="55339"/>
                  <a:pt x="22489" y="55528"/>
                  <a:pt x="23874" y="55666"/>
                </a:cubicBezTo>
                <a:cubicBezTo>
                  <a:pt x="28934" y="56168"/>
                  <a:pt x="33997" y="56305"/>
                  <a:pt x="39059" y="56625"/>
                </a:cubicBezTo>
                <a:cubicBezTo>
                  <a:pt x="45562" y="59639"/>
                  <a:pt x="35366" y="55021"/>
                  <a:pt x="44236" y="58545"/>
                </a:cubicBezTo>
                <a:cubicBezTo>
                  <a:pt x="44817" y="58775"/>
                  <a:pt x="45378" y="59342"/>
                  <a:pt x="45962" y="59505"/>
                </a:cubicBezTo>
                <a:cubicBezTo>
                  <a:pt x="47683" y="59983"/>
                  <a:pt x="49413" y="60144"/>
                  <a:pt x="51139" y="60464"/>
                </a:cubicBezTo>
                <a:cubicBezTo>
                  <a:pt x="51829" y="60784"/>
                  <a:pt x="52523" y="61042"/>
                  <a:pt x="53209" y="61424"/>
                </a:cubicBezTo>
                <a:cubicBezTo>
                  <a:pt x="53674" y="61683"/>
                  <a:pt x="54124" y="62141"/>
                  <a:pt x="54590" y="62384"/>
                </a:cubicBezTo>
                <a:cubicBezTo>
                  <a:pt x="55965" y="63101"/>
                  <a:pt x="57346" y="63753"/>
                  <a:pt x="58731" y="64303"/>
                </a:cubicBezTo>
                <a:cubicBezTo>
                  <a:pt x="59763" y="64713"/>
                  <a:pt x="60808" y="64811"/>
                  <a:pt x="61837" y="65263"/>
                </a:cubicBezTo>
                <a:cubicBezTo>
                  <a:pt x="65880" y="67038"/>
                  <a:pt x="64099" y="66554"/>
                  <a:pt x="66669" y="68142"/>
                </a:cubicBezTo>
                <a:cubicBezTo>
                  <a:pt x="67242" y="68496"/>
                  <a:pt x="67833" y="68633"/>
                  <a:pt x="68395" y="69102"/>
                </a:cubicBezTo>
                <a:cubicBezTo>
                  <a:pt x="68988" y="69597"/>
                  <a:pt x="69522" y="70578"/>
                  <a:pt x="70120" y="71022"/>
                </a:cubicBezTo>
                <a:cubicBezTo>
                  <a:pt x="71254" y="71862"/>
                  <a:pt x="72459" y="71909"/>
                  <a:pt x="73572" y="72941"/>
                </a:cubicBezTo>
                <a:cubicBezTo>
                  <a:pt x="73917" y="73261"/>
                  <a:pt x="74256" y="73635"/>
                  <a:pt x="74607" y="73901"/>
                </a:cubicBezTo>
                <a:cubicBezTo>
                  <a:pt x="75522" y="74595"/>
                  <a:pt x="77368" y="75820"/>
                  <a:pt x="77368" y="75820"/>
                </a:cubicBezTo>
                <a:cubicBezTo>
                  <a:pt x="79539" y="79844"/>
                  <a:pt x="77210" y="75994"/>
                  <a:pt x="81164" y="79660"/>
                </a:cubicBezTo>
                <a:cubicBezTo>
                  <a:pt x="81855" y="80299"/>
                  <a:pt x="82513" y="81328"/>
                  <a:pt x="83235" y="81579"/>
                </a:cubicBezTo>
                <a:lnTo>
                  <a:pt x="85996" y="82539"/>
                </a:lnTo>
                <a:cubicBezTo>
                  <a:pt x="86689" y="82814"/>
                  <a:pt x="87374" y="83223"/>
                  <a:pt x="88067" y="83499"/>
                </a:cubicBezTo>
                <a:cubicBezTo>
                  <a:pt x="92455" y="85242"/>
                  <a:pt x="89258" y="83585"/>
                  <a:pt x="92554" y="85418"/>
                </a:cubicBezTo>
                <a:cubicBezTo>
                  <a:pt x="94509" y="85098"/>
                  <a:pt x="96471" y="85000"/>
                  <a:pt x="98421" y="84458"/>
                </a:cubicBezTo>
                <a:cubicBezTo>
                  <a:pt x="98783" y="84358"/>
                  <a:pt x="99095" y="83624"/>
                  <a:pt x="99456" y="83499"/>
                </a:cubicBezTo>
                <a:cubicBezTo>
                  <a:pt x="100944" y="82981"/>
                  <a:pt x="102447" y="82859"/>
                  <a:pt x="103943" y="82539"/>
                </a:cubicBezTo>
                <a:cubicBezTo>
                  <a:pt x="108101" y="78684"/>
                  <a:pt x="106069" y="80197"/>
                  <a:pt x="115332" y="82539"/>
                </a:cubicBezTo>
                <a:cubicBezTo>
                  <a:pt x="115745" y="82643"/>
                  <a:pt x="115986" y="84004"/>
                  <a:pt x="116367" y="84458"/>
                </a:cubicBezTo>
                <a:cubicBezTo>
                  <a:pt x="116803" y="84978"/>
                  <a:pt x="117288" y="85098"/>
                  <a:pt x="117748" y="85418"/>
                </a:cubicBezTo>
                <a:cubicBezTo>
                  <a:pt x="118093" y="86058"/>
                  <a:pt x="118412" y="86822"/>
                  <a:pt x="118783" y="87338"/>
                </a:cubicBezTo>
                <a:cubicBezTo>
                  <a:pt x="119108" y="87790"/>
                  <a:pt x="119718" y="87325"/>
                  <a:pt x="119818" y="88297"/>
                </a:cubicBezTo>
                <a:cubicBezTo>
                  <a:pt x="120451" y="94454"/>
                  <a:pt x="119318" y="93931"/>
                  <a:pt x="118093" y="95975"/>
                </a:cubicBezTo>
                <a:cubicBezTo>
                  <a:pt x="112488" y="105328"/>
                  <a:pt x="118226" y="96913"/>
                  <a:pt x="114987" y="100774"/>
                </a:cubicBezTo>
                <a:cubicBezTo>
                  <a:pt x="114514" y="101338"/>
                  <a:pt x="114105" y="102347"/>
                  <a:pt x="113606" y="102694"/>
                </a:cubicBezTo>
                <a:cubicBezTo>
                  <a:pt x="111738" y="103993"/>
                  <a:pt x="109063" y="104640"/>
                  <a:pt x="107049" y="105573"/>
                </a:cubicBezTo>
                <a:cubicBezTo>
                  <a:pt x="101559" y="108118"/>
                  <a:pt x="111363" y="104453"/>
                  <a:pt x="101527" y="107493"/>
                </a:cubicBezTo>
                <a:cubicBezTo>
                  <a:pt x="100718" y="107742"/>
                  <a:pt x="99924" y="108374"/>
                  <a:pt x="99111" y="108452"/>
                </a:cubicBezTo>
                <a:cubicBezTo>
                  <a:pt x="93246" y="109015"/>
                  <a:pt x="87377" y="109092"/>
                  <a:pt x="81510" y="109412"/>
                </a:cubicBezTo>
                <a:cubicBezTo>
                  <a:pt x="74687" y="112122"/>
                  <a:pt x="82927" y="109104"/>
                  <a:pt x="67705" y="111332"/>
                </a:cubicBezTo>
                <a:cubicBezTo>
                  <a:pt x="64589" y="111788"/>
                  <a:pt x="67397" y="113079"/>
                  <a:pt x="63908" y="113251"/>
                </a:cubicBezTo>
                <a:lnTo>
                  <a:pt x="26980" y="114211"/>
                </a:lnTo>
                <a:cubicBezTo>
                  <a:pt x="18690" y="121895"/>
                  <a:pt x="27360" y="114180"/>
                  <a:pt x="3166" y="116130"/>
                </a:cubicBezTo>
                <a:cubicBezTo>
                  <a:pt x="2803" y="116160"/>
                  <a:pt x="2476" y="116770"/>
                  <a:pt x="2131" y="117090"/>
                </a:cubicBezTo>
                <a:cubicBezTo>
                  <a:pt x="1313" y="120502"/>
                  <a:pt x="1855" y="119969"/>
                  <a:pt x="750" y="119969"/>
                </a:cubicBezTo>
              </a:path>
            </a:pathLst>
          </a:custGeom>
          <a:noFill/>
          <a:ln w="41275" cap="flat" cmpd="sng">
            <a:solidFill>
              <a:schemeClr val="accent2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Shape 243"/>
          <p:cNvSpPr/>
          <p:nvPr/>
        </p:nvSpPr>
        <p:spPr>
          <a:xfrm>
            <a:off x="2514606" y="3376795"/>
            <a:ext cx="4697700" cy="1737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9999" y="0"/>
                </a:moveTo>
                <a:cubicBezTo>
                  <a:pt x="119416" y="1754"/>
                  <a:pt x="118785" y="3325"/>
                  <a:pt x="118248" y="5263"/>
                </a:cubicBezTo>
                <a:cubicBezTo>
                  <a:pt x="118000" y="6157"/>
                  <a:pt x="117892" y="7460"/>
                  <a:pt x="117664" y="8421"/>
                </a:cubicBezTo>
                <a:cubicBezTo>
                  <a:pt x="117305" y="9928"/>
                  <a:pt x="116885" y="11228"/>
                  <a:pt x="116496" y="12631"/>
                </a:cubicBezTo>
                <a:cubicBezTo>
                  <a:pt x="116399" y="13684"/>
                  <a:pt x="116375" y="14866"/>
                  <a:pt x="116204" y="15789"/>
                </a:cubicBezTo>
                <a:cubicBezTo>
                  <a:pt x="115975" y="17028"/>
                  <a:pt x="115645" y="17994"/>
                  <a:pt x="115328" y="18947"/>
                </a:cubicBezTo>
                <a:cubicBezTo>
                  <a:pt x="115058" y="19757"/>
                  <a:pt x="114766" y="20486"/>
                  <a:pt x="114452" y="21052"/>
                </a:cubicBezTo>
                <a:cubicBezTo>
                  <a:pt x="112929" y="23798"/>
                  <a:pt x="108903" y="23096"/>
                  <a:pt x="108613" y="23157"/>
                </a:cubicBezTo>
                <a:cubicBezTo>
                  <a:pt x="108223" y="23508"/>
                  <a:pt x="107831" y="23813"/>
                  <a:pt x="107445" y="24210"/>
                </a:cubicBezTo>
                <a:cubicBezTo>
                  <a:pt x="107149" y="24515"/>
                  <a:pt x="106877" y="25263"/>
                  <a:pt x="106569" y="25263"/>
                </a:cubicBezTo>
                <a:cubicBezTo>
                  <a:pt x="104911" y="25263"/>
                  <a:pt x="103258" y="24636"/>
                  <a:pt x="101605" y="24210"/>
                </a:cubicBezTo>
                <a:cubicBezTo>
                  <a:pt x="99704" y="23720"/>
                  <a:pt x="98408" y="23378"/>
                  <a:pt x="96642" y="22105"/>
                </a:cubicBezTo>
                <a:cubicBezTo>
                  <a:pt x="96248" y="21821"/>
                  <a:pt x="95863" y="21403"/>
                  <a:pt x="95474" y="21052"/>
                </a:cubicBezTo>
                <a:lnTo>
                  <a:pt x="83211" y="22105"/>
                </a:lnTo>
                <a:cubicBezTo>
                  <a:pt x="71002" y="23766"/>
                  <a:pt x="84979" y="22191"/>
                  <a:pt x="78540" y="24210"/>
                </a:cubicBezTo>
                <a:cubicBezTo>
                  <a:pt x="76792" y="24758"/>
                  <a:pt x="75036" y="24912"/>
                  <a:pt x="73284" y="25263"/>
                </a:cubicBezTo>
                <a:lnTo>
                  <a:pt x="59562" y="24210"/>
                </a:lnTo>
                <a:cubicBezTo>
                  <a:pt x="58681" y="24097"/>
                  <a:pt x="57814" y="23292"/>
                  <a:pt x="56934" y="23157"/>
                </a:cubicBezTo>
                <a:cubicBezTo>
                  <a:pt x="53238" y="22590"/>
                  <a:pt x="49537" y="22456"/>
                  <a:pt x="45839" y="22105"/>
                </a:cubicBezTo>
                <a:cubicBezTo>
                  <a:pt x="39519" y="18307"/>
                  <a:pt x="42767" y="19861"/>
                  <a:pt x="29489" y="22105"/>
                </a:cubicBezTo>
                <a:cubicBezTo>
                  <a:pt x="28114" y="22337"/>
                  <a:pt x="26773" y="23798"/>
                  <a:pt x="25401" y="24210"/>
                </a:cubicBezTo>
                <a:cubicBezTo>
                  <a:pt x="23401" y="24811"/>
                  <a:pt x="21996" y="24886"/>
                  <a:pt x="20145" y="26315"/>
                </a:cubicBezTo>
                <a:cubicBezTo>
                  <a:pt x="19361" y="26922"/>
                  <a:pt x="18592" y="27770"/>
                  <a:pt x="17810" y="28421"/>
                </a:cubicBezTo>
                <a:cubicBezTo>
                  <a:pt x="17326" y="28823"/>
                  <a:pt x="16829" y="29002"/>
                  <a:pt x="16350" y="29473"/>
                </a:cubicBezTo>
                <a:cubicBezTo>
                  <a:pt x="15320" y="30486"/>
                  <a:pt x="14476" y="32051"/>
                  <a:pt x="13430" y="32631"/>
                </a:cubicBezTo>
                <a:cubicBezTo>
                  <a:pt x="12559" y="33114"/>
                  <a:pt x="11678" y="33333"/>
                  <a:pt x="10802" y="33684"/>
                </a:cubicBezTo>
                <a:cubicBezTo>
                  <a:pt x="10510" y="34385"/>
                  <a:pt x="10247" y="35275"/>
                  <a:pt x="9927" y="35789"/>
                </a:cubicBezTo>
                <a:cubicBezTo>
                  <a:pt x="9364" y="36690"/>
                  <a:pt x="8759" y="37192"/>
                  <a:pt x="8175" y="37894"/>
                </a:cubicBezTo>
                <a:cubicBezTo>
                  <a:pt x="6075" y="40418"/>
                  <a:pt x="8697" y="37356"/>
                  <a:pt x="6131" y="40000"/>
                </a:cubicBezTo>
                <a:cubicBezTo>
                  <a:pt x="5835" y="40304"/>
                  <a:pt x="5530" y="40556"/>
                  <a:pt x="5255" y="41052"/>
                </a:cubicBezTo>
                <a:cubicBezTo>
                  <a:pt x="4941" y="41618"/>
                  <a:pt x="4708" y="42713"/>
                  <a:pt x="4379" y="43157"/>
                </a:cubicBezTo>
                <a:cubicBezTo>
                  <a:pt x="3914" y="43786"/>
                  <a:pt x="3406" y="43859"/>
                  <a:pt x="2919" y="44210"/>
                </a:cubicBezTo>
                <a:lnTo>
                  <a:pt x="1167" y="50526"/>
                </a:lnTo>
                <a:lnTo>
                  <a:pt x="291" y="53684"/>
                </a:lnTo>
                <a:cubicBezTo>
                  <a:pt x="194" y="54736"/>
                  <a:pt x="0" y="55732"/>
                  <a:pt x="0" y="56842"/>
                </a:cubicBezTo>
                <a:cubicBezTo>
                  <a:pt x="0" y="59257"/>
                  <a:pt x="399" y="62491"/>
                  <a:pt x="875" y="64210"/>
                </a:cubicBezTo>
                <a:cubicBezTo>
                  <a:pt x="1124" y="65105"/>
                  <a:pt x="1459" y="65614"/>
                  <a:pt x="1751" y="66315"/>
                </a:cubicBezTo>
                <a:cubicBezTo>
                  <a:pt x="1946" y="67368"/>
                  <a:pt x="2087" y="68579"/>
                  <a:pt x="2335" y="69473"/>
                </a:cubicBezTo>
                <a:cubicBezTo>
                  <a:pt x="2583" y="70368"/>
                  <a:pt x="2861" y="71492"/>
                  <a:pt x="3211" y="71578"/>
                </a:cubicBezTo>
                <a:cubicBezTo>
                  <a:pt x="7193" y="72557"/>
                  <a:pt x="11192" y="72280"/>
                  <a:pt x="15182" y="72631"/>
                </a:cubicBezTo>
                <a:cubicBezTo>
                  <a:pt x="17954" y="75962"/>
                  <a:pt x="16321" y="74535"/>
                  <a:pt x="20145" y="75789"/>
                </a:cubicBezTo>
                <a:cubicBezTo>
                  <a:pt x="23983" y="79248"/>
                  <a:pt x="19566" y="75572"/>
                  <a:pt x="28905" y="77894"/>
                </a:cubicBezTo>
                <a:cubicBezTo>
                  <a:pt x="29212" y="77971"/>
                  <a:pt x="29477" y="78764"/>
                  <a:pt x="29781" y="78947"/>
                </a:cubicBezTo>
                <a:cubicBezTo>
                  <a:pt x="31233" y="79820"/>
                  <a:pt x="32702" y="80301"/>
                  <a:pt x="34160" y="81052"/>
                </a:cubicBezTo>
                <a:cubicBezTo>
                  <a:pt x="34746" y="81354"/>
                  <a:pt x="35323" y="81881"/>
                  <a:pt x="35912" y="82105"/>
                </a:cubicBezTo>
                <a:cubicBezTo>
                  <a:pt x="37174" y="82584"/>
                  <a:pt x="38442" y="82807"/>
                  <a:pt x="39708" y="83157"/>
                </a:cubicBezTo>
                <a:cubicBezTo>
                  <a:pt x="40402" y="83992"/>
                  <a:pt x="41018" y="84822"/>
                  <a:pt x="41751" y="85263"/>
                </a:cubicBezTo>
                <a:cubicBezTo>
                  <a:pt x="42525" y="85728"/>
                  <a:pt x="43309" y="85964"/>
                  <a:pt x="44087" y="86315"/>
                </a:cubicBezTo>
                <a:cubicBezTo>
                  <a:pt x="43990" y="87719"/>
                  <a:pt x="44025" y="89341"/>
                  <a:pt x="43795" y="90526"/>
                </a:cubicBezTo>
                <a:cubicBezTo>
                  <a:pt x="41350" y="103118"/>
                  <a:pt x="43019" y="92391"/>
                  <a:pt x="40291" y="98947"/>
                </a:cubicBezTo>
                <a:cubicBezTo>
                  <a:pt x="37781" y="104980"/>
                  <a:pt x="40957" y="97747"/>
                  <a:pt x="38540" y="102105"/>
                </a:cubicBezTo>
                <a:cubicBezTo>
                  <a:pt x="38226" y="102671"/>
                  <a:pt x="37986" y="103712"/>
                  <a:pt x="37664" y="104210"/>
                </a:cubicBezTo>
                <a:cubicBezTo>
                  <a:pt x="37295" y="104780"/>
                  <a:pt x="36880" y="104847"/>
                  <a:pt x="36496" y="105263"/>
                </a:cubicBezTo>
                <a:cubicBezTo>
                  <a:pt x="35906" y="105900"/>
                  <a:pt x="35341" y="106830"/>
                  <a:pt x="34744" y="107368"/>
                </a:cubicBezTo>
                <a:cubicBezTo>
                  <a:pt x="34355" y="107719"/>
                  <a:pt x="33952" y="107913"/>
                  <a:pt x="33576" y="108421"/>
                </a:cubicBezTo>
                <a:cubicBezTo>
                  <a:pt x="33169" y="108972"/>
                  <a:pt x="32808" y="109908"/>
                  <a:pt x="32408" y="110526"/>
                </a:cubicBezTo>
                <a:cubicBezTo>
                  <a:pt x="31822" y="111432"/>
                  <a:pt x="30957" y="112097"/>
                  <a:pt x="30364" y="112631"/>
                </a:cubicBezTo>
                <a:cubicBezTo>
                  <a:pt x="28975" y="115971"/>
                  <a:pt x="30035" y="113935"/>
                  <a:pt x="28321" y="115789"/>
                </a:cubicBezTo>
                <a:lnTo>
                  <a:pt x="25693" y="118947"/>
                </a:lnTo>
                <a:cubicBezTo>
                  <a:pt x="25401" y="119298"/>
                  <a:pt x="25125" y="120000"/>
                  <a:pt x="24817" y="120000"/>
                </a:cubicBezTo>
                <a:lnTo>
                  <a:pt x="23357" y="12000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idx="1"/>
          </p:nvPr>
        </p:nvSpPr>
        <p:spPr>
          <a:xfrm>
            <a:off x="188100" y="315950"/>
            <a:ext cx="8937000" cy="92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3000" b="1" dirty="0" smtClean="0">
                <a:latin typeface="Verdana"/>
                <a:ea typeface="Verdana"/>
                <a:cs typeface="Verdana"/>
                <a:sym typeface="Verdana"/>
              </a:rPr>
              <a:t>iMuSciCA STEAM </a:t>
            </a:r>
            <a:r>
              <a:rPr lang="en-US" sz="3000" b="1" dirty="0">
                <a:latin typeface="Verdana"/>
                <a:ea typeface="Verdana"/>
                <a:cs typeface="Verdana"/>
                <a:sym typeface="Verdana"/>
              </a:rPr>
              <a:t>pedagogy </a:t>
            </a:r>
            <a:r>
              <a:rPr lang="en-US" sz="3000" b="1" dirty="0" smtClean="0">
                <a:latin typeface="Verdana"/>
                <a:ea typeface="Verdana"/>
                <a:cs typeface="Verdana"/>
                <a:sym typeface="Verdana"/>
              </a:rPr>
              <a:t>reflects </a:t>
            </a:r>
            <a:r>
              <a:rPr lang="en-US" sz="3000" b="1" dirty="0"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3000" b="1" dirty="0">
                <a:latin typeface="Verdana"/>
                <a:ea typeface="Verdana"/>
                <a:cs typeface="Verdana"/>
                <a:sym typeface="Verdana"/>
              </a:rPr>
            </a:br>
            <a:endParaRPr lang="en-US" sz="30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body" idx="4294967295"/>
          </p:nvPr>
        </p:nvSpPr>
        <p:spPr>
          <a:xfrm>
            <a:off x="102335" y="5802900"/>
            <a:ext cx="4810608" cy="922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sz="3000" b="1" dirty="0"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3000" b="1" dirty="0">
                <a:latin typeface="Verdana"/>
                <a:ea typeface="Verdana"/>
                <a:cs typeface="Verdana"/>
                <a:sym typeface="Verdana"/>
              </a:rPr>
            </a:br>
            <a:r>
              <a:rPr lang="en-US" sz="3000" b="1" i="1" dirty="0">
                <a:latin typeface="Verdana"/>
                <a:ea typeface="Verdana"/>
                <a:cs typeface="Verdana"/>
                <a:sym typeface="Verdana"/>
              </a:rPr>
              <a:t>real </a:t>
            </a:r>
            <a:r>
              <a:rPr lang="en-US" sz="3000" b="1" dirty="0">
                <a:latin typeface="Verdana"/>
                <a:ea typeface="Verdana"/>
                <a:cs typeface="Verdana"/>
                <a:sym typeface="Verdana"/>
              </a:rPr>
              <a:t>world of STEAM</a:t>
            </a: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6500" y="1392662"/>
            <a:ext cx="1972978" cy="132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4912" y="1334345"/>
            <a:ext cx="2147179" cy="1437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5">
            <a:alphaModFix/>
          </a:blip>
          <a:srcRect l="24681" t="21691"/>
          <a:stretch/>
        </p:blipFill>
        <p:spPr>
          <a:xfrm>
            <a:off x="980204" y="1334350"/>
            <a:ext cx="2065199" cy="143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5712" y="5152637"/>
            <a:ext cx="2230534" cy="143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3593" y="5744588"/>
            <a:ext cx="2230525" cy="865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980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/>
      <p:bldP spid="242" grpId="0" animBg="1"/>
      <p:bldP spid="2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58105"/>
            <a:ext cx="8229600" cy="4525963"/>
          </a:xfrm>
        </p:spPr>
        <p:txBody>
          <a:bodyPr/>
          <a:lstStyle/>
          <a:p>
            <a:r>
              <a:rPr lang="nl-BE" sz="2400" dirty="0" smtClean="0"/>
              <a:t>iMuSciCA </a:t>
            </a:r>
            <a:r>
              <a:rPr lang="nl-BE" sz="2400" dirty="0" err="1" smtClean="0"/>
              <a:t>workbench</a:t>
            </a:r>
            <a:r>
              <a:rPr lang="nl-BE" sz="2400" dirty="0"/>
              <a:t>: </a:t>
            </a:r>
            <a:r>
              <a:rPr lang="nl-BE" sz="2400" dirty="0">
                <a:hlinkClick r:id="rId2"/>
              </a:rPr>
              <a:t>https://workbench.imuscica.eu</a:t>
            </a:r>
            <a:r>
              <a:rPr lang="nl-BE" sz="2400" dirty="0" smtClean="0">
                <a:hlinkClick r:id="rId2"/>
              </a:rPr>
              <a:t>/</a:t>
            </a:r>
            <a:r>
              <a:rPr lang="nl-BE" sz="2400" dirty="0" smtClean="0"/>
              <a:t> </a:t>
            </a:r>
            <a:endParaRPr lang="nl-BE" sz="2400" dirty="0"/>
          </a:p>
          <a:p>
            <a:endParaRPr lang="nl-BE" sz="2400" dirty="0" smtClean="0"/>
          </a:p>
          <a:p>
            <a:endParaRPr lang="nl-BE" sz="2400" dirty="0" smtClean="0"/>
          </a:p>
          <a:p>
            <a:endParaRPr lang="nl-BE" sz="2400" dirty="0"/>
          </a:p>
          <a:p>
            <a:endParaRPr lang="nl-BE" sz="2400" dirty="0" smtClean="0"/>
          </a:p>
          <a:p>
            <a:endParaRPr lang="nl-BE" sz="2400" dirty="0"/>
          </a:p>
          <a:p>
            <a:r>
              <a:rPr lang="nl-BE" sz="2400" dirty="0" smtClean="0"/>
              <a:t>iMuSciCA </a:t>
            </a:r>
            <a:r>
              <a:rPr lang="nl-BE" sz="2400" dirty="0" err="1" smtClean="0"/>
              <a:t>scenarios</a:t>
            </a:r>
            <a:r>
              <a:rPr lang="nl-BE" sz="2400" dirty="0" smtClean="0"/>
              <a:t> </a:t>
            </a:r>
            <a:r>
              <a:rPr lang="nl-BE" sz="2400" dirty="0" err="1" smtClean="0"/>
              <a:t>and</a:t>
            </a:r>
            <a:r>
              <a:rPr lang="nl-BE" sz="2400" dirty="0" smtClean="0"/>
              <a:t> </a:t>
            </a:r>
            <a:r>
              <a:rPr lang="nl-BE" sz="2400" dirty="0" err="1" smtClean="0"/>
              <a:t>lesson</a:t>
            </a:r>
            <a:r>
              <a:rPr lang="nl-BE" sz="2400" dirty="0" smtClean="0"/>
              <a:t> </a:t>
            </a:r>
            <a:r>
              <a:rPr lang="nl-BE" sz="2400" dirty="0" err="1" smtClean="0"/>
              <a:t>plans</a:t>
            </a:r>
            <a:r>
              <a:rPr lang="nl-BE" sz="2400" dirty="0" smtClean="0"/>
              <a:t> (in </a:t>
            </a:r>
            <a:r>
              <a:rPr lang="nl-BE" sz="2400" dirty="0" err="1" smtClean="0"/>
              <a:t>Moodle</a:t>
            </a:r>
            <a:r>
              <a:rPr lang="nl-BE" sz="2400" dirty="0" smtClean="0"/>
              <a:t>)</a:t>
            </a:r>
          </a:p>
          <a:p>
            <a:pPr marL="631825" indent="-268288">
              <a:buNone/>
            </a:pPr>
            <a:r>
              <a:rPr lang="nl-BE" sz="2000" dirty="0" smtClean="0"/>
              <a:t>For </a:t>
            </a:r>
            <a:r>
              <a:rPr lang="nl-BE" sz="2000" dirty="0" err="1" smtClean="0"/>
              <a:t>lower</a:t>
            </a:r>
            <a:r>
              <a:rPr lang="nl-BE" sz="2000" dirty="0" smtClean="0"/>
              <a:t> (12-15 yo) </a:t>
            </a:r>
            <a:r>
              <a:rPr lang="nl-BE" sz="2000" dirty="0" err="1" smtClean="0"/>
              <a:t>and</a:t>
            </a:r>
            <a:endParaRPr lang="nl-BE" sz="2000" dirty="0" smtClean="0"/>
          </a:p>
          <a:p>
            <a:pPr marL="631825" indent="-268288">
              <a:buNone/>
            </a:pPr>
            <a:r>
              <a:rPr lang="nl-BE" sz="2000" dirty="0" err="1" smtClean="0"/>
              <a:t>upper</a:t>
            </a:r>
            <a:r>
              <a:rPr lang="nl-BE" sz="2000" dirty="0" smtClean="0"/>
              <a:t> </a:t>
            </a:r>
            <a:r>
              <a:rPr lang="nl-BE" sz="2000" dirty="0" err="1" smtClean="0"/>
              <a:t>seconday</a:t>
            </a:r>
            <a:r>
              <a:rPr lang="nl-BE" sz="2000" dirty="0" smtClean="0"/>
              <a:t> (15-18 yo)</a:t>
            </a:r>
            <a:endParaRPr lang="nl-BE" sz="20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244"/>
          <p:cNvSpPr txBox="1">
            <a:spLocks/>
          </p:cNvSpPr>
          <p:nvPr/>
        </p:nvSpPr>
        <p:spPr bwMode="auto">
          <a:xfrm>
            <a:off x="188100" y="315950"/>
            <a:ext cx="8937000" cy="9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3000" b="1" dirty="0" smtClean="0">
                <a:latin typeface="Verdana"/>
                <a:ea typeface="Verdana"/>
                <a:cs typeface="Verdana"/>
                <a:sym typeface="Verdana"/>
              </a:rPr>
              <a:t>iMuSciCA STEAM pedagogy: How?</a:t>
            </a:r>
            <a:br>
              <a:rPr lang="en-US" sz="3000" b="1" dirty="0" smtClean="0">
                <a:latin typeface="Verdana"/>
                <a:ea typeface="Verdana"/>
                <a:cs typeface="Verdana"/>
                <a:sym typeface="Verdana"/>
              </a:rPr>
            </a:br>
            <a:endParaRPr lang="en-US" sz="30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6" name="Picture 2" descr="https://lh3.googleusercontent.com/qnBDhxjEkW3lFgho3ESqoWJBNfbb5X9QbiGACG2oD-O7YE7ZVe-xWdx8uuVeL05HLGQaQLorpTzPdya63eB-XiswI89_8rhZOwn3SBRGkmoXVzA3XaXel55xgv6fFqga7FT72jX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272" y="1975393"/>
            <a:ext cx="3291728" cy="15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b="4183"/>
          <a:stretch/>
        </p:blipFill>
        <p:spPr>
          <a:xfrm>
            <a:off x="4172506" y="4411053"/>
            <a:ext cx="3846781" cy="207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1068108"/>
            <a:ext cx="9144000" cy="55457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2645"/>
            <a:ext cx="8229600" cy="985463"/>
          </a:xfrm>
        </p:spPr>
        <p:txBody>
          <a:bodyPr/>
          <a:lstStyle/>
          <a:p>
            <a:r>
              <a:rPr lang="nl-BE" dirty="0" err="1" smtClean="0"/>
              <a:t>Connections</a:t>
            </a:r>
            <a:r>
              <a:rPr lang="nl-BE" dirty="0" smtClean="0"/>
              <a:t> </a:t>
            </a:r>
            <a:r>
              <a:rPr lang="nl-BE" dirty="0" err="1" smtClean="0"/>
              <a:t>between</a:t>
            </a:r>
            <a:r>
              <a:rPr lang="nl-BE" dirty="0" smtClean="0"/>
              <a:t> </a:t>
            </a:r>
            <a:r>
              <a:rPr lang="nl-BE" dirty="0" err="1" smtClean="0"/>
              <a:t>scenarios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200" b="0" i="0" u="none" strike="noStrike" cap="none" dirty="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https://lh3.googleusercontent.com/L4cwMnQvqE1-q5J47_uyjb7WHIEbzLweHX1jxejz0rs961tH7uKNlElXXjhyDyo23OKrrvpcngZJQM6AKLez6XQG6An7IOYwz46II2GP13iuhL80H5mTMMi74TiXaRqOyvVXh1n_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75" r="2311"/>
          <a:stretch/>
        </p:blipFill>
        <p:spPr bwMode="auto">
          <a:xfrm>
            <a:off x="551329" y="1068108"/>
            <a:ext cx="7852214" cy="534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1143627" y="2706452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BE" i="1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BE" i="1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S/M</a:t>
            </a:r>
            <a:r>
              <a:rPr lang="nl-BE" i="1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nl-BE" i="1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6521822" y="2783396"/>
            <a:ext cx="15195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nl-BE" i="1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nl-BE" i="1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 S M</a:t>
            </a:r>
            <a:r>
              <a:rPr lang="nl-BE" sz="1400" b="1" i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/>
            </a:r>
            <a:br>
              <a:rPr lang="nl-BE" sz="1400" b="1" i="1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endParaRPr lang="nl-BE" sz="1400" i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613211" y="6244567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BE" i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BE" i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S/M</a:t>
            </a:r>
            <a:r>
              <a:rPr lang="nl-BE" i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8" name="Rechthoek 7"/>
          <p:cNvSpPr/>
          <p:nvPr/>
        </p:nvSpPr>
        <p:spPr>
          <a:xfrm>
            <a:off x="3294035" y="3733367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(S/M)</a:t>
            </a:r>
            <a:endParaRPr lang="nl-BE" dirty="0"/>
          </a:p>
        </p:txBody>
      </p:sp>
      <p:sp>
        <p:nvSpPr>
          <p:cNvPr id="10" name="Rechthoek 9"/>
          <p:cNvSpPr/>
          <p:nvPr/>
        </p:nvSpPr>
        <p:spPr>
          <a:xfrm>
            <a:off x="6807477" y="3788723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i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(S/M)</a:t>
            </a:r>
            <a:endParaRPr lang="nl-BE" dirty="0"/>
          </a:p>
        </p:txBody>
      </p:sp>
      <p:sp>
        <p:nvSpPr>
          <p:cNvPr id="9" name="Tekstvak 8"/>
          <p:cNvSpPr txBox="1"/>
          <p:nvPr/>
        </p:nvSpPr>
        <p:spPr>
          <a:xfrm>
            <a:off x="5583071" y="6255192"/>
            <a:ext cx="1500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i="1" dirty="0" err="1" smtClean="0">
                <a:solidFill>
                  <a:srgbClr val="FF0000"/>
                </a:solidFill>
              </a:rPr>
              <a:t>To</a:t>
            </a:r>
            <a:r>
              <a:rPr lang="nl-BE" sz="1400" i="1" dirty="0" smtClean="0">
                <a:solidFill>
                  <a:srgbClr val="FF0000"/>
                </a:solidFill>
              </a:rPr>
              <a:t> </a:t>
            </a:r>
            <a:r>
              <a:rPr lang="nl-BE" sz="1400" i="1" dirty="0" err="1" smtClean="0">
                <a:solidFill>
                  <a:srgbClr val="FF0000"/>
                </a:solidFill>
              </a:rPr>
              <a:t>be</a:t>
            </a:r>
            <a:r>
              <a:rPr lang="nl-BE" sz="1400" i="1" dirty="0" smtClean="0">
                <a:solidFill>
                  <a:srgbClr val="FF0000"/>
                </a:solidFill>
              </a:rPr>
              <a:t> </a:t>
            </a:r>
            <a:r>
              <a:rPr lang="en-NZ" sz="1400" i="1" dirty="0" smtClean="0">
                <a:solidFill>
                  <a:srgbClr val="FF0000"/>
                </a:solidFill>
              </a:rPr>
              <a:t>developed</a:t>
            </a:r>
            <a:endParaRPr lang="en-NZ" sz="1400" i="1" dirty="0">
              <a:solidFill>
                <a:srgbClr val="FF000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545734" y="2938315"/>
            <a:ext cx="1863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 smtClean="0"/>
              <a:t>More </a:t>
            </a:r>
            <a:r>
              <a:rPr lang="nl-BE" b="1" dirty="0" err="1" smtClean="0"/>
              <a:t>guided</a:t>
            </a:r>
            <a:r>
              <a:rPr lang="nl-BE" b="1" dirty="0" smtClean="0"/>
              <a:t> </a:t>
            </a:r>
            <a:r>
              <a:rPr lang="nl-BE" b="1" dirty="0" err="1" smtClean="0"/>
              <a:t>scenarios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15357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9545" y="33307"/>
            <a:ext cx="8229600" cy="1143000"/>
          </a:xfrm>
        </p:spPr>
        <p:txBody>
          <a:bodyPr/>
          <a:lstStyle/>
          <a:p>
            <a:r>
              <a:rPr lang="nl-BE" dirty="0" err="1" smtClean="0"/>
              <a:t>Structure</a:t>
            </a:r>
            <a:r>
              <a:rPr lang="nl-BE" dirty="0" smtClean="0"/>
              <a:t> of </a:t>
            </a:r>
            <a:r>
              <a:rPr lang="nl-BE" dirty="0" err="1" smtClean="0"/>
              <a:t>scenarios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l="14969" t="40978" r="15942" b="34193"/>
          <a:stretch/>
        </p:blipFill>
        <p:spPr>
          <a:xfrm>
            <a:off x="77372" y="2110154"/>
            <a:ext cx="8989255" cy="181638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l="14969" t="27356" r="16266" b="35048"/>
          <a:stretch/>
        </p:blipFill>
        <p:spPr>
          <a:xfrm>
            <a:off x="90819" y="3813798"/>
            <a:ext cx="8947052" cy="27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395</TotalTime>
  <Words>500</Words>
  <Application>Microsoft Office PowerPoint</Application>
  <PresentationFormat>Diavoorstelling (4:3)</PresentationFormat>
  <Paragraphs>108</Paragraphs>
  <Slides>16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Wingdings</vt:lpstr>
      <vt:lpstr>Verdana</vt:lpstr>
      <vt:lpstr>Times New Roman</vt:lpstr>
      <vt:lpstr>Arial</vt:lpstr>
      <vt:lpstr>Calibri</vt:lpstr>
      <vt:lpstr>Diseño predeterminado</vt:lpstr>
      <vt:lpstr> iMuSciCA STEAM pedagogy where music, science and engineering reinforce each other   </vt:lpstr>
      <vt:lpstr>What is a STEAM pedagogy?</vt:lpstr>
      <vt:lpstr>Example of a iMuSciCA concept map </vt:lpstr>
      <vt:lpstr>Make a concept map of E, S, M</vt:lpstr>
      <vt:lpstr>No contradiction</vt:lpstr>
      <vt:lpstr>PowerPoint-presentatie</vt:lpstr>
      <vt:lpstr>PowerPoint-presentatie</vt:lpstr>
      <vt:lpstr>Connections between scenarios</vt:lpstr>
      <vt:lpstr>Structure of scenarios</vt:lpstr>
      <vt:lpstr>PowerPoint-presentatie</vt:lpstr>
      <vt:lpstr>IBSE in iMuSciCA</vt:lpstr>
      <vt:lpstr>Open inquiry vs guided inquiry?</vt:lpstr>
      <vt:lpstr>Subtle shift towards more genuine inquiry!</vt:lpstr>
      <vt:lpstr>Warning! Gradually growing </vt:lpstr>
      <vt:lpstr>iMuSciCA Pedagogical guide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iMuSciCA STEAM-project waar muziek, fysica en engineering elkaar versterken</dc:title>
  <dc:creator>Erica Andreotti</dc:creator>
  <cp:lastModifiedBy>Erica Andreotti</cp:lastModifiedBy>
  <cp:revision>82</cp:revision>
  <dcterms:modified xsi:type="dcterms:W3CDTF">2018-07-01T20:22:57Z</dcterms:modified>
</cp:coreProperties>
</file>