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5"/>
  </p:notesMasterIdLst>
  <p:sldIdLst>
    <p:sldId id="256" r:id="rId3"/>
    <p:sldId id="270" r:id="rId4"/>
    <p:sldId id="282" r:id="rId5"/>
    <p:sldId id="284" r:id="rId6"/>
    <p:sldId id="283" r:id="rId7"/>
    <p:sldId id="271" r:id="rId8"/>
    <p:sldId id="27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310" r:id="rId19"/>
    <p:sldId id="292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595" autoAdjust="0"/>
  </p:normalViewPr>
  <p:slideViewPr>
    <p:cSldViewPr>
      <p:cViewPr>
        <p:scale>
          <a:sx n="69" d="100"/>
          <a:sy n="69" d="100"/>
        </p:scale>
        <p:origin x="-139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D2D0-DC20-4A48-B78A-3C228B216F59}" type="datetimeFigureOut">
              <a:rPr lang="el-GR" smtClean="0"/>
              <a:t>16/7/2019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6A8EB-CCA0-45D7-873A-63AF1BCF4AF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785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Up~7km/s, Us~3.5m/s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779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Επιπλέον πηγές: </a:t>
            </a:r>
            <a:r>
              <a:rPr lang="en-US" dirty="0" smtClean="0"/>
              <a:t>http://geophysics.eas.gatech.edu/people/zpeng/EQ_Music/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211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l-GR" dirty="0" smtClean="0"/>
              <a:t>Εδώ μπορούμε να επεκταθούμε</a:t>
            </a:r>
            <a:r>
              <a:rPr lang="el-GR" baseline="0" dirty="0" smtClean="0"/>
              <a:t> περεταίρω χρησιμοποιώντας</a:t>
            </a:r>
            <a:r>
              <a:rPr lang="el-GR" dirty="0" smtClean="0"/>
              <a:t> το </a:t>
            </a:r>
            <a:r>
              <a:rPr lang="en-US" dirty="0" smtClean="0"/>
              <a:t>Audacity</a:t>
            </a:r>
            <a:endParaRPr lang="el-GR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A</a:t>
            </a:r>
            <a:r>
              <a:rPr lang="el-GR" dirty="0" smtClean="0"/>
              <a:t>ν ένας σεισμός έχει διάρκεια 2 λεπτών και συχνότητα που βρίσκεται στην περιοχή των 5 </a:t>
            </a:r>
            <a:r>
              <a:rPr lang="en-US" dirty="0" smtClean="0"/>
              <a:t>Hz, </a:t>
            </a:r>
            <a:r>
              <a:rPr lang="el-GR" dirty="0" smtClean="0"/>
              <a:t>πόσες φορές πιο «γρήγορα» θα πρέπει να τον «τρέξουμε» για να είναι οριακά πάνω από το όριο ακουστότητας; Πόση θα είναι η διάρκεια του σεισμού που θα ακούσουμε;</a:t>
            </a:r>
            <a:br>
              <a:rPr lang="el-GR" dirty="0" smtClean="0"/>
            </a:br>
            <a:endParaRPr lang="el-GR" dirty="0" smtClean="0"/>
          </a:p>
          <a:p>
            <a:pPr marL="228600" indent="-228600">
              <a:buAutoNum type="arabicPeriod"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5669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l-GR" dirty="0" smtClean="0"/>
              <a:t>ρχή</a:t>
            </a:r>
            <a:r>
              <a:rPr lang="el-GR" baseline="0" dirty="0" smtClean="0"/>
              <a:t> πρακτικής δραστηριότητας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736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Σεισμογράμματα και χαρτί μιλιμετρέ προσφέρονται</a:t>
            </a:r>
            <a:r>
              <a:rPr lang="el-GR" baseline="0" dirty="0" smtClean="0"/>
              <a:t> τυπωμένα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96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Πόσο πιο γρήγορα «παίζει» η σύνθεσή</a:t>
            </a:r>
            <a:r>
              <a:rPr lang="el-GR" baseline="0" dirty="0" smtClean="0"/>
              <a:t> σας συγκριτικά με τον πραγματικό σεισμό συναρτήσει των </a:t>
            </a:r>
            <a:r>
              <a:rPr lang="en-US" baseline="0" dirty="0" smtClean="0"/>
              <a:t>BPM</a:t>
            </a:r>
            <a:r>
              <a:rPr lang="el-GR" baseline="0" dirty="0" smtClean="0"/>
              <a:t>;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6A8EB-CCA0-45D7-873A-63AF1BCF4AFA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986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2FA8FD-AA91-4F13-8A99-FFAE20063268}" type="datetime1">
              <a:rPr lang="el-GR" smtClean="0"/>
              <a:t>16/7/2019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ED21-A832-4EE0-9103-C51AAC80CF8C}" type="datetime1">
              <a:rPr lang="el-GR" smtClean="0"/>
              <a:t>16/7/2019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427B-42E7-44B6-9093-7D193A1F619F}" type="datetime1">
              <a:rPr lang="el-GR" smtClean="0"/>
              <a:t>16/7/2019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538D75A-6903-4F78-AC25-F00B069790EF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599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4C20E4-6A4A-4C40-943F-A07443F5D29A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06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D03D79-678F-4EF7-ADCC-C6B238B72A56}" type="datetime1">
              <a:rPr lang="el-GR" smtClean="0">
                <a:solidFill>
                  <a:srgbClr val="EEECE1"/>
                </a:solidFill>
              </a:rPr>
              <a:t>16/7/2019</a:t>
            </a:fld>
            <a:endParaRPr lang="el-GR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l-GR" smtClean="0">
                <a:solidFill>
                  <a:srgbClr val="EEECE1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EEECE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447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4B0D-49C2-47F6-A46C-D1997DE57163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3493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9D434-87BC-4620-B8B5-7B800D775B25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452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CBD20B-E13B-4DA5-B270-B0EE9E211709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1BC0-37DD-4D78-B1AC-50919C1299C1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485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6E27F4-43C1-4778-B03B-059DD25BC542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82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62FDA7-FD7D-4B48-8827-0FF5ABDB2179}" type="datetime1">
              <a:rPr lang="el-GR" smtClean="0"/>
              <a:t>16/7/2019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31FBC9-50E0-46C3-8658-CBF1F584AA64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7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24BFF-57F8-45EB-BD3B-0AB904DF01D7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7445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7C9E-E57C-4EDB-9E03-318A80FFDCC1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350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76BF7F8-A89E-446E-A389-0C16222AD200}" type="datetime1">
              <a:rPr lang="el-GR" smtClean="0"/>
              <a:t>16/7/2019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6D3D2-D47D-4583-94FC-94F664B69C29}" type="datetime1">
              <a:rPr lang="el-GR" smtClean="0"/>
              <a:t>16/7/2019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9615-4672-4691-A86A-73CEDC73EEBB}" type="datetime1">
              <a:rPr lang="el-GR" smtClean="0"/>
              <a:t>16/7/2019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72ED6B-17AF-40D8-91D8-B283E2FCA619}" type="datetime1">
              <a:rPr lang="el-GR" smtClean="0"/>
              <a:t>16/7/2019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C3C7-53FF-4A4D-A15C-278913F5F310}" type="datetime1">
              <a:rPr lang="el-GR" smtClean="0"/>
              <a:t>16/7/2019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09112E4-8679-44D7-9AA8-BE89CD1D6E22}" type="datetime1">
              <a:rPr lang="el-GR" smtClean="0"/>
              <a:t>16/7/2019</a:t>
            </a:fld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BC52C0-278B-4AC4-A485-23F17C6EF462}" type="datetime1">
              <a:rPr lang="el-GR" smtClean="0"/>
              <a:t>16/7/2019</a:t>
            </a:fld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7C27EE-78A2-46C4-9C0A-685C6B297FB8}" type="datetime1">
              <a:rPr lang="el-GR" smtClean="0"/>
              <a:t>16/7/2019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Καλοκαιρινό Σχολείο 2017: Τα σχολεία μελετούν τους σεισμούς</a:t>
            </a:r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F5AC87-1CD4-479A-A3D8-E56702E0043C}" type="datetime1">
              <a:rPr lang="el-GR" smtClean="0">
                <a:solidFill>
                  <a:srgbClr val="1F497D"/>
                </a:solidFill>
              </a:rPr>
              <a:t>16/7/2019</a:t>
            </a:fld>
            <a:endParaRPr lang="el-G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l-GR" smtClean="0">
                <a:solidFill>
                  <a:srgbClr val="1F497D"/>
                </a:solidFill>
              </a:rPr>
              <a:t>Καλοκαιρινό Σχολείο 2017: Τα σχολεία μελετούν τους σεισμούς</a:t>
            </a:r>
            <a:endParaRPr lang="el-GR">
              <a:solidFill>
                <a:srgbClr val="1F497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72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ophysics.eas.gatech.edu/people/zpeng/EQ_Music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se-project.eu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2etjrn7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os.allshookup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musicworks.org/110/Sound-and-Music/Chromatic-Scale-Notes" TargetMode="External"/><Relationship Id="rId2" Type="http://schemas.openxmlformats.org/officeDocument/2006/relationships/hyperlink" Target="https://onlinesequencer.net/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sequencer.net/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chaniot@ea.gr" TargetMode="External"/><Relationship Id="rId2" Type="http://schemas.openxmlformats.org/officeDocument/2006/relationships/hyperlink" Target="http://portal.opendiscoveryspace.eu/en/community/sound-earth-848393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lagiavlitis@ea.gr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aPswnDcteS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dl/free/0073135151/90798/16_08.swf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7668" y="2060848"/>
            <a:ext cx="6172200" cy="1894362"/>
          </a:xfrm>
        </p:spPr>
        <p:txBody>
          <a:bodyPr>
            <a:normAutofit/>
          </a:bodyPr>
          <a:lstStyle/>
          <a:p>
            <a:r>
              <a:rPr lang="el-GR" dirty="0" smtClean="0"/>
              <a:t>Η ΜΕΛΩΔΙΑ ΤΗΣ ΓΗΣ</a:t>
            </a:r>
            <a:r>
              <a:rPr lang="el-GR" dirty="0"/>
              <a:t/>
            </a:r>
            <a:br>
              <a:rPr lang="el-GR" dirty="0"/>
            </a:br>
            <a:endParaRPr lang="en-US" sz="1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9997" y="4149080"/>
            <a:ext cx="6172200" cy="137160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Ε. Χανιωτάκης, </a:t>
            </a:r>
            <a:br>
              <a:rPr lang="el-GR" dirty="0" smtClean="0"/>
            </a:br>
            <a:r>
              <a:rPr lang="el-GR" dirty="0" smtClean="0"/>
              <a:t>Π. Στεργιόπουλος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Τμήμα Έρευνας και Ανάπτυξης, </a:t>
            </a:r>
            <a:br>
              <a:rPr lang="el-GR" dirty="0" smtClean="0"/>
            </a:br>
            <a:r>
              <a:rPr lang="el-GR" dirty="0" smtClean="0"/>
              <a:t>Ελληνογερμανική Αγωγή</a:t>
            </a:r>
            <a:endParaRPr lang="en-US" dirty="0"/>
          </a:p>
        </p:txBody>
      </p:sp>
      <p:pic>
        <p:nvPicPr>
          <p:cNvPr id="5" name="Picture 2" descr="Αποτέλεσμα εικόνας για earthquakes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86" y="188640"/>
            <a:ext cx="4624511" cy="26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008469"/>
            <a:ext cx="1979124" cy="720087"/>
          </a:xfrm>
          <a:prstGeom prst="rect">
            <a:avLst/>
          </a:prstGeom>
        </p:spPr>
      </p:pic>
      <p:pic>
        <p:nvPicPr>
          <p:cNvPr id="7" name="Изображение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60" y="5949281"/>
            <a:ext cx="1253874" cy="8384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99628"/>
            <a:ext cx="3081134" cy="7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l-GR" dirty="0" smtClean="0"/>
              <a:t>Τα ορια τησ ανθρωπινησ ακοησ</a:t>
            </a:r>
            <a:endParaRPr lang="el-GR" dirty="0"/>
          </a:p>
        </p:txBody>
      </p:sp>
      <p:pic>
        <p:nvPicPr>
          <p:cNvPr id="6146" name="Picture 2" descr="Αποτέλεσμα εικόνας για frequency threshold for hear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416824" cy="553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068960"/>
            <a:ext cx="820891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Ο άνθρωπος μπορεί να ακούσει ήχους συχνότητας </a:t>
            </a:r>
            <a:r>
              <a:rPr lang="en-US" dirty="0" smtClean="0"/>
              <a:t>20Hz &lt; f &lt; 20kHz.</a:t>
            </a:r>
            <a:br>
              <a:rPr lang="en-US" dirty="0" smtClean="0"/>
            </a:br>
            <a:r>
              <a:rPr lang="el-GR" dirty="0" smtClean="0"/>
              <a:t>Πέρα από αυτό το εύρος συχνοτήτων, ένας ήχος δεν είναι ακουστός για το ανθρώπινο αυτί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86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Ειναι οι σεισμοι ακουστοι;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Οι περισσότεροι σεισμοί έχουν συχνότητες &lt;20 Η</a:t>
            </a:r>
            <a:r>
              <a:rPr lang="en-US" dirty="0" smtClean="0"/>
              <a:t>z</a:t>
            </a:r>
            <a:br>
              <a:rPr lang="en-US" dirty="0" smtClean="0"/>
            </a:br>
            <a:r>
              <a:rPr lang="el-GR" dirty="0" smtClean="0"/>
              <a:t>άρα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Ο ήχος που ακούμε κατα το σεισμό οφείλεται στην ταλάντωση κτιρίων και των εσωτερικών τους στοιχείων.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Ας δούμε πως εξελίσσεται η συχνότητα ενός σεισμού συναρτήσει του χρόνου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356614" y="1971978"/>
            <a:ext cx="3387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7030A0"/>
                </a:solidFill>
              </a:rPr>
              <a:t>Δεν είναι ακουστοί </a:t>
            </a:r>
            <a:endParaRPr lang="el-GR" sz="2400" b="1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74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908720"/>
            <a:ext cx="7467600" cy="4873752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Σεισμόγραμμα και χρονική εξέλιξη συχνοτήτων για σεισμό που προκλήθηκε από ηφαιστειακή έκρηξη: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56" y="2420888"/>
            <a:ext cx="7817862" cy="294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10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Σχετική εικόν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340" cy="599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el-GR" dirty="0" smtClean="0"/>
              <a:t>ΣΥΓΚΡΙΝΟΝΤΑΣ..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6395949"/>
            <a:ext cx="6995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Πηγή: </a:t>
            </a:r>
            <a:r>
              <a:rPr lang="en-US" dirty="0">
                <a:hlinkClick r:id="rId3"/>
              </a:rPr>
              <a:t>http://geophysics.eas.gatech.edu/people/zpeng/EQ_Music</a:t>
            </a:r>
            <a:r>
              <a:rPr lang="en-US" dirty="0" smtClean="0">
                <a:hlinkClick r:id="rId3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8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Πως μπορούμε να ακούσουμε έναν μη ακουστό ήχο, όπως του σεισμού;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755576" y="2780928"/>
            <a:ext cx="640871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Χρονική Συμπίεση Ήχου</a:t>
            </a:r>
            <a:br>
              <a:rPr lang="el-GR" sz="3200" dirty="0" smtClean="0"/>
            </a:br>
            <a:r>
              <a:rPr lang="el-GR" dirty="0" smtClean="0"/>
              <a:t>(ή αλλιώς, </a:t>
            </a:r>
            <a:r>
              <a:rPr lang="en-US" dirty="0" smtClean="0"/>
              <a:t>Audio Time Compression)</a:t>
            </a:r>
            <a:endParaRPr lang="el-GR" dirty="0"/>
          </a:p>
        </p:txBody>
      </p:sp>
      <p:pic>
        <p:nvPicPr>
          <p:cNvPr id="11266" name="Picture 2" descr="Αποτέλεσμα εικόνας για earthquake spect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116632"/>
            <a:ext cx="8712968" cy="653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051720" y="5794470"/>
            <a:ext cx="4104456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268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9" y="122532"/>
            <a:ext cx="8915463" cy="669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051720" y="6093296"/>
            <a:ext cx="439248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73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 ακουσουμε αυτον τον σεισμο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39"/>
            <a:ext cx="8710347" cy="34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730730"/>
            <a:ext cx="6298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Πηγή: </a:t>
            </a:r>
            <a:r>
              <a:rPr lang="en-US" dirty="0" smtClean="0"/>
              <a:t>SSE project, EA</a:t>
            </a:r>
            <a:r>
              <a:rPr lang="en-US" dirty="0"/>
              <a:t>: 15_01_2017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sse-project.eu</a:t>
            </a:r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55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_16000_1_15_1_17.EA Z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08104" y="1677084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6216" y="179721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X16</a:t>
            </a:r>
            <a:endParaRPr lang="el-GR" dirty="0"/>
          </a:p>
        </p:txBody>
      </p:sp>
      <p:pic>
        <p:nvPicPr>
          <p:cNvPr id="8" name="4_8000_1_15_1_17.EA Z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63688" y="171172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27784" y="1831854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X8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3001312" y="3284984"/>
            <a:ext cx="3147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</a:t>
            </a:r>
            <a:r>
              <a:rPr lang="el-GR" sz="3200" dirty="0" smtClean="0"/>
              <a:t>ι παρατηρείτε;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l-GR" sz="3200" dirty="0"/>
          </a:p>
        </p:txBody>
      </p:sp>
      <p:sp>
        <p:nvSpPr>
          <p:cNvPr id="12" name="Rectangle 11"/>
          <p:cNvSpPr/>
          <p:nvPr/>
        </p:nvSpPr>
        <p:spPr>
          <a:xfrm>
            <a:off x="689395" y="4302881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l-GR" dirty="0"/>
              <a:t>Μπορείτε να βρείτε μία σχέση</a:t>
            </a:r>
            <a:br>
              <a:rPr lang="el-GR" dirty="0"/>
            </a:br>
            <a:r>
              <a:rPr lang="el-GR" dirty="0"/>
              <a:t>ανάμεσα στη συχνότητα του ήχου και τη χρονική διάρκεια του σεισμού;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1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Ξεχωριζοντασ</a:t>
            </a:r>
            <a:r>
              <a:rPr lang="el-GR" dirty="0" smtClean="0"/>
              <a:t> το </a:t>
            </a:r>
            <a:r>
              <a:rPr lang="el-GR" dirty="0" err="1" smtClean="0"/>
              <a:t>σημα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το </a:t>
            </a:r>
            <a:r>
              <a:rPr lang="el-GR" dirty="0" err="1" smtClean="0"/>
              <a:t>θορυβο</a:t>
            </a:r>
            <a:r>
              <a:rPr lang="el-GR" dirty="0" smtClean="0"/>
              <a:t>… με το </a:t>
            </a:r>
            <a:r>
              <a:rPr lang="el-GR" dirty="0" err="1" smtClean="0"/>
              <a:t>αυτι</a:t>
            </a:r>
            <a:r>
              <a:rPr lang="el-GR" dirty="0" smtClean="0"/>
              <a:t> </a:t>
            </a:r>
            <a:r>
              <a:rPr lang="el-GR" dirty="0" err="1" smtClean="0"/>
              <a:t>μασ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829583" cy="358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19672" y="5805264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tinyurl.com/y2etjrn7</a:t>
            </a:r>
            <a:r>
              <a:rPr lang="el-GR" b="1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655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hlinkClick r:id="rId3"/>
              </a:rPr>
              <a:t>Παιζοντασ μουσικη με σεισμουσ</a:t>
            </a:r>
            <a:endParaRPr lang="el-GR" dirty="0">
              <a:hlinkClick r:id="rId3"/>
            </a:endParaRPr>
          </a:p>
        </p:txBody>
      </p:sp>
      <p:pic>
        <p:nvPicPr>
          <p:cNvPr id="12290" name="Picture 2" descr="Αποτέλεσμα εικόνας για earthquakes mu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793687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Ήρθε η ώρα να συνθέσουμε τη δική μας μελωδία χρησιμοποιώντας δεδομένα από πραγματικούς σεισμούς!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Χρησιμοποιώντας τα σεισμογράμματα που παρατίθενται στο παράρτημα, εκτελέστε τη διαδικασία που περιγράφεται παρακάτω χρησιμοποιώντας τη φαντασία σας! </a:t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62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136904" cy="4873752"/>
          </a:xfrm>
        </p:spPr>
        <p:txBody>
          <a:bodyPr/>
          <a:lstStyle/>
          <a:p>
            <a:r>
              <a:rPr lang="el-GR" sz="1800" dirty="0" smtClean="0"/>
              <a:t>Ας θυμηθούμε τα κύματα..</a:t>
            </a:r>
            <a:endParaRPr lang="en-US" sz="1800" dirty="0"/>
          </a:p>
        </p:txBody>
      </p:sp>
      <p:pic>
        <p:nvPicPr>
          <p:cNvPr id="8" name="Picture 15" descr="http://www.lam-lab.com/media/1804/stigmiotypa.jpg?width=3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52" y="764704"/>
            <a:ext cx="3352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Σχετική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55897"/>
            <a:ext cx="4510923" cy="33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Αποτέλεσμα εικόνας για transverse wave 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5" y="512762"/>
            <a:ext cx="8289099" cy="621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5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el-GR" dirty="0" smtClean="0"/>
              <a:t>Διαδικασια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Χωριστείτε σε ομάδες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Χρησιμοποιήστε ένα (ή παραπάνω από τα δοθέντα σεισμογράμματα)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Σε χαρτί μιλιμετρέ ταυτίστε τον άξονα </a:t>
            </a:r>
            <a:r>
              <a:rPr lang="en-US" dirty="0" smtClean="0"/>
              <a:t>y=0 </a:t>
            </a:r>
            <a:r>
              <a:rPr lang="el-GR" dirty="0" smtClean="0"/>
              <a:t>με την νότα </a:t>
            </a:r>
            <a:r>
              <a:rPr lang="en-US" dirty="0" smtClean="0"/>
              <a:t>C4 (</a:t>
            </a:r>
            <a:r>
              <a:rPr lang="el-GR" dirty="0" smtClean="0"/>
              <a:t>προαιρετικά: μπορείτε να επιλέξετε άλλη νότα)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Ορίστε 12 ίσα διαστήματα όχι πάνω από 1</a:t>
            </a:r>
            <a:r>
              <a:rPr lang="en-US" dirty="0" smtClean="0"/>
              <a:t>cm</a:t>
            </a:r>
            <a:r>
              <a:rPr lang="el-GR" dirty="0" smtClean="0"/>
              <a:t> στον άξονα </a:t>
            </a:r>
            <a:r>
              <a:rPr lang="en-US" dirty="0" smtClean="0"/>
              <a:t>-y </a:t>
            </a:r>
            <a:r>
              <a:rPr lang="el-GR" dirty="0" smtClean="0"/>
              <a:t>πάνω και κάτω από τον </a:t>
            </a:r>
            <a:r>
              <a:rPr lang="en-US" dirty="0" smtClean="0"/>
              <a:t>y=0. </a:t>
            </a:r>
            <a:r>
              <a:rPr lang="el-GR" dirty="0" smtClean="0"/>
              <a:t>Αντιστοιχήστε το κάθε διάστημα με μία νότα ώστε στα 12 </a:t>
            </a:r>
            <a:r>
              <a:rPr lang="en-US" dirty="0" smtClean="0"/>
              <a:t>cm </a:t>
            </a:r>
            <a:r>
              <a:rPr lang="el-GR" dirty="0" smtClean="0"/>
              <a:t>να έχουμε μεταβολή κατα μία οκτάβα (δείτε </a:t>
            </a:r>
            <a:r>
              <a:rPr lang="el-GR" dirty="0" smtClean="0">
                <a:hlinkClick r:id="rId2"/>
              </a:rPr>
              <a:t>εδώ</a:t>
            </a:r>
            <a:r>
              <a:rPr lang="el-GR" dirty="0" smtClean="0"/>
              <a:t> και </a:t>
            </a:r>
            <a:r>
              <a:rPr lang="el-GR" dirty="0" smtClean="0">
                <a:hlinkClick r:id="rId3"/>
              </a:rPr>
              <a:t>εδώ</a:t>
            </a:r>
            <a:r>
              <a:rPr lang="el-GR" dirty="0" smtClean="0"/>
              <a:t> για αναφορά)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854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7467600" cy="487375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Χωρίστε τον άξονα –</a:t>
            </a:r>
            <a:r>
              <a:rPr lang="en-US" dirty="0" smtClean="0"/>
              <a:t>x </a:t>
            </a:r>
            <a:r>
              <a:rPr lang="el-GR" dirty="0" smtClean="0"/>
              <a:t>σε ίσα τμήματα (μπορείτε να αντιστοιχήσετε μία διαμέριση του άξονα των χρόνων</a:t>
            </a:r>
            <a:r>
              <a:rPr lang="en-US" dirty="0" smtClean="0"/>
              <a:t> </a:t>
            </a:r>
            <a:r>
              <a:rPr lang="el-GR" dirty="0" smtClean="0"/>
              <a:t>του σεισμογράμματός σας σε ένα τέτοιο τμήμα).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Χωρίστε κάθε τμήμα του άξονα</a:t>
            </a:r>
            <a:r>
              <a:rPr lang="en-US" dirty="0" smtClean="0"/>
              <a:t> </a:t>
            </a:r>
            <a:r>
              <a:rPr lang="el-GR" dirty="0" smtClean="0"/>
              <a:t>–</a:t>
            </a:r>
            <a:r>
              <a:rPr lang="en-US" dirty="0" smtClean="0"/>
              <a:t>x </a:t>
            </a:r>
            <a:r>
              <a:rPr lang="el-GR" dirty="0" smtClean="0"/>
              <a:t>σε 4 ίσα μέρη.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Τοποθετήστε το μιλιμετρέ χαρτί κάτω από το σεισμόγραμμά σας. Για κάθε μικρή διαμέριση (1/4) στον άξονα </a:t>
            </a:r>
            <a:r>
              <a:rPr lang="en-US" dirty="0" smtClean="0"/>
              <a:t>–x </a:t>
            </a:r>
            <a:r>
              <a:rPr lang="el-GR" dirty="0" smtClean="0"/>
              <a:t>βρείτε σε ποια τιμή του άξονα </a:t>
            </a:r>
            <a:r>
              <a:rPr lang="en-US" dirty="0" smtClean="0"/>
              <a:t>–y </a:t>
            </a:r>
            <a:r>
              <a:rPr lang="el-GR" dirty="0" smtClean="0"/>
              <a:t>αντιστοιχεί το μέγιστο του σεισμογράμματος. Αντιστοιχήστε την ανάλογη νότα.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 Όταν ολοκληρώσετε την αντιστοίχηση μεγίστων με νότες ανοίξτε τον </a:t>
            </a:r>
            <a:r>
              <a:rPr lang="en-US" dirty="0"/>
              <a:t>online sequencer: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onlinesequencer.net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26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7467600" cy="4873752"/>
          </a:xfrm>
        </p:spPr>
        <p:txBody>
          <a:bodyPr/>
          <a:lstStyle/>
          <a:p>
            <a:r>
              <a:rPr lang="el-GR" dirty="0" smtClean="0"/>
              <a:t>Διαλέξτε το όργανο προτίμησής σας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Ορίστε τα </a:t>
            </a:r>
            <a:r>
              <a:rPr lang="en-US" dirty="0" smtClean="0"/>
              <a:t>BPM </a:t>
            </a:r>
            <a:r>
              <a:rPr lang="el-GR" dirty="0" smtClean="0"/>
              <a:t>σε 60 αρχικά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Μεταφέρτε τις νότες σας στον </a:t>
            </a:r>
            <a:r>
              <a:rPr lang="en-US" dirty="0" smtClean="0"/>
              <a:t>online sequencer </a:t>
            </a:r>
            <a:r>
              <a:rPr lang="el-GR" dirty="0" smtClean="0"/>
              <a:t>και συνθέστε τη μελωδία σας.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Παρουσιάστε τη μελωδία σας στην τάξη.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Μόλις ηχοποιήσατε έναν σεισμό μετατρέποντας το πλάτος του σε ήχο διαφορετικής συχνότητας!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7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7467600" cy="634082"/>
          </a:xfrm>
        </p:spPr>
        <p:txBody>
          <a:bodyPr/>
          <a:lstStyle/>
          <a:p>
            <a:r>
              <a:rPr lang="el-GR" dirty="0" smtClean="0"/>
              <a:t>ΕΥΧΑΡΙΣΤΩ ΠΟΛΥ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l-GR" sz="2000" dirty="0" smtClean="0"/>
              <a:t>Για περεταίρω πληροφορίες αναφορικά με την ηχοποίηση σεισμών στα πλαίσια του έργου </a:t>
            </a:r>
            <a:r>
              <a:rPr lang="en-US" sz="2000" dirty="0" smtClean="0"/>
              <a:t>CREATIONS </a:t>
            </a:r>
            <a:r>
              <a:rPr lang="el-GR" sz="2000" dirty="0" smtClean="0"/>
              <a:t>επισκευθείτε:</a:t>
            </a:r>
            <a:br>
              <a:rPr lang="el-GR" sz="2000" dirty="0" smtClean="0"/>
            </a:b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portal.opendiscoveryspace.eu/en/community/sound-earth-848393</a:t>
            </a:r>
            <a:r>
              <a:rPr lang="el-GR" sz="2000" dirty="0" smtClean="0"/>
              <a:t>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Email </a:t>
            </a:r>
            <a:r>
              <a:rPr lang="el-GR" sz="2000" dirty="0" smtClean="0"/>
              <a:t>επικοινωνίας: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echaniot@ea.gr</a:t>
            </a:r>
            <a:r>
              <a:rPr lang="en-US" sz="2000" dirty="0" smtClean="0"/>
              <a:t>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Εμμανουήλ Χανιωτάκης, Φυσικός </a:t>
            </a:r>
            <a:br>
              <a:rPr lang="el-GR" sz="2000" dirty="0" smtClean="0"/>
            </a:br>
            <a:r>
              <a:rPr lang="el-GR" sz="2000" dirty="0" smtClean="0"/>
              <a:t>Τμήμα Έρευνας και Ανάπτυξης </a:t>
            </a:r>
            <a:br>
              <a:rPr lang="el-GR" sz="2000" dirty="0" smtClean="0"/>
            </a:br>
            <a:r>
              <a:rPr lang="el-GR" sz="2000" dirty="0" smtClean="0"/>
              <a:t>Ελληνογερμανική Αγωγή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>
                <a:hlinkClick r:id="rId4"/>
              </a:rPr>
              <a:t>plagiavlitis@ea.gr</a:t>
            </a:r>
            <a:r>
              <a:rPr lang="en-US" sz="2000" dirty="0"/>
              <a:t>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Πέτρος Στεργιόπουλος, Μουσικός</a:t>
            </a:r>
            <a:br>
              <a:rPr lang="el-GR" sz="2000" dirty="0" smtClean="0"/>
            </a:br>
            <a:r>
              <a:rPr lang="el-GR" sz="2000" dirty="0" smtClean="0"/>
              <a:t>Τμήμα Έρευνας και Ανάπτυξης</a:t>
            </a:r>
            <a:br>
              <a:rPr lang="el-GR" sz="2000" dirty="0" smtClean="0"/>
            </a:br>
            <a:r>
              <a:rPr lang="el-GR" sz="2000" dirty="0" smtClean="0"/>
              <a:t>Ελληνογερμανική Αγωγή</a:t>
            </a:r>
            <a:endParaRPr lang="el-GR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l-GR" sz="4800" dirty="0" smtClean="0"/>
              <a:t>ΠΑΡΑΡΤΗΜΑ</a:t>
            </a:r>
            <a:endParaRPr lang="el-GR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0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Σεισμογραμματα προσ ηχοποιηση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0916"/>
            <a:ext cx="7467600" cy="331219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36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3250"/>
            <a:ext cx="7467600" cy="2967524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40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4688"/>
            <a:ext cx="7467600" cy="3504649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38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0516"/>
            <a:ext cx="7467600" cy="369299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599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304"/>
            <a:ext cx="7467600" cy="3125417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0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9629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6142" y="310248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accent1"/>
                </a:solidFill>
              </a:rPr>
              <a:t>Πως μοιάζει ένα κύμα; Ποια είδη κυμάτων υπάρχουν; Τι διαδίδεται με το κύμα;</a:t>
            </a:r>
            <a:endParaRPr lang="en-CA" sz="2400" dirty="0">
              <a:solidFill>
                <a:schemeClr val="accent1"/>
              </a:solidFill>
            </a:endParaRPr>
          </a:p>
          <a:p>
            <a:r>
              <a:rPr lang="en-CA" dirty="0" smtClean="0">
                <a:solidFill>
                  <a:srgbClr val="00B050"/>
                </a:solidFill>
              </a:rPr>
              <a:t/>
            </a:r>
            <a:br>
              <a:rPr lang="en-CA" dirty="0" smtClean="0">
                <a:solidFill>
                  <a:srgbClr val="00B050"/>
                </a:solidFill>
              </a:rPr>
            </a:br>
            <a:r>
              <a:rPr lang="el-GR" dirty="0" smtClean="0">
                <a:solidFill>
                  <a:srgbClr val="00B050"/>
                </a:solidFill>
              </a:rPr>
              <a:t>Ποιά είναι τα βασικά του μεγέθη;</a:t>
            </a:r>
            <a:endParaRPr lang="en-CA" sz="2400" dirty="0">
              <a:solidFill>
                <a:srgbClr val="00B050"/>
              </a:solidFill>
            </a:endParaRPr>
          </a:p>
        </p:txBody>
      </p:sp>
      <p:pic>
        <p:nvPicPr>
          <p:cNvPr id="6" name="Picture 5" descr="waveeq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3754" y="3284984"/>
            <a:ext cx="1973017" cy="21602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96136" y="3284984"/>
            <a:ext cx="64807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120172" y="2708920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3577"/>
            <a:ext cx="7467600" cy="402687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02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0112"/>
            <a:ext cx="7467600" cy="37338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48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414"/>
            <a:ext cx="7467600" cy="409719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08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 ΚΥΜΑΤΟΣ ΑΠΟ ΤΗΝ ΚΑΘΗΜΕΡΙΝΟΤΗΤΑ: Ο ΗΧΟΣ</a:t>
            </a:r>
            <a:endParaRPr lang="el-GR" dirty="0"/>
          </a:p>
        </p:txBody>
      </p:sp>
      <p:pic>
        <p:nvPicPr>
          <p:cNvPr id="5124" name="Picture 4" descr="http://eclass31.weebly.com/uploads/8/3/3/4/8334101/9561025.png?4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26" y="1772816"/>
            <a:ext cx="5241334" cy="41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6237312"/>
            <a:ext cx="528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Ταξιδεύει στον αέρα σε συνθήκες </a:t>
            </a:r>
            <a:r>
              <a:rPr lang="en-US" dirty="0" smtClean="0"/>
              <a:t>STP </a:t>
            </a:r>
            <a:r>
              <a:rPr lang="el-GR" dirty="0" smtClean="0"/>
              <a:t>με 343</a:t>
            </a:r>
            <a:r>
              <a:rPr lang="en-US" dirty="0" smtClean="0"/>
              <a:t>m/s</a:t>
            </a:r>
            <a:endParaRPr lang="el-GR" dirty="0"/>
          </a:p>
        </p:txBody>
      </p:sp>
      <p:pic>
        <p:nvPicPr>
          <p:cNvPr id="5126" name="Picture 6" descr="Αποτέλεσμα εικόνας για sound w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22" y="1704109"/>
            <a:ext cx="8988448" cy="42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586172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www.youtube.com/watch?v=aPswnDcteS4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ΣΕΙΣΜΟΣ ΩΣ ΚΥΜΑ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98679"/>
            <a:ext cx="6408712" cy="512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 earthquake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6202"/>
            <a:ext cx="6984776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723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</a:t>
            </a:r>
            <a:r>
              <a:rPr lang="el-GR" dirty="0" smtClean="0"/>
              <a:t>ΙΔΗ ΣΕΙΣΜΙΚΩΝ ΚΥΜΑΤΩΝ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7984" y="764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CA" b="1" u="sng" dirty="0"/>
          </a:p>
          <a:p>
            <a:pPr lvl="1"/>
            <a:r>
              <a:rPr lang="en-CA" b="1" u="sng" dirty="0" smtClean="0"/>
              <a:t>P-</a:t>
            </a:r>
            <a:r>
              <a:rPr lang="el-GR" b="1" u="sng" dirty="0" smtClean="0"/>
              <a:t> κύματα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l-GR" dirty="0" smtClean="0"/>
              <a:t>διαμήκη, γρήγορα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906423" y="1844824"/>
            <a:ext cx="2172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 smtClean="0"/>
              <a:t>S-</a:t>
            </a:r>
            <a:r>
              <a:rPr lang="el-GR" b="1" u="sng" dirty="0" smtClean="0"/>
              <a:t>κύματα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l-GR" dirty="0" smtClean="0"/>
              <a:t>εγκάρσια, πιο αργά</a:t>
            </a:r>
            <a:endParaRPr lang="en-US" dirty="0"/>
          </a:p>
        </p:txBody>
      </p:sp>
      <p:pic>
        <p:nvPicPr>
          <p:cNvPr id="4100" name="Picture 4" descr="Αποτέλεσμα εικόνας για seismic wave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1800"/>
            <a:ext cx="7784752" cy="467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060848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Γρήγορο,</a:t>
            </a:r>
            <a:br>
              <a:rPr lang="el-GR" b="1" dirty="0" smtClean="0">
                <a:solidFill>
                  <a:srgbClr val="FFC000"/>
                </a:solidFill>
              </a:rPr>
            </a:br>
            <a:r>
              <a:rPr lang="el-GR" b="1" dirty="0" smtClean="0">
                <a:solidFill>
                  <a:srgbClr val="FFC000"/>
                </a:solidFill>
              </a:rPr>
              <a:t>Διάμηκες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645" y="3417226"/>
            <a:ext cx="133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Πιο αργό,</a:t>
            </a:r>
            <a:br>
              <a:rPr lang="el-GR" b="1" dirty="0" smtClean="0">
                <a:solidFill>
                  <a:srgbClr val="00B050"/>
                </a:solidFill>
              </a:rPr>
            </a:br>
            <a:r>
              <a:rPr lang="el-GR" b="1" dirty="0" smtClean="0">
                <a:solidFill>
                  <a:srgbClr val="00B050"/>
                </a:solidFill>
              </a:rPr>
              <a:t>Εγκάρσιο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451" y="5086924"/>
            <a:ext cx="1891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Πιο αργό,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>επιφανειακό,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>καταστροφικό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6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ages.volcanodiscovery.com/fileadmin/photos/indonesia/krakatau/krakatau_tour_1107/java_e322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61" y="262833"/>
            <a:ext cx="3312368" cy="22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444" y="620688"/>
            <a:ext cx="3756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Για να ανιχνεύσουν τους σεισμούς</a:t>
            </a:r>
            <a:br>
              <a:rPr lang="el-GR" dirty="0" smtClean="0"/>
            </a:br>
            <a:r>
              <a:rPr lang="el-GR" dirty="0" smtClean="0"/>
              <a:t>οι επιστήμονες χρησιμοποιούν</a:t>
            </a:r>
            <a:br>
              <a:rPr lang="el-GR" dirty="0" smtClean="0"/>
            </a:br>
            <a:r>
              <a:rPr lang="el-GR" dirty="0" smtClean="0"/>
              <a:t>σεισμογράφους, ή σεισμόμετρα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2494" y="1940737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Από τα όργανα αυτά παράγεται</a:t>
            </a:r>
            <a:br>
              <a:rPr lang="el-GR" dirty="0" smtClean="0"/>
            </a:br>
            <a:r>
              <a:rPr lang="el-GR" dirty="0" smtClean="0"/>
              <a:t>το σεισμόγραμμα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6539" y="320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A</a:t>
            </a:r>
            <a:r>
              <a:rPr lang="el-GR" sz="2400" dirty="0" smtClean="0">
                <a:solidFill>
                  <a:schemeClr val="accent1"/>
                </a:solidFill>
              </a:rPr>
              <a:t>νιχνεύοντας σεισμούς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0242" name="Picture 2" descr="http://academic.brooklyn.cuny.edu/geology/grocha/plates/images/seismo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53" y="2924944"/>
            <a:ext cx="6859657" cy="350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6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/>
          <a:lstStyle/>
          <a:p>
            <a:r>
              <a:rPr lang="el-GR" dirty="0" smtClean="0"/>
              <a:t>Μελετώντας και συνδυάζοντας σεισμογράμματα από διαφορετικούς σταθμούς, οι επιστήμονες μπορούν να αντλήσουν πληροφορίες για τις παραμέτρους του σεισμού: Το επίκεντρο, το μέγεθος και άλλα.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Ας δούμε για το επίκεντρο.</a:t>
            </a:r>
            <a:br>
              <a:rPr lang="el-GR" dirty="0" smtClean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highered.mheducation.com/sites/dl/free/0073135151/90798/16_08.swf</a:t>
            </a:r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92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l-GR" dirty="0" smtClean="0"/>
              <a:t>Σ ΣΚΕΦΤΟΥΜΕ...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ήχος είναι κύμα. Ο σεισμός είναι επίσης κύμα.</a:t>
            </a:r>
            <a:br>
              <a:rPr lang="el-GR" dirty="0" smtClean="0"/>
            </a:br>
            <a:r>
              <a:rPr lang="el-GR" dirty="0" smtClean="0"/>
              <a:t>Θα μπορούσαμε άραγε να ακούσουμε ένα σεισμό; </a:t>
            </a:r>
            <a:br>
              <a:rPr lang="el-GR" dirty="0" smtClean="0"/>
            </a:br>
            <a:r>
              <a:rPr lang="el-GR" dirty="0" smtClean="0"/>
              <a:t>Να «αφουγκραστούμε» τις ταλαντώσεις του φλοιού της γής;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Άραγε, οι σεισμοί έχουν δική τους μελωδία;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Πως θα σας φαινόταν αν μπορούσατε να συνθέσετε τη δική σας μελωδία χρησιμοποιώντας την «παρτιτούρα» ενός σεισμογράμματος;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5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543</TotalTime>
  <Words>445</Words>
  <Application>Microsoft Office PowerPoint</Application>
  <PresentationFormat>On-screen Show (4:3)</PresentationFormat>
  <Paragraphs>113</Paragraphs>
  <Slides>32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Oriel</vt:lpstr>
      <vt:lpstr>1_Oriel</vt:lpstr>
      <vt:lpstr>Η ΜΕΛΩΔΙΑ ΤΗΣ ΓΗΣ </vt:lpstr>
      <vt:lpstr>PowerPoint Presentation</vt:lpstr>
      <vt:lpstr>PowerPoint Presentation</vt:lpstr>
      <vt:lpstr>ΠΑΡΑΔΕΙΓΜΑ ΚΥΜΑΤΟΣ ΑΠΟ ΤΗΝ ΚΑΘΗΜΕΡΙΝΟΤΗΤΑ: Ο ΗΧΟΣ</vt:lpstr>
      <vt:lpstr>Ο ΣΕΙΣΜΟΣ ΩΣ ΚΥΜΑ</vt:lpstr>
      <vt:lpstr>EΙΔΗ ΣΕΙΣΜΙΚΩΝ ΚΥΜΑΤΩΝ</vt:lpstr>
      <vt:lpstr>PowerPoint Presentation</vt:lpstr>
      <vt:lpstr>PowerPoint Presentation</vt:lpstr>
      <vt:lpstr>AΣ ΣΚΕΦΤΟΥΜΕ... </vt:lpstr>
      <vt:lpstr>Τα ορια τησ ανθρωπινησ ακοησ</vt:lpstr>
      <vt:lpstr>Ειναι οι σεισμοι ακουστοι;</vt:lpstr>
      <vt:lpstr>PowerPoint Presentation</vt:lpstr>
      <vt:lpstr>ΣΥΓΚΡΙΝΟΝΤΑΣ..</vt:lpstr>
      <vt:lpstr>ΕΡΩΤΗΜΑ</vt:lpstr>
      <vt:lpstr>Ασ ακουσουμε αυτον τον σεισμο</vt:lpstr>
      <vt:lpstr>PowerPoint Presentation</vt:lpstr>
      <vt:lpstr>Ξεχωριζοντασ το σημα απο το θορυβο… με το αυτι μασ</vt:lpstr>
      <vt:lpstr>Παιζοντασ μουσικη με σεισμουσ</vt:lpstr>
      <vt:lpstr>PowerPoint Presentation</vt:lpstr>
      <vt:lpstr>Διαδικασια</vt:lpstr>
      <vt:lpstr>PowerPoint Presentation</vt:lpstr>
      <vt:lpstr>PowerPoint Presentation</vt:lpstr>
      <vt:lpstr>ΕΥΧΑΡΙΣΤΩ ΠΟΛΥ</vt:lpstr>
      <vt:lpstr>ΠΑΡΑΡΤΗΜΑ</vt:lpstr>
      <vt:lpstr>Σεισμογραμματα προσ ηχοποιηση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 for senior high school students</dc:title>
  <dc:creator>Manolis Chaniotakis</dc:creator>
  <cp:lastModifiedBy>Library ENG</cp:lastModifiedBy>
  <cp:revision>60</cp:revision>
  <dcterms:created xsi:type="dcterms:W3CDTF">2015-11-18T12:24:36Z</dcterms:created>
  <dcterms:modified xsi:type="dcterms:W3CDTF">2019-07-16T08:49:06Z</dcterms:modified>
</cp:coreProperties>
</file>