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</p:sldMasterIdLst>
  <p:sldIdLst>
    <p:sldId id="314" r:id="rId2"/>
    <p:sldId id="304" r:id="rId3"/>
    <p:sldId id="313" r:id="rId4"/>
    <p:sldId id="309" r:id="rId5"/>
    <p:sldId id="293" r:id="rId6"/>
    <p:sldId id="292" r:id="rId7"/>
    <p:sldId id="315" r:id="rId8"/>
    <p:sldId id="289" r:id="rId9"/>
    <p:sldId id="261" r:id="rId10"/>
    <p:sldId id="316" r:id="rId11"/>
    <p:sldId id="295" r:id="rId12"/>
    <p:sldId id="296" r:id="rId13"/>
    <p:sldId id="305" r:id="rId14"/>
    <p:sldId id="300" r:id="rId15"/>
    <p:sldId id="301" r:id="rId16"/>
    <p:sldId id="308" r:id="rId17"/>
    <p:sldId id="303" r:id="rId18"/>
    <p:sldId id="284" r:id="rId19"/>
    <p:sldId id="319" r:id="rId20"/>
    <p:sldId id="320" r:id="rId21"/>
    <p:sldId id="321" r:id="rId22"/>
    <p:sldId id="285" r:id="rId23"/>
    <p:sldId id="278" r:id="rId24"/>
    <p:sldId id="280" r:id="rId25"/>
    <p:sldId id="318" r:id="rId26"/>
    <p:sldId id="281" r:id="rId27"/>
    <p:sldId id="282" r:id="rId28"/>
    <p:sldId id="317" r:id="rId29"/>
    <p:sldId id="283" r:id="rId30"/>
    <p:sldId id="311" r:id="rId31"/>
  </p:sldIdLst>
  <p:sldSz cx="9144000" cy="6858000" type="screen4x3"/>
  <p:notesSz cx="6858000" cy="91440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66"/>
    <a:srgbClr val="FFFF99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6" d="100"/>
          <a:sy n="126" d="100"/>
        </p:scale>
        <p:origin x="-119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46" name="Rectangle 2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446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l-GR" noProof="0" smtClean="0"/>
              <a:t>Click to edit Master title style</a:t>
            </a:r>
          </a:p>
        </p:txBody>
      </p:sp>
      <p:sp>
        <p:nvSpPr>
          <p:cNvPr id="99547" name="Rectangle 2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l-GR" noProof="0" smtClean="0"/>
              <a:t>Click to edit Master subtitle style</a:t>
            </a:r>
          </a:p>
        </p:txBody>
      </p:sp>
      <p:sp>
        <p:nvSpPr>
          <p:cNvPr id="4" name="Rectangle 22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221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22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1D6685-E6F6-443C-A245-0F2C3353EF8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554173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70193C-D588-4B10-8E4B-B479DB225231}" type="slidenum">
              <a:rPr lang="el-GR"/>
              <a:pPr>
                <a:defRPr/>
              </a:pPr>
              <a:t>‹#›</a:t>
            </a:fld>
            <a:endParaRPr lang="el-GR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52252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94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94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F51CC1-35D9-4881-A561-1609E717BD19}" type="slidenum">
              <a:rPr lang="el-GR"/>
              <a:pPr>
                <a:defRPr/>
              </a:pPr>
              <a:t>‹#›</a:t>
            </a:fld>
            <a:endParaRPr lang="el-GR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516717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94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3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10B499-D4FB-485A-A5E0-E3BC43F4C981}" type="slidenum">
              <a:rPr lang="el-GR"/>
              <a:pPr>
                <a:defRPr/>
              </a:pPr>
              <a:t>‹#›</a:t>
            </a:fld>
            <a:endParaRPr lang="el-GR"/>
          </a:p>
        </p:txBody>
      </p:sp>
      <p:sp>
        <p:nvSpPr>
          <p:cNvPr id="4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77476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372256-32A9-415A-A7C7-5C45526350F6}" type="slidenum">
              <a:rPr lang="el-GR"/>
              <a:pPr>
                <a:defRPr/>
              </a:pPr>
              <a:t>‹#›</a:t>
            </a:fld>
            <a:endParaRPr lang="el-GR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34209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E7CB89-3110-4824-B1A0-C1B638378896}" type="slidenum">
              <a:rPr lang="el-GR"/>
              <a:pPr>
                <a:defRPr/>
              </a:pPr>
              <a:t>‹#›</a:t>
            </a:fld>
            <a:endParaRPr lang="el-GR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89284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957075-443F-4FEA-BC45-ABFC8E499352}" type="slidenum">
              <a:rPr lang="el-GR"/>
              <a:pPr>
                <a:defRPr/>
              </a:pPr>
              <a:t>‹#›</a:t>
            </a:fld>
            <a:endParaRPr lang="el-GR"/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07561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E87EE-2A67-4E24-99E0-5CA633636B00}" type="slidenum">
              <a:rPr lang="el-GR"/>
              <a:pPr>
                <a:defRPr/>
              </a:pPr>
              <a:t>‹#›</a:t>
            </a:fld>
            <a:endParaRPr lang="el-GR"/>
          </a:p>
        </p:txBody>
      </p:sp>
      <p:sp>
        <p:nvSpPr>
          <p:cNvPr id="8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04105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836F97-52B2-4D9C-A4DC-B76357AEADD0}" type="slidenum">
              <a:rPr lang="el-GR"/>
              <a:pPr>
                <a:defRPr/>
              </a:pPr>
              <a:t>‹#›</a:t>
            </a:fld>
            <a:endParaRPr lang="el-GR"/>
          </a:p>
        </p:txBody>
      </p:sp>
      <p:sp>
        <p:nvSpPr>
          <p:cNvPr id="4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50320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4F2D25-B287-4150-B0A6-FA8A9DD81D33}" type="slidenum">
              <a:rPr lang="el-GR"/>
              <a:pPr>
                <a:defRPr/>
              </a:pPr>
              <a:t>‹#›</a:t>
            </a:fld>
            <a:endParaRPr lang="el-GR"/>
          </a:p>
        </p:txBody>
      </p:sp>
      <p:sp>
        <p:nvSpPr>
          <p:cNvPr id="3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26314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AEE1E5-5BF2-4238-B114-30640C4E5B5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25495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FBB03-7E27-4CD1-9ADE-540A0863C29E}" type="slidenum">
              <a:rPr lang="el-GR"/>
              <a:pPr>
                <a:defRPr/>
              </a:pPr>
              <a:t>‹#›</a:t>
            </a:fld>
            <a:endParaRPr lang="el-GR"/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28833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22" name="Rectangle 2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81C4168A-AC21-41D3-A767-9BF77B36858D}" type="slidenum">
              <a:rPr lang="el-GR"/>
              <a:pPr>
                <a:defRPr/>
              </a:pPr>
              <a:t>‹#›</a:t>
            </a:fld>
            <a:endParaRPr lang="el-GR"/>
          </a:p>
        </p:txBody>
      </p:sp>
      <p:sp>
        <p:nvSpPr>
          <p:cNvPr id="98523" name="Rectangle 2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8524" name="Rectangle 2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3638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8525" name="Rectangle 2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</a:p>
        </p:txBody>
      </p:sp>
      <p:sp>
        <p:nvSpPr>
          <p:cNvPr id="98526" name="Rectangle 2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8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5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5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emf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5359737"/>
              </p:ext>
            </p:extLst>
          </p:nvPr>
        </p:nvGraphicFramePr>
        <p:xfrm>
          <a:off x="-757238" y="0"/>
          <a:ext cx="10548938" cy="687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0" name="Image" r:id="rId3" imgW="10019048" imgH="6526984" progId="">
                  <p:embed/>
                </p:oleObj>
              </mc:Choice>
              <mc:Fallback>
                <p:oleObj name="Image" r:id="rId3" imgW="10019048" imgH="652698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757238" y="0"/>
                        <a:ext cx="10548938" cy="687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7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79388" y="116632"/>
            <a:ext cx="8785225" cy="3816350"/>
          </a:xfrm>
        </p:spPr>
        <p:txBody>
          <a:bodyPr/>
          <a:lstStyle/>
          <a:p>
            <a:pPr eaLnBrk="1" hangingPunct="1">
              <a:defRPr/>
            </a:pPr>
            <a:r>
              <a:rPr lang="en-US" sz="7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H  Y</a:t>
            </a:r>
            <a:r>
              <a:rPr lang="el-GR" sz="7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  <a:r>
              <a:rPr lang="en-US" sz="7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P</a:t>
            </a:r>
            <a:r>
              <a:rPr lang="el-GR" sz="7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  <a:r>
              <a:rPr lang="en-US" sz="7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A </a:t>
            </a:r>
            <a:r>
              <a:rPr lang="el-GR" sz="7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  <a:r>
              <a:rPr lang="en-US" sz="7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T</a:t>
            </a:r>
            <a:r>
              <a:rPr lang="el-GR" sz="7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  <a:r>
              <a:rPr lang="en-US" sz="7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I</a:t>
            </a:r>
            <a:r>
              <a:rPr lang="el-GR" sz="7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  <a:r>
              <a:rPr lang="en-US" sz="7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A</a:t>
            </a:r>
            <a:r>
              <a:rPr lang="el-GR" sz="7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48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HY</a:t>
            </a:r>
            <a:r>
              <a:rPr lang="en-US" sz="4800" dirty="0" err="1" smtClean="0">
                <a:solidFill>
                  <a:srgbClr val="0033CC"/>
                </a:solidFill>
              </a:rPr>
              <a:t>brid</a:t>
            </a:r>
            <a:r>
              <a:rPr lang="en-US" sz="4800" dirty="0" smtClean="0">
                <a:solidFill>
                  <a:srgbClr val="0033CC"/>
                </a:solidFill>
              </a:rPr>
              <a:t> </a:t>
            </a:r>
            <a:r>
              <a:rPr lang="en-US" sz="4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</a:t>
            </a:r>
            <a:r>
              <a:rPr lang="en-US" sz="4800" dirty="0" smtClean="0">
                <a:solidFill>
                  <a:srgbClr val="0033CC"/>
                </a:solidFill>
              </a:rPr>
              <a:t>upil’s </a:t>
            </a:r>
            <a:r>
              <a:rPr lang="en-US" sz="4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</a:t>
            </a:r>
            <a:r>
              <a:rPr lang="en-US" sz="4800" dirty="0" smtClean="0">
                <a:solidFill>
                  <a:srgbClr val="0033CC"/>
                </a:solidFill>
              </a:rPr>
              <a:t>nalysis </a:t>
            </a:r>
            <a:r>
              <a:rPr lang="en-US" sz="4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</a:t>
            </a:r>
            <a:r>
              <a:rPr lang="en-US" sz="4800" dirty="0" smtClean="0">
                <a:solidFill>
                  <a:srgbClr val="0033CC"/>
                </a:solidFill>
              </a:rPr>
              <a:t>ool for </a:t>
            </a:r>
            <a:r>
              <a:rPr lang="en-US" sz="4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</a:t>
            </a:r>
            <a:r>
              <a:rPr lang="en-US" sz="4800" dirty="0" smtClean="0">
                <a:solidFill>
                  <a:srgbClr val="0033CC"/>
                </a:solidFill>
              </a:rPr>
              <a:t>nteractions in </a:t>
            </a:r>
            <a:r>
              <a:rPr lang="en-US" sz="4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</a:t>
            </a:r>
            <a:r>
              <a:rPr lang="en-US" sz="4800" dirty="0" smtClean="0">
                <a:solidFill>
                  <a:srgbClr val="0033CC"/>
                </a:solidFill>
              </a:rPr>
              <a:t>tlas</a:t>
            </a:r>
            <a:endParaRPr lang="el-GR" sz="4800" dirty="0" smtClean="0">
              <a:solidFill>
                <a:srgbClr val="0033CC"/>
              </a:solidFill>
            </a:endParaRPr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4823942" y="5949950"/>
            <a:ext cx="432005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cs typeface="+mn-cs"/>
              </a:rPr>
              <a:t>http://hypatia.iasa.gr</a:t>
            </a:r>
            <a:r>
              <a:rPr lang="en-US" sz="3200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cs typeface="+mn-cs"/>
              </a:rPr>
              <a:t>/</a:t>
            </a:r>
            <a:endParaRPr lang="el-GR" sz="3200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ahoma" pitchFamily="34" charset="0"/>
              <a:cs typeface="+mn-cs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547664" y="4049777"/>
            <a:ext cx="604867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Stelios </a:t>
            </a:r>
            <a:r>
              <a:rPr lang="en-US" sz="32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Vourakis</a:t>
            </a:r>
            <a:endParaRPr lang="en-US" sz="32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ahoma" pitchFamily="34" charset="0"/>
            </a:endParaRPr>
          </a:p>
          <a:p>
            <a:pPr algn="ctr">
              <a:spcBef>
                <a:spcPts val="0"/>
              </a:spcBef>
              <a:defRPr/>
            </a:pPr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University of </a:t>
            </a:r>
            <a:r>
              <a:rPr lang="en-US" sz="3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Athens/IASA</a:t>
            </a:r>
          </a:p>
        </p:txBody>
      </p:sp>
    </p:spTree>
    <p:extLst>
      <p:ext uri="{BB962C8B-B14F-4D97-AF65-F5344CB8AC3E}">
        <p14:creationId xmlns:p14="http://schemas.microsoft.com/office/powerpoint/2010/main" val="30953278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288" y="260350"/>
            <a:ext cx="7772400" cy="1008063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</a:rPr>
              <a:t>http://hypatia.iasa.gr/</a:t>
            </a:r>
            <a:endParaRPr lang="el-GR" sz="5400" dirty="0" smtClean="0">
              <a:solidFill>
                <a:srgbClr val="FFFF00"/>
              </a:solidFill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8313" y="1701800"/>
            <a:ext cx="8424862" cy="4535488"/>
          </a:xfrm>
        </p:spPr>
        <p:txBody>
          <a:bodyPr/>
          <a:lstStyle/>
          <a:p>
            <a:pPr marL="457200" indent="-457200" algn="l" eaLnBrk="1" hangingPunct="1">
              <a:buClr>
                <a:schemeClr val="tx2"/>
              </a:buClr>
              <a:buFont typeface="Wingdings" pitchFamily="2" charset="2"/>
              <a:buChar char="§"/>
            </a:pPr>
            <a:r>
              <a:rPr lang="en-US" sz="3400" dirty="0" smtClean="0"/>
              <a:t>General</a:t>
            </a:r>
            <a:r>
              <a:rPr lang="el-GR" sz="3400" dirty="0" smtClean="0"/>
              <a:t> </a:t>
            </a:r>
            <a:r>
              <a:rPr lang="en-US" sz="3400" dirty="0" smtClean="0">
                <a:solidFill>
                  <a:srgbClr val="FFC000"/>
                </a:solidFill>
              </a:rPr>
              <a:t>information</a:t>
            </a:r>
            <a:r>
              <a:rPr lang="el-GR" sz="3400" dirty="0" smtClean="0">
                <a:solidFill>
                  <a:srgbClr val="FFC000"/>
                </a:solidFill>
              </a:rPr>
              <a:t> </a:t>
            </a:r>
            <a:r>
              <a:rPr lang="en-US" sz="3400" dirty="0" smtClean="0"/>
              <a:t>about</a:t>
            </a:r>
            <a:r>
              <a:rPr lang="el-GR" sz="3400" dirty="0" smtClean="0"/>
              <a:t> </a:t>
            </a:r>
            <a:r>
              <a:rPr lang="en-US" sz="3400" dirty="0" smtClean="0"/>
              <a:t>CERN, LHC, ATLAS</a:t>
            </a:r>
          </a:p>
          <a:p>
            <a:pPr marL="457200" indent="-457200" algn="l" eaLnBrk="1" hangingPunct="1">
              <a:buClr>
                <a:schemeClr val="tx2"/>
              </a:buClr>
              <a:buFont typeface="Wingdings" pitchFamily="2" charset="2"/>
              <a:buChar char="§"/>
            </a:pPr>
            <a:r>
              <a:rPr lang="en-US" sz="3400" dirty="0" smtClean="0"/>
              <a:t>Basic physics knowledge about the ATLAS experiment</a:t>
            </a:r>
            <a:endParaRPr lang="el-GR" sz="3400" dirty="0" smtClean="0"/>
          </a:p>
          <a:p>
            <a:pPr marL="457200" indent="-457200" algn="l" eaLnBrk="1" hangingPunct="1">
              <a:buClr>
                <a:schemeClr val="tx2"/>
              </a:buClr>
              <a:buFont typeface="Wingdings" pitchFamily="2" charset="2"/>
              <a:buChar char="§"/>
            </a:pPr>
            <a:r>
              <a:rPr lang="en-US" sz="3400" dirty="0" smtClean="0">
                <a:solidFill>
                  <a:srgbClr val="FFC000"/>
                </a:solidFill>
              </a:rPr>
              <a:t>Instructions</a:t>
            </a:r>
            <a:r>
              <a:rPr lang="el-GR" sz="3400" dirty="0" smtClean="0">
                <a:solidFill>
                  <a:srgbClr val="FFC000"/>
                </a:solidFill>
              </a:rPr>
              <a:t> </a:t>
            </a:r>
            <a:r>
              <a:rPr lang="en-US" sz="3400" dirty="0" smtClean="0"/>
              <a:t>for the use of the HYPATIA web application</a:t>
            </a:r>
          </a:p>
          <a:p>
            <a:pPr marL="457200" indent="-457200" algn="l" eaLnBrk="1" hangingPunct="1">
              <a:buClr>
                <a:schemeClr val="tx2"/>
              </a:buClr>
              <a:buFont typeface="Wingdings" pitchFamily="2" charset="2"/>
              <a:buChar char="§"/>
            </a:pPr>
            <a:r>
              <a:rPr lang="en-US" sz="3400" dirty="0" smtClean="0"/>
              <a:t>Related </a:t>
            </a:r>
            <a:r>
              <a:rPr lang="en-US" sz="3400" dirty="0" smtClean="0">
                <a:solidFill>
                  <a:srgbClr val="FFC000"/>
                </a:solidFill>
              </a:rPr>
              <a:t>links</a:t>
            </a:r>
            <a:r>
              <a:rPr lang="el-GR" sz="3400" dirty="0" smtClean="0">
                <a:solidFill>
                  <a:srgbClr val="FFC000"/>
                </a:solidFill>
              </a:rPr>
              <a:t> </a:t>
            </a:r>
            <a:r>
              <a:rPr lang="en-US" sz="3400" dirty="0" smtClean="0"/>
              <a:t>for further information</a:t>
            </a:r>
            <a:endParaRPr lang="el-GR" sz="3400" dirty="0" smtClean="0"/>
          </a:p>
        </p:txBody>
      </p:sp>
    </p:spTree>
    <p:extLst>
      <p:ext uri="{BB962C8B-B14F-4D97-AF65-F5344CB8AC3E}">
        <p14:creationId xmlns:p14="http://schemas.microsoft.com/office/powerpoint/2010/main" val="15969001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260350"/>
            <a:ext cx="8280400" cy="100806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FF00"/>
                </a:solidFill>
              </a:rPr>
              <a:t>Activities</a:t>
            </a:r>
            <a:endParaRPr lang="el-GR" dirty="0" smtClean="0">
              <a:solidFill>
                <a:srgbClr val="FFFF00"/>
              </a:solidFill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388" y="1268760"/>
            <a:ext cx="6552852" cy="5184576"/>
          </a:xfrm>
        </p:spPr>
        <p:txBody>
          <a:bodyPr/>
          <a:lstStyle/>
          <a:p>
            <a:pPr marL="457200" indent="-457200" algn="l" eaLnBrk="1" hangingPunct="1">
              <a:buClr>
                <a:schemeClr val="accent4"/>
              </a:buClr>
              <a:buFont typeface="Wingdings" pitchFamily="2" charset="2"/>
              <a:buChar char="§"/>
              <a:defRPr/>
            </a:pPr>
            <a:r>
              <a:rPr lang="en-US" sz="2800" dirty="0">
                <a:solidFill>
                  <a:srgbClr val="FFC000"/>
                </a:solidFill>
              </a:rPr>
              <a:t>International Physics Masterclasses </a:t>
            </a:r>
            <a:r>
              <a:rPr lang="en-US" sz="2800" dirty="0"/>
              <a:t>2008, 2009, 2010, 2011, 2012, </a:t>
            </a:r>
            <a:r>
              <a:rPr lang="en-US" sz="2800" dirty="0" smtClean="0"/>
              <a:t>2013, 2014</a:t>
            </a:r>
            <a:endParaRPr lang="en-US" sz="2800" dirty="0"/>
          </a:p>
          <a:p>
            <a:pPr marL="457200" indent="-457200" algn="l" eaLnBrk="1" hangingPunct="1">
              <a:buClr>
                <a:schemeClr val="accent4"/>
              </a:buClr>
              <a:buFont typeface="Wingdings" pitchFamily="2" charset="2"/>
              <a:buChar char="§"/>
              <a:defRPr/>
            </a:pPr>
            <a:r>
              <a:rPr lang="en-US" sz="2800" dirty="0" smtClean="0">
                <a:solidFill>
                  <a:srgbClr val="FFC000"/>
                </a:solidFill>
              </a:rPr>
              <a:t>Nuclear </a:t>
            </a:r>
            <a:r>
              <a:rPr lang="en-US" sz="2800" dirty="0">
                <a:solidFill>
                  <a:srgbClr val="FFC000"/>
                </a:solidFill>
              </a:rPr>
              <a:t>Physics Lab </a:t>
            </a:r>
            <a:r>
              <a:rPr lang="en-US" sz="2800" dirty="0"/>
              <a:t>– University of Athens</a:t>
            </a:r>
          </a:p>
          <a:p>
            <a:pPr marL="457200" indent="-457200" algn="l" eaLnBrk="1" hangingPunct="1">
              <a:buClr>
                <a:schemeClr val="accent4"/>
              </a:buClr>
              <a:buFont typeface="Wingdings" pitchFamily="2" charset="2"/>
              <a:buChar char="§"/>
              <a:defRPr/>
            </a:pPr>
            <a:r>
              <a:rPr lang="en-US" sz="2800" dirty="0" smtClean="0">
                <a:solidFill>
                  <a:srgbClr val="FFC000"/>
                </a:solidFill>
              </a:rPr>
              <a:t>Activities </a:t>
            </a:r>
            <a:r>
              <a:rPr lang="en-US" sz="2800" dirty="0" smtClean="0"/>
              <a:t>in </a:t>
            </a:r>
            <a:r>
              <a:rPr lang="en-US" sz="2800" dirty="0"/>
              <a:t>Greece and abroad</a:t>
            </a:r>
          </a:p>
          <a:p>
            <a:pPr marL="457200" indent="-457200" algn="l" eaLnBrk="1" hangingPunct="1">
              <a:buClr>
                <a:schemeClr val="accent4"/>
              </a:buClr>
              <a:buFont typeface="Wingdings" pitchFamily="2" charset="2"/>
              <a:buChar char="§"/>
              <a:defRPr/>
            </a:pPr>
            <a:r>
              <a:rPr lang="en-US" sz="2800" dirty="0" smtClean="0"/>
              <a:t>Part of EU actions:</a:t>
            </a:r>
          </a:p>
          <a:p>
            <a:pPr lvl="1" eaLnBrk="1" hangingPunct="1">
              <a:buClr>
                <a:schemeClr val="accent4"/>
              </a:buClr>
              <a:buFont typeface="Wingdings" pitchFamily="2" charset="2"/>
              <a:buChar char="§"/>
              <a:defRPr/>
            </a:pPr>
            <a:r>
              <a:rPr lang="en-US" sz="2000" dirty="0" smtClean="0">
                <a:solidFill>
                  <a:schemeClr val="folHlink"/>
                </a:solidFill>
              </a:rPr>
              <a:t> </a:t>
            </a:r>
            <a:r>
              <a:rPr lang="en-US" sz="1800" dirty="0" smtClean="0">
                <a:solidFill>
                  <a:srgbClr val="FFC000"/>
                </a:solidFill>
              </a:rPr>
              <a:t>Learning with Atlas @ CERN</a:t>
            </a:r>
          </a:p>
          <a:p>
            <a:pPr lvl="1" eaLnBrk="1" hangingPunct="1">
              <a:buClr>
                <a:schemeClr val="accent4"/>
              </a:buClr>
              <a:buFont typeface="Wingdings" pitchFamily="2" charset="2"/>
              <a:buChar char="§"/>
              <a:defRPr/>
            </a:pPr>
            <a:r>
              <a:rPr lang="en-US" sz="1800" dirty="0" smtClean="0">
                <a:solidFill>
                  <a:srgbClr val="FFC000"/>
                </a:solidFill>
              </a:rPr>
              <a:t> The Pathway to Inquiry Based Science Teaching</a:t>
            </a:r>
          </a:p>
          <a:p>
            <a:pPr lvl="1" eaLnBrk="1" hangingPunct="1">
              <a:buClr>
                <a:schemeClr val="accent4"/>
              </a:buClr>
              <a:buFont typeface="Wingdings" pitchFamily="2" charset="2"/>
              <a:buChar char="§"/>
              <a:defRPr/>
            </a:pPr>
            <a:r>
              <a:rPr lang="en-US" sz="1800" dirty="0" smtClean="0">
                <a:solidFill>
                  <a:srgbClr val="FFC000"/>
                </a:solidFill>
              </a:rPr>
              <a:t> Discover the Cosmos</a:t>
            </a:r>
          </a:p>
          <a:p>
            <a:pPr lvl="1" eaLnBrk="1" hangingPunct="1">
              <a:buClr>
                <a:schemeClr val="accent4"/>
              </a:buClr>
              <a:buFont typeface="Wingdings" pitchFamily="2" charset="2"/>
              <a:buChar char="§"/>
              <a:defRPr/>
            </a:pPr>
            <a:r>
              <a:rPr lang="en-US" sz="1800" dirty="0" smtClean="0">
                <a:solidFill>
                  <a:srgbClr val="FFC000"/>
                </a:solidFill>
              </a:rPr>
              <a:t> Go-Lab</a:t>
            </a:r>
          </a:p>
          <a:p>
            <a:pPr lvl="1" eaLnBrk="1" hangingPunct="1">
              <a:buClr>
                <a:schemeClr val="accent4"/>
              </a:buClr>
              <a:buFont typeface="Wingdings" pitchFamily="2" charset="2"/>
              <a:buChar char="§"/>
              <a:defRPr/>
            </a:pPr>
            <a:r>
              <a:rPr lang="en-US" sz="1800" dirty="0" smtClean="0">
                <a:solidFill>
                  <a:srgbClr val="FFC000"/>
                </a:solidFill>
              </a:rPr>
              <a:t> Inspiring Science Education</a:t>
            </a:r>
            <a:endParaRPr lang="el-GR" sz="1800" dirty="0" smtClean="0">
              <a:solidFill>
                <a:srgbClr val="FFC000"/>
              </a:solidFill>
            </a:endParaRPr>
          </a:p>
        </p:txBody>
      </p:sp>
      <p:pic>
        <p:nvPicPr>
          <p:cNvPr id="13316" name="Picture 5" descr="IMG_18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4454525"/>
            <a:ext cx="2555875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7" descr="Untitled-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0" y="1341438"/>
            <a:ext cx="2130425" cy="308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34299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Laboratory Exercise</a:t>
            </a:r>
            <a:endParaRPr lang="el-GR" dirty="0">
              <a:solidFill>
                <a:srgbClr val="FFFF00"/>
              </a:solidFill>
            </a:endParaRPr>
          </a:p>
        </p:txBody>
      </p:sp>
      <p:pic>
        <p:nvPicPr>
          <p:cNvPr id="32773" name="Picture 5" descr="C:\Download\aaaaaaaaaa\Untitled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679" y="1488165"/>
            <a:ext cx="5638633" cy="503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836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260350"/>
            <a:ext cx="8280400" cy="792163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solidFill>
                  <a:srgbClr val="FFFF00"/>
                </a:solidFill>
              </a:rPr>
              <a:t>Laboratory Exercise</a:t>
            </a:r>
            <a:endParaRPr lang="el-GR" sz="4000" dirty="0" smtClean="0">
              <a:solidFill>
                <a:srgbClr val="FFFF00"/>
              </a:solidFill>
            </a:endParaRP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1125538"/>
            <a:ext cx="8892480" cy="5471814"/>
          </a:xfrm>
        </p:spPr>
        <p:txBody>
          <a:bodyPr/>
          <a:lstStyle/>
          <a:p>
            <a:pPr algn="l" eaLnBrk="1" hangingPunct="1">
              <a:lnSpc>
                <a:spcPct val="90000"/>
              </a:lnSpc>
              <a:defRPr/>
            </a:pPr>
            <a:r>
              <a:rPr lang="en-US" sz="2800" dirty="0"/>
              <a:t>Detection and mass calculation of Z bosons </a:t>
            </a:r>
            <a:endParaRPr lang="en-US" sz="2800" dirty="0" smtClean="0"/>
          </a:p>
          <a:p>
            <a:pPr algn="l" eaLnBrk="1" hangingPunct="1">
              <a:lnSpc>
                <a:spcPct val="90000"/>
              </a:lnSpc>
              <a:defRPr/>
            </a:pPr>
            <a:r>
              <a:rPr lang="en-US" sz="2800" b="1" dirty="0" smtClean="0">
                <a:solidFill>
                  <a:srgbClr val="FFC000"/>
                </a:solidFill>
              </a:rPr>
              <a:t>Real </a:t>
            </a:r>
            <a:r>
              <a:rPr lang="en-US" sz="2800" b="1" dirty="0">
                <a:solidFill>
                  <a:srgbClr val="FFC000"/>
                </a:solidFill>
              </a:rPr>
              <a:t>Events</a:t>
            </a:r>
          </a:p>
          <a:p>
            <a:pPr marL="609600" indent="-609600" algn="l" eaLnBrk="1" hangingPunct="1">
              <a:lnSpc>
                <a:spcPct val="90000"/>
              </a:lnSpc>
              <a:buClr>
                <a:schemeClr val="accent1">
                  <a:lumMod val="20000"/>
                  <a:lumOff val="80000"/>
                </a:schemeClr>
              </a:buClr>
              <a:buFont typeface="Wingdings" pitchFamily="2" charset="2"/>
              <a:buChar char="q"/>
              <a:defRPr/>
            </a:pPr>
            <a:endParaRPr lang="el-GR" sz="2400" b="1" dirty="0" smtClean="0">
              <a:solidFill>
                <a:schemeClr val="folHlink"/>
              </a:solidFill>
            </a:endParaRPr>
          </a:p>
          <a:p>
            <a:pPr marL="609600" indent="-609600" algn="l" eaLnBrk="1" hangingPunct="1">
              <a:lnSpc>
                <a:spcPct val="90000"/>
              </a:lnSpc>
              <a:buClr>
                <a:schemeClr val="accent4"/>
              </a:buClr>
              <a:buFont typeface="Wingdings" pitchFamily="2" charset="2"/>
              <a:buChar char="§"/>
              <a:defRPr/>
            </a:pPr>
            <a:r>
              <a:rPr lang="pl-PL" sz="2600" dirty="0" smtClean="0">
                <a:solidFill>
                  <a:srgbClr val="FFC000"/>
                </a:solidFill>
              </a:rPr>
              <a:t>Z → μ</a:t>
            </a:r>
            <a:r>
              <a:rPr lang="el-GR" sz="2600" baseline="30000" dirty="0" smtClean="0">
                <a:solidFill>
                  <a:srgbClr val="FFC000"/>
                </a:solidFill>
              </a:rPr>
              <a:t>-</a:t>
            </a:r>
            <a:r>
              <a:rPr lang="pl-PL" sz="2600" dirty="0" smtClean="0">
                <a:solidFill>
                  <a:srgbClr val="FFC000"/>
                </a:solidFill>
              </a:rPr>
              <a:t> + μ</a:t>
            </a:r>
            <a:r>
              <a:rPr lang="el-GR" sz="2600" baseline="30000" dirty="0" smtClean="0">
                <a:solidFill>
                  <a:srgbClr val="FFC000"/>
                </a:solidFill>
              </a:rPr>
              <a:t>+ </a:t>
            </a:r>
            <a:r>
              <a:rPr lang="el-GR" sz="2600" baseline="30000" dirty="0" smtClean="0">
                <a:solidFill>
                  <a:schemeClr val="folHlink"/>
                </a:solidFill>
              </a:rPr>
              <a:t>		</a:t>
            </a:r>
            <a:r>
              <a:rPr lang="pl-PL" sz="2600" dirty="0" smtClean="0">
                <a:solidFill>
                  <a:srgbClr val="FFC000"/>
                </a:solidFill>
              </a:rPr>
              <a:t>Z → </a:t>
            </a:r>
            <a:r>
              <a:rPr lang="en-US" sz="2600" dirty="0" smtClean="0">
                <a:solidFill>
                  <a:srgbClr val="FFC000"/>
                </a:solidFill>
              </a:rPr>
              <a:t>e</a:t>
            </a:r>
            <a:r>
              <a:rPr lang="el-GR" sz="2600" baseline="30000" dirty="0" smtClean="0">
                <a:solidFill>
                  <a:srgbClr val="FFC000"/>
                </a:solidFill>
              </a:rPr>
              <a:t>-</a:t>
            </a:r>
            <a:r>
              <a:rPr lang="pl-PL" sz="2600" dirty="0" smtClean="0">
                <a:solidFill>
                  <a:srgbClr val="FFC000"/>
                </a:solidFill>
              </a:rPr>
              <a:t> + </a:t>
            </a:r>
            <a:r>
              <a:rPr lang="en-US" sz="2600" dirty="0" smtClean="0">
                <a:solidFill>
                  <a:srgbClr val="FFC000"/>
                </a:solidFill>
              </a:rPr>
              <a:t>e</a:t>
            </a:r>
            <a:r>
              <a:rPr lang="el-GR" sz="2600" baseline="30000" dirty="0" smtClean="0">
                <a:solidFill>
                  <a:srgbClr val="FFC000"/>
                </a:solidFill>
              </a:rPr>
              <a:t>+</a:t>
            </a:r>
            <a:endParaRPr lang="en-US" sz="2600" baseline="30000" dirty="0" smtClean="0">
              <a:solidFill>
                <a:srgbClr val="FFC000"/>
              </a:solidFill>
            </a:endParaRPr>
          </a:p>
          <a:p>
            <a:pPr marL="609600" indent="-609600" algn="l" eaLnBrk="1" hangingPunct="1">
              <a:lnSpc>
                <a:spcPct val="90000"/>
              </a:lnSpc>
              <a:buClr>
                <a:schemeClr val="accent4"/>
              </a:buClr>
              <a:buFont typeface="Wingdings" pitchFamily="2" charset="2"/>
              <a:buChar char="§"/>
              <a:defRPr/>
            </a:pPr>
            <a:r>
              <a:rPr lang="en-US" sz="2400" dirty="0"/>
              <a:t>2 tracks, opposite charge, not diametrical</a:t>
            </a:r>
          </a:p>
          <a:p>
            <a:pPr marL="609600" indent="-609600" algn="l" eaLnBrk="1" hangingPunct="1">
              <a:lnSpc>
                <a:spcPct val="90000"/>
              </a:lnSpc>
              <a:buClr>
                <a:schemeClr val="accent4"/>
              </a:buClr>
              <a:buFont typeface="Wingdings" pitchFamily="2" charset="2"/>
              <a:buChar char="§"/>
              <a:defRPr/>
            </a:pPr>
            <a:r>
              <a:rPr lang="en-US" sz="2400" dirty="0"/>
              <a:t>Invariant mass 91,2 GeV</a:t>
            </a:r>
          </a:p>
          <a:p>
            <a:pPr marL="609600" indent="-609600" algn="l" eaLnBrk="1" hangingPunct="1">
              <a:lnSpc>
                <a:spcPct val="90000"/>
              </a:lnSpc>
              <a:buClr>
                <a:schemeClr val="accent4"/>
              </a:buClr>
              <a:buFont typeface="Wingdings" pitchFamily="2" charset="2"/>
              <a:buChar char="§"/>
              <a:defRPr/>
            </a:pPr>
            <a:r>
              <a:rPr lang="en-US" sz="2400" dirty="0"/>
              <a:t>Small missing energy </a:t>
            </a:r>
            <a:r>
              <a:rPr lang="en-US" sz="2400" dirty="0" err="1"/>
              <a:t>ETMiss</a:t>
            </a:r>
            <a:endParaRPr lang="en-US" sz="2400" dirty="0"/>
          </a:p>
          <a:p>
            <a:pPr marL="609600" indent="-609600" algn="l" eaLnBrk="1" hangingPunct="1">
              <a:lnSpc>
                <a:spcPct val="90000"/>
              </a:lnSpc>
              <a:buClr>
                <a:schemeClr val="accent4"/>
              </a:buClr>
              <a:buFont typeface="Wingdings" pitchFamily="2" charset="2"/>
              <a:buChar char="§"/>
              <a:defRPr/>
            </a:pPr>
            <a:endParaRPr lang="en-US" sz="2400" dirty="0"/>
          </a:p>
          <a:p>
            <a:pPr marL="609600" indent="-609600" algn="l" eaLnBrk="1" hangingPunct="1">
              <a:lnSpc>
                <a:spcPct val="80000"/>
              </a:lnSpc>
              <a:buClr>
                <a:schemeClr val="accent4"/>
              </a:buClr>
              <a:buFont typeface="Wingdings" pitchFamily="2" charset="2"/>
              <a:buChar char="§"/>
              <a:defRPr/>
            </a:pPr>
            <a:r>
              <a:rPr lang="en-US" sz="2600" dirty="0">
                <a:solidFill>
                  <a:srgbClr val="FFC000"/>
                </a:solidFill>
              </a:rPr>
              <a:t>Background events</a:t>
            </a:r>
          </a:p>
          <a:p>
            <a:pPr marL="609600" indent="-609600" algn="l" eaLnBrk="1" hangingPunct="1">
              <a:lnSpc>
                <a:spcPct val="80000"/>
              </a:lnSpc>
              <a:buClr>
                <a:schemeClr val="accent4"/>
              </a:buClr>
              <a:buFont typeface="Wingdings" pitchFamily="2" charset="2"/>
              <a:buChar char="§"/>
              <a:defRPr/>
            </a:pPr>
            <a:r>
              <a:rPr lang="en-US" sz="2400" dirty="0"/>
              <a:t>Leptons from quark decays are in jets</a:t>
            </a:r>
          </a:p>
          <a:p>
            <a:pPr marL="609600" indent="-609600" algn="l" eaLnBrk="1" hangingPunct="1">
              <a:lnSpc>
                <a:spcPct val="80000"/>
              </a:lnSpc>
              <a:buClr>
                <a:schemeClr val="accent4"/>
              </a:buClr>
              <a:buFont typeface="Wingdings" pitchFamily="2" charset="2"/>
              <a:buChar char="§"/>
              <a:defRPr/>
            </a:pPr>
            <a:r>
              <a:rPr lang="en-US" sz="2400" dirty="0"/>
              <a:t>Cosmic rays : diametrical tracks on both detector views</a:t>
            </a:r>
          </a:p>
          <a:p>
            <a:pPr marL="609600" indent="-609600" algn="l" eaLnBrk="1" hangingPunct="1">
              <a:lnSpc>
                <a:spcPct val="80000"/>
              </a:lnSpc>
              <a:buClr>
                <a:schemeClr val="accent4"/>
              </a:buClr>
              <a:buFont typeface="Wingdings" pitchFamily="2" charset="2"/>
              <a:buChar char="§"/>
              <a:defRPr/>
            </a:pPr>
            <a:r>
              <a:rPr lang="en-US" sz="2400" dirty="0"/>
              <a:t>Large missing energy </a:t>
            </a:r>
            <a:r>
              <a:rPr lang="en-US" sz="2400" dirty="0" err="1"/>
              <a:t>ETMiss</a:t>
            </a:r>
            <a:r>
              <a:rPr lang="en-US" sz="2400" dirty="0"/>
              <a:t> (because of neutrinos)</a:t>
            </a:r>
          </a:p>
          <a:p>
            <a:pPr marL="609600" indent="-609600" algn="l" eaLnBrk="1" hangingPunct="1">
              <a:lnSpc>
                <a:spcPct val="90000"/>
              </a:lnSpc>
              <a:buClr>
                <a:schemeClr val="accent1">
                  <a:lumMod val="20000"/>
                  <a:lumOff val="80000"/>
                </a:schemeClr>
              </a:buClr>
              <a:buFont typeface="Wingdings" pitchFamily="2" charset="2"/>
              <a:buChar char="q"/>
              <a:defRPr/>
            </a:pPr>
            <a:endParaRPr lang="en-US" sz="2600" dirty="0" smtClean="0"/>
          </a:p>
          <a:p>
            <a:pPr marL="609600" indent="-609600" algn="l" eaLnBrk="1" hangingPunct="1">
              <a:lnSpc>
                <a:spcPct val="90000"/>
              </a:lnSpc>
              <a:buClr>
                <a:schemeClr val="accent1">
                  <a:lumMod val="20000"/>
                  <a:lumOff val="80000"/>
                </a:schemeClr>
              </a:buClr>
              <a:buFont typeface="Wingdings" pitchFamily="2" charset="2"/>
              <a:buChar char="q"/>
              <a:defRPr/>
            </a:pPr>
            <a:endParaRPr lang="el-GR" sz="2600" dirty="0" smtClean="0">
              <a:solidFill>
                <a:schemeClr val="folHlink"/>
              </a:solidFill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700808"/>
            <a:ext cx="2688356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69181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260350"/>
            <a:ext cx="8280400" cy="792163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solidFill>
                  <a:srgbClr val="FFFF00"/>
                </a:solidFill>
              </a:rPr>
              <a:t>Laboratory Exercise</a:t>
            </a:r>
            <a:endParaRPr lang="el-GR" sz="4000" dirty="0" smtClean="0">
              <a:solidFill>
                <a:srgbClr val="FFFF00"/>
              </a:solidFill>
            </a:endParaRPr>
          </a:p>
        </p:txBody>
      </p:sp>
      <p:sp>
        <p:nvSpPr>
          <p:cNvPr id="102405" name="Rectangle 5"/>
          <p:cNvSpPr>
            <a:spLocks noChangeArrowheads="1"/>
          </p:cNvSpPr>
          <p:nvPr/>
        </p:nvSpPr>
        <p:spPr bwMode="auto">
          <a:xfrm>
            <a:off x="468313" y="1125538"/>
            <a:ext cx="8280400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Detection and mass calculation of Z bosons - Histogram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27214"/>
            <a:ext cx="4277990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4" name="Picture 2" descr="D:\ASEC\Documents\Images\Z histogra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13" y="2348912"/>
            <a:ext cx="4340634" cy="4061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36541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260350"/>
            <a:ext cx="8280400" cy="792163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solidFill>
                  <a:srgbClr val="FFFF00"/>
                </a:solidFill>
              </a:rPr>
              <a:t>Laboratory Exercise</a:t>
            </a:r>
            <a:endParaRPr lang="el-GR" sz="4000" dirty="0" smtClean="0">
              <a:solidFill>
                <a:srgbClr val="FFFF00"/>
              </a:solidFill>
            </a:endParaRPr>
          </a:p>
        </p:txBody>
      </p:sp>
      <p:sp>
        <p:nvSpPr>
          <p:cNvPr id="128004" name="Rectangle 4"/>
          <p:cNvSpPr>
            <a:spLocks noChangeArrowheads="1"/>
          </p:cNvSpPr>
          <p:nvPr/>
        </p:nvSpPr>
        <p:spPr bwMode="auto">
          <a:xfrm>
            <a:off x="468313" y="1125538"/>
            <a:ext cx="8280400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Detection and mass calculation of elementary particles</a:t>
            </a:r>
            <a:endParaRPr lang="el-GR" sz="2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8436" name="Picture 3" descr="Dimuon_mass_400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989138"/>
            <a:ext cx="6588125" cy="473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47334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116632"/>
            <a:ext cx="8280400" cy="792163"/>
          </a:xfrm>
        </p:spPr>
        <p:txBody>
          <a:bodyPr/>
          <a:lstStyle/>
          <a:p>
            <a:pPr marL="609600" indent="-609600" eaLnBrk="1" hangingPunct="1">
              <a:defRPr/>
            </a:pPr>
            <a:r>
              <a:rPr lang="en-US" sz="4000" dirty="0">
                <a:solidFill>
                  <a:srgbClr val="FFFF00"/>
                </a:solidFill>
              </a:rPr>
              <a:t>Discover the Higgs</a:t>
            </a:r>
          </a:p>
        </p:txBody>
      </p:sp>
      <p:pic>
        <p:nvPicPr>
          <p:cNvPr id="18435" name="Picture 3" descr="C:\Download\aaaaaaaaaa\Untitled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83" y="980728"/>
            <a:ext cx="5436096" cy="314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21088"/>
            <a:ext cx="3831945" cy="2564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8" name="Picture 6" descr="C:\Download\aaaaaaaaaa\Untitled-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298" y="1052736"/>
            <a:ext cx="2440766" cy="210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weightedplot_internal.eps"/>
          <p:cNvPicPr preferRelativeResize="0"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3789040"/>
            <a:ext cx="4183996" cy="30029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466726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260350"/>
            <a:ext cx="8280400" cy="792163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solidFill>
                  <a:srgbClr val="FFFF00"/>
                </a:solidFill>
              </a:rPr>
              <a:t>Laboratory Exercise</a:t>
            </a:r>
            <a:endParaRPr lang="el-GR" sz="4000" dirty="0" smtClean="0">
              <a:solidFill>
                <a:srgbClr val="FFFF00"/>
              </a:solidFill>
            </a:endParaRPr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323528" y="1124744"/>
            <a:ext cx="8280400" cy="5616624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dirty="0"/>
              <a:t>Discover the Higgs</a:t>
            </a:r>
          </a:p>
          <a:p>
            <a:pPr marL="609600" indent="-609600" algn="l" eaLnBrk="1" hangingPunct="1">
              <a:defRPr/>
            </a:pPr>
            <a:r>
              <a:rPr lang="en-US" dirty="0" smtClean="0">
                <a:solidFill>
                  <a:srgbClr val="FFC000"/>
                </a:solidFill>
              </a:rPr>
              <a:t>H </a:t>
            </a:r>
            <a:r>
              <a:rPr lang="pl-PL" dirty="0" smtClean="0">
                <a:solidFill>
                  <a:srgbClr val="FFC000"/>
                </a:solidFill>
              </a:rPr>
              <a:t>→</a:t>
            </a:r>
            <a:r>
              <a:rPr lang="en-US" dirty="0" smtClean="0">
                <a:solidFill>
                  <a:srgbClr val="FFC000"/>
                </a:solidFill>
                <a:sym typeface="Wingdings" pitchFamily="2" charset="2"/>
              </a:rPr>
              <a:t> 2 </a:t>
            </a:r>
            <a:r>
              <a:rPr lang="pl-PL" dirty="0">
                <a:solidFill>
                  <a:srgbClr val="FFC000"/>
                </a:solidFill>
              </a:rPr>
              <a:t>Z →</a:t>
            </a:r>
            <a:r>
              <a:rPr lang="en-US" dirty="0">
                <a:solidFill>
                  <a:srgbClr val="FFC000"/>
                </a:solidFill>
                <a:sym typeface="Wingdings" pitchFamily="2" charset="2"/>
              </a:rPr>
              <a:t> </a:t>
            </a:r>
            <a:r>
              <a:rPr lang="el-GR" dirty="0" smtClean="0">
                <a:solidFill>
                  <a:srgbClr val="FFC000"/>
                </a:solidFill>
                <a:sym typeface="Wingdings" pitchFamily="2" charset="2"/>
              </a:rPr>
              <a:t>4</a:t>
            </a:r>
            <a:r>
              <a:rPr lang="en-US" dirty="0">
                <a:solidFill>
                  <a:srgbClr val="FFC000"/>
                </a:solidFill>
                <a:sym typeface="Wingdings" pitchFamily="2" charset="2"/>
              </a:rPr>
              <a:t>l</a:t>
            </a:r>
            <a:endParaRPr lang="en-US" dirty="0" smtClean="0">
              <a:solidFill>
                <a:srgbClr val="FFC000"/>
              </a:solidFill>
            </a:endParaRPr>
          </a:p>
          <a:p>
            <a:pPr marL="609600" indent="-609600" algn="l" eaLnBrk="1" hangingPunct="1">
              <a:defRPr/>
            </a:pPr>
            <a:r>
              <a:rPr lang="pl-PL" sz="2400" dirty="0" smtClean="0"/>
              <a:t>Z → e</a:t>
            </a:r>
            <a:r>
              <a:rPr lang="pl-PL" sz="2400" baseline="30000" dirty="0" smtClean="0"/>
              <a:t>-</a:t>
            </a:r>
            <a:r>
              <a:rPr lang="pl-PL" sz="2400" dirty="0" smtClean="0"/>
              <a:t> + </a:t>
            </a:r>
            <a:r>
              <a:rPr lang="pl-PL" sz="2400" dirty="0"/>
              <a:t>e</a:t>
            </a:r>
            <a:r>
              <a:rPr lang="pl-PL" sz="2400" baseline="30000" dirty="0" smtClean="0"/>
              <a:t>+</a:t>
            </a:r>
            <a:r>
              <a:rPr lang="el-GR" sz="2400" baseline="30000" dirty="0" smtClean="0"/>
              <a:t> </a:t>
            </a:r>
            <a:r>
              <a:rPr lang="en-US" sz="2400" baseline="30000" dirty="0" smtClean="0"/>
              <a:t>   </a:t>
            </a:r>
            <a:r>
              <a:rPr lang="en-US" sz="2400" dirty="0" smtClean="0">
                <a:effectLst/>
              </a:rPr>
              <a:t>or</a:t>
            </a:r>
            <a:r>
              <a:rPr lang="en-US" sz="2400" dirty="0" smtClean="0"/>
              <a:t>  </a:t>
            </a:r>
            <a:r>
              <a:rPr lang="el-GR" sz="2400" dirty="0" smtClean="0"/>
              <a:t> </a:t>
            </a:r>
            <a:r>
              <a:rPr lang="pl-PL" sz="2400" dirty="0" smtClean="0"/>
              <a:t>Z → μ</a:t>
            </a:r>
            <a:r>
              <a:rPr lang="el-GR" sz="2400" baseline="30000" dirty="0" smtClean="0"/>
              <a:t>-</a:t>
            </a:r>
            <a:r>
              <a:rPr lang="pl-PL" sz="2400" dirty="0" smtClean="0"/>
              <a:t> + μ</a:t>
            </a:r>
            <a:r>
              <a:rPr lang="el-GR" sz="2400" baseline="30000" dirty="0" smtClean="0"/>
              <a:t>+</a:t>
            </a:r>
            <a:endParaRPr lang="en-US" sz="2400" baseline="30000" dirty="0" smtClean="0"/>
          </a:p>
          <a:p>
            <a:pPr marL="609600" indent="-609600" algn="l" eaLnBrk="1" hangingPunct="1">
              <a:defRPr/>
            </a:pPr>
            <a:endParaRPr lang="en-US" sz="2400" baseline="30000" dirty="0"/>
          </a:p>
          <a:p>
            <a:pPr marL="609600" indent="-609600" algn="l" eaLnBrk="1" hangingPunct="1">
              <a:buClr>
                <a:schemeClr val="accent4"/>
              </a:buClr>
              <a:buFont typeface="Wingdings" pitchFamily="2" charset="2"/>
              <a:buChar char="§"/>
              <a:defRPr/>
            </a:pPr>
            <a:r>
              <a:rPr lang="en-US" sz="2400" dirty="0" smtClean="0"/>
              <a:t>H </a:t>
            </a:r>
            <a:r>
              <a:rPr lang="en-US" sz="2400" dirty="0" smtClean="0">
                <a:sym typeface="Wingdings" pitchFamily="2" charset="2"/>
              </a:rPr>
              <a:t> 2 e</a:t>
            </a:r>
            <a:r>
              <a:rPr lang="en-US" sz="2400" baseline="30000" dirty="0" smtClean="0">
                <a:sym typeface="Wingdings" pitchFamily="2" charset="2"/>
              </a:rPr>
              <a:t>-</a:t>
            </a:r>
            <a:r>
              <a:rPr lang="en-US" sz="2400" dirty="0" smtClean="0">
                <a:sym typeface="Wingdings" pitchFamily="2" charset="2"/>
              </a:rPr>
              <a:t> + 2 e</a:t>
            </a:r>
            <a:r>
              <a:rPr lang="en-US" sz="2400" baseline="30000" dirty="0" smtClean="0">
                <a:sym typeface="Wingdings" pitchFamily="2" charset="2"/>
              </a:rPr>
              <a:t>+</a:t>
            </a:r>
          </a:p>
          <a:p>
            <a:pPr marL="609600" indent="-609600" algn="l" eaLnBrk="1" hangingPunct="1">
              <a:buClr>
                <a:schemeClr val="accent4"/>
              </a:buClr>
              <a:buFont typeface="Wingdings" pitchFamily="2" charset="2"/>
              <a:buChar char="§"/>
              <a:defRPr/>
            </a:pPr>
            <a:r>
              <a:rPr lang="en-US" sz="2400" dirty="0" smtClean="0">
                <a:sym typeface="Wingdings" pitchFamily="2" charset="2"/>
              </a:rPr>
              <a:t>H  2 </a:t>
            </a:r>
            <a:r>
              <a:rPr lang="el-GR" sz="2400" dirty="0" smtClean="0">
                <a:sym typeface="Wingdings" pitchFamily="2" charset="2"/>
              </a:rPr>
              <a:t>μ</a:t>
            </a:r>
            <a:r>
              <a:rPr lang="el-GR" sz="2400" baseline="30000" dirty="0" smtClean="0">
                <a:sym typeface="Wingdings" pitchFamily="2" charset="2"/>
              </a:rPr>
              <a:t>-</a:t>
            </a:r>
            <a:r>
              <a:rPr lang="el-GR" sz="2400" dirty="0">
                <a:sym typeface="Wingdings" pitchFamily="2" charset="2"/>
              </a:rPr>
              <a:t> </a:t>
            </a:r>
            <a:r>
              <a:rPr lang="el-GR" sz="2400" dirty="0" smtClean="0">
                <a:sym typeface="Wingdings" pitchFamily="2" charset="2"/>
              </a:rPr>
              <a:t>+ 2 μ</a:t>
            </a:r>
            <a:r>
              <a:rPr lang="el-GR" sz="2400" baseline="30000" dirty="0" smtClean="0">
                <a:sym typeface="Wingdings" pitchFamily="2" charset="2"/>
              </a:rPr>
              <a:t>+</a:t>
            </a:r>
          </a:p>
          <a:p>
            <a:pPr marL="609600" indent="-609600" algn="l" eaLnBrk="1" hangingPunct="1">
              <a:buClr>
                <a:schemeClr val="accent4"/>
              </a:buClr>
              <a:buFont typeface="Wingdings" pitchFamily="2" charset="2"/>
              <a:buChar char="§"/>
              <a:defRPr/>
            </a:pPr>
            <a:r>
              <a:rPr lang="el-GR" sz="2400" dirty="0" smtClean="0">
                <a:sym typeface="Wingdings" pitchFamily="2" charset="2"/>
              </a:rPr>
              <a:t>Η  </a:t>
            </a:r>
            <a:r>
              <a:rPr lang="pl-PL" sz="2400" dirty="0"/>
              <a:t>e</a:t>
            </a:r>
            <a:r>
              <a:rPr lang="pl-PL" sz="2400" baseline="30000" dirty="0"/>
              <a:t>-</a:t>
            </a:r>
            <a:r>
              <a:rPr lang="pl-PL" sz="2400" dirty="0"/>
              <a:t> + e</a:t>
            </a:r>
            <a:r>
              <a:rPr lang="pl-PL" sz="2400" baseline="30000" dirty="0"/>
              <a:t>+</a:t>
            </a:r>
            <a:r>
              <a:rPr lang="el-GR" sz="2400" dirty="0"/>
              <a:t> </a:t>
            </a:r>
            <a:r>
              <a:rPr lang="el-GR" sz="2400" dirty="0" smtClean="0"/>
              <a:t>+ </a:t>
            </a:r>
            <a:r>
              <a:rPr lang="pl-PL" sz="2400" dirty="0" smtClean="0"/>
              <a:t>μ</a:t>
            </a:r>
            <a:r>
              <a:rPr lang="el-GR" sz="2400" baseline="30000" dirty="0"/>
              <a:t>-</a:t>
            </a:r>
            <a:r>
              <a:rPr lang="pl-PL" sz="2400" dirty="0"/>
              <a:t> + μ</a:t>
            </a:r>
            <a:r>
              <a:rPr lang="el-GR" sz="2400" baseline="30000" dirty="0" smtClean="0"/>
              <a:t>+</a:t>
            </a:r>
          </a:p>
          <a:p>
            <a:pPr marL="609600" indent="-609600" algn="l" eaLnBrk="1" hangingPunct="1">
              <a:buClr>
                <a:schemeClr val="accent4"/>
              </a:buClr>
              <a:buFont typeface="Wingdings" pitchFamily="2" charset="2"/>
              <a:buChar char="§"/>
              <a:defRPr/>
            </a:pPr>
            <a:endParaRPr lang="el-GR" sz="2400" baseline="30000" dirty="0"/>
          </a:p>
          <a:p>
            <a:pPr marL="609600" indent="-609600" algn="l" eaLnBrk="1" hangingPunct="1">
              <a:buClr>
                <a:schemeClr val="accent4"/>
              </a:buClr>
              <a:buFont typeface="Wingdings" pitchFamily="2" charset="2"/>
              <a:buChar char="§"/>
              <a:defRPr/>
            </a:pPr>
            <a:endParaRPr lang="el-GR" sz="2400" baseline="30000" dirty="0" smtClean="0"/>
          </a:p>
          <a:p>
            <a:pPr marL="609600" indent="-609600" algn="l" eaLnBrk="1" hangingPunct="1">
              <a:buClr>
                <a:schemeClr val="accent4"/>
              </a:buClr>
              <a:buFont typeface="Wingdings" pitchFamily="2" charset="2"/>
              <a:buChar char="§"/>
              <a:defRPr/>
            </a:pPr>
            <a:r>
              <a:rPr lang="en-US" sz="2400" dirty="0"/>
              <a:t>Isolated tracks</a:t>
            </a:r>
          </a:p>
          <a:p>
            <a:pPr marL="609600" indent="-609600" algn="l" eaLnBrk="1" hangingPunct="1">
              <a:buClr>
                <a:schemeClr val="accent4"/>
              </a:buClr>
              <a:buFont typeface="Wingdings" pitchFamily="2" charset="2"/>
              <a:buChar char="§"/>
              <a:defRPr/>
            </a:pPr>
            <a:r>
              <a:rPr lang="en-US" sz="2400" dirty="0"/>
              <a:t>6 GeV Cut</a:t>
            </a:r>
          </a:p>
          <a:p>
            <a:pPr marL="609600" indent="-609600" algn="l" eaLnBrk="1" hangingPunct="1">
              <a:buClr>
                <a:schemeClr val="accent4"/>
              </a:buClr>
              <a:buFont typeface="Wingdings" pitchFamily="2" charset="2"/>
              <a:buChar char="§"/>
              <a:defRPr/>
            </a:pPr>
            <a:r>
              <a:rPr lang="en-US" sz="2400" dirty="0"/>
              <a:t>4-track Invariant mass</a:t>
            </a:r>
          </a:p>
          <a:p>
            <a:pPr marL="609600" indent="-609600" algn="l" eaLnBrk="1" hangingPunct="1">
              <a:buClr>
                <a:schemeClr val="accent4"/>
              </a:buClr>
              <a:buFont typeface="Wingdings" pitchFamily="2" charset="2"/>
              <a:buChar char="§"/>
              <a:defRPr/>
            </a:pPr>
            <a:r>
              <a:rPr lang="en-US" sz="2400" dirty="0" smtClean="0"/>
              <a:t>Simulated Higgs</a:t>
            </a:r>
            <a:r>
              <a:rPr lang="en-US" sz="2400" dirty="0"/>
              <a:t>, mass 180 GeV</a:t>
            </a:r>
          </a:p>
        </p:txBody>
      </p:sp>
      <p:pic>
        <p:nvPicPr>
          <p:cNvPr id="17411" name="Picture 3" descr="C:\Download\aaaaaaaaaa\Untitled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462" y="1772816"/>
            <a:ext cx="4482967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46106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6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FFFF00"/>
                </a:solidFill>
              </a:rPr>
              <a:t>Track Examples</a:t>
            </a:r>
            <a:endParaRPr lang="el-GR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260350"/>
            <a:ext cx="8280400" cy="792163"/>
          </a:xfrm>
        </p:spPr>
        <p:txBody>
          <a:bodyPr/>
          <a:lstStyle/>
          <a:p>
            <a:pPr eaLnBrk="1" hangingPunct="1">
              <a:defRPr/>
            </a:pPr>
            <a:r>
              <a:rPr lang="en-US" sz="3800" dirty="0">
                <a:solidFill>
                  <a:srgbClr val="FFFF00"/>
                </a:solidFill>
              </a:rPr>
              <a:t>Recognition of electrons - muons</a:t>
            </a:r>
            <a:endParaRPr lang="el-GR" sz="3800" dirty="0" smtClean="0">
              <a:solidFill>
                <a:srgbClr val="FFFF00"/>
              </a:solidFill>
            </a:endParaRP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512" y="1417775"/>
            <a:ext cx="8784975" cy="1511374"/>
          </a:xfrm>
        </p:spPr>
        <p:txBody>
          <a:bodyPr/>
          <a:lstStyle/>
          <a:p>
            <a:pPr marL="609600" indent="-609600" algn="l" eaLnBrk="1" hangingPunct="1">
              <a:lnSpc>
                <a:spcPct val="80000"/>
              </a:lnSpc>
              <a:buClr>
                <a:schemeClr val="accent4"/>
              </a:buClr>
              <a:buFont typeface="Wingdings" pitchFamily="2" charset="2"/>
              <a:buChar char="§"/>
              <a:defRPr/>
            </a:pPr>
            <a:r>
              <a:rPr lang="en-US" sz="2600" dirty="0">
                <a:solidFill>
                  <a:srgbClr val="FFC000"/>
                </a:solidFill>
              </a:rPr>
              <a:t>e</a:t>
            </a:r>
            <a:r>
              <a:rPr lang="en-US" sz="2600" baseline="30000" dirty="0">
                <a:solidFill>
                  <a:srgbClr val="FFC000"/>
                </a:solidFill>
              </a:rPr>
              <a:t>-</a:t>
            </a:r>
            <a:r>
              <a:rPr lang="en-US" sz="2600" dirty="0">
                <a:solidFill>
                  <a:srgbClr val="FFC000"/>
                </a:solidFill>
              </a:rPr>
              <a:t>/e</a:t>
            </a:r>
            <a:r>
              <a:rPr lang="en-US" sz="2600" baseline="30000" dirty="0">
                <a:solidFill>
                  <a:srgbClr val="FFC000"/>
                </a:solidFill>
              </a:rPr>
              <a:t>+</a:t>
            </a:r>
            <a:r>
              <a:rPr lang="en-US" sz="2600" dirty="0"/>
              <a:t> : charged particles, usually isolated that leave a trace in the E/M calorimeter</a:t>
            </a:r>
          </a:p>
          <a:p>
            <a:pPr marL="609600" indent="-609600" algn="l" eaLnBrk="1" hangingPunct="1">
              <a:lnSpc>
                <a:spcPct val="80000"/>
              </a:lnSpc>
              <a:buClr>
                <a:schemeClr val="accent4"/>
              </a:buClr>
              <a:buFont typeface="Wingdings" pitchFamily="2" charset="2"/>
              <a:buChar char="§"/>
              <a:defRPr/>
            </a:pPr>
            <a:r>
              <a:rPr lang="el-GR" sz="2600" dirty="0">
                <a:solidFill>
                  <a:srgbClr val="FFC000"/>
                </a:solidFill>
              </a:rPr>
              <a:t>μ</a:t>
            </a:r>
            <a:r>
              <a:rPr lang="en-US" sz="2600" baseline="30000" dirty="0">
                <a:solidFill>
                  <a:srgbClr val="FFC000"/>
                </a:solidFill>
              </a:rPr>
              <a:t>-</a:t>
            </a:r>
            <a:r>
              <a:rPr lang="en-US" sz="2600" dirty="0">
                <a:solidFill>
                  <a:srgbClr val="FFC000"/>
                </a:solidFill>
              </a:rPr>
              <a:t>/</a:t>
            </a:r>
            <a:r>
              <a:rPr lang="el-GR" sz="2600" dirty="0">
                <a:solidFill>
                  <a:srgbClr val="FFC000"/>
                </a:solidFill>
              </a:rPr>
              <a:t>μ</a:t>
            </a:r>
            <a:r>
              <a:rPr lang="en-US" sz="2600" baseline="30000" dirty="0">
                <a:solidFill>
                  <a:srgbClr val="FFC000"/>
                </a:solidFill>
              </a:rPr>
              <a:t>+</a:t>
            </a:r>
            <a:r>
              <a:rPr lang="en-US" sz="2600" dirty="0"/>
              <a:t> : charged particles that leave a trace in the muon chambers</a:t>
            </a:r>
          </a:p>
        </p:txBody>
      </p:sp>
      <p:pic>
        <p:nvPicPr>
          <p:cNvPr id="18508" name="Picture 76" descr="C:\Download\aaaaaaaaaa\Untitled-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152" y="3195873"/>
            <a:ext cx="3240000" cy="323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510" name="Picture 78" descr="C:\Download\aaaaaaaaaa\Untitled-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528" y="3195873"/>
            <a:ext cx="3240000" cy="323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511" name="Picture 79" descr="C:\Download\aaaaaaaaaa\Untitled-1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195873"/>
            <a:ext cx="3240000" cy="323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93341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576" y="260350"/>
            <a:ext cx="7772400" cy="100806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FFFF00"/>
                </a:solidFill>
              </a:rPr>
              <a:t>HYPATIA of Alexandria</a:t>
            </a:r>
            <a:endParaRPr lang="el-GR" dirty="0" smtClean="0">
              <a:solidFill>
                <a:srgbClr val="FFFF00"/>
              </a:solidFill>
            </a:endParaRP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067175" y="2708275"/>
            <a:ext cx="4681538" cy="2592388"/>
          </a:xfrm>
        </p:spPr>
        <p:txBody>
          <a:bodyPr/>
          <a:lstStyle/>
          <a:p>
            <a:pPr marL="457200" indent="-457200" algn="l" eaLnBrk="1" hangingPunct="1">
              <a:lnSpc>
                <a:spcPct val="110000"/>
              </a:lnSpc>
              <a:buClr>
                <a:schemeClr val="accent4"/>
              </a:buClr>
              <a:buFont typeface="Wingdings" pitchFamily="2" charset="2"/>
              <a:buChar char="§"/>
              <a:defRPr/>
            </a:pPr>
            <a:r>
              <a:rPr lang="en-US" dirty="0"/>
              <a:t>First woman mathematician</a:t>
            </a:r>
          </a:p>
          <a:p>
            <a:pPr marL="457200" indent="-457200" algn="l" eaLnBrk="1" hangingPunct="1">
              <a:lnSpc>
                <a:spcPct val="110000"/>
              </a:lnSpc>
              <a:buClr>
                <a:schemeClr val="accent4"/>
              </a:buClr>
              <a:buFont typeface="Wingdings" pitchFamily="2" charset="2"/>
              <a:buChar char="§"/>
              <a:defRPr/>
            </a:pPr>
            <a:r>
              <a:rPr lang="en-US" dirty="0"/>
              <a:t>Alexandria, Egypt </a:t>
            </a:r>
            <a:r>
              <a:rPr lang="en-US"/>
              <a:t>(</a:t>
            </a:r>
            <a:r>
              <a:rPr lang="en-US" smtClean="0"/>
              <a:t>370 - 418 </a:t>
            </a:r>
            <a:r>
              <a:rPr lang="en-US" dirty="0"/>
              <a:t>A.D.)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412875"/>
            <a:ext cx="3284537" cy="4811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71864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68313" y="352710"/>
            <a:ext cx="8280400" cy="7921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3800" dirty="0">
                <a:solidFill>
                  <a:srgbClr val="FFFF00"/>
                </a:solidFill>
              </a:rPr>
              <a:t>Recognition of electrons - muons</a:t>
            </a:r>
          </a:p>
        </p:txBody>
      </p:sp>
      <p:pic>
        <p:nvPicPr>
          <p:cNvPr id="21507" name="Picture 3" descr="C:\Download\aaaaaaaaaa\Untitled-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340768"/>
            <a:ext cx="4501009" cy="448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:\Download\aaaaaaaaaa\Untitled-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40768"/>
            <a:ext cx="4501008" cy="448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391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68313" y="352710"/>
            <a:ext cx="8280400" cy="7921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3800" dirty="0">
                <a:solidFill>
                  <a:srgbClr val="FFFF00"/>
                </a:solidFill>
              </a:rPr>
              <a:t>Recognition of electrons - muons</a:t>
            </a:r>
          </a:p>
        </p:txBody>
      </p:sp>
      <p:pic>
        <p:nvPicPr>
          <p:cNvPr id="22530" name="Picture 2" descr="C:\Download\aaaaaaaaaa\Untitled-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3" y="1337093"/>
            <a:ext cx="4501171" cy="448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C:\Download\aaaaaaaaaa\Untitled-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212" y="1337093"/>
            <a:ext cx="4501172" cy="448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8313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4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FFFF00"/>
                </a:solidFill>
              </a:rPr>
              <a:t>Laboratory Exercise</a:t>
            </a:r>
            <a:endParaRPr lang="el-GR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C:\Download\aaaaaaaaaa\Untitled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2" y="418450"/>
            <a:ext cx="9036000" cy="60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622" name="Oval 6"/>
          <p:cNvSpPr>
            <a:spLocks noChangeArrowheads="1"/>
          </p:cNvSpPr>
          <p:nvPr/>
        </p:nvSpPr>
        <p:spPr bwMode="auto">
          <a:xfrm>
            <a:off x="6584628" y="3339646"/>
            <a:ext cx="936625" cy="36036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111624" name="Oval 8"/>
          <p:cNvSpPr>
            <a:spLocks noChangeArrowheads="1"/>
          </p:cNvSpPr>
          <p:nvPr/>
        </p:nvSpPr>
        <p:spPr bwMode="auto">
          <a:xfrm rot="6226310">
            <a:off x="843931" y="2595387"/>
            <a:ext cx="1423226" cy="287337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7" name="Oval 7"/>
          <p:cNvSpPr>
            <a:spLocks noChangeArrowheads="1"/>
          </p:cNvSpPr>
          <p:nvPr/>
        </p:nvSpPr>
        <p:spPr bwMode="auto">
          <a:xfrm rot="4313936">
            <a:off x="741876" y="1194517"/>
            <a:ext cx="1468368" cy="3016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1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116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116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116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1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22" grpId="0" animBg="1"/>
      <p:bldP spid="111622" grpId="1" animBg="1"/>
      <p:bldP spid="111624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Download\aaaaaaaaaa\Untitled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2" y="418450"/>
            <a:ext cx="9036000" cy="60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717" name="Oval 5"/>
          <p:cNvSpPr>
            <a:spLocks noChangeArrowheads="1"/>
          </p:cNvSpPr>
          <p:nvPr/>
        </p:nvSpPr>
        <p:spPr bwMode="auto">
          <a:xfrm rot="4373400">
            <a:off x="727470" y="1147818"/>
            <a:ext cx="1507902" cy="4318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115718" name="Oval 6"/>
          <p:cNvSpPr>
            <a:spLocks noChangeArrowheads="1"/>
          </p:cNvSpPr>
          <p:nvPr/>
        </p:nvSpPr>
        <p:spPr bwMode="auto">
          <a:xfrm>
            <a:off x="3052476" y="3611453"/>
            <a:ext cx="806800" cy="34607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5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157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157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157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5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7" grpId="0" animBg="1"/>
      <p:bldP spid="115717" grpId="1" animBg="1"/>
      <p:bldP spid="1157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Download\aaaaaaaaaa\Untitled-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2" y="418451"/>
            <a:ext cx="9036000" cy="602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7"/>
          <p:cNvSpPr>
            <a:spLocks noChangeArrowheads="1"/>
          </p:cNvSpPr>
          <p:nvPr/>
        </p:nvSpPr>
        <p:spPr bwMode="auto">
          <a:xfrm>
            <a:off x="3877748" y="3610484"/>
            <a:ext cx="1008112" cy="34607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03878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Download\aaaaaaaaaa\Untitled-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9" y="418451"/>
            <a:ext cx="9036000" cy="602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741" name="Oval 5"/>
          <p:cNvSpPr>
            <a:spLocks noChangeArrowheads="1"/>
          </p:cNvSpPr>
          <p:nvPr/>
        </p:nvSpPr>
        <p:spPr bwMode="auto">
          <a:xfrm>
            <a:off x="6111876" y="3884461"/>
            <a:ext cx="432048" cy="61300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116742" name="Oval 6"/>
          <p:cNvSpPr>
            <a:spLocks noChangeArrowheads="1"/>
          </p:cNvSpPr>
          <p:nvPr/>
        </p:nvSpPr>
        <p:spPr bwMode="auto">
          <a:xfrm>
            <a:off x="1097144" y="3566841"/>
            <a:ext cx="936104" cy="432817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116743" name="Oval 7"/>
          <p:cNvSpPr>
            <a:spLocks noChangeArrowheads="1"/>
          </p:cNvSpPr>
          <p:nvPr/>
        </p:nvSpPr>
        <p:spPr bwMode="auto">
          <a:xfrm>
            <a:off x="7616688" y="3810945"/>
            <a:ext cx="648072" cy="57569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6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1167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16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167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167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67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16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41" grpId="0" animBg="1"/>
      <p:bldP spid="116741" grpId="1" animBg="1"/>
      <p:bldP spid="116742" grpId="0" animBg="1"/>
      <p:bldP spid="116743" grpId="0" animBg="1"/>
      <p:bldP spid="116743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Download\aaaaaaaaaa\Untitled-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0" y="418450"/>
            <a:ext cx="9036000" cy="60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767" name="Oval 7"/>
          <p:cNvSpPr>
            <a:spLocks noChangeArrowheads="1"/>
          </p:cNvSpPr>
          <p:nvPr/>
        </p:nvSpPr>
        <p:spPr bwMode="auto">
          <a:xfrm rot="21449723">
            <a:off x="1203089" y="1926991"/>
            <a:ext cx="503237" cy="287337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117768" name="Oval 8"/>
          <p:cNvSpPr>
            <a:spLocks noChangeArrowheads="1"/>
          </p:cNvSpPr>
          <p:nvPr/>
        </p:nvSpPr>
        <p:spPr bwMode="auto">
          <a:xfrm>
            <a:off x="1694728" y="1909073"/>
            <a:ext cx="574675" cy="28733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117770" name="Oval 10"/>
          <p:cNvSpPr>
            <a:spLocks noChangeArrowheads="1"/>
          </p:cNvSpPr>
          <p:nvPr/>
        </p:nvSpPr>
        <p:spPr bwMode="auto">
          <a:xfrm>
            <a:off x="2074197" y="3544080"/>
            <a:ext cx="913627" cy="49053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7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7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500"/>
                                        <p:tgtEl>
                                          <p:spTgt spid="1177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500"/>
                                        <p:tgtEl>
                                          <p:spTgt spid="1177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17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7" grpId="0" animBg="1"/>
      <p:bldP spid="117767" grpId="1" animBg="1"/>
      <p:bldP spid="117768" grpId="0" animBg="1"/>
      <p:bldP spid="117768" grpId="1" animBg="1"/>
      <p:bldP spid="11777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Download\aaaaaaaaaa\Untitled-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4" y="415550"/>
            <a:ext cx="9036000" cy="60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9"/>
          <p:cNvSpPr>
            <a:spLocks noChangeArrowheads="1"/>
          </p:cNvSpPr>
          <p:nvPr/>
        </p:nvSpPr>
        <p:spPr bwMode="auto">
          <a:xfrm rot="3191309">
            <a:off x="1310073" y="2611485"/>
            <a:ext cx="1800225" cy="287337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5" name="Oval 10"/>
          <p:cNvSpPr>
            <a:spLocks noChangeArrowheads="1"/>
          </p:cNvSpPr>
          <p:nvPr/>
        </p:nvSpPr>
        <p:spPr bwMode="auto">
          <a:xfrm>
            <a:off x="4966340" y="3544080"/>
            <a:ext cx="1152128" cy="49053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pic>
        <p:nvPicPr>
          <p:cNvPr id="6" name="Picture 3" descr="C:\Download\aaaaaaaaaa\Untitled-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665150"/>
            <a:ext cx="2921000" cy="176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4706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Download\aaaaaaaaaa\Untitled-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0" y="409214"/>
            <a:ext cx="9036000" cy="60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6"/>
          <p:cNvSpPr>
            <a:spLocks noChangeArrowheads="1"/>
          </p:cNvSpPr>
          <p:nvPr/>
        </p:nvSpPr>
        <p:spPr bwMode="auto">
          <a:xfrm>
            <a:off x="7858540" y="423794"/>
            <a:ext cx="647700" cy="35877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288" y="260350"/>
            <a:ext cx="7772400" cy="100806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HY.P.A.T.I.A.</a:t>
            </a:r>
            <a:endParaRPr lang="el-GR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0825" y="1484784"/>
            <a:ext cx="8713788" cy="5040559"/>
          </a:xfrm>
        </p:spPr>
        <p:txBody>
          <a:bodyPr/>
          <a:lstStyle/>
          <a:p>
            <a:pPr marL="571500" indent="-571500" algn="l" eaLnBrk="1" hangingPunct="1">
              <a:lnSpc>
                <a:spcPct val="80000"/>
              </a:lnSpc>
              <a:buClr>
                <a:schemeClr val="accent4"/>
              </a:buClr>
              <a:buFont typeface="Wingdings" pitchFamily="2" charset="2"/>
              <a:buChar char="§"/>
            </a:pPr>
            <a:r>
              <a:rPr lang="en-US" sz="3600" dirty="0"/>
              <a:t>Event Display for </a:t>
            </a:r>
            <a:r>
              <a:rPr lang="en-US" sz="3600" dirty="0">
                <a:solidFill>
                  <a:srgbClr val="FFC000"/>
                </a:solidFill>
              </a:rPr>
              <a:t>real</a:t>
            </a:r>
            <a:r>
              <a:rPr lang="en-US" sz="3600" dirty="0"/>
              <a:t> ATLAS data</a:t>
            </a:r>
          </a:p>
          <a:p>
            <a:pPr marL="457200" indent="-457200" algn="l" eaLnBrk="1" hangingPunct="1">
              <a:lnSpc>
                <a:spcPct val="80000"/>
              </a:lnSpc>
              <a:buClr>
                <a:schemeClr val="accent4"/>
              </a:buClr>
              <a:buFont typeface="Wingdings" pitchFamily="2" charset="2"/>
              <a:buChar char="§"/>
            </a:pPr>
            <a:endParaRPr lang="el-GR" sz="2800" dirty="0" smtClean="0"/>
          </a:p>
          <a:p>
            <a:pPr marL="457200" indent="-457200" algn="l" eaLnBrk="1" hangingPunct="1">
              <a:lnSpc>
                <a:spcPct val="80000"/>
              </a:lnSpc>
              <a:buClr>
                <a:schemeClr val="accent4"/>
              </a:buClr>
              <a:buFont typeface="Wingdings" pitchFamily="2" charset="2"/>
              <a:buChar char="§"/>
            </a:pPr>
            <a:r>
              <a:rPr lang="en-US" sz="2600" dirty="0"/>
              <a:t>Developed at UoA as a part of </a:t>
            </a:r>
            <a:r>
              <a:rPr lang="en-US" sz="2600" dirty="0" smtClean="0">
                <a:solidFill>
                  <a:srgbClr val="FFC000"/>
                </a:solidFill>
              </a:rPr>
              <a:t>Learning with ATLAS@CERN</a:t>
            </a:r>
            <a:r>
              <a:rPr lang="el-GR" sz="2600" dirty="0" smtClean="0">
                <a:solidFill>
                  <a:srgbClr val="FFC000"/>
                </a:solidFill>
              </a:rPr>
              <a:t>, </a:t>
            </a:r>
            <a:r>
              <a:rPr lang="en-US" sz="2600" dirty="0" smtClean="0">
                <a:solidFill>
                  <a:srgbClr val="FFC000"/>
                </a:solidFill>
              </a:rPr>
              <a:t>The Pathway to Inquiry Based Science Teaching,</a:t>
            </a:r>
            <a:r>
              <a:rPr lang="el-GR" sz="2600" dirty="0" smtClean="0">
                <a:solidFill>
                  <a:srgbClr val="FFC000"/>
                </a:solidFill>
              </a:rPr>
              <a:t> </a:t>
            </a:r>
            <a:r>
              <a:rPr lang="en-US" sz="2600" dirty="0" smtClean="0">
                <a:solidFill>
                  <a:srgbClr val="FFC000"/>
                </a:solidFill>
              </a:rPr>
              <a:t>Discover the Cosmos</a:t>
            </a:r>
            <a:r>
              <a:rPr lang="el-GR" sz="2600" dirty="0" smtClean="0">
                <a:solidFill>
                  <a:srgbClr val="FFC000"/>
                </a:solidFill>
              </a:rPr>
              <a:t>, </a:t>
            </a:r>
            <a:r>
              <a:rPr lang="en-US" sz="2600" dirty="0" err="1" smtClean="0">
                <a:solidFill>
                  <a:srgbClr val="FFC000"/>
                </a:solidFill>
              </a:rPr>
              <a:t>GoLab</a:t>
            </a:r>
            <a:r>
              <a:rPr lang="el-GR" sz="2600" dirty="0" smtClean="0">
                <a:solidFill>
                  <a:srgbClr val="FFC000"/>
                </a:solidFill>
              </a:rPr>
              <a:t> </a:t>
            </a:r>
            <a:r>
              <a:rPr lang="en-US" sz="2600" dirty="0" smtClean="0"/>
              <a:t>and </a:t>
            </a:r>
            <a:r>
              <a:rPr lang="en-US" sz="2600" dirty="0" smtClean="0">
                <a:solidFill>
                  <a:srgbClr val="FFC000"/>
                </a:solidFill>
              </a:rPr>
              <a:t>ISE</a:t>
            </a:r>
          </a:p>
          <a:p>
            <a:pPr marL="457200" indent="-457200" algn="l" eaLnBrk="1" hangingPunct="1">
              <a:lnSpc>
                <a:spcPct val="110000"/>
              </a:lnSpc>
              <a:buClr>
                <a:schemeClr val="accent4"/>
              </a:buClr>
              <a:buFont typeface="Wingdings" pitchFamily="2" charset="2"/>
              <a:buChar char="§"/>
              <a:defRPr/>
            </a:pPr>
            <a:r>
              <a:rPr lang="en-US" sz="2600" dirty="0"/>
              <a:t>Allows high school students and their teachers to study the elementary particles and their interactions</a:t>
            </a:r>
          </a:p>
          <a:p>
            <a:pPr marL="457200" indent="-457200" algn="l" eaLnBrk="1" hangingPunct="1">
              <a:lnSpc>
                <a:spcPct val="110000"/>
              </a:lnSpc>
              <a:buClr>
                <a:schemeClr val="accent4"/>
              </a:buClr>
              <a:buFont typeface="Wingdings" pitchFamily="2" charset="2"/>
              <a:buChar char="§"/>
              <a:defRPr/>
            </a:pPr>
            <a:r>
              <a:rPr lang="en-US" sz="2600" dirty="0"/>
              <a:t>Suitable for </a:t>
            </a:r>
            <a:r>
              <a:rPr lang="en-US" sz="2600" dirty="0">
                <a:solidFill>
                  <a:srgbClr val="FFC000"/>
                </a:solidFill>
              </a:rPr>
              <a:t>scientific</a:t>
            </a:r>
            <a:r>
              <a:rPr lang="en-US" sz="2600" dirty="0"/>
              <a:t> and </a:t>
            </a:r>
            <a:r>
              <a:rPr lang="en-US" sz="2600" dirty="0">
                <a:solidFill>
                  <a:srgbClr val="FFC000"/>
                </a:solidFill>
              </a:rPr>
              <a:t>educational</a:t>
            </a:r>
            <a:r>
              <a:rPr lang="en-US" sz="2600" dirty="0"/>
              <a:t> use</a:t>
            </a:r>
          </a:p>
        </p:txBody>
      </p:sp>
    </p:spTree>
    <p:extLst>
      <p:ext uri="{BB962C8B-B14F-4D97-AF65-F5344CB8AC3E}">
        <p14:creationId xmlns:p14="http://schemas.microsoft.com/office/powerpoint/2010/main" val="14555827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Review</a:t>
            </a:r>
            <a:endParaRPr lang="el-GR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3212976"/>
            <a:ext cx="8856984" cy="326896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accent4"/>
              </a:buClr>
              <a:buFont typeface="Wingdings" pitchFamily="2" charset="2"/>
              <a:buChar char="§"/>
              <a:defRPr/>
            </a:pPr>
            <a:r>
              <a:rPr lang="pl-PL" dirty="0"/>
              <a:t>Z → </a:t>
            </a:r>
            <a:r>
              <a:rPr lang="en-US" dirty="0"/>
              <a:t>e</a:t>
            </a:r>
            <a:r>
              <a:rPr lang="el-GR" baseline="30000" dirty="0"/>
              <a:t>-</a:t>
            </a:r>
            <a:r>
              <a:rPr lang="pl-PL" dirty="0"/>
              <a:t> + </a:t>
            </a:r>
            <a:r>
              <a:rPr lang="en-US" dirty="0"/>
              <a:t>e</a:t>
            </a:r>
            <a:r>
              <a:rPr lang="el-GR" baseline="30000" dirty="0" smtClean="0"/>
              <a:t>+</a:t>
            </a:r>
            <a:r>
              <a:rPr lang="en-US" baseline="30000" dirty="0" smtClean="0"/>
              <a:t>	    </a:t>
            </a:r>
            <a:r>
              <a:rPr lang="el-GR" dirty="0" smtClean="0"/>
              <a:t>ή</a:t>
            </a:r>
            <a:r>
              <a:rPr lang="en-US" dirty="0" smtClean="0"/>
              <a:t>	</a:t>
            </a:r>
            <a:r>
              <a:rPr lang="pl-PL" dirty="0"/>
              <a:t>Z → μ</a:t>
            </a:r>
            <a:r>
              <a:rPr lang="el-GR" baseline="30000" dirty="0"/>
              <a:t>-</a:t>
            </a:r>
            <a:r>
              <a:rPr lang="pl-PL" dirty="0"/>
              <a:t> + μ</a:t>
            </a:r>
            <a:r>
              <a:rPr lang="el-GR" baseline="30000" dirty="0"/>
              <a:t>+</a:t>
            </a:r>
            <a:r>
              <a:rPr lang="el-GR" baseline="30000" dirty="0" smtClean="0"/>
              <a:t>	</a:t>
            </a:r>
            <a:r>
              <a:rPr lang="el-GR" dirty="0" smtClean="0">
                <a:solidFill>
                  <a:srgbClr val="FFFF00"/>
                </a:solidFill>
              </a:rPr>
              <a:t>91,2</a:t>
            </a:r>
            <a:r>
              <a:rPr lang="en-US" dirty="0" smtClean="0">
                <a:solidFill>
                  <a:srgbClr val="FFFF00"/>
                </a:solidFill>
              </a:rPr>
              <a:t> GeV</a:t>
            </a:r>
          </a:p>
          <a:p>
            <a:pPr eaLnBrk="1" hangingPunct="1">
              <a:lnSpc>
                <a:spcPct val="90000"/>
              </a:lnSpc>
              <a:buClr>
                <a:schemeClr val="accent4"/>
              </a:buClr>
              <a:buFont typeface="Wingdings" pitchFamily="2" charset="2"/>
              <a:buChar char="§"/>
              <a:defRPr/>
            </a:pPr>
            <a:r>
              <a:rPr lang="en-US" dirty="0"/>
              <a:t>Background </a:t>
            </a:r>
            <a:r>
              <a:rPr lang="en-US" dirty="0" smtClean="0"/>
              <a:t>events</a:t>
            </a:r>
            <a:endParaRPr lang="el-GR" dirty="0" smtClean="0"/>
          </a:p>
          <a:p>
            <a:pPr eaLnBrk="1" hangingPunct="1">
              <a:lnSpc>
                <a:spcPct val="90000"/>
              </a:lnSpc>
              <a:buClr>
                <a:schemeClr val="accent4"/>
              </a:buClr>
              <a:buFont typeface="Wingdings" pitchFamily="2" charset="2"/>
              <a:buChar char="§"/>
              <a:defRPr/>
            </a:pPr>
            <a:endParaRPr lang="en-US" dirty="0" smtClean="0"/>
          </a:p>
          <a:p>
            <a:pPr eaLnBrk="1" hangingPunct="1">
              <a:lnSpc>
                <a:spcPct val="90000"/>
              </a:lnSpc>
              <a:buClr>
                <a:schemeClr val="accent4"/>
              </a:buClr>
              <a:buFont typeface="Wingdings" pitchFamily="2" charset="2"/>
              <a:buChar char="§"/>
              <a:defRPr/>
            </a:pPr>
            <a:r>
              <a:rPr lang="en-US" dirty="0"/>
              <a:t>H </a:t>
            </a:r>
            <a:r>
              <a:rPr lang="pl-PL" dirty="0"/>
              <a:t>→</a:t>
            </a:r>
            <a:r>
              <a:rPr lang="en-US" dirty="0">
                <a:sym typeface="Wingdings" pitchFamily="2" charset="2"/>
              </a:rPr>
              <a:t> 2 </a:t>
            </a:r>
            <a:r>
              <a:rPr lang="pl-PL" dirty="0"/>
              <a:t>Z →</a:t>
            </a:r>
            <a:r>
              <a:rPr lang="en-US" dirty="0">
                <a:sym typeface="Wingdings" pitchFamily="2" charset="2"/>
              </a:rPr>
              <a:t> </a:t>
            </a:r>
            <a:r>
              <a:rPr lang="el-GR" dirty="0">
                <a:sym typeface="Wingdings" pitchFamily="2" charset="2"/>
              </a:rPr>
              <a:t>4</a:t>
            </a:r>
            <a:r>
              <a:rPr lang="en-US" dirty="0">
                <a:sym typeface="Wingdings" pitchFamily="2" charset="2"/>
              </a:rPr>
              <a:t>l</a:t>
            </a:r>
            <a:r>
              <a:rPr lang="el-GR" dirty="0">
                <a:sym typeface="Wingdings" pitchFamily="2" charset="2"/>
              </a:rPr>
              <a:t>			</a:t>
            </a:r>
            <a:r>
              <a:rPr lang="en-US" dirty="0">
                <a:sym typeface="Wingdings" pitchFamily="2" charset="2"/>
              </a:rPr>
              <a:t>	</a:t>
            </a:r>
            <a:r>
              <a:rPr lang="en-US" dirty="0" smtClean="0">
                <a:solidFill>
                  <a:srgbClr val="FFFF00"/>
                </a:solidFill>
                <a:sym typeface="Wingdings" pitchFamily="2" charset="2"/>
              </a:rPr>
              <a:t>180</a:t>
            </a:r>
            <a:r>
              <a:rPr lang="el-GR" dirty="0" smtClean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dirty="0" smtClean="0">
                <a:solidFill>
                  <a:srgbClr val="FFFF00"/>
                </a:solidFill>
                <a:sym typeface="Wingdings" pitchFamily="2" charset="2"/>
              </a:rPr>
              <a:t>GeV</a:t>
            </a:r>
          </a:p>
          <a:p>
            <a:pPr eaLnBrk="1" hangingPunct="1">
              <a:lnSpc>
                <a:spcPct val="90000"/>
              </a:lnSpc>
              <a:buClr>
                <a:schemeClr val="accent4"/>
              </a:buClr>
              <a:buFont typeface="Wingdings" pitchFamily="2" charset="2"/>
              <a:buChar char="§"/>
              <a:defRPr/>
            </a:pPr>
            <a:r>
              <a:rPr lang="en-US" dirty="0"/>
              <a:t>Background </a:t>
            </a:r>
            <a:r>
              <a:rPr lang="en-US" dirty="0" smtClean="0"/>
              <a:t>events</a:t>
            </a:r>
            <a:endParaRPr lang="en-US" dirty="0"/>
          </a:p>
        </p:txBody>
      </p:sp>
      <p:sp>
        <p:nvSpPr>
          <p:cNvPr id="4" name="Content Placeholder 1"/>
          <p:cNvSpPr txBox="1">
            <a:spLocks/>
          </p:cNvSpPr>
          <p:nvPr/>
        </p:nvSpPr>
        <p:spPr bwMode="auto">
          <a:xfrm>
            <a:off x="251520" y="1268760"/>
            <a:ext cx="8229600" cy="1714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en-US" sz="4800" dirty="0" smtClean="0">
                <a:solidFill>
                  <a:srgbClr val="FFC000"/>
                </a:solidFill>
              </a:rPr>
              <a:t>hypatia.iasa.gr/app</a:t>
            </a:r>
            <a:endParaRPr lang="el-GR" sz="4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82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TLAS Event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19" y="188640"/>
            <a:ext cx="8736971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84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Collisions</a:t>
            </a:r>
            <a:endParaRPr lang="el-GR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12776"/>
            <a:ext cx="3672408" cy="5069160"/>
          </a:xfrm>
        </p:spPr>
        <p:txBody>
          <a:bodyPr/>
          <a:lstStyle/>
          <a:p>
            <a:pPr>
              <a:buClr>
                <a:schemeClr val="accent4"/>
              </a:buClr>
              <a:buFont typeface="Wingdings" pitchFamily="2" charset="2"/>
              <a:buChar char="§"/>
            </a:pPr>
            <a:r>
              <a:rPr lang="en-US" dirty="0"/>
              <a:t>Energy of each beam </a:t>
            </a:r>
            <a:r>
              <a:rPr lang="en-US" dirty="0" smtClean="0"/>
              <a:t>4 </a:t>
            </a:r>
            <a:r>
              <a:rPr lang="en-US" dirty="0" err="1"/>
              <a:t>TeV</a:t>
            </a:r>
            <a:endParaRPr lang="en-US" dirty="0"/>
          </a:p>
          <a:p>
            <a:pPr>
              <a:buClr>
                <a:schemeClr val="accent4"/>
              </a:buClr>
              <a:buFont typeface="Wingdings" pitchFamily="2" charset="2"/>
              <a:buChar char="§"/>
            </a:pPr>
            <a:r>
              <a:rPr lang="en-US" dirty="0"/>
              <a:t>2 x 4 </a:t>
            </a:r>
            <a:r>
              <a:rPr lang="en-US" dirty="0" err="1"/>
              <a:t>TeV</a:t>
            </a:r>
            <a:r>
              <a:rPr lang="en-US" dirty="0"/>
              <a:t> = </a:t>
            </a:r>
            <a:r>
              <a:rPr lang="en-US" dirty="0">
                <a:solidFill>
                  <a:srgbClr val="FFC000"/>
                </a:solidFill>
              </a:rPr>
              <a:t>8 </a:t>
            </a:r>
            <a:r>
              <a:rPr lang="en-US" dirty="0" err="1">
                <a:solidFill>
                  <a:srgbClr val="FFC000"/>
                </a:solidFill>
              </a:rPr>
              <a:t>TeV</a:t>
            </a:r>
            <a:endParaRPr lang="en-US" dirty="0">
              <a:solidFill>
                <a:srgbClr val="FFC000"/>
              </a:solidFill>
            </a:endParaRPr>
          </a:p>
          <a:p>
            <a:pPr>
              <a:buClr>
                <a:schemeClr val="accent4"/>
              </a:buClr>
              <a:buFont typeface="Wingdings" pitchFamily="2" charset="2"/>
              <a:buChar char="§"/>
            </a:pPr>
            <a:r>
              <a:rPr lang="en-US" dirty="0"/>
              <a:t>Some of the particles produced are unstable and </a:t>
            </a:r>
            <a:r>
              <a:rPr lang="en-US" dirty="0">
                <a:solidFill>
                  <a:srgbClr val="FFC000"/>
                </a:solidFill>
              </a:rPr>
              <a:t>decay</a:t>
            </a:r>
            <a:r>
              <a:rPr lang="en-US" dirty="0"/>
              <a:t> immediately</a:t>
            </a:r>
          </a:p>
          <a:p>
            <a:endParaRPr lang="el-GR" dirty="0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412776"/>
            <a:ext cx="4691954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573016"/>
            <a:ext cx="2180357" cy="3213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790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6519"/>
            <a:ext cx="8856984" cy="619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23798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288" y="260350"/>
            <a:ext cx="7772400" cy="100806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ATLAS</a:t>
            </a:r>
            <a:endParaRPr lang="el-GR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8313" y="1268413"/>
            <a:ext cx="4535487" cy="5184775"/>
          </a:xfrm>
        </p:spPr>
        <p:txBody>
          <a:bodyPr/>
          <a:lstStyle/>
          <a:p>
            <a:pPr marL="457200" indent="-457200" algn="l" eaLnBrk="1" hangingPunct="1">
              <a:buClr>
                <a:schemeClr val="tx2"/>
              </a:buClr>
              <a:buFont typeface="Wingdings" pitchFamily="2" charset="2"/>
              <a:buChar char="§"/>
            </a:pPr>
            <a:r>
              <a:rPr lang="en-US" dirty="0" smtClean="0"/>
              <a:t>Particle </a:t>
            </a:r>
            <a:r>
              <a:rPr lang="en-US" dirty="0" smtClean="0">
                <a:solidFill>
                  <a:srgbClr val="FFC000"/>
                </a:solidFill>
              </a:rPr>
              <a:t>tracks </a:t>
            </a:r>
            <a:r>
              <a:rPr lang="en-US" dirty="0" smtClean="0"/>
              <a:t>appear as lines on the detectors</a:t>
            </a:r>
            <a:endParaRPr lang="el-GR" dirty="0" smtClean="0"/>
          </a:p>
          <a:p>
            <a:pPr marL="457200" indent="-457200" algn="l" eaLnBrk="1" hangingPunct="1">
              <a:buClr>
                <a:schemeClr val="tx2"/>
              </a:buClr>
              <a:buFont typeface="Wingdings" pitchFamily="2" charset="2"/>
              <a:buChar char="§"/>
            </a:pPr>
            <a:r>
              <a:rPr lang="en-US" dirty="0" smtClean="0"/>
              <a:t>The </a:t>
            </a:r>
            <a:r>
              <a:rPr lang="en-US" dirty="0" smtClean="0">
                <a:solidFill>
                  <a:srgbClr val="FFC000"/>
                </a:solidFill>
              </a:rPr>
              <a:t>length </a:t>
            </a:r>
            <a:r>
              <a:rPr lang="en-US" dirty="0" smtClean="0"/>
              <a:t>of each track is determined by particle </a:t>
            </a:r>
            <a:r>
              <a:rPr lang="en-US" dirty="0" smtClean="0">
                <a:solidFill>
                  <a:srgbClr val="FFC000"/>
                </a:solidFill>
              </a:rPr>
              <a:t>type</a:t>
            </a:r>
            <a:endParaRPr lang="el-GR" dirty="0" smtClean="0">
              <a:solidFill>
                <a:srgbClr val="FFC000"/>
              </a:solidFill>
            </a:endParaRPr>
          </a:p>
          <a:p>
            <a:pPr marL="457200" indent="-457200" algn="l" eaLnBrk="1" hangingPunct="1">
              <a:buClr>
                <a:schemeClr val="tx2"/>
              </a:buClr>
              <a:buFont typeface="Wingdings" pitchFamily="2" charset="2"/>
              <a:buChar char="§"/>
            </a:pPr>
            <a:r>
              <a:rPr lang="en-US" dirty="0" smtClean="0"/>
              <a:t>Each particle leaves a </a:t>
            </a:r>
            <a:r>
              <a:rPr lang="en-US" dirty="0" smtClean="0">
                <a:solidFill>
                  <a:srgbClr val="FFC000"/>
                </a:solidFill>
              </a:rPr>
              <a:t>trace </a:t>
            </a:r>
            <a:r>
              <a:rPr lang="en-US" dirty="0" smtClean="0"/>
              <a:t>only on specific detectors according to its type</a:t>
            </a:r>
            <a:endParaRPr lang="el-GR" dirty="0" smtClean="0"/>
          </a:p>
        </p:txBody>
      </p:sp>
      <p:pic>
        <p:nvPicPr>
          <p:cNvPr id="6148" name="Picture 4" descr="Detect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196975"/>
            <a:ext cx="3097212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 descr="atlaslay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4365625"/>
            <a:ext cx="3756025" cy="227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41371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wm 2012-11-15 00-40-45-2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55613"/>
            <a:ext cx="9144000" cy="59451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:\ASEC\Documents\Images\Hypatia Webapp 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4" y="404664"/>
            <a:ext cx="9013985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gital Dots">
  <a:themeElements>
    <a:clrScheme name="Digital Dots 2">
      <a:dk1>
        <a:srgbClr val="5B5B89"/>
      </a:dk1>
      <a:lt1>
        <a:srgbClr val="FFFFFF"/>
      </a:lt1>
      <a:dk2>
        <a:srgbClr val="666699"/>
      </a:dk2>
      <a:lt2>
        <a:srgbClr val="DFDEF6"/>
      </a:lt2>
      <a:accent1>
        <a:srgbClr val="6666FF"/>
      </a:accent1>
      <a:accent2>
        <a:srgbClr val="52527C"/>
      </a:accent2>
      <a:accent3>
        <a:srgbClr val="B8B8CA"/>
      </a:accent3>
      <a:accent4>
        <a:srgbClr val="DADADA"/>
      </a:accent4>
      <a:accent5>
        <a:srgbClr val="B8B8FF"/>
      </a:accent5>
      <a:accent6>
        <a:srgbClr val="494970"/>
      </a:accent6>
      <a:hlink>
        <a:srgbClr val="9999FF"/>
      </a:hlink>
      <a:folHlink>
        <a:srgbClr val="CCCCFF"/>
      </a:folHlink>
    </a:clrScheme>
    <a:fontScheme name="Digital Do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gital Dots 1">
        <a:dk1>
          <a:srgbClr val="00008A"/>
        </a:dk1>
        <a:lt1>
          <a:srgbClr val="FFFFFF"/>
        </a:lt1>
        <a:dk2>
          <a:srgbClr val="000099"/>
        </a:dk2>
        <a:lt2>
          <a:srgbClr val="FFFFFF"/>
        </a:lt2>
        <a:accent1>
          <a:srgbClr val="0099FF"/>
        </a:accent1>
        <a:accent2>
          <a:srgbClr val="00007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6E"/>
        </a:accent6>
        <a:hlink>
          <a:srgbClr val="EAEAEA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2">
        <a:dk1>
          <a:srgbClr val="5B5B89"/>
        </a:dk1>
        <a:lt1>
          <a:srgbClr val="FFFFFF"/>
        </a:lt1>
        <a:dk2>
          <a:srgbClr val="666699"/>
        </a:dk2>
        <a:lt2>
          <a:srgbClr val="DFDEF6"/>
        </a:lt2>
        <a:accent1>
          <a:srgbClr val="6666FF"/>
        </a:accent1>
        <a:accent2>
          <a:srgbClr val="52527C"/>
        </a:accent2>
        <a:accent3>
          <a:srgbClr val="B8B8CA"/>
        </a:accent3>
        <a:accent4>
          <a:srgbClr val="DADADA"/>
        </a:accent4>
        <a:accent5>
          <a:srgbClr val="B8B8FF"/>
        </a:accent5>
        <a:accent6>
          <a:srgbClr val="494970"/>
        </a:accent6>
        <a:hlink>
          <a:srgbClr val="9999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3">
        <a:dk1>
          <a:srgbClr val="70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6000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560000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4">
        <a:dk1>
          <a:srgbClr val="000000"/>
        </a:dk1>
        <a:lt1>
          <a:srgbClr val="FDEB9D"/>
        </a:lt1>
        <a:dk2>
          <a:srgbClr val="000000"/>
        </a:dk2>
        <a:lt2>
          <a:srgbClr val="E0CE82"/>
        </a:lt2>
        <a:accent1>
          <a:srgbClr val="EAEAEA"/>
        </a:accent1>
        <a:accent2>
          <a:srgbClr val="C2B476"/>
        </a:accent2>
        <a:accent3>
          <a:srgbClr val="FEF3CC"/>
        </a:accent3>
        <a:accent4>
          <a:srgbClr val="000000"/>
        </a:accent4>
        <a:accent5>
          <a:srgbClr val="F3F3F3"/>
        </a:accent5>
        <a:accent6>
          <a:srgbClr val="B0A36A"/>
        </a:accent6>
        <a:hlink>
          <a:srgbClr val="A47900"/>
        </a:hlink>
        <a:folHlink>
          <a:srgbClr val="8C8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gital Dots 5">
        <a:dk1>
          <a:srgbClr val="5B5E52"/>
        </a:dk1>
        <a:lt1>
          <a:srgbClr val="FFFFFF"/>
        </a:lt1>
        <a:dk2>
          <a:srgbClr val="686B5D"/>
        </a:dk2>
        <a:lt2>
          <a:srgbClr val="CCD5C7"/>
        </a:lt2>
        <a:accent1>
          <a:srgbClr val="809EA8"/>
        </a:accent1>
        <a:accent2>
          <a:srgbClr val="4F5147"/>
        </a:accent2>
        <a:accent3>
          <a:srgbClr val="B9BAB6"/>
        </a:accent3>
        <a:accent4>
          <a:srgbClr val="DADADA"/>
        </a:accent4>
        <a:accent5>
          <a:srgbClr val="C0CCD1"/>
        </a:accent5>
        <a:accent6>
          <a:srgbClr val="47493F"/>
        </a:accent6>
        <a:hlink>
          <a:srgbClr val="AAA854"/>
        </a:hlink>
        <a:folHlink>
          <a:srgbClr val="E1D09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6">
        <a:dk1>
          <a:srgbClr val="46532B"/>
        </a:dk1>
        <a:lt1>
          <a:srgbClr val="FFFFFF"/>
        </a:lt1>
        <a:dk2>
          <a:srgbClr val="4E5D31"/>
        </a:dk2>
        <a:lt2>
          <a:srgbClr val="FFFFCC"/>
        </a:lt2>
        <a:accent1>
          <a:srgbClr val="8F8C00"/>
        </a:accent1>
        <a:accent2>
          <a:srgbClr val="424F29"/>
        </a:accent2>
        <a:accent3>
          <a:srgbClr val="B2B6AD"/>
        </a:accent3>
        <a:accent4>
          <a:srgbClr val="DADADA"/>
        </a:accent4>
        <a:accent5>
          <a:srgbClr val="C6C5AA"/>
        </a:accent5>
        <a:accent6>
          <a:srgbClr val="3B4724"/>
        </a:accent6>
        <a:hlink>
          <a:srgbClr val="33CC33"/>
        </a:hlink>
        <a:folHlink>
          <a:srgbClr val="00A1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7">
        <a:dk1>
          <a:srgbClr val="007673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6462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5A58"/>
        </a:accent6>
        <a:hlink>
          <a:srgbClr val="FFCC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8">
        <a:dk1>
          <a:srgbClr val="000000"/>
        </a:dk1>
        <a:lt1>
          <a:srgbClr val="E6F8F4"/>
        </a:lt1>
        <a:dk2>
          <a:srgbClr val="000000"/>
        </a:dk2>
        <a:lt2>
          <a:srgbClr val="C5DBD6"/>
        </a:lt2>
        <a:accent1>
          <a:srgbClr val="CCFF99"/>
        </a:accent1>
        <a:accent2>
          <a:srgbClr val="ACBAB7"/>
        </a:accent2>
        <a:accent3>
          <a:srgbClr val="F0FBF8"/>
        </a:accent3>
        <a:accent4>
          <a:srgbClr val="000000"/>
        </a:accent4>
        <a:accent5>
          <a:srgbClr val="E2FFCA"/>
        </a:accent5>
        <a:accent6>
          <a:srgbClr val="9BA8A6"/>
        </a:accent6>
        <a:hlink>
          <a:srgbClr val="008080"/>
        </a:hlink>
        <a:folHlink>
          <a:srgbClr val="00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gital Dots 9">
        <a:dk1>
          <a:srgbClr val="000000"/>
        </a:dk1>
        <a:lt1>
          <a:srgbClr val="EAEAEA"/>
        </a:lt1>
        <a:dk2>
          <a:srgbClr val="000000"/>
        </a:dk2>
        <a:lt2>
          <a:srgbClr val="D1D1D1"/>
        </a:lt2>
        <a:accent1>
          <a:srgbClr val="CCECFF"/>
        </a:accent1>
        <a:accent2>
          <a:srgbClr val="B2B2B2"/>
        </a:accent2>
        <a:accent3>
          <a:srgbClr val="F3F3F3"/>
        </a:accent3>
        <a:accent4>
          <a:srgbClr val="000000"/>
        </a:accent4>
        <a:accent5>
          <a:srgbClr val="E2F4FF"/>
        </a:accent5>
        <a:accent6>
          <a:srgbClr val="A1A1A1"/>
        </a:accent6>
        <a:hlink>
          <a:srgbClr val="7200E4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1121</TotalTime>
  <Words>412</Words>
  <Application>Microsoft Office PowerPoint</Application>
  <PresentationFormat>On-screen Show (4:3)</PresentationFormat>
  <Paragraphs>83</Paragraphs>
  <Slides>30</Slides>
  <Notes>0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Digital Dots</vt:lpstr>
      <vt:lpstr>Image</vt:lpstr>
      <vt:lpstr>H  Y.  P.  A . T.  I.  A.  HYbrid Pupil’s Analysis Tool for Interactions in Atlas</vt:lpstr>
      <vt:lpstr>HYPATIA of Alexandria</vt:lpstr>
      <vt:lpstr>HY.P.A.T.I.A.</vt:lpstr>
      <vt:lpstr>PowerPoint Presentation</vt:lpstr>
      <vt:lpstr>Collisions</vt:lpstr>
      <vt:lpstr>PowerPoint Presentation</vt:lpstr>
      <vt:lpstr>ATLAS</vt:lpstr>
      <vt:lpstr>PowerPoint Presentation</vt:lpstr>
      <vt:lpstr>PowerPoint Presentation</vt:lpstr>
      <vt:lpstr>http://hypatia.iasa.gr/</vt:lpstr>
      <vt:lpstr>Activities</vt:lpstr>
      <vt:lpstr>Laboratory Exercise</vt:lpstr>
      <vt:lpstr>Laboratory Exercise</vt:lpstr>
      <vt:lpstr>Laboratory Exercise</vt:lpstr>
      <vt:lpstr>Laboratory Exercise</vt:lpstr>
      <vt:lpstr>Discover the Higgs</vt:lpstr>
      <vt:lpstr>Laboratory Exercise</vt:lpstr>
      <vt:lpstr>Track Examples</vt:lpstr>
      <vt:lpstr>Recognition of electrons - muons</vt:lpstr>
      <vt:lpstr>PowerPoint Presentation</vt:lpstr>
      <vt:lpstr>PowerPoint Presentation</vt:lpstr>
      <vt:lpstr>Laboratory Exercise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Review</vt:lpstr>
    </vt:vector>
  </TitlesOfParts>
  <Company>Graffiti Club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  Y  P  A  T  I  A  HYbrid Pupil’s Analysis Tool for Interactions in Atlas</dc:title>
  <dc:creator>Mythos</dc:creator>
  <cp:lastModifiedBy>Stelios</cp:lastModifiedBy>
  <cp:revision>133</cp:revision>
  <dcterms:created xsi:type="dcterms:W3CDTF">2009-02-11T17:51:38Z</dcterms:created>
  <dcterms:modified xsi:type="dcterms:W3CDTF">2015-07-08T20:42:49Z</dcterms:modified>
</cp:coreProperties>
</file>