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4" r:id="rId2"/>
    <p:sldId id="256" r:id="rId3"/>
    <p:sldId id="276" r:id="rId4"/>
    <p:sldId id="262" r:id="rId5"/>
    <p:sldId id="263" r:id="rId6"/>
    <p:sldId id="257" r:id="rId7"/>
    <p:sldId id="289" r:id="rId8"/>
    <p:sldId id="258" r:id="rId9"/>
    <p:sldId id="268" r:id="rId10"/>
    <p:sldId id="266" r:id="rId11"/>
    <p:sldId id="264" r:id="rId12"/>
    <p:sldId id="259" r:id="rId13"/>
    <p:sldId id="260" r:id="rId14"/>
    <p:sldId id="269" r:id="rId15"/>
    <p:sldId id="270" r:id="rId16"/>
    <p:sldId id="267" r:id="rId17"/>
    <p:sldId id="284" r:id="rId18"/>
    <p:sldId id="277" r:id="rId19"/>
    <p:sldId id="278" r:id="rId20"/>
    <p:sldId id="279" r:id="rId21"/>
    <p:sldId id="285" r:id="rId22"/>
    <p:sldId id="283" r:id="rId23"/>
    <p:sldId id="282" r:id="rId24"/>
    <p:sldId id="290" r:id="rId25"/>
    <p:sldId id="286" r:id="rId26"/>
    <p:sldId id="287" r:id="rId27"/>
    <p:sldId id="288" r:id="rId28"/>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21" autoAdjust="0"/>
    <p:restoredTop sz="94660"/>
  </p:normalViewPr>
  <p:slideViewPr>
    <p:cSldViewPr>
      <p:cViewPr varScale="1">
        <p:scale>
          <a:sx n="103" d="100"/>
          <a:sy n="103" d="100"/>
        </p:scale>
        <p:origin x="-24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913ACA-27DD-4243-B4FA-2ACBDE5DE98A}" type="datetimeFigureOut">
              <a:rPr lang="ro-RO" smtClean="0"/>
              <a:pPr/>
              <a:t>16.10.2016</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218A7-EB7B-4A45-A7DC-1C990AFFD90C}"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294218A7-EB7B-4A45-A7DC-1C990AFFD90C}" type="slidenum">
              <a:rPr lang="ro-RO" smtClean="0"/>
              <a:pPr/>
              <a:t>17</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50A9FD54-90F0-48C9-A4DA-EEEDC7BD61AA}" type="datetimeFigureOut">
              <a:rPr lang="ro-RO" smtClean="0"/>
              <a:pPr/>
              <a:t>16.10.2016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2CE47B4-C980-4603-8E0B-8DB7044E8E4C}" type="slidenum">
              <a:rPr lang="ro-RO" smtClean="0"/>
              <a:pPr/>
              <a:t>‹#›</a:t>
            </a:fld>
            <a:endParaRPr lang="ro-RO"/>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0A9FD54-90F0-48C9-A4DA-EEEDC7BD61AA}" type="datetimeFigureOut">
              <a:rPr lang="ro-RO" smtClean="0"/>
              <a:pPr/>
              <a:t>16.10.2016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2CE47B4-C980-4603-8E0B-8DB7044E8E4C}" type="slidenum">
              <a:rPr lang="ro-RO" smtClean="0"/>
              <a:pPr/>
              <a:t>‹#›</a:t>
            </a:fld>
            <a:endParaRPr lang="ro-RO"/>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0A9FD54-90F0-48C9-A4DA-EEEDC7BD61AA}" type="datetimeFigureOut">
              <a:rPr lang="ro-RO" smtClean="0"/>
              <a:pPr/>
              <a:t>16.10.2016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2CE47B4-C980-4603-8E0B-8DB7044E8E4C}" type="slidenum">
              <a:rPr lang="ro-RO" smtClean="0"/>
              <a:pPr/>
              <a:t>‹#›</a:t>
            </a:fld>
            <a:endParaRPr lang="ro-RO"/>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0A9FD54-90F0-48C9-A4DA-EEEDC7BD61AA}" type="datetimeFigureOut">
              <a:rPr lang="ro-RO" smtClean="0"/>
              <a:pPr/>
              <a:t>16.10.2016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2CE47B4-C980-4603-8E0B-8DB7044E8E4C}" type="slidenum">
              <a:rPr lang="ro-RO" smtClean="0"/>
              <a:pPr/>
              <a:t>‹#›</a:t>
            </a:fld>
            <a:endParaRPr lang="ro-RO"/>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9FD54-90F0-48C9-A4DA-EEEDC7BD61AA}" type="datetimeFigureOut">
              <a:rPr lang="ro-RO" smtClean="0"/>
              <a:pPr/>
              <a:t>16.10.2016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2CE47B4-C980-4603-8E0B-8DB7044E8E4C}" type="slidenum">
              <a:rPr lang="ro-RO" smtClean="0"/>
              <a:pPr/>
              <a:t>‹#›</a:t>
            </a:fld>
            <a:endParaRPr lang="ro-RO"/>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50A9FD54-90F0-48C9-A4DA-EEEDC7BD61AA}" type="datetimeFigureOut">
              <a:rPr lang="ro-RO" smtClean="0"/>
              <a:pPr/>
              <a:t>16.10.2016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2CE47B4-C980-4603-8E0B-8DB7044E8E4C}" type="slidenum">
              <a:rPr lang="ro-RO" smtClean="0"/>
              <a:pPr/>
              <a:t>‹#›</a:t>
            </a:fld>
            <a:endParaRPr lang="ro-RO"/>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50A9FD54-90F0-48C9-A4DA-EEEDC7BD61AA}" type="datetimeFigureOut">
              <a:rPr lang="ro-RO" smtClean="0"/>
              <a:pPr/>
              <a:t>16.10.2016</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22CE47B4-C980-4603-8E0B-8DB7044E8E4C}" type="slidenum">
              <a:rPr lang="ro-RO" smtClean="0"/>
              <a:pPr/>
              <a:t>‹#›</a:t>
            </a:fld>
            <a:endParaRPr lang="ro-RO"/>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50A9FD54-90F0-48C9-A4DA-EEEDC7BD61AA}" type="datetimeFigureOut">
              <a:rPr lang="ro-RO" smtClean="0"/>
              <a:pPr/>
              <a:t>16.10.2016</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22CE47B4-C980-4603-8E0B-8DB7044E8E4C}" type="slidenum">
              <a:rPr lang="ro-RO" smtClean="0"/>
              <a:pPr/>
              <a:t>‹#›</a:t>
            </a:fld>
            <a:endParaRPr lang="ro-RO"/>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9FD54-90F0-48C9-A4DA-EEEDC7BD61AA}" type="datetimeFigureOut">
              <a:rPr lang="ro-RO" smtClean="0"/>
              <a:pPr/>
              <a:t>16.10.2016</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22CE47B4-C980-4603-8E0B-8DB7044E8E4C}" type="slidenum">
              <a:rPr lang="ro-RO" smtClean="0"/>
              <a:pPr/>
              <a:t>‹#›</a:t>
            </a:fld>
            <a:endParaRPr lang="ro-RO"/>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9FD54-90F0-48C9-A4DA-EEEDC7BD61AA}" type="datetimeFigureOut">
              <a:rPr lang="ro-RO" smtClean="0"/>
              <a:pPr/>
              <a:t>16.10.2016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2CE47B4-C980-4603-8E0B-8DB7044E8E4C}" type="slidenum">
              <a:rPr lang="ro-RO" smtClean="0"/>
              <a:pPr/>
              <a:t>‹#›</a:t>
            </a:fld>
            <a:endParaRPr lang="ro-RO"/>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9FD54-90F0-48C9-A4DA-EEEDC7BD61AA}" type="datetimeFigureOut">
              <a:rPr lang="ro-RO" smtClean="0"/>
              <a:pPr/>
              <a:t>16.10.2016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2CE47B4-C980-4603-8E0B-8DB7044E8E4C}" type="slidenum">
              <a:rPr lang="ro-RO" smtClean="0"/>
              <a:pPr/>
              <a:t>‹#›</a:t>
            </a:fld>
            <a:endParaRPr lang="ro-RO"/>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9FD54-90F0-48C9-A4DA-EEEDC7BD61AA}" type="datetimeFigureOut">
              <a:rPr lang="ro-RO" smtClean="0"/>
              <a:pPr/>
              <a:t>16.10.2016</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E47B4-C980-4603-8E0B-8DB7044E8E4C}" type="slidenum">
              <a:rPr lang="ro-RO" smtClean="0"/>
              <a:pPr/>
              <a:t>‹#›</a:t>
            </a:fld>
            <a:endParaRPr lang="ro-RO"/>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SA_Fleet_Across_Spectrum_poster_2013_hr.jpg"/>
          <p:cNvPicPr>
            <a:picLocks noGrp="1" noChangeAspect="1"/>
          </p:cNvPicPr>
          <p:nvPr>
            <p:ph idx="1"/>
          </p:nvPr>
        </p:nvPicPr>
        <p:blipFill>
          <a:blip r:embed="rId2" cstate="print"/>
          <a:stretch>
            <a:fillRect/>
          </a:stretch>
        </p:blipFill>
        <p:spPr>
          <a:xfrm>
            <a:off x="911788" y="114158"/>
            <a:ext cx="7303550" cy="5172229"/>
          </a:xfrm>
        </p:spPr>
      </p:pic>
      <p:sp>
        <p:nvSpPr>
          <p:cNvPr id="5" name="Title 1"/>
          <p:cNvSpPr>
            <a:spLocks noGrp="1"/>
          </p:cNvSpPr>
          <p:nvPr>
            <p:ph type="title"/>
          </p:nvPr>
        </p:nvSpPr>
        <p:spPr>
          <a:xfrm>
            <a:off x="571472" y="5572140"/>
            <a:ext cx="8229600" cy="1143000"/>
          </a:xfrm>
        </p:spPr>
        <p:txBody>
          <a:bodyPr>
            <a:noAutofit/>
          </a:bodyPr>
          <a:lstStyle/>
          <a:p>
            <a:r>
              <a:rPr lang="ro-RO" sz="3200" b="1" dirty="0" smtClean="0">
                <a:solidFill>
                  <a:srgbClr val="FF0000"/>
                </a:solidFill>
                <a:latin typeface="+mn-lt"/>
                <a:cs typeface="Aharoni" pitchFamily="2" charset="-79"/>
              </a:rPr>
              <a:t>SPACE </a:t>
            </a:r>
            <a:r>
              <a:rPr lang="ro-RO" sz="3200" b="1" dirty="0" smtClean="0">
                <a:solidFill>
                  <a:schemeClr val="accent6"/>
                </a:solidFill>
                <a:latin typeface="+mn-lt"/>
                <a:cs typeface="Aharoni" pitchFamily="2" charset="-79"/>
              </a:rPr>
              <a:t>EDUCATION</a:t>
            </a:r>
            <a:r>
              <a:rPr lang="ro-RO" sz="3200" b="1" dirty="0" smtClean="0">
                <a:solidFill>
                  <a:srgbClr val="FF0000"/>
                </a:solidFill>
                <a:latin typeface="+mn-lt"/>
                <a:cs typeface="Aharoni" pitchFamily="2" charset="-79"/>
              </a:rPr>
              <a:t> </a:t>
            </a:r>
            <a:r>
              <a:rPr lang="ro-RO" sz="3200" b="1" dirty="0" smtClean="0">
                <a:solidFill>
                  <a:srgbClr val="FFC000"/>
                </a:solidFill>
                <a:latin typeface="+mn-lt"/>
                <a:cs typeface="Aharoni" pitchFamily="2" charset="-79"/>
              </a:rPr>
              <a:t>INTERNATIONAL</a:t>
            </a:r>
            <a:r>
              <a:rPr lang="ro-RO" sz="3200" b="1" dirty="0" smtClean="0">
                <a:solidFill>
                  <a:srgbClr val="FF0000"/>
                </a:solidFill>
                <a:latin typeface="+mn-lt"/>
                <a:cs typeface="Aharoni" pitchFamily="2" charset="-79"/>
              </a:rPr>
              <a:t> </a:t>
            </a:r>
            <a:r>
              <a:rPr lang="ro-RO" sz="3200" b="1" dirty="0" smtClean="0">
                <a:solidFill>
                  <a:srgbClr val="00B050"/>
                </a:solidFill>
                <a:latin typeface="+mn-lt"/>
                <a:cs typeface="Aharoni" pitchFamily="2" charset="-79"/>
              </a:rPr>
              <a:t>WORKSHOP</a:t>
            </a:r>
            <a:r>
              <a:rPr lang="ro-RO" sz="3200" b="1" dirty="0" smtClean="0">
                <a:solidFill>
                  <a:srgbClr val="FF0000"/>
                </a:solidFill>
                <a:latin typeface="+mn-lt"/>
                <a:cs typeface="Aharoni" pitchFamily="2" charset="-79"/>
              </a:rPr>
              <a:t> </a:t>
            </a:r>
            <a:r>
              <a:rPr lang="ro-RO" sz="3200" b="1" dirty="0" smtClean="0">
                <a:solidFill>
                  <a:srgbClr val="00B0F0"/>
                </a:solidFill>
                <a:latin typeface="+mn-lt"/>
                <a:cs typeface="Aharoni" pitchFamily="2" charset="-79"/>
              </a:rPr>
              <a:t>2016</a:t>
            </a:r>
            <a:endParaRPr lang="ro-RO" sz="3200" b="1" dirty="0">
              <a:solidFill>
                <a:srgbClr val="00B0F0"/>
              </a:solidFill>
              <a:latin typeface="+mn-lt"/>
              <a:cs typeface="Aharoni" pitchFamily="2" charset="-79"/>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29642" cy="1797040"/>
          </a:xfrm>
        </p:spPr>
        <p:txBody>
          <a:bodyPr>
            <a:normAutofit/>
          </a:bodyPr>
          <a:lstStyle/>
          <a:p>
            <a:r>
              <a:rPr lang="en-US" sz="2400" dirty="0" smtClean="0"/>
              <a:t>Rosetta is set to complete its mission in a controlled descent to the surface of its comet on 30 September.</a:t>
            </a:r>
            <a:endParaRPr lang="ro-RO" sz="2400" dirty="0"/>
          </a:p>
        </p:txBody>
      </p:sp>
      <p:pic>
        <p:nvPicPr>
          <p:cNvPr id="20482" name="Picture 2" descr="http://www.esa.int/var/esa/storage/images/esa_multimedia/images/2015/06/rosetta_approaching_comet/14700786-2-eng-GB/Rosetta_approaching_comet_large.jpg"/>
          <p:cNvPicPr>
            <a:picLocks noChangeAspect="1" noChangeArrowheads="1"/>
          </p:cNvPicPr>
          <p:nvPr/>
        </p:nvPicPr>
        <p:blipFill>
          <a:blip r:embed="rId2"/>
          <a:srcRect/>
          <a:stretch>
            <a:fillRect/>
          </a:stretch>
        </p:blipFill>
        <p:spPr bwMode="auto">
          <a:xfrm>
            <a:off x="1643042" y="2143116"/>
            <a:ext cx="5953125" cy="3343275"/>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file_of_a_primordial_comet.jpg"/>
          <p:cNvPicPr>
            <a:picLocks noGrp="1" noChangeAspect="1"/>
          </p:cNvPicPr>
          <p:nvPr>
            <p:ph idx="1"/>
          </p:nvPr>
        </p:nvPicPr>
        <p:blipFill>
          <a:blip r:embed="rId2" cstate="print"/>
          <a:stretch>
            <a:fillRect/>
          </a:stretch>
        </p:blipFill>
        <p:spPr>
          <a:xfrm>
            <a:off x="0" y="285728"/>
            <a:ext cx="9030101" cy="5643602"/>
          </a:xfrm>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5. Another planetary systems</a:t>
            </a:r>
            <a:endParaRPr lang="ro-RO" dirty="0"/>
          </a:p>
        </p:txBody>
      </p:sp>
      <p:pic>
        <p:nvPicPr>
          <p:cNvPr id="4" name="Content Placeholder 3" descr="giphy (2).gif"/>
          <p:cNvPicPr>
            <a:picLocks noGrp="1" noChangeAspect="1"/>
          </p:cNvPicPr>
          <p:nvPr>
            <p:ph idx="1"/>
          </p:nvPr>
        </p:nvPicPr>
        <p:blipFill>
          <a:blip r:embed="rId2"/>
          <a:stretch>
            <a:fillRect/>
          </a:stretch>
        </p:blipFill>
        <p:spPr>
          <a:xfrm>
            <a:off x="2357422" y="2143116"/>
            <a:ext cx="4194304" cy="3143272"/>
          </a:xfrm>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Exoplanets</a:t>
            </a:r>
            <a:endParaRPr lang="ro-RO" dirty="0"/>
          </a:p>
        </p:txBody>
      </p:sp>
      <p:pic>
        <p:nvPicPr>
          <p:cNvPr id="4" name="Content Placeholder 3" descr="Ep7Dm.gif"/>
          <p:cNvPicPr>
            <a:picLocks noGrp="1" noChangeAspect="1"/>
          </p:cNvPicPr>
          <p:nvPr>
            <p:ph idx="1"/>
          </p:nvPr>
        </p:nvPicPr>
        <p:blipFill>
          <a:blip r:embed="rId2"/>
          <a:stretch>
            <a:fillRect/>
          </a:stretch>
        </p:blipFill>
        <p:spPr>
          <a:xfrm>
            <a:off x="6357950" y="500042"/>
            <a:ext cx="2415164" cy="1357322"/>
          </a:xfrm>
        </p:spPr>
      </p:pic>
      <p:sp>
        <p:nvSpPr>
          <p:cNvPr id="5" name="Rectangle 4"/>
          <p:cNvSpPr/>
          <p:nvPr/>
        </p:nvSpPr>
        <p:spPr>
          <a:xfrm>
            <a:off x="2500298" y="5857892"/>
            <a:ext cx="4468403" cy="369332"/>
          </a:xfrm>
          <a:prstGeom prst="rect">
            <a:avLst/>
          </a:prstGeom>
        </p:spPr>
        <p:txBody>
          <a:bodyPr wrap="none">
            <a:spAutoFit/>
          </a:bodyPr>
          <a:lstStyle/>
          <a:p>
            <a:r>
              <a:rPr lang="ro-RO" dirty="0" smtClean="0"/>
              <a:t>Proxima b - </a:t>
            </a:r>
            <a:r>
              <a:rPr lang="en-US" dirty="0" smtClean="0"/>
              <a:t>orbiting the star </a:t>
            </a:r>
            <a:r>
              <a:rPr lang="en-US" dirty="0" err="1" smtClean="0"/>
              <a:t>Proxima</a:t>
            </a:r>
            <a:r>
              <a:rPr lang="en-US" dirty="0" smtClean="0"/>
              <a:t> Centauri</a:t>
            </a:r>
            <a:endParaRPr lang="ro-RO" dirty="0"/>
          </a:p>
        </p:txBody>
      </p:sp>
      <p:pic>
        <p:nvPicPr>
          <p:cNvPr id="12290" name="Picture 2" descr="Cea mai apropiată exoplanetă faţă de Sistemul Solar, descoperită de astronomi, pe orbita stelei Proxima Centauri. FOTO, VIDEO"/>
          <p:cNvPicPr>
            <a:picLocks noChangeAspect="1" noChangeArrowheads="1"/>
          </p:cNvPicPr>
          <p:nvPr/>
        </p:nvPicPr>
        <p:blipFill>
          <a:blip r:embed="rId3"/>
          <a:srcRect/>
          <a:stretch>
            <a:fillRect/>
          </a:stretch>
        </p:blipFill>
        <p:spPr bwMode="auto">
          <a:xfrm>
            <a:off x="2000232" y="2285992"/>
            <a:ext cx="4857784" cy="3112371"/>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6. GRAVITATIONAL WAVES</a:t>
            </a:r>
            <a:endParaRPr lang="ro-RO" dirty="0"/>
          </a:p>
        </p:txBody>
      </p:sp>
      <p:sp>
        <p:nvSpPr>
          <p:cNvPr id="7170" name="AutoShape 2" descr="https://www.ligo.caltech.edu/system/media_files/binaries/266/original/162571main_GPB_circling_earth3_516.jpg?144624377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p>
        </p:txBody>
      </p:sp>
      <p:pic>
        <p:nvPicPr>
          <p:cNvPr id="7172" name="Picture 4" descr="https://www.ligo.caltech.edu/system/media_files/binaries/266/original/162571main_GPB_circling_earth3_516.jpg?1446243770"/>
          <p:cNvPicPr>
            <a:picLocks noChangeAspect="1" noChangeArrowheads="1"/>
          </p:cNvPicPr>
          <p:nvPr/>
        </p:nvPicPr>
        <p:blipFill>
          <a:blip r:embed="rId2"/>
          <a:srcRect/>
          <a:stretch>
            <a:fillRect/>
          </a:stretch>
        </p:blipFill>
        <p:spPr bwMode="auto">
          <a:xfrm>
            <a:off x="2000232" y="1571612"/>
            <a:ext cx="5238785" cy="3929090"/>
          </a:xfrm>
          <a:prstGeom prst="rect">
            <a:avLst/>
          </a:prstGeom>
          <a:noFill/>
        </p:spPr>
      </p:pic>
      <p:sp>
        <p:nvSpPr>
          <p:cNvPr id="7" name="Rectangle 6"/>
          <p:cNvSpPr/>
          <p:nvPr/>
        </p:nvSpPr>
        <p:spPr>
          <a:xfrm>
            <a:off x="1000100" y="5786454"/>
            <a:ext cx="7500990" cy="707886"/>
          </a:xfrm>
          <a:prstGeom prst="rect">
            <a:avLst/>
          </a:prstGeom>
        </p:spPr>
        <p:txBody>
          <a:bodyPr wrap="square">
            <a:spAutoFit/>
          </a:bodyPr>
          <a:lstStyle/>
          <a:p>
            <a:r>
              <a:rPr lang="en-US" sz="2000" dirty="0" smtClean="0"/>
              <a:t>Gravitational waves are 'ripples' in the fabric of space-time caused by some of the most violent and energetic processes in the Universe. </a:t>
            </a:r>
            <a:endParaRPr lang="ro-RO" sz="2000" dirty="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ro-RO" dirty="0" smtClean="0"/>
              <a:t>7. Craters</a:t>
            </a:r>
            <a:endParaRPr lang="ro-RO" dirty="0"/>
          </a:p>
        </p:txBody>
      </p:sp>
      <p:pic>
        <p:nvPicPr>
          <p:cNvPr id="4" name="Content Placeholder 3" descr="Luna.jpg"/>
          <p:cNvPicPr>
            <a:picLocks noGrp="1" noChangeAspect="1"/>
          </p:cNvPicPr>
          <p:nvPr>
            <p:ph idx="1"/>
          </p:nvPr>
        </p:nvPicPr>
        <p:blipFill>
          <a:blip r:embed="rId2"/>
          <a:stretch>
            <a:fillRect/>
          </a:stretch>
        </p:blipFill>
        <p:spPr>
          <a:xfrm>
            <a:off x="214282" y="1714488"/>
            <a:ext cx="6350042" cy="3571899"/>
          </a:xfrm>
        </p:spPr>
      </p:pic>
      <p:sp>
        <p:nvSpPr>
          <p:cNvPr id="5" name="Rectangle 4"/>
          <p:cNvSpPr/>
          <p:nvPr/>
        </p:nvSpPr>
        <p:spPr>
          <a:xfrm>
            <a:off x="500035" y="5357826"/>
            <a:ext cx="6286544" cy="1292662"/>
          </a:xfrm>
          <a:prstGeom prst="rect">
            <a:avLst/>
          </a:prstGeom>
        </p:spPr>
        <p:txBody>
          <a:bodyPr wrap="square">
            <a:spAutoFit/>
          </a:bodyPr>
          <a:lstStyle/>
          <a:p>
            <a:r>
              <a:rPr lang="en-US" sz="2000" dirty="0" smtClean="0"/>
              <a:t>The </a:t>
            </a:r>
            <a:r>
              <a:rPr lang="en-US" sz="2000" dirty="0" smtClean="0">
                <a:solidFill>
                  <a:srgbClr val="FF0000"/>
                </a:solidFill>
              </a:rPr>
              <a:t>Go-Lab</a:t>
            </a:r>
            <a:r>
              <a:rPr lang="en-US" sz="2000" dirty="0" smtClean="0"/>
              <a:t> Portal</a:t>
            </a:r>
            <a:r>
              <a:rPr lang="ro-RO" sz="2000" dirty="0" smtClean="0"/>
              <a:t> </a:t>
            </a:r>
            <a:r>
              <a:rPr lang="en-US" sz="2000" dirty="0" smtClean="0"/>
              <a:t> thus offers students:</a:t>
            </a:r>
          </a:p>
          <a:p>
            <a:pPr>
              <a:buFont typeface="Wingdings" pitchFamily="2" charset="2"/>
              <a:buChar char="§"/>
            </a:pPr>
            <a:r>
              <a:rPr lang="ro-RO" sz="2000" dirty="0" smtClean="0"/>
              <a:t> </a:t>
            </a:r>
            <a:r>
              <a:rPr lang="en-US" sz="2000" dirty="0" smtClean="0"/>
              <a:t>access to scientific instruments (remote and virtual laboratories) for investigations</a:t>
            </a:r>
            <a:r>
              <a:rPr lang="ro-RO" sz="2000" dirty="0" smtClean="0"/>
              <a:t>.</a:t>
            </a:r>
            <a:endParaRPr lang="en-US" sz="2000" dirty="0" smtClean="0"/>
          </a:p>
          <a:p>
            <a:endParaRPr lang="ro-RO" dirty="0"/>
          </a:p>
        </p:txBody>
      </p:sp>
      <p:sp>
        <p:nvSpPr>
          <p:cNvPr id="6" name="Rectangle 5"/>
          <p:cNvSpPr/>
          <p:nvPr/>
        </p:nvSpPr>
        <p:spPr>
          <a:xfrm>
            <a:off x="4857752" y="1428736"/>
            <a:ext cx="3571900" cy="2862322"/>
          </a:xfrm>
          <a:prstGeom prst="rect">
            <a:avLst/>
          </a:prstGeom>
        </p:spPr>
        <p:txBody>
          <a:bodyPr wrap="square">
            <a:spAutoFit/>
          </a:bodyPr>
          <a:lstStyle/>
          <a:p>
            <a:pPr>
              <a:buFont typeface="Wingdings" pitchFamily="2" charset="2"/>
              <a:buChar char="§"/>
            </a:pPr>
            <a:r>
              <a:rPr lang="ro-RO" sz="2000" dirty="0" smtClean="0"/>
              <a:t> </a:t>
            </a:r>
            <a:r>
              <a:rPr lang="ro-RO" sz="2000" dirty="0" smtClean="0">
                <a:solidFill>
                  <a:srgbClr val="FF0000"/>
                </a:solidFill>
              </a:rPr>
              <a:t>Sofware Salsa J </a:t>
            </a:r>
            <a:r>
              <a:rPr lang="en-US" sz="2000" dirty="0" smtClean="0"/>
              <a:t>allows students to display, </a:t>
            </a:r>
            <a:r>
              <a:rPr lang="en-US" sz="2000" dirty="0" err="1" smtClean="0"/>
              <a:t>analyse</a:t>
            </a:r>
            <a:r>
              <a:rPr lang="en-US" sz="2000" dirty="0" smtClean="0"/>
              <a:t>, and explore real astronomical images and other data in the same way that professional astronomers do, making the same kind of discoveries that lead to true excitement about science.</a:t>
            </a:r>
            <a:endParaRPr lang="ro-RO" sz="2000" dirty="0"/>
          </a:p>
        </p:txBody>
      </p:sp>
      <p:sp>
        <p:nvSpPr>
          <p:cNvPr id="7" name="Rectangle 6"/>
          <p:cNvSpPr/>
          <p:nvPr/>
        </p:nvSpPr>
        <p:spPr>
          <a:xfrm>
            <a:off x="4572000" y="6211669"/>
            <a:ext cx="4572000" cy="646331"/>
          </a:xfrm>
          <a:prstGeom prst="rect">
            <a:avLst/>
          </a:prstGeom>
        </p:spPr>
        <p:txBody>
          <a:bodyPr>
            <a:spAutoFit/>
          </a:bodyPr>
          <a:lstStyle/>
          <a:p>
            <a:endParaRPr lang="ro-RO" dirty="0" smtClean="0"/>
          </a:p>
          <a:p>
            <a:r>
              <a:rPr lang="ro-RO" dirty="0" smtClean="0"/>
              <a:t> </a:t>
            </a:r>
            <a:r>
              <a:rPr lang="ro-RO" b="1" dirty="0" smtClean="0"/>
              <a:t>Editor : Forțu Dellia- Raissa </a:t>
            </a:r>
            <a:endParaRPr lang="ro-RO" dirty="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stem solar.jpg"/>
          <p:cNvPicPr>
            <a:picLocks noGrp="1" noChangeAspect="1"/>
          </p:cNvPicPr>
          <p:nvPr>
            <p:ph idx="1"/>
          </p:nvPr>
        </p:nvPicPr>
        <p:blipFill>
          <a:blip r:embed="rId2"/>
          <a:stretch>
            <a:fillRect/>
          </a:stretch>
        </p:blipFill>
        <p:spPr>
          <a:xfrm>
            <a:off x="0" y="785794"/>
            <a:ext cx="9101202" cy="6072206"/>
          </a:xfrm>
        </p:spPr>
      </p:pic>
      <p:sp>
        <p:nvSpPr>
          <p:cNvPr id="5" name="Rectangle 4"/>
          <p:cNvSpPr/>
          <p:nvPr/>
        </p:nvSpPr>
        <p:spPr>
          <a:xfrm>
            <a:off x="1643042" y="0"/>
            <a:ext cx="7000924" cy="3139321"/>
          </a:xfrm>
          <a:prstGeom prst="rect">
            <a:avLst/>
          </a:prstGeom>
        </p:spPr>
        <p:txBody>
          <a:bodyPr wrap="square">
            <a:spAutoFit/>
          </a:bodyPr>
          <a:lstStyle/>
          <a:p>
            <a:endParaRPr lang="ro-RO" dirty="0" smtClean="0"/>
          </a:p>
          <a:p>
            <a:r>
              <a:rPr lang="en-US" b="1" dirty="0" smtClean="0">
                <a:solidFill>
                  <a:srgbClr val="FFC000"/>
                </a:solidFill>
              </a:rPr>
              <a:t>Educational Objectives (Types of knowledge): </a:t>
            </a:r>
          </a:p>
          <a:p>
            <a:r>
              <a:rPr lang="en-US" b="1" dirty="0" smtClean="0">
                <a:solidFill>
                  <a:srgbClr val="FFFF00"/>
                </a:solidFill>
              </a:rPr>
              <a:t>Factual:</a:t>
            </a:r>
            <a:r>
              <a:rPr lang="en-US" b="1" dirty="0" smtClean="0"/>
              <a:t> Learn about the different types of</a:t>
            </a:r>
            <a:r>
              <a:rPr lang="ro-RO" b="1" dirty="0" smtClean="0"/>
              <a:t> </a:t>
            </a:r>
            <a:r>
              <a:rPr lang="en-US" b="1" dirty="0" smtClean="0"/>
              <a:t>craters</a:t>
            </a:r>
            <a:r>
              <a:rPr lang="ro-RO" b="1" dirty="0" smtClean="0"/>
              <a:t> in the Solar System</a:t>
            </a:r>
            <a:r>
              <a:rPr lang="en-US" b="1" dirty="0" smtClean="0"/>
              <a:t>:formation and structure </a:t>
            </a:r>
          </a:p>
          <a:p>
            <a:r>
              <a:rPr lang="en-US" b="1" dirty="0" smtClean="0">
                <a:solidFill>
                  <a:srgbClr val="FF0000"/>
                </a:solidFill>
              </a:rPr>
              <a:t>Conceptual:</a:t>
            </a:r>
            <a:r>
              <a:rPr lang="en-US" b="1" dirty="0" smtClean="0"/>
              <a:t> Learn about the interaction between colliding bodies: Moon or a planet and asteroid or comet. </a:t>
            </a:r>
          </a:p>
          <a:p>
            <a:r>
              <a:rPr lang="en-US" b="1" dirty="0" smtClean="0">
                <a:solidFill>
                  <a:srgbClr val="92D050"/>
                </a:solidFill>
              </a:rPr>
              <a:t>Procedural:</a:t>
            </a:r>
            <a:r>
              <a:rPr lang="en-US" b="1" dirty="0" smtClean="0"/>
              <a:t> Learn about simulations and how to use them in a concrete scientific context </a:t>
            </a:r>
          </a:p>
          <a:p>
            <a:r>
              <a:rPr lang="en-US" b="1" dirty="0" smtClean="0">
                <a:solidFill>
                  <a:srgbClr val="00B0F0"/>
                </a:solidFill>
              </a:rPr>
              <a:t>Meta- </a:t>
            </a:r>
            <a:r>
              <a:rPr lang="en-US" b="1" dirty="0" err="1" smtClean="0">
                <a:solidFill>
                  <a:srgbClr val="00B0F0"/>
                </a:solidFill>
              </a:rPr>
              <a:t>cognitiv</a:t>
            </a:r>
            <a:r>
              <a:rPr lang="en-US" b="1" dirty="0" smtClean="0">
                <a:solidFill>
                  <a:srgbClr val="00B0F0"/>
                </a:solidFill>
              </a:rPr>
              <a:t> : </a:t>
            </a:r>
            <a:r>
              <a:rPr lang="en-US" b="1" dirty="0" smtClean="0"/>
              <a:t>Get acquainted with making and studying astronomical observations. </a:t>
            </a:r>
          </a:p>
          <a:p>
            <a:endParaRPr lang="ro-RO" dirty="0"/>
          </a:p>
        </p:txBody>
      </p:sp>
      <p:sp>
        <p:nvSpPr>
          <p:cNvPr id="6" name="Rectangle 5"/>
          <p:cNvSpPr/>
          <p:nvPr/>
        </p:nvSpPr>
        <p:spPr>
          <a:xfrm>
            <a:off x="4214810" y="6211669"/>
            <a:ext cx="4572000" cy="646331"/>
          </a:xfrm>
          <a:prstGeom prst="rect">
            <a:avLst/>
          </a:prstGeom>
        </p:spPr>
        <p:txBody>
          <a:bodyPr>
            <a:spAutoFit/>
          </a:bodyPr>
          <a:lstStyle/>
          <a:p>
            <a:endParaRPr lang="ro-RO" dirty="0" smtClean="0"/>
          </a:p>
          <a:p>
            <a:r>
              <a:rPr lang="ro-RO" dirty="0" smtClean="0"/>
              <a:t> </a:t>
            </a:r>
            <a:r>
              <a:rPr lang="ro-RO" b="1" dirty="0" smtClean="0"/>
              <a:t>Editor : Forțu Dellia- Raissa </a:t>
            </a:r>
            <a:endParaRPr lang="ro-RO" dirty="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r>
              <a:rPr lang="ro-RO" dirty="0" smtClean="0"/>
              <a:t>LESSON </a:t>
            </a:r>
            <a:r>
              <a:rPr lang="ro-RO" dirty="0" smtClean="0"/>
              <a:t>PLAN TEMPLATE</a:t>
            </a:r>
            <a:endParaRPr lang="ro-RO" dirty="0"/>
          </a:p>
        </p:txBody>
      </p:sp>
      <p:pic>
        <p:nvPicPr>
          <p:cNvPr id="34818" name="Picture 2" descr="http://www.go-lab-project.eu/sites/default/files/styles/large/public/ILC.jpg?itok=Oa6sdjk2"/>
          <p:cNvPicPr>
            <a:picLocks noChangeAspect="1" noChangeArrowheads="1"/>
          </p:cNvPicPr>
          <p:nvPr/>
        </p:nvPicPr>
        <p:blipFill>
          <a:blip r:embed="rId3"/>
          <a:srcRect/>
          <a:stretch>
            <a:fillRect/>
          </a:stretch>
        </p:blipFill>
        <p:spPr bwMode="auto">
          <a:xfrm>
            <a:off x="2285984" y="1571612"/>
            <a:ext cx="4572000" cy="3638551"/>
          </a:xfrm>
          <a:prstGeom prst="rect">
            <a:avLst/>
          </a:prstGeom>
          <a:noFill/>
        </p:spPr>
      </p:pic>
      <p:sp>
        <p:nvSpPr>
          <p:cNvPr id="4" name="Rectangle 3"/>
          <p:cNvSpPr/>
          <p:nvPr/>
        </p:nvSpPr>
        <p:spPr>
          <a:xfrm>
            <a:off x="1854903" y="5528986"/>
            <a:ext cx="5929355" cy="646331"/>
          </a:xfrm>
          <a:prstGeom prst="rect">
            <a:avLst/>
          </a:prstGeom>
        </p:spPr>
        <p:txBody>
          <a:bodyPr wrap="square">
            <a:spAutoFit/>
          </a:bodyPr>
          <a:lstStyle/>
          <a:p>
            <a:r>
              <a:rPr lang="en-US" dirty="0" smtClean="0">
                <a:solidFill>
                  <a:srgbClr val="FFFF00"/>
                </a:solidFill>
              </a:rPr>
              <a:t>Inquiry Learning Cycle  specify the consecutive steps of an inquiry learning process. This cycle contains five main phase</a:t>
            </a:r>
            <a:r>
              <a:rPr lang="ro-RO" dirty="0" smtClean="0">
                <a:solidFill>
                  <a:srgbClr val="FFFF00"/>
                </a:solidFill>
              </a:rPr>
              <a:t>s.</a:t>
            </a:r>
            <a:endParaRPr lang="ro-RO" dirty="0">
              <a:solidFill>
                <a:srgbClr val="FFFF00"/>
              </a:solidFill>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solidFill>
                  <a:srgbClr val="FF0000"/>
                </a:solidFill>
              </a:rPr>
              <a:t>ORIENTATION</a:t>
            </a:r>
            <a:endParaRPr lang="ro-RO" b="1" dirty="0">
              <a:solidFill>
                <a:srgbClr val="FF0000"/>
              </a:solidFill>
            </a:endParaRPr>
          </a:p>
        </p:txBody>
      </p:sp>
      <p:sp>
        <p:nvSpPr>
          <p:cNvPr id="3" name="Rectangle 2"/>
          <p:cNvSpPr/>
          <p:nvPr/>
        </p:nvSpPr>
        <p:spPr>
          <a:xfrm>
            <a:off x="1071538" y="1643050"/>
            <a:ext cx="6858048" cy="646331"/>
          </a:xfrm>
          <a:prstGeom prst="rect">
            <a:avLst/>
          </a:prstGeom>
        </p:spPr>
        <p:txBody>
          <a:bodyPr wrap="square">
            <a:spAutoFit/>
          </a:bodyPr>
          <a:lstStyle/>
          <a:p>
            <a:pPr>
              <a:buFont typeface="Wingdings" pitchFamily="2" charset="2"/>
              <a:buChar char="Ø"/>
            </a:pPr>
            <a:r>
              <a:rPr lang="ro-RO" dirty="0" smtClean="0"/>
              <a:t> </a:t>
            </a:r>
            <a:r>
              <a:rPr lang="en-US" dirty="0" smtClean="0"/>
              <a:t>Have a look at the following video </a:t>
            </a:r>
            <a:r>
              <a:rPr lang="en-US" b="1" dirty="0" smtClean="0"/>
              <a:t>Tour of the Moon on www.youtube.com </a:t>
            </a:r>
            <a:r>
              <a:rPr lang="ro-RO" b="1" dirty="0" smtClean="0"/>
              <a:t> or another.</a:t>
            </a:r>
          </a:p>
        </p:txBody>
      </p:sp>
      <p:pic>
        <p:nvPicPr>
          <p:cNvPr id="6146" name="Picture 2" descr="http://astrotarot.net/wp-content/uploads/2015/04/boring.jpg"/>
          <p:cNvPicPr>
            <a:picLocks noChangeAspect="1" noChangeArrowheads="1"/>
          </p:cNvPicPr>
          <p:nvPr/>
        </p:nvPicPr>
        <p:blipFill>
          <a:blip r:embed="rId2"/>
          <a:srcRect/>
          <a:stretch>
            <a:fillRect/>
          </a:stretch>
        </p:blipFill>
        <p:spPr bwMode="auto">
          <a:xfrm>
            <a:off x="642910" y="4286256"/>
            <a:ext cx="2898932" cy="2000264"/>
          </a:xfrm>
          <a:prstGeom prst="rect">
            <a:avLst/>
          </a:prstGeom>
          <a:noFill/>
        </p:spPr>
      </p:pic>
      <p:sp>
        <p:nvSpPr>
          <p:cNvPr id="5" name="Rectangle 4"/>
          <p:cNvSpPr/>
          <p:nvPr/>
        </p:nvSpPr>
        <p:spPr>
          <a:xfrm>
            <a:off x="2071670" y="2714620"/>
            <a:ext cx="6429420" cy="923330"/>
          </a:xfrm>
          <a:prstGeom prst="rect">
            <a:avLst/>
          </a:prstGeom>
        </p:spPr>
        <p:txBody>
          <a:bodyPr wrap="square">
            <a:spAutoFit/>
          </a:bodyPr>
          <a:lstStyle/>
          <a:p>
            <a:pPr>
              <a:buFont typeface="Wingdings" pitchFamily="2" charset="2"/>
              <a:buChar char="Ø"/>
            </a:pPr>
            <a:r>
              <a:rPr lang="ro-RO" dirty="0" smtClean="0"/>
              <a:t> a)</a:t>
            </a:r>
            <a:r>
              <a:rPr lang="en-US" dirty="0" smtClean="0"/>
              <a:t>Can you describe the moon's surface? b) List the craters shown? </a:t>
            </a:r>
          </a:p>
          <a:p>
            <a:endParaRPr lang="ro-RO" b="1" dirty="0" smtClean="0"/>
          </a:p>
        </p:txBody>
      </p:sp>
      <p:sp>
        <p:nvSpPr>
          <p:cNvPr id="6" name="Rectangle 5"/>
          <p:cNvSpPr/>
          <p:nvPr/>
        </p:nvSpPr>
        <p:spPr>
          <a:xfrm>
            <a:off x="4357686" y="4357694"/>
            <a:ext cx="4572000" cy="923330"/>
          </a:xfrm>
          <a:prstGeom prst="rect">
            <a:avLst/>
          </a:prstGeom>
        </p:spPr>
        <p:txBody>
          <a:bodyPr>
            <a:spAutoFit/>
          </a:bodyPr>
          <a:lstStyle/>
          <a:p>
            <a:pPr>
              <a:buFont typeface="Wingdings" pitchFamily="2" charset="2"/>
              <a:buChar char="Ø"/>
            </a:pPr>
            <a:r>
              <a:rPr lang="ro-RO" dirty="0" smtClean="0"/>
              <a:t> </a:t>
            </a:r>
            <a:r>
              <a:rPr lang="en-US" dirty="0" smtClean="0"/>
              <a:t>Do you think that there are craters on other solar system bodies? Do you know about the craters on Earth?</a:t>
            </a:r>
            <a:endParaRPr lang="ro-RO" dirty="0"/>
          </a:p>
        </p:txBody>
      </p:sp>
      <p:sp>
        <p:nvSpPr>
          <p:cNvPr id="7" name="Rectangle 6"/>
          <p:cNvSpPr/>
          <p:nvPr/>
        </p:nvSpPr>
        <p:spPr>
          <a:xfrm>
            <a:off x="5072066" y="3500438"/>
            <a:ext cx="2361737" cy="584775"/>
          </a:xfrm>
          <a:prstGeom prst="rect">
            <a:avLst/>
          </a:prstGeom>
        </p:spPr>
        <p:txBody>
          <a:bodyPr wrap="none">
            <a:spAutoFit/>
          </a:bodyPr>
          <a:lstStyle/>
          <a:p>
            <a:r>
              <a:rPr lang="ro-RO" sz="3200" dirty="0" smtClean="0">
                <a:solidFill>
                  <a:srgbClr val="FFFF00"/>
                </a:solidFill>
              </a:rPr>
              <a:t>MOTIVATION</a:t>
            </a:r>
            <a:endParaRPr lang="ro-RO" sz="3200" dirty="0">
              <a:solidFill>
                <a:srgbClr val="FFFF00"/>
              </a:solidFill>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solidFill>
                  <a:srgbClr val="FFC000"/>
                </a:solidFill>
              </a:rPr>
              <a:t>CONCEPTUALIZATION</a:t>
            </a:r>
            <a:endParaRPr lang="ro-RO" b="1" dirty="0">
              <a:solidFill>
                <a:srgbClr val="FFC000"/>
              </a:solidFill>
            </a:endParaRPr>
          </a:p>
        </p:txBody>
      </p:sp>
      <p:sp>
        <p:nvSpPr>
          <p:cNvPr id="3" name="Rectangle 2"/>
          <p:cNvSpPr/>
          <p:nvPr/>
        </p:nvSpPr>
        <p:spPr>
          <a:xfrm>
            <a:off x="1857356" y="2214554"/>
            <a:ext cx="6429420" cy="954107"/>
          </a:xfrm>
          <a:prstGeom prst="rect">
            <a:avLst/>
          </a:prstGeom>
        </p:spPr>
        <p:txBody>
          <a:bodyPr wrap="square">
            <a:spAutoFit/>
          </a:bodyPr>
          <a:lstStyle/>
          <a:p>
            <a:pPr lvl="1">
              <a:buFont typeface="Wingdings" pitchFamily="2" charset="2"/>
              <a:buChar char="Ø"/>
            </a:pPr>
            <a:r>
              <a:rPr lang="ro-RO" dirty="0" smtClean="0"/>
              <a:t> </a:t>
            </a:r>
            <a:r>
              <a:rPr lang="ro-RO" sz="2800" dirty="0" smtClean="0"/>
              <a:t> How are formed the craters in the Solar System</a:t>
            </a:r>
            <a:r>
              <a:rPr lang="en-US" sz="2800" dirty="0" smtClean="0"/>
              <a:t>? </a:t>
            </a:r>
            <a:endParaRPr lang="ro-RO" sz="2800" dirty="0" smtClean="0"/>
          </a:p>
        </p:txBody>
      </p:sp>
      <p:pic>
        <p:nvPicPr>
          <p:cNvPr id="5121" name="Picture 1" descr="E:\Tycho_LRO.png"/>
          <p:cNvPicPr>
            <a:picLocks noChangeAspect="1" noChangeArrowheads="1"/>
          </p:cNvPicPr>
          <p:nvPr/>
        </p:nvPicPr>
        <p:blipFill>
          <a:blip r:embed="rId2" cstate="print"/>
          <a:srcRect/>
          <a:stretch>
            <a:fillRect/>
          </a:stretch>
        </p:blipFill>
        <p:spPr bwMode="auto">
          <a:xfrm>
            <a:off x="571472" y="3643314"/>
            <a:ext cx="2500330" cy="2544618"/>
          </a:xfrm>
          <a:prstGeom prst="rect">
            <a:avLst/>
          </a:prstGeom>
          <a:noFill/>
        </p:spPr>
      </p:pic>
      <p:sp>
        <p:nvSpPr>
          <p:cNvPr id="5" name="Rectangle 4"/>
          <p:cNvSpPr/>
          <p:nvPr/>
        </p:nvSpPr>
        <p:spPr>
          <a:xfrm>
            <a:off x="857224" y="1428736"/>
            <a:ext cx="6000792" cy="523220"/>
          </a:xfrm>
          <a:prstGeom prst="rect">
            <a:avLst/>
          </a:prstGeom>
        </p:spPr>
        <p:txBody>
          <a:bodyPr wrap="square">
            <a:spAutoFit/>
          </a:bodyPr>
          <a:lstStyle/>
          <a:p>
            <a:pPr>
              <a:buFont typeface="Wingdings" pitchFamily="2" charset="2"/>
              <a:buChar char="Ø"/>
            </a:pPr>
            <a:r>
              <a:rPr lang="ro-RO" dirty="0" smtClean="0"/>
              <a:t> </a:t>
            </a:r>
            <a:r>
              <a:rPr lang="en-US" sz="2800" dirty="0" smtClean="0"/>
              <a:t>Which is the composition of a crater? </a:t>
            </a:r>
            <a:endParaRPr lang="ro-RO" sz="2800" dirty="0"/>
          </a:p>
        </p:txBody>
      </p:sp>
      <p:sp>
        <p:nvSpPr>
          <p:cNvPr id="6" name="Rectangle 5"/>
          <p:cNvSpPr/>
          <p:nvPr/>
        </p:nvSpPr>
        <p:spPr>
          <a:xfrm>
            <a:off x="4429124" y="3357562"/>
            <a:ext cx="4286248" cy="2369880"/>
          </a:xfrm>
          <a:prstGeom prst="rect">
            <a:avLst/>
          </a:prstGeom>
        </p:spPr>
        <p:txBody>
          <a:bodyPr wrap="square">
            <a:spAutoFit/>
          </a:bodyPr>
          <a:lstStyle/>
          <a:p>
            <a:r>
              <a:rPr lang="ro-RO" dirty="0" smtClean="0"/>
              <a:t> About:</a:t>
            </a:r>
            <a:endParaRPr lang="ro-RO" sz="2800" dirty="0" smtClean="0"/>
          </a:p>
          <a:p>
            <a:pPr>
              <a:buFont typeface="Wingdings" pitchFamily="2" charset="2"/>
              <a:buChar char="Ø"/>
            </a:pPr>
            <a:r>
              <a:rPr lang="ro-RO" sz="2800" dirty="0" smtClean="0">
                <a:solidFill>
                  <a:srgbClr val="FFFF00"/>
                </a:solidFill>
              </a:rPr>
              <a:t>Asteroids</a:t>
            </a:r>
          </a:p>
          <a:p>
            <a:pPr>
              <a:buFont typeface="Wingdings" pitchFamily="2" charset="2"/>
              <a:buChar char="Ø"/>
            </a:pPr>
            <a:r>
              <a:rPr lang="ro-RO" sz="2800" dirty="0" smtClean="0">
                <a:solidFill>
                  <a:srgbClr val="FFC000"/>
                </a:solidFill>
              </a:rPr>
              <a:t>Comets</a:t>
            </a:r>
          </a:p>
          <a:p>
            <a:pPr>
              <a:buFont typeface="Wingdings" pitchFamily="2" charset="2"/>
              <a:buChar char="Ø"/>
            </a:pPr>
            <a:r>
              <a:rPr lang="ro-RO" sz="2800" dirty="0" smtClean="0">
                <a:solidFill>
                  <a:srgbClr val="92D050"/>
                </a:solidFill>
              </a:rPr>
              <a:t>Meteorites</a:t>
            </a:r>
          </a:p>
          <a:p>
            <a:pPr>
              <a:buFont typeface="Wingdings" pitchFamily="2" charset="2"/>
              <a:buChar char="Ø"/>
            </a:pPr>
            <a:r>
              <a:rPr lang="ro-RO" sz="2800" dirty="0" smtClean="0">
                <a:solidFill>
                  <a:srgbClr val="FF66FF"/>
                </a:solidFill>
              </a:rPr>
              <a:t>Parts of a crater</a:t>
            </a:r>
          </a:p>
          <a:p>
            <a:pPr>
              <a:buFont typeface="Wingdings" pitchFamily="2" charset="2"/>
              <a:buChar char="Ø"/>
            </a:pPr>
            <a:endParaRPr lang="ro-RO" dirty="0" smtClean="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img1.jpg"/>
          <p:cNvPicPr>
            <a:picLocks noChangeAspect="1" noChangeArrowheads="1"/>
          </p:cNvPicPr>
          <p:nvPr/>
        </p:nvPicPr>
        <p:blipFill>
          <a:blip r:embed="rId2"/>
          <a:srcRect/>
          <a:stretch>
            <a:fillRect/>
          </a:stretch>
        </p:blipFill>
        <p:spPr bwMode="auto">
          <a:xfrm>
            <a:off x="0" y="1285860"/>
            <a:ext cx="9129570" cy="4214818"/>
          </a:xfrm>
          <a:prstGeom prst="rect">
            <a:avLst/>
          </a:prstGeom>
          <a:noFill/>
        </p:spPr>
      </p:pic>
      <p:sp>
        <p:nvSpPr>
          <p:cNvPr id="6" name="Title 1"/>
          <p:cNvSpPr txBox="1">
            <a:spLocks/>
          </p:cNvSpPr>
          <p:nvPr/>
        </p:nvSpPr>
        <p:spPr>
          <a:xfrm>
            <a:off x="571472" y="285728"/>
            <a:ext cx="7772400" cy="1214446"/>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C000"/>
                </a:solidFill>
                <a:effectLst/>
                <a:uLnTx/>
                <a:uFillTx/>
                <a:latin typeface="+mj-lt"/>
                <a:ea typeface="+mj-ea"/>
                <a:cs typeface="+mj-cs"/>
              </a:rPr>
              <a:t>HIGHTLIGHTS IN ASTRONOMY</a:t>
            </a:r>
            <a:r>
              <a:rPr kumimoji="0" lang="ro-RO" sz="4400" b="0" i="0" u="none" strike="noStrike" kern="1200" cap="none" spc="0" normalizeH="0" baseline="0" noProof="0" dirty="0" smtClean="0">
                <a:ln>
                  <a:noFill/>
                </a:ln>
                <a:solidFill>
                  <a:srgbClr val="FFC000"/>
                </a:solidFill>
                <a:effectLst/>
                <a:uLnTx/>
                <a:uFillTx/>
                <a:latin typeface="+mj-lt"/>
                <a:ea typeface="+mj-ea"/>
                <a:cs typeface="+mj-cs"/>
              </a:rPr>
              <a:t> AND ASTROPHYSICS</a:t>
            </a:r>
            <a:endParaRPr kumimoji="0" lang="ro-RO" sz="4400" b="0" i="0" u="none" strike="noStrike" kern="1200" cap="none" spc="0" normalizeH="0" baseline="0" noProof="0" dirty="0">
              <a:ln>
                <a:noFill/>
              </a:ln>
              <a:solidFill>
                <a:srgbClr val="FFC000"/>
              </a:solidFill>
              <a:effectLst/>
              <a:uLnTx/>
              <a:uFillTx/>
              <a:latin typeface="+mj-lt"/>
              <a:ea typeface="+mj-ea"/>
              <a:cs typeface="+mj-cs"/>
            </a:endParaRPr>
          </a:p>
        </p:txBody>
      </p:sp>
      <p:sp>
        <p:nvSpPr>
          <p:cNvPr id="8" name="Subtitle 2"/>
          <p:cNvSpPr txBox="1">
            <a:spLocks/>
          </p:cNvSpPr>
          <p:nvPr/>
        </p:nvSpPr>
        <p:spPr>
          <a:xfrm>
            <a:off x="285720" y="5214950"/>
            <a:ext cx="4000528" cy="1214446"/>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ro-RO" sz="2000" b="0" i="0" u="none" strike="noStrike" kern="1200" cap="none" spc="0" normalizeH="0" baseline="0" noProof="0" dirty="0" smtClean="0">
                <a:ln>
                  <a:noFill/>
                </a:ln>
                <a:solidFill>
                  <a:srgbClr val="92D050"/>
                </a:solidFill>
                <a:effectLst/>
                <a:uLnTx/>
                <a:uFillTx/>
                <a:latin typeface="+mn-lt"/>
                <a:ea typeface="+mn-ea"/>
                <a:cs typeface="+mn-cs"/>
              </a:rPr>
              <a:t>COLEGIUL NATIONAL AUGUST TREBONIU LAURIAN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ro-RO" sz="2000" b="0" i="0" u="none" strike="noStrike" kern="1200" cap="none" spc="0" normalizeH="0" baseline="0" noProof="0" dirty="0" smtClean="0">
                <a:ln>
                  <a:noFill/>
                </a:ln>
                <a:solidFill>
                  <a:srgbClr val="00B0F0"/>
                </a:solidFill>
                <a:effectLst/>
                <a:uLnTx/>
                <a:uFillTx/>
                <a:latin typeface="+mn-lt"/>
                <a:ea typeface="+mn-ea"/>
                <a:cs typeface="+mn-cs"/>
              </a:rPr>
              <a:t>Workshop Botosani</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ro-RO" sz="2000" b="0" i="0" u="none" strike="noStrike" kern="1200" cap="none" spc="0" normalizeH="0" baseline="0" noProof="0" dirty="0" smtClean="0">
                <a:ln>
                  <a:noFill/>
                </a:ln>
                <a:solidFill>
                  <a:srgbClr val="FF0000"/>
                </a:solidFill>
                <a:effectLst/>
                <a:uLnTx/>
                <a:uFillTx/>
                <a:latin typeface="+mn-lt"/>
                <a:ea typeface="+mn-ea"/>
                <a:cs typeface="+mn-cs"/>
              </a:rPr>
              <a:t>ROMANIA</a:t>
            </a:r>
            <a:endParaRPr kumimoji="0" lang="ro-RO" sz="2000" b="0" i="0" u="none" strike="noStrike" kern="1200" cap="none" spc="0" normalizeH="0" baseline="0" noProof="0" dirty="0">
              <a:ln>
                <a:noFill/>
              </a:ln>
              <a:solidFill>
                <a:srgbClr val="FF0000"/>
              </a:solidFill>
              <a:effectLst/>
              <a:uLnTx/>
              <a:uFillTx/>
              <a:latin typeface="+mn-lt"/>
              <a:ea typeface="+mn-ea"/>
              <a:cs typeface="+mn-cs"/>
            </a:endParaRPr>
          </a:p>
        </p:txBody>
      </p:sp>
      <p:sp>
        <p:nvSpPr>
          <p:cNvPr id="9" name="Rectangle 8"/>
          <p:cNvSpPr/>
          <p:nvPr/>
        </p:nvSpPr>
        <p:spPr>
          <a:xfrm>
            <a:off x="4357686" y="5500702"/>
            <a:ext cx="4143405" cy="646331"/>
          </a:xfrm>
          <a:prstGeom prst="rect">
            <a:avLst/>
          </a:prstGeom>
        </p:spPr>
        <p:txBody>
          <a:bodyPr wrap="square">
            <a:spAutoFit/>
          </a:bodyPr>
          <a:lstStyle/>
          <a:p>
            <a:pPr algn="r"/>
            <a:r>
              <a:rPr lang="ro-RO" dirty="0" smtClean="0"/>
              <a:t>DELLIA-RAISSA FORŢU</a:t>
            </a:r>
          </a:p>
          <a:p>
            <a:pPr algn="r"/>
            <a:r>
              <a:rPr lang="ro-RO" dirty="0" smtClean="0"/>
              <a:t>High school  physics teacher   </a:t>
            </a: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solidFill>
                  <a:schemeClr val="bg2">
                    <a:lumMod val="40000"/>
                    <a:lumOff val="60000"/>
                  </a:schemeClr>
                </a:solidFill>
              </a:rPr>
              <a:t>INVESTIGATION</a:t>
            </a:r>
            <a:endParaRPr lang="ro-RO" dirty="0">
              <a:solidFill>
                <a:schemeClr val="bg2">
                  <a:lumMod val="40000"/>
                  <a:lumOff val="60000"/>
                </a:schemeClr>
              </a:solidFill>
            </a:endParaRPr>
          </a:p>
        </p:txBody>
      </p:sp>
      <p:sp>
        <p:nvSpPr>
          <p:cNvPr id="3" name="Rectangle 2"/>
          <p:cNvSpPr/>
          <p:nvPr/>
        </p:nvSpPr>
        <p:spPr>
          <a:xfrm>
            <a:off x="1000100" y="1571612"/>
            <a:ext cx="2010422" cy="369332"/>
          </a:xfrm>
          <a:prstGeom prst="rect">
            <a:avLst/>
          </a:prstGeom>
        </p:spPr>
        <p:txBody>
          <a:bodyPr wrap="none">
            <a:spAutoFit/>
          </a:bodyPr>
          <a:lstStyle/>
          <a:p>
            <a:pPr>
              <a:buFont typeface="Wingdings" pitchFamily="2" charset="2"/>
              <a:buChar char="ü"/>
            </a:pPr>
            <a:r>
              <a:rPr lang="ro-RO" b="1" dirty="0" smtClean="0">
                <a:solidFill>
                  <a:srgbClr val="FFFF00"/>
                </a:solidFill>
              </a:rPr>
              <a:t>Experimentation</a:t>
            </a:r>
            <a:r>
              <a:rPr lang="ro-RO" b="1" dirty="0" smtClean="0"/>
              <a:t> </a:t>
            </a:r>
            <a:endParaRPr lang="ro-RO" dirty="0"/>
          </a:p>
        </p:txBody>
      </p:sp>
      <p:sp>
        <p:nvSpPr>
          <p:cNvPr id="4" name="Rectangle 3"/>
          <p:cNvSpPr/>
          <p:nvPr/>
        </p:nvSpPr>
        <p:spPr>
          <a:xfrm>
            <a:off x="1500166" y="2143116"/>
            <a:ext cx="6072230" cy="1477328"/>
          </a:xfrm>
          <a:prstGeom prst="rect">
            <a:avLst/>
          </a:prstGeom>
        </p:spPr>
        <p:txBody>
          <a:bodyPr wrap="square">
            <a:spAutoFit/>
          </a:bodyPr>
          <a:lstStyle/>
          <a:p>
            <a:endParaRPr lang="ro-RO" dirty="0" smtClean="0"/>
          </a:p>
          <a:p>
            <a:pPr>
              <a:buFontTx/>
              <a:buChar char="-"/>
            </a:pPr>
            <a:r>
              <a:rPr lang="en-US" dirty="0" smtClean="0"/>
              <a:t>Measure length Humboldt crater, a large crater located on the eastern side of the moon, using </a:t>
            </a:r>
            <a:r>
              <a:rPr lang="en-US" b="1" dirty="0" smtClean="0">
                <a:solidFill>
                  <a:srgbClr val="FFC000"/>
                </a:solidFill>
              </a:rPr>
              <a:t>software </a:t>
            </a:r>
            <a:r>
              <a:rPr lang="en-US" b="1" dirty="0" err="1" smtClean="0">
                <a:solidFill>
                  <a:srgbClr val="FFC000"/>
                </a:solidFill>
              </a:rPr>
              <a:t>SalsaJ</a:t>
            </a:r>
            <a:r>
              <a:rPr lang="ro-RO" dirty="0" smtClean="0"/>
              <a:t>.</a:t>
            </a:r>
            <a:r>
              <a:rPr lang="en-US" dirty="0" smtClean="0"/>
              <a:t> </a:t>
            </a:r>
            <a:endParaRPr lang="ro-RO" dirty="0" smtClean="0"/>
          </a:p>
          <a:p>
            <a:pPr>
              <a:buFontTx/>
              <a:buChar char="-"/>
            </a:pPr>
            <a:r>
              <a:rPr lang="ro-RO" dirty="0" smtClean="0"/>
              <a:t> Using </a:t>
            </a:r>
            <a:r>
              <a:rPr lang="en-US" b="1" dirty="0" smtClean="0">
                <a:solidFill>
                  <a:srgbClr val="FFC000"/>
                </a:solidFill>
              </a:rPr>
              <a:t>online lab</a:t>
            </a:r>
            <a:r>
              <a:rPr lang="en-US" dirty="0" smtClean="0"/>
              <a:t>: </a:t>
            </a:r>
            <a:r>
              <a:rPr lang="en-US" b="1" dirty="0" smtClean="0">
                <a:solidFill>
                  <a:srgbClr val="92D050"/>
                </a:solidFill>
              </a:rPr>
              <a:t>Craters on earth and Other Planets (http://education.down2earth.eu</a:t>
            </a:r>
            <a:r>
              <a:rPr lang="en-US" b="1" dirty="0" smtClean="0"/>
              <a:t>) </a:t>
            </a:r>
            <a:endParaRPr lang="en-US" dirty="0" smtClean="0"/>
          </a:p>
        </p:txBody>
      </p:sp>
      <p:sp>
        <p:nvSpPr>
          <p:cNvPr id="5" name="Rectangle 4"/>
          <p:cNvSpPr/>
          <p:nvPr/>
        </p:nvSpPr>
        <p:spPr>
          <a:xfrm>
            <a:off x="3214678" y="5500702"/>
            <a:ext cx="2919197" cy="369332"/>
          </a:xfrm>
          <a:prstGeom prst="rect">
            <a:avLst/>
          </a:prstGeom>
        </p:spPr>
        <p:txBody>
          <a:bodyPr wrap="none">
            <a:spAutoFit/>
          </a:bodyPr>
          <a:lstStyle/>
          <a:p>
            <a:pPr>
              <a:buFont typeface="Wingdings" pitchFamily="2" charset="2"/>
              <a:buChar char="ü"/>
            </a:pPr>
            <a:r>
              <a:rPr lang="ro-RO" b="1" dirty="0" smtClean="0">
                <a:solidFill>
                  <a:srgbClr val="FFFF00"/>
                </a:solidFill>
              </a:rPr>
              <a:t>Interpretation of the data  </a:t>
            </a:r>
            <a:endParaRPr lang="ro-RO" dirty="0">
              <a:solidFill>
                <a:srgbClr val="FFFF00"/>
              </a:solidFill>
            </a:endParaRPr>
          </a:p>
        </p:txBody>
      </p:sp>
      <p:pic>
        <p:nvPicPr>
          <p:cNvPr id="4097" name="Picture 1"/>
          <p:cNvPicPr>
            <a:picLocks noChangeAspect="1" noChangeArrowheads="1"/>
          </p:cNvPicPr>
          <p:nvPr/>
        </p:nvPicPr>
        <p:blipFill>
          <a:blip r:embed="rId2"/>
          <a:srcRect/>
          <a:stretch>
            <a:fillRect/>
          </a:stretch>
        </p:blipFill>
        <p:spPr bwMode="auto">
          <a:xfrm>
            <a:off x="2428860" y="3857628"/>
            <a:ext cx="3643338" cy="108465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solidFill>
                  <a:srgbClr val="FF66FF"/>
                </a:solidFill>
              </a:rPr>
              <a:t>CONCLUSSIONS</a:t>
            </a:r>
            <a:endParaRPr lang="ro-RO" b="1" dirty="0">
              <a:solidFill>
                <a:srgbClr val="FF66FF"/>
              </a:solidFill>
            </a:endParaRPr>
          </a:p>
        </p:txBody>
      </p:sp>
      <p:pic>
        <p:nvPicPr>
          <p:cNvPr id="4" name="Content Placeholder 3" descr="20161014_105144.jpg"/>
          <p:cNvPicPr>
            <a:picLocks noGrp="1" noChangeAspect="1"/>
          </p:cNvPicPr>
          <p:nvPr>
            <p:ph idx="1"/>
          </p:nvPr>
        </p:nvPicPr>
        <p:blipFill>
          <a:blip r:embed="rId2" cstate="print"/>
          <a:stretch>
            <a:fillRect/>
          </a:stretch>
        </p:blipFill>
        <p:spPr>
          <a:xfrm>
            <a:off x="2000232" y="2714620"/>
            <a:ext cx="5461038" cy="3071834"/>
          </a:xfrm>
        </p:spPr>
      </p:pic>
      <p:sp>
        <p:nvSpPr>
          <p:cNvPr id="6" name="Rectangle 5"/>
          <p:cNvSpPr/>
          <p:nvPr/>
        </p:nvSpPr>
        <p:spPr>
          <a:xfrm>
            <a:off x="1571604" y="1643050"/>
            <a:ext cx="6586675" cy="523220"/>
          </a:xfrm>
          <a:prstGeom prst="rect">
            <a:avLst/>
          </a:prstGeom>
        </p:spPr>
        <p:txBody>
          <a:bodyPr wrap="none">
            <a:spAutoFit/>
          </a:bodyPr>
          <a:lstStyle/>
          <a:p>
            <a:pPr>
              <a:buFont typeface="Wingdings" pitchFamily="2" charset="2"/>
              <a:buChar char="v"/>
            </a:pPr>
            <a:r>
              <a:rPr lang="ro-RO" b="1" dirty="0" smtClean="0"/>
              <a:t> </a:t>
            </a:r>
            <a:r>
              <a:rPr lang="ro-RO" sz="2800" b="1" dirty="0" smtClean="0"/>
              <a:t>Quizzes on </a:t>
            </a:r>
            <a:r>
              <a:rPr lang="ro-RO" sz="2800" b="1" dirty="0" smtClean="0">
                <a:solidFill>
                  <a:srgbClr val="00B0F0"/>
                </a:solidFill>
              </a:rPr>
              <a:t>Socrative</a:t>
            </a:r>
            <a:r>
              <a:rPr lang="ro-RO" sz="2800" b="1" dirty="0" smtClean="0"/>
              <a:t>, using </a:t>
            </a:r>
            <a:r>
              <a:rPr lang="ro-RO" sz="2800" b="1" dirty="0" smtClean="0">
                <a:solidFill>
                  <a:srgbClr val="92D050"/>
                </a:solidFill>
              </a:rPr>
              <a:t>smartphones.</a:t>
            </a:r>
            <a:endParaRPr lang="ro-RO" sz="2800" b="1" dirty="0">
              <a:solidFill>
                <a:srgbClr val="92D050"/>
              </a:solidFill>
            </a:endParaRP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n8367.jpg"/>
          <p:cNvPicPr>
            <a:picLocks noGrp="1" noChangeAspect="1"/>
          </p:cNvPicPr>
          <p:nvPr>
            <p:ph idx="1"/>
          </p:nvPr>
        </p:nvPicPr>
        <p:blipFill>
          <a:blip r:embed="rId2" cstate="print"/>
          <a:stretch>
            <a:fillRect/>
          </a:stretch>
        </p:blipFill>
        <p:spPr>
          <a:xfrm>
            <a:off x="2071670" y="2500306"/>
            <a:ext cx="4985891" cy="3739419"/>
          </a:xfrm>
        </p:spPr>
      </p:pic>
      <p:sp>
        <p:nvSpPr>
          <p:cNvPr id="5" name="Title 1"/>
          <p:cNvSpPr>
            <a:spLocks noGrp="1"/>
          </p:cNvSpPr>
          <p:nvPr>
            <p:ph type="title"/>
          </p:nvPr>
        </p:nvSpPr>
        <p:spPr>
          <a:xfrm>
            <a:off x="357158" y="142852"/>
            <a:ext cx="8229600" cy="1143000"/>
          </a:xfrm>
        </p:spPr>
        <p:txBody>
          <a:bodyPr/>
          <a:lstStyle/>
          <a:p>
            <a:r>
              <a:rPr lang="ro-RO" b="1" dirty="0" smtClean="0">
                <a:solidFill>
                  <a:srgbClr val="00B050"/>
                </a:solidFill>
              </a:rPr>
              <a:t>DISCUSSIONS</a:t>
            </a:r>
            <a:endParaRPr lang="ro-RO" b="1" dirty="0">
              <a:solidFill>
                <a:srgbClr val="00B050"/>
              </a:solidFill>
            </a:endParaRPr>
          </a:p>
        </p:txBody>
      </p:sp>
      <p:sp>
        <p:nvSpPr>
          <p:cNvPr id="7" name="Rectangle 6"/>
          <p:cNvSpPr/>
          <p:nvPr/>
        </p:nvSpPr>
        <p:spPr>
          <a:xfrm>
            <a:off x="857224" y="1285860"/>
            <a:ext cx="7572428" cy="830997"/>
          </a:xfrm>
          <a:prstGeom prst="rect">
            <a:avLst/>
          </a:prstGeom>
        </p:spPr>
        <p:txBody>
          <a:bodyPr wrap="square">
            <a:spAutoFit/>
          </a:bodyPr>
          <a:lstStyle/>
          <a:p>
            <a:pPr>
              <a:buFont typeface="Wingdings" pitchFamily="2" charset="2"/>
              <a:buChar char="v"/>
            </a:pPr>
            <a:r>
              <a:rPr lang="en-US" sz="2400" b="1" dirty="0" smtClean="0"/>
              <a:t>Make a </a:t>
            </a:r>
            <a:r>
              <a:rPr lang="en-US" sz="2400" b="1" dirty="0" err="1" smtClean="0"/>
              <a:t>powerpoint</a:t>
            </a:r>
            <a:r>
              <a:rPr lang="en-US" sz="2400" b="1" dirty="0" smtClean="0"/>
              <a:t> presentation or a </a:t>
            </a:r>
            <a:r>
              <a:rPr lang="en-US" sz="2400" b="1" dirty="0" err="1" smtClean="0"/>
              <a:t>prezi</a:t>
            </a:r>
            <a:r>
              <a:rPr lang="en-US" sz="2400" b="1" dirty="0" smtClean="0"/>
              <a:t> presentation to summarize your research team</a:t>
            </a:r>
            <a:r>
              <a:rPr lang="ro-RO" sz="2400" b="1" dirty="0" smtClean="0"/>
              <a:t>, or work on </a:t>
            </a:r>
            <a:r>
              <a:rPr lang="ro-RO" sz="2400" b="1" dirty="0" smtClean="0">
                <a:solidFill>
                  <a:srgbClr val="FFC000"/>
                </a:solidFill>
              </a:rPr>
              <a:t>PADLET.</a:t>
            </a:r>
            <a:r>
              <a:rPr lang="en-US" sz="2400" b="1" dirty="0" smtClean="0"/>
              <a:t> </a:t>
            </a:r>
            <a:endParaRPr lang="ro-RO" sz="2400" b="1" dirty="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290"/>
            <a:ext cx="7215238" cy="3868742"/>
          </a:xfrm>
        </p:spPr>
        <p:txBody>
          <a:bodyPr>
            <a:normAutofit/>
          </a:bodyPr>
          <a:lstStyle/>
          <a:p>
            <a:r>
              <a:rPr lang="en-US" sz="3200" dirty="0" smtClean="0"/>
              <a:t>In order to successfully bring </a:t>
            </a:r>
            <a:r>
              <a:rPr lang="en-US" sz="3200" dirty="0" smtClean="0">
                <a:solidFill>
                  <a:srgbClr val="FFFF00"/>
                </a:solidFill>
              </a:rPr>
              <a:t>inquiry</a:t>
            </a:r>
            <a:r>
              <a:rPr lang="en-US" sz="3200" dirty="0" smtClean="0"/>
              <a:t> into the science classroom, one of the main challenges is to achieve turning </a:t>
            </a:r>
            <a:r>
              <a:rPr lang="en-US" sz="3200" dirty="0" smtClean="0">
                <a:solidFill>
                  <a:srgbClr val="FFFF00"/>
                </a:solidFill>
              </a:rPr>
              <a:t>a traditional </a:t>
            </a:r>
            <a:r>
              <a:rPr lang="en-US" sz="3200" dirty="0" smtClean="0"/>
              <a:t>and otherwise  </a:t>
            </a:r>
            <a:r>
              <a:rPr lang="en-US" sz="3200" dirty="0" smtClean="0">
                <a:solidFill>
                  <a:srgbClr val="FF0000"/>
                </a:solidFill>
              </a:rPr>
              <a:t>boring</a:t>
            </a:r>
            <a:r>
              <a:rPr lang="en-US" sz="3200" dirty="0" smtClean="0"/>
              <a:t> teaching subject into </a:t>
            </a:r>
            <a:r>
              <a:rPr lang="en-US" sz="3200" dirty="0" smtClean="0">
                <a:solidFill>
                  <a:srgbClr val="FF66FF"/>
                </a:solidFill>
              </a:rPr>
              <a:t>a fun inquiry </a:t>
            </a:r>
            <a:r>
              <a:rPr lang="en-US" sz="3200" dirty="0" smtClean="0"/>
              <a:t>experience for the students</a:t>
            </a:r>
            <a:r>
              <a:rPr lang="ro-RO" sz="3200" dirty="0" smtClean="0"/>
              <a:t>.</a:t>
            </a:r>
            <a:endParaRPr lang="ro-RO" sz="3200" dirty="0"/>
          </a:p>
        </p:txBody>
      </p:sp>
      <p:pic>
        <p:nvPicPr>
          <p:cNvPr id="1026" name="Picture 2" descr="Imagini pentru boring"/>
          <p:cNvPicPr>
            <a:picLocks noChangeAspect="1" noChangeArrowheads="1"/>
          </p:cNvPicPr>
          <p:nvPr/>
        </p:nvPicPr>
        <p:blipFill>
          <a:blip r:embed="rId2"/>
          <a:srcRect/>
          <a:stretch>
            <a:fillRect/>
          </a:stretch>
        </p:blipFill>
        <p:spPr bwMode="auto">
          <a:xfrm>
            <a:off x="6215043" y="3643314"/>
            <a:ext cx="2928957" cy="2928958"/>
          </a:xfrm>
          <a:prstGeom prst="rect">
            <a:avLst/>
          </a:prstGeom>
          <a:noFill/>
        </p:spPr>
      </p:pic>
      <p:pic>
        <p:nvPicPr>
          <p:cNvPr id="1028" name="Picture 4" descr="Imagini pentru boring"/>
          <p:cNvPicPr>
            <a:picLocks noChangeAspect="1" noChangeArrowheads="1"/>
          </p:cNvPicPr>
          <p:nvPr/>
        </p:nvPicPr>
        <p:blipFill>
          <a:blip r:embed="rId3"/>
          <a:srcRect/>
          <a:stretch>
            <a:fillRect/>
          </a:stretch>
        </p:blipFill>
        <p:spPr bwMode="auto">
          <a:xfrm>
            <a:off x="428596" y="3911206"/>
            <a:ext cx="3262335" cy="2446752"/>
          </a:xfrm>
          <a:prstGeom prst="rect">
            <a:avLst/>
          </a:prstGeom>
          <a:noFill/>
        </p:spPr>
      </p:pic>
      <p:pic>
        <p:nvPicPr>
          <p:cNvPr id="1030" name="Picture 6" descr="Imagini pentru boring"/>
          <p:cNvPicPr>
            <a:picLocks noChangeAspect="1" noChangeArrowheads="1"/>
          </p:cNvPicPr>
          <p:nvPr/>
        </p:nvPicPr>
        <p:blipFill>
          <a:blip r:embed="rId4" cstate="print"/>
          <a:srcRect/>
          <a:stretch>
            <a:fillRect/>
          </a:stretch>
        </p:blipFill>
        <p:spPr bwMode="auto">
          <a:xfrm>
            <a:off x="4429124" y="4572008"/>
            <a:ext cx="1823949" cy="1143008"/>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solidFill>
                  <a:srgbClr val="FFFF00"/>
                </a:solidFill>
              </a:rPr>
              <a:t>ITC TOOLS</a:t>
            </a:r>
            <a:endParaRPr lang="ro-RO" dirty="0">
              <a:solidFill>
                <a:srgbClr val="FFFF00"/>
              </a:solidFill>
            </a:endParaRPr>
          </a:p>
        </p:txBody>
      </p:sp>
      <p:sp>
        <p:nvSpPr>
          <p:cNvPr id="3" name="Rectangle 2"/>
          <p:cNvSpPr/>
          <p:nvPr/>
        </p:nvSpPr>
        <p:spPr>
          <a:xfrm>
            <a:off x="1000068" y="1571612"/>
            <a:ext cx="8143932" cy="3816429"/>
          </a:xfrm>
          <a:prstGeom prst="rect">
            <a:avLst/>
          </a:prstGeom>
        </p:spPr>
        <p:txBody>
          <a:bodyPr wrap="square">
            <a:spAutoFit/>
          </a:bodyPr>
          <a:lstStyle/>
          <a:p>
            <a:r>
              <a:rPr lang="ro-RO" sz="2800" b="1" dirty="0" smtClean="0"/>
              <a:t>www.padlet.com..........................discussions</a:t>
            </a:r>
          </a:p>
          <a:p>
            <a:r>
              <a:rPr lang="ro-RO" sz="2800" b="1" dirty="0" smtClean="0"/>
              <a:t>www.socrative.com......................quizzes</a:t>
            </a:r>
          </a:p>
          <a:p>
            <a:r>
              <a:rPr lang="ro-RO" sz="2800" b="1" dirty="0" smtClean="0"/>
              <a:t>www.golabz.eu.............................online labs</a:t>
            </a:r>
          </a:p>
          <a:p>
            <a:r>
              <a:rPr lang="ro-RO" sz="2800" b="1" dirty="0" smtClean="0"/>
              <a:t>www.stellarium.org......................planetarium</a:t>
            </a:r>
          </a:p>
          <a:p>
            <a:r>
              <a:rPr lang="ro-RO" sz="2800" b="1" dirty="0" smtClean="0"/>
              <a:t>www.euhou.net............................Salsa J</a:t>
            </a:r>
          </a:p>
          <a:p>
            <a:r>
              <a:rPr lang="ro-RO" sz="2800" b="1" dirty="0" smtClean="0"/>
              <a:t>www.learningdesigner.org............lesson plan</a:t>
            </a:r>
          </a:p>
          <a:p>
            <a:r>
              <a:rPr lang="ro-RO" sz="2800" b="1" dirty="0" smtClean="0"/>
              <a:t>www.graasp.eu.............................Inquiry </a:t>
            </a:r>
            <a:r>
              <a:rPr lang="ro-RO" sz="2800" b="1" dirty="0" smtClean="0"/>
              <a:t>Learning </a:t>
            </a:r>
            <a:r>
              <a:rPr lang="ro-RO" sz="2800" b="1" dirty="0" smtClean="0"/>
              <a:t>						Space (ILS)</a:t>
            </a:r>
          </a:p>
          <a:p>
            <a:endParaRPr lang="ro-RO" dirty="0"/>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11552"/>
          </a:xfrm>
        </p:spPr>
        <p:txBody>
          <a:bodyPr>
            <a:normAutofit/>
          </a:bodyPr>
          <a:lstStyle/>
          <a:p>
            <a:r>
              <a:rPr lang="ro-RO" dirty="0" smtClean="0"/>
              <a:t>I AM HAPPY</a:t>
            </a:r>
            <a:br>
              <a:rPr lang="ro-RO" dirty="0" smtClean="0"/>
            </a:br>
            <a:r>
              <a:rPr lang="ro-RO" dirty="0" smtClean="0"/>
              <a:t>OR </a:t>
            </a:r>
            <a:br>
              <a:rPr lang="ro-RO" dirty="0" smtClean="0"/>
            </a:br>
            <a:r>
              <a:rPr lang="ro-RO" dirty="0" smtClean="0"/>
              <a:t>I AM SAD,</a:t>
            </a:r>
            <a:br>
              <a:rPr lang="ro-RO" dirty="0" smtClean="0"/>
            </a:br>
            <a:r>
              <a:rPr lang="ro-RO" dirty="0" smtClean="0"/>
              <a:t>it is a choice.</a:t>
            </a:r>
            <a:br>
              <a:rPr lang="ro-RO" dirty="0" smtClean="0"/>
            </a:br>
            <a:endParaRPr lang="ro-RO" dirty="0"/>
          </a:p>
        </p:txBody>
      </p:sp>
      <p:pic>
        <p:nvPicPr>
          <p:cNvPr id="37890" name="Picture 2" descr="smileys"/>
          <p:cNvPicPr>
            <a:picLocks noChangeAspect="1" noChangeArrowheads="1"/>
          </p:cNvPicPr>
          <p:nvPr/>
        </p:nvPicPr>
        <p:blipFill>
          <a:blip r:embed="rId2"/>
          <a:srcRect/>
          <a:stretch>
            <a:fillRect/>
          </a:stretch>
        </p:blipFill>
        <p:spPr bwMode="auto">
          <a:xfrm>
            <a:off x="2714612" y="3357562"/>
            <a:ext cx="3714776" cy="3083265"/>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ini pentru i am happy"/>
          <p:cNvPicPr>
            <a:picLocks noChangeAspect="1" noChangeArrowheads="1"/>
          </p:cNvPicPr>
          <p:nvPr/>
        </p:nvPicPr>
        <p:blipFill>
          <a:blip r:embed="rId2"/>
          <a:srcRect/>
          <a:stretch>
            <a:fillRect/>
          </a:stretch>
        </p:blipFill>
        <p:spPr bwMode="auto">
          <a:xfrm>
            <a:off x="136915" y="1428736"/>
            <a:ext cx="9007085" cy="4238628"/>
          </a:xfrm>
          <a:prstGeom prst="rect">
            <a:avLst/>
          </a:prstGeom>
          <a:noFill/>
        </p:spPr>
      </p:pic>
      <p:sp>
        <p:nvSpPr>
          <p:cNvPr id="4" name="Rectangle 3"/>
          <p:cNvSpPr/>
          <p:nvPr/>
        </p:nvSpPr>
        <p:spPr>
          <a:xfrm>
            <a:off x="7358082" y="5214950"/>
            <a:ext cx="1643074"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o-RO"/>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428868"/>
            <a:ext cx="8229600" cy="1143000"/>
          </a:xfrm>
        </p:spPr>
        <p:txBody>
          <a:bodyPr/>
          <a:lstStyle/>
          <a:p>
            <a:r>
              <a:rPr lang="ro-RO" b="1" dirty="0" smtClean="0">
                <a:solidFill>
                  <a:srgbClr val="FF0000"/>
                </a:solidFill>
              </a:rPr>
              <a:t>Let's make things better!</a:t>
            </a:r>
            <a:endParaRPr lang="ro-RO" b="1"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lanete-85126.gif"/>
          <p:cNvPicPr>
            <a:picLocks noGrp="1" noChangeAspect="1"/>
          </p:cNvPicPr>
          <p:nvPr>
            <p:ph idx="1"/>
          </p:nvPr>
        </p:nvPicPr>
        <p:blipFill>
          <a:blip r:embed="rId2"/>
          <a:stretch>
            <a:fillRect/>
          </a:stretch>
        </p:blipFill>
        <p:spPr>
          <a:xfrm>
            <a:off x="0" y="2214554"/>
            <a:ext cx="9194173" cy="5214974"/>
          </a:xfrm>
        </p:spPr>
      </p:pic>
      <p:sp>
        <p:nvSpPr>
          <p:cNvPr id="5" name="Title 1"/>
          <p:cNvSpPr txBox="1">
            <a:spLocks/>
          </p:cNvSpPr>
          <p:nvPr/>
        </p:nvSpPr>
        <p:spPr>
          <a:xfrm>
            <a:off x="571472" y="214290"/>
            <a:ext cx="8072494" cy="557216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This workshop  highlight</a:t>
            </a:r>
            <a:r>
              <a:rPr kumimoji="0" lang="ro-RO" sz="2400" b="0" i="0" u="none" strike="noStrike" kern="1200" cap="none" spc="0" normalizeH="0" baseline="0" noProof="0" dirty="0" smtClean="0">
                <a:ln>
                  <a:noFill/>
                </a:ln>
                <a:solidFill>
                  <a:schemeClr val="tx1"/>
                </a:solidFill>
                <a:effectLst/>
                <a:uLnTx/>
                <a:uFillTx/>
                <a:latin typeface="+mj-lt"/>
                <a:ea typeface="+mj-ea"/>
                <a:cs typeface="+mj-cs"/>
              </a:rPr>
              <a:t>s</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the latest aspects of astronomy and astrophysics</a:t>
            </a:r>
            <a:r>
              <a:rPr kumimoji="0" lang="ro-RO" sz="2400" b="0" i="0" u="none" strike="noStrike" kern="1200" cap="none" spc="0" normalizeH="0" baseline="0" noProof="0" dirty="0" smtClean="0">
                <a:ln>
                  <a:noFill/>
                </a:ln>
                <a:solidFill>
                  <a:schemeClr val="tx1"/>
                </a:solidFill>
                <a:effectLst/>
                <a:uLnTx/>
                <a:uFillTx/>
                <a:latin typeface="+mj-lt"/>
                <a:ea typeface="+mj-ea"/>
                <a:cs typeface="+mj-cs"/>
              </a:rPr>
              <a:t> for high school teachers.</a:t>
            </a:r>
            <a:br>
              <a:rPr kumimoji="0" lang="ro-RO" sz="2400" b="0" i="0" u="none" strike="noStrike" kern="1200" cap="none" spc="0" normalizeH="0" baseline="0" noProof="0" dirty="0" smtClean="0">
                <a:ln>
                  <a:noFill/>
                </a:ln>
                <a:solidFill>
                  <a:schemeClr val="tx1"/>
                </a:solidFill>
                <a:effectLst/>
                <a:uLnTx/>
                <a:uFillTx/>
                <a:latin typeface="+mj-lt"/>
                <a:ea typeface="+mj-ea"/>
                <a:cs typeface="+mj-cs"/>
              </a:rPr>
            </a:br>
            <a:r>
              <a:rPr kumimoji="0" lang="ro-RO" sz="2400" b="0" i="0" u="none" strike="noStrike" kern="1200" cap="none" spc="0" normalizeH="0" baseline="0" noProof="0" dirty="0" smtClean="0">
                <a:ln>
                  <a:noFill/>
                </a:ln>
                <a:solidFill>
                  <a:schemeClr val="tx1"/>
                </a:solidFill>
                <a:effectLst/>
                <a:uLnTx/>
                <a:uFillTx/>
                <a:latin typeface="+mj-lt"/>
                <a:ea typeface="+mj-ea"/>
                <a:cs typeface="+mj-cs"/>
              </a:rPr>
              <a:t>It contains :</a:t>
            </a:r>
            <a:br>
              <a:rPr kumimoji="0" lang="ro-RO" sz="2400" b="0" i="0" u="none" strike="noStrike" kern="1200" cap="none" spc="0" normalizeH="0" baseline="0" noProof="0" dirty="0" smtClean="0">
                <a:ln>
                  <a:noFill/>
                </a:ln>
                <a:solidFill>
                  <a:schemeClr val="tx1"/>
                </a:solidFill>
                <a:effectLst/>
                <a:uLnTx/>
                <a:uFillTx/>
                <a:latin typeface="+mj-lt"/>
                <a:ea typeface="+mj-ea"/>
                <a:cs typeface="+mj-cs"/>
              </a:rPr>
            </a:br>
            <a:r>
              <a:rPr kumimoji="0" lang="ro-RO" sz="2400" b="0" i="0" u="none" strike="noStrike" kern="1200" cap="none" spc="0" normalizeH="0" baseline="0" noProof="0" dirty="0" smtClean="0">
                <a:ln>
                  <a:noFill/>
                </a:ln>
                <a:solidFill>
                  <a:schemeClr val="tx1"/>
                </a:solidFill>
                <a:effectLst/>
                <a:uLnTx/>
                <a:uFillTx/>
                <a:latin typeface="+mj-lt"/>
                <a:ea typeface="+mj-ea"/>
                <a:cs typeface="+mj-cs"/>
              </a:rPr>
              <a:t> -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A "Skills Lab" where the participants learn a level skill valuable in </a:t>
            </a:r>
            <a:r>
              <a:rPr lang="ro-RO" sz="2400" dirty="0" smtClean="0">
                <a:latin typeface="+mj-lt"/>
                <a:ea typeface="+mj-ea"/>
                <a:cs typeface="+mj-cs"/>
              </a:rPr>
              <a:t>education</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2400" b="0" i="0" u="none" strike="noStrike" kern="1200" cap="none" spc="0" normalizeH="0" baseline="0" noProof="0" dirty="0" err="1" smtClean="0">
                <a:ln>
                  <a:noFill/>
                </a:ln>
                <a:solidFill>
                  <a:schemeClr val="tx1"/>
                </a:solidFill>
                <a:effectLst/>
                <a:uLnTx/>
                <a:uFillTx/>
                <a:latin typeface="+mj-lt"/>
                <a:ea typeface="+mj-ea"/>
                <a:cs typeface="+mj-cs"/>
              </a:rPr>
              <a:t>introduc</a:t>
            </a:r>
            <a:r>
              <a:rPr kumimoji="0" lang="ro-RO" sz="2400" b="0" i="0" u="none" strike="noStrike" kern="1200" cap="none" spc="0" normalizeH="0" baseline="0" noProof="0" dirty="0" smtClean="0">
                <a:ln>
                  <a:noFill/>
                </a:ln>
                <a:solidFill>
                  <a:schemeClr val="tx1"/>
                </a:solidFill>
                <a:effectLst/>
                <a:uLnTx/>
                <a:uFillTx/>
                <a:latin typeface="+mj-lt"/>
                <a:ea typeface="+mj-ea"/>
                <a:cs typeface="+mj-cs"/>
              </a:rPr>
              <a:t>ing</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t>
            </a:r>
            <a:r>
              <a:rPr lang="ro-RO" sz="2400" dirty="0" smtClean="0">
                <a:latin typeface="+mj-lt"/>
                <a:ea typeface="+mj-ea"/>
                <a:cs typeface="+mj-cs"/>
              </a:rPr>
              <a:t>ITC tools</a:t>
            </a:r>
            <a:r>
              <a:rPr kumimoji="0" lang="ro-RO" sz="2400" b="0" i="0" u="none" strike="noStrike" kern="1200" cap="none" spc="0" normalizeH="0" baseline="0" noProof="0" dirty="0" smtClean="0">
                <a:ln>
                  <a:noFill/>
                </a:ln>
                <a:solidFill>
                  <a:schemeClr val="tx1"/>
                </a:solidFill>
                <a:effectLst/>
                <a:uLnTx/>
                <a:uFillTx/>
                <a:latin typeface="+mj-lt"/>
                <a:ea typeface="+mj-ea"/>
                <a:cs typeface="+mj-cs"/>
              </a:rPr>
              <a:t>;</a:t>
            </a:r>
            <a:r>
              <a:rPr kumimoji="0" lang="ro-RO" sz="2400" b="0" i="0" u="none" strike="noStrike" kern="1200" cap="none" spc="0" normalizeH="0" baseline="0" noProof="0" dirty="0" smtClean="0">
                <a:ln>
                  <a:noFill/>
                </a:ln>
                <a:solidFill>
                  <a:schemeClr val="tx1"/>
                </a:solidFill>
                <a:effectLst/>
                <a:uLnTx/>
                <a:uFillTx/>
                <a:latin typeface="+mj-lt"/>
                <a:ea typeface="+mj-ea"/>
                <a:cs typeface="+mj-cs"/>
              </a:rPr>
              <a:t/>
            </a:r>
            <a:br>
              <a:rPr kumimoji="0" lang="ro-RO" sz="2400" b="0" i="0" u="none" strike="noStrike" kern="1200" cap="none" spc="0" normalizeH="0" baseline="0" noProof="0" dirty="0" smtClean="0">
                <a:ln>
                  <a:noFill/>
                </a:ln>
                <a:solidFill>
                  <a:schemeClr val="tx1"/>
                </a:solidFill>
                <a:effectLst/>
                <a:uLnTx/>
                <a:uFillTx/>
                <a:latin typeface="+mj-lt"/>
                <a:ea typeface="+mj-ea"/>
                <a:cs typeface="+mj-cs"/>
              </a:rPr>
            </a:br>
            <a:r>
              <a:rPr kumimoji="0" lang="ro-RO" sz="2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t>
            </a:r>
            <a:r>
              <a:rPr lang="ro-RO" sz="2400" dirty="0" smtClean="0">
                <a:latin typeface="+mj-lt"/>
                <a:ea typeface="+mj-ea"/>
                <a:cs typeface="+mj-cs"/>
              </a:rPr>
              <a:t>L</a:t>
            </a:r>
            <a:r>
              <a:rPr kumimoji="0" lang="en-US" sz="2400" b="0" i="0" u="none" strike="noStrike" kern="1200" cap="none" spc="0" normalizeH="0" baseline="0" noProof="0" dirty="0" err="1" smtClean="0">
                <a:ln>
                  <a:noFill/>
                </a:ln>
                <a:solidFill>
                  <a:schemeClr val="tx1"/>
                </a:solidFill>
                <a:effectLst/>
                <a:uLnTx/>
                <a:uFillTx/>
                <a:latin typeface="+mj-lt"/>
                <a:ea typeface="+mj-ea"/>
                <a:cs typeface="+mj-cs"/>
              </a:rPr>
              <a:t>ecture</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presentation</a:t>
            </a:r>
            <a:r>
              <a:rPr kumimoji="0" lang="ro-RO" sz="2400" b="0" i="0" u="none" strike="noStrike" kern="1200" cap="none" spc="0" normalizeH="0" baseline="0" noProof="0" dirty="0" smtClean="0">
                <a:ln>
                  <a:noFill/>
                </a:ln>
                <a:solidFill>
                  <a:schemeClr val="tx1"/>
                </a:solidFill>
                <a:effectLst/>
                <a:uLnTx/>
                <a:uFillTx/>
                <a:latin typeface="+mj-lt"/>
                <a:ea typeface="+mj-ea"/>
                <a:cs typeface="+mj-cs"/>
              </a:rPr>
              <a:t>s</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about a current topic of astronomy research, such as </a:t>
            </a:r>
            <a:r>
              <a:rPr kumimoji="0" lang="en-US" sz="2400" b="0" i="0" u="none" strike="noStrike" kern="1200" cap="none" spc="0" normalizeH="0" baseline="0" noProof="0" dirty="0" err="1" smtClean="0">
                <a:ln>
                  <a:noFill/>
                </a:ln>
                <a:solidFill>
                  <a:schemeClr val="tx1"/>
                </a:solidFill>
                <a:effectLst/>
                <a:uLnTx/>
                <a:uFillTx/>
                <a:latin typeface="+mj-lt"/>
                <a:ea typeface="+mj-ea"/>
                <a:cs typeface="+mj-cs"/>
              </a:rPr>
              <a:t>exoplanets</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galaxy evolution,</a:t>
            </a:r>
            <a:r>
              <a:rPr kumimoji="0" lang="ro-RO" sz="2400" b="0" i="0" u="none" strike="noStrike" kern="1200" cap="none" spc="0" normalizeH="0" baseline="0" noProof="0" dirty="0" smtClean="0">
                <a:ln>
                  <a:noFill/>
                </a:ln>
                <a:solidFill>
                  <a:schemeClr val="tx1"/>
                </a:solidFill>
                <a:effectLst/>
                <a:uLnTx/>
                <a:uFillTx/>
                <a:latin typeface="+mj-lt"/>
                <a:ea typeface="+mj-ea"/>
                <a:cs typeface="+mj-cs"/>
              </a:rPr>
              <a:t> comets, gravitational waves,</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t>
            </a:r>
            <a:r>
              <a:rPr kumimoji="0" lang="ro-RO" sz="2400" b="0" i="0" u="none" strike="noStrike" kern="1200" cap="none" spc="0" normalizeH="0" baseline="0" noProof="0" dirty="0" smtClean="0">
                <a:ln>
                  <a:noFill/>
                </a:ln>
                <a:solidFill>
                  <a:schemeClr val="tx1"/>
                </a:solidFill>
                <a:effectLst/>
                <a:uLnTx/>
                <a:uFillTx/>
                <a:latin typeface="+mj-lt"/>
                <a:ea typeface="+mj-ea"/>
                <a:cs typeface="+mj-cs"/>
              </a:rPr>
              <a:t>craters,</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next-generation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telescopes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or </a:t>
            </a:r>
            <a:r>
              <a:rPr kumimoji="0" lang="ro-RO" sz="2400" b="0" i="0" u="none" strike="noStrike" kern="1200" cap="none" spc="0" normalizeH="0" baseline="0" noProof="0" dirty="0" smtClean="0">
                <a:ln>
                  <a:noFill/>
                </a:ln>
                <a:solidFill>
                  <a:schemeClr val="tx1"/>
                </a:solidFill>
                <a:effectLst/>
                <a:uLnTx/>
                <a:uFillTx/>
                <a:latin typeface="+mj-lt"/>
                <a:ea typeface="+mj-ea"/>
                <a:cs typeface="+mj-cs"/>
              </a:rPr>
              <a:t>stars and</a:t>
            </a:r>
            <a:r>
              <a:rPr kumimoji="0" lang="ro-RO" sz="2400" b="0" i="0" u="none" strike="noStrike" kern="1200" cap="none" spc="0" normalizeH="0" noProof="0" dirty="0" smtClean="0">
                <a:ln>
                  <a:noFill/>
                </a:ln>
                <a:solidFill>
                  <a:schemeClr val="tx1"/>
                </a:solidFill>
                <a:effectLst/>
                <a:uLnTx/>
                <a:uFillTx/>
                <a:latin typeface="+mj-lt"/>
                <a:ea typeface="+mj-ea"/>
                <a:cs typeface="+mj-cs"/>
              </a:rPr>
              <a:t>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black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holes</a:t>
            </a:r>
            <a:r>
              <a:rPr kumimoji="0" lang="ro-RO" sz="2400" b="0" i="0" u="none" strike="noStrike" kern="1200" cap="none" spc="0" normalizeH="0" baseline="0" noProof="0" dirty="0" smtClean="0">
                <a:ln>
                  <a:noFill/>
                </a:ln>
                <a:solidFill>
                  <a:schemeClr val="tx1"/>
                </a:solidFill>
                <a:effectLst/>
                <a:uLnTx/>
                <a:uFillTx/>
                <a:latin typeface="+mj-lt"/>
                <a:ea typeface="+mj-ea"/>
                <a:cs typeface="+mj-cs"/>
              </a:rPr>
              <a:t>;</a:t>
            </a:r>
            <a:br>
              <a:rPr kumimoji="0" lang="ro-RO" sz="2400" b="0" i="0" u="none" strike="noStrike" kern="1200" cap="none" spc="0" normalizeH="0" baseline="0" noProof="0" dirty="0" smtClean="0">
                <a:ln>
                  <a:noFill/>
                </a:ln>
                <a:solidFill>
                  <a:schemeClr val="tx1"/>
                </a:solidFill>
                <a:effectLst/>
                <a:uLnTx/>
                <a:uFillTx/>
                <a:latin typeface="+mj-lt"/>
                <a:ea typeface="+mj-ea"/>
                <a:cs typeface="+mj-cs"/>
              </a:rPr>
            </a:br>
            <a:r>
              <a:rPr kumimoji="0" lang="en-US" sz="2400" b="0" i="0" u="none" strike="noStrike" kern="1200" cap="none" spc="0" normalizeH="0" baseline="0" noProof="0" dirty="0" smtClean="0">
                <a:ln>
                  <a:noFill/>
                </a:ln>
                <a:solidFill>
                  <a:schemeClr val="tx1"/>
                </a:solidFill>
                <a:effectLst/>
                <a:uLnTx/>
                <a:uFillTx/>
                <a:latin typeface="+mj-lt"/>
                <a:ea typeface="+mj-ea"/>
                <a:cs typeface="+mj-cs"/>
              </a:rPr>
              <a:t> </a:t>
            </a:r>
            <a:r>
              <a:rPr kumimoji="0" lang="ro-RO" sz="2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The </a:t>
            </a:r>
            <a:r>
              <a:rPr kumimoji="0" lang="ro-RO" sz="2400" b="0" i="0" u="none" strike="noStrike" kern="1200" cap="none" spc="0" normalizeH="0" baseline="0" noProof="0" dirty="0" smtClean="0">
                <a:ln>
                  <a:noFill/>
                </a:ln>
                <a:solidFill>
                  <a:schemeClr val="tx1"/>
                </a:solidFill>
                <a:effectLst/>
                <a:uLnTx/>
                <a:uFillTx/>
                <a:latin typeface="+mj-lt"/>
                <a:ea typeface="+mj-ea"/>
                <a:cs typeface="+mj-cs"/>
              </a:rPr>
              <a:t>workshop</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will culminate in </a:t>
            </a:r>
            <a:r>
              <a:rPr lang="ro-RO" sz="2400" dirty="0" smtClean="0">
                <a:latin typeface="+mj-lt"/>
                <a:ea typeface="+mj-ea"/>
                <a:cs typeface="+mj-cs"/>
              </a:rPr>
              <a:t>a 10-15</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minute presentation of the project's procedures and findings, as well as submission of a research log and brief summary of results</a:t>
            </a:r>
            <a:r>
              <a:rPr kumimoji="0" lang="ro-RO" sz="2400" b="0" i="0" u="none" strike="noStrike" kern="1200" cap="none" spc="0" normalizeH="0" baseline="0" noProof="0" dirty="0" smtClean="0">
                <a:ln>
                  <a:noFill/>
                </a:ln>
                <a:solidFill>
                  <a:schemeClr val="tx1"/>
                </a:solidFill>
                <a:effectLst/>
                <a:uLnTx/>
                <a:uFillTx/>
                <a:latin typeface="+mj-lt"/>
                <a:ea typeface="+mj-ea"/>
                <a:cs typeface="+mj-cs"/>
              </a:rPr>
              <a:t>;</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t>
            </a:r>
            <a:r>
              <a:rPr kumimoji="0" lang="ro-RO" sz="2400" b="0" i="0" u="none" strike="noStrike" kern="1200" cap="none" spc="0" normalizeH="0" baseline="0" noProof="0" dirty="0" smtClean="0">
                <a:ln>
                  <a:noFill/>
                </a:ln>
                <a:solidFill>
                  <a:schemeClr val="tx1"/>
                </a:solidFill>
                <a:effectLst/>
                <a:uLnTx/>
                <a:uFillTx/>
                <a:latin typeface="+mj-lt"/>
                <a:ea typeface="+mj-ea"/>
                <a:cs typeface="+mj-cs"/>
              </a:rPr>
              <a:t/>
            </a:r>
            <a:br>
              <a:rPr kumimoji="0" lang="ro-RO" sz="2400" b="0" i="0" u="none" strike="noStrike" kern="1200" cap="none" spc="0" normalizeH="0" baseline="0" noProof="0" dirty="0" smtClean="0">
                <a:ln>
                  <a:noFill/>
                </a:ln>
                <a:solidFill>
                  <a:schemeClr val="tx1"/>
                </a:solidFill>
                <a:effectLst/>
                <a:uLnTx/>
                <a:uFillTx/>
                <a:latin typeface="+mj-lt"/>
                <a:ea typeface="+mj-ea"/>
                <a:cs typeface="+mj-cs"/>
              </a:rPr>
            </a:br>
            <a:endParaRPr kumimoji="0" lang="ro-RO"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229600" cy="1143000"/>
          </a:xfrm>
        </p:spPr>
        <p:txBody>
          <a:bodyPr>
            <a:normAutofit fontScale="90000"/>
          </a:bodyPr>
          <a:lstStyle/>
          <a:p>
            <a:r>
              <a:rPr lang="ro-RO" dirty="0" smtClean="0"/>
              <a:t>1. Where we are?</a:t>
            </a:r>
            <a:br>
              <a:rPr lang="ro-RO" dirty="0" smtClean="0"/>
            </a:br>
            <a:r>
              <a:rPr lang="ro-RO" dirty="0" smtClean="0"/>
              <a:t>Our galaxy</a:t>
            </a:r>
            <a:endParaRPr lang="ro-RO" dirty="0"/>
          </a:p>
        </p:txBody>
      </p:sp>
      <p:pic>
        <p:nvPicPr>
          <p:cNvPr id="4" name="Content Placeholder 3" descr="gif galaxie.gif"/>
          <p:cNvPicPr>
            <a:picLocks noGrp="1" noChangeAspect="1"/>
          </p:cNvPicPr>
          <p:nvPr>
            <p:ph idx="1"/>
          </p:nvPr>
        </p:nvPicPr>
        <p:blipFill>
          <a:blip r:embed="rId2"/>
          <a:stretch>
            <a:fillRect/>
          </a:stretch>
        </p:blipFill>
        <p:spPr>
          <a:xfrm>
            <a:off x="2143108" y="1643050"/>
            <a:ext cx="4714908" cy="4714908"/>
          </a:xfrm>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571480"/>
            <a:ext cx="4000528" cy="1470025"/>
          </a:xfrm>
        </p:spPr>
        <p:txBody>
          <a:bodyPr/>
          <a:lstStyle/>
          <a:p>
            <a:r>
              <a:rPr lang="en-US" b="1" dirty="0" err="1" smtClean="0">
                <a:solidFill>
                  <a:srgbClr val="FFFF00"/>
                </a:solidFill>
              </a:rPr>
              <a:t>Laniakea</a:t>
            </a:r>
            <a:endParaRPr lang="ro-RO" dirty="0"/>
          </a:p>
        </p:txBody>
      </p:sp>
      <p:sp>
        <p:nvSpPr>
          <p:cNvPr id="3" name="Subtitle 2"/>
          <p:cNvSpPr>
            <a:spLocks noGrp="1"/>
          </p:cNvSpPr>
          <p:nvPr>
            <p:ph type="subTitle" idx="1"/>
          </p:nvPr>
        </p:nvSpPr>
        <p:spPr>
          <a:xfrm>
            <a:off x="642910" y="3214686"/>
            <a:ext cx="8072494" cy="3000396"/>
          </a:xfrm>
        </p:spPr>
        <p:txBody>
          <a:bodyPr>
            <a:noAutofit/>
          </a:bodyPr>
          <a:lstStyle/>
          <a:p>
            <a:r>
              <a:rPr lang="ro-RO" sz="2400" b="1" dirty="0" smtClean="0"/>
              <a:t>H</a:t>
            </a:r>
            <a:r>
              <a:rPr lang="en-US" sz="2400" b="1" dirty="0" err="1" smtClean="0"/>
              <a:t>ow</a:t>
            </a:r>
            <a:r>
              <a:rPr lang="en-US" sz="2400" b="1" dirty="0" smtClean="0"/>
              <a:t>, exactly, does the Milky Way fit in</a:t>
            </a:r>
          </a:p>
          <a:p>
            <a:r>
              <a:rPr lang="en-US" sz="2400" b="1" dirty="0" smtClean="0"/>
              <a:t>among the billions of other galaxies in the known universe? It is thousands of galaxies in our immediate vicinity, and</a:t>
            </a:r>
          </a:p>
          <a:p>
            <a:r>
              <a:rPr lang="en-US" sz="2400" b="1" dirty="0" smtClean="0"/>
              <a:t>discovered that the Milky Way is part of a jaw-</a:t>
            </a:r>
            <a:r>
              <a:rPr lang="en-US" sz="2400" b="1" dirty="0" err="1" smtClean="0"/>
              <a:t>droppingly</a:t>
            </a:r>
            <a:r>
              <a:rPr lang="en-US" sz="2400" b="1" dirty="0" smtClean="0"/>
              <a:t> massive "</a:t>
            </a:r>
            <a:r>
              <a:rPr lang="en-US" sz="2400" b="1" dirty="0" err="1" smtClean="0"/>
              <a:t>supercluster</a:t>
            </a:r>
            <a:r>
              <a:rPr lang="en-US" sz="2400" b="1" dirty="0" smtClean="0"/>
              <a:t>" of galaxies that they named </a:t>
            </a:r>
            <a:r>
              <a:rPr lang="en-US" sz="2400" b="1" dirty="0" err="1" smtClean="0"/>
              <a:t>Laniakea</a:t>
            </a:r>
            <a:endParaRPr lang="en-US" sz="2400" b="1" dirty="0" smtClean="0"/>
          </a:p>
          <a:p>
            <a:r>
              <a:rPr lang="en-US" sz="2400" b="1" dirty="0" smtClean="0"/>
              <a:t>(“infinite sky” in </a:t>
            </a:r>
            <a:r>
              <a:rPr lang="en-US" sz="2400" b="1" dirty="0" err="1" smtClean="0"/>
              <a:t>hawaina</a:t>
            </a:r>
            <a:r>
              <a:rPr lang="en-US" sz="2400" b="1" dirty="0" smtClean="0"/>
              <a:t>). </a:t>
            </a:r>
            <a:r>
              <a:rPr lang="en-US" sz="2400" b="1" dirty="0" err="1" smtClean="0">
                <a:solidFill>
                  <a:srgbClr val="FFFF00"/>
                </a:solidFill>
              </a:rPr>
              <a:t>Laniakea</a:t>
            </a:r>
            <a:r>
              <a:rPr lang="en-US" sz="2400" b="1" dirty="0" smtClean="0"/>
              <a:t> contains more than 100000 galaxies, stretches 500 million light years across.</a:t>
            </a:r>
            <a:endParaRPr lang="ro-RO" sz="2400" dirty="0"/>
          </a:p>
        </p:txBody>
      </p:sp>
      <p:pic>
        <p:nvPicPr>
          <p:cNvPr id="19458" name="Picture 2" descr="C:\Users\Delia\Documents\BIG IDEAS\laniakea_map_2_0.jpg"/>
          <p:cNvPicPr>
            <a:picLocks noChangeAspect="1" noChangeArrowheads="1"/>
          </p:cNvPicPr>
          <p:nvPr/>
        </p:nvPicPr>
        <p:blipFill>
          <a:blip r:embed="rId2"/>
          <a:srcRect/>
          <a:stretch>
            <a:fillRect/>
          </a:stretch>
        </p:blipFill>
        <p:spPr bwMode="auto">
          <a:xfrm>
            <a:off x="4071934" y="357166"/>
            <a:ext cx="4789084" cy="2643206"/>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8229600" cy="1143000"/>
          </a:xfrm>
        </p:spPr>
        <p:txBody>
          <a:bodyPr/>
          <a:lstStyle/>
          <a:p>
            <a:r>
              <a:rPr lang="ro-RO" dirty="0" smtClean="0"/>
              <a:t>2. ABOUT STARS</a:t>
            </a:r>
            <a:endParaRPr lang="ro-RO" dirty="0"/>
          </a:p>
        </p:txBody>
      </p:sp>
      <p:pic>
        <p:nvPicPr>
          <p:cNvPr id="4" name="Content Placeholder 3" descr="giphy.gif"/>
          <p:cNvPicPr>
            <a:picLocks noGrp="1" noChangeAspect="1"/>
          </p:cNvPicPr>
          <p:nvPr>
            <p:ph idx="1"/>
          </p:nvPr>
        </p:nvPicPr>
        <p:blipFill>
          <a:blip r:embed="rId2"/>
          <a:stretch>
            <a:fillRect/>
          </a:stretch>
        </p:blipFill>
        <p:spPr>
          <a:xfrm>
            <a:off x="0" y="1500174"/>
            <a:ext cx="9144000" cy="5120640"/>
          </a:xfrm>
        </p:spPr>
      </p:pic>
      <p:sp>
        <p:nvSpPr>
          <p:cNvPr id="5" name="Rectangle 4"/>
          <p:cNvSpPr/>
          <p:nvPr/>
        </p:nvSpPr>
        <p:spPr>
          <a:xfrm>
            <a:off x="1071538" y="1571612"/>
            <a:ext cx="2995115" cy="461665"/>
          </a:xfrm>
          <a:prstGeom prst="rect">
            <a:avLst/>
          </a:prstGeom>
        </p:spPr>
        <p:txBody>
          <a:bodyPr wrap="none">
            <a:spAutoFit/>
          </a:bodyPr>
          <a:lstStyle/>
          <a:p>
            <a:pPr>
              <a:buFont typeface="Wingdings" pitchFamily="2" charset="2"/>
              <a:buChar char="§"/>
            </a:pPr>
            <a:r>
              <a:rPr lang="ro-RO" sz="2400" dirty="0" smtClean="0"/>
              <a:t> Stellarium (software</a:t>
            </a:r>
            <a:r>
              <a:rPr lang="ro-RO" dirty="0" smtClean="0"/>
              <a:t>)</a:t>
            </a:r>
            <a:endParaRPr lang="ro-RO" dirty="0"/>
          </a:p>
        </p:txBody>
      </p:sp>
      <p:sp>
        <p:nvSpPr>
          <p:cNvPr id="6" name="Rectangle 5"/>
          <p:cNvSpPr/>
          <p:nvPr/>
        </p:nvSpPr>
        <p:spPr>
          <a:xfrm>
            <a:off x="2285984" y="2857496"/>
            <a:ext cx="3499741" cy="461665"/>
          </a:xfrm>
          <a:prstGeom prst="rect">
            <a:avLst/>
          </a:prstGeom>
        </p:spPr>
        <p:txBody>
          <a:bodyPr wrap="none">
            <a:spAutoFit/>
          </a:bodyPr>
          <a:lstStyle/>
          <a:p>
            <a:pPr>
              <a:buFont typeface="Wingdings" pitchFamily="2" charset="2"/>
              <a:buChar char="q"/>
            </a:pPr>
            <a:r>
              <a:rPr lang="ro-RO" sz="2400" dirty="0" smtClean="0"/>
              <a:t> Sun and stars in Univers</a:t>
            </a:r>
            <a:endParaRPr lang="ro-RO" sz="2400" dirty="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alt"/>
          <p:cNvPicPr>
            <a:picLocks noChangeAspect="1" noChangeArrowheads="1"/>
          </p:cNvPicPr>
          <p:nvPr/>
        </p:nvPicPr>
        <p:blipFill>
          <a:blip r:embed="rId2"/>
          <a:srcRect/>
          <a:stretch>
            <a:fillRect/>
          </a:stretch>
        </p:blipFill>
        <p:spPr bwMode="auto">
          <a:xfrm>
            <a:off x="2357422" y="1857364"/>
            <a:ext cx="4719139" cy="4143404"/>
          </a:xfrm>
          <a:prstGeom prst="rect">
            <a:avLst/>
          </a:prstGeom>
          <a:noFill/>
        </p:spPr>
      </p:pic>
      <p:sp>
        <p:nvSpPr>
          <p:cNvPr id="4" name="Rectangle 3"/>
          <p:cNvSpPr/>
          <p:nvPr/>
        </p:nvSpPr>
        <p:spPr>
          <a:xfrm>
            <a:off x="3714744" y="714356"/>
            <a:ext cx="2131802" cy="523220"/>
          </a:xfrm>
          <a:prstGeom prst="rect">
            <a:avLst/>
          </a:prstGeom>
        </p:spPr>
        <p:txBody>
          <a:bodyPr wrap="none">
            <a:spAutoFit/>
          </a:bodyPr>
          <a:lstStyle/>
          <a:p>
            <a:r>
              <a:rPr lang="ro-RO" sz="2800" b="1" dirty="0" smtClean="0"/>
              <a:t>white dwarfs</a:t>
            </a:r>
            <a:endParaRPr lang="ro-RO" sz="2800" b="1" dirty="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357166"/>
            <a:ext cx="4829180" cy="1143000"/>
          </a:xfrm>
        </p:spPr>
        <p:txBody>
          <a:bodyPr/>
          <a:lstStyle/>
          <a:p>
            <a:r>
              <a:rPr lang="ro-RO" dirty="0" smtClean="0"/>
              <a:t>3. Comets</a:t>
            </a:r>
            <a:endParaRPr lang="ro-RO" dirty="0"/>
          </a:p>
        </p:txBody>
      </p:sp>
      <p:pic>
        <p:nvPicPr>
          <p:cNvPr id="4" name="Content Placeholder 3" descr="giphy (1).gif"/>
          <p:cNvPicPr>
            <a:picLocks noGrp="1" noChangeAspect="1"/>
          </p:cNvPicPr>
          <p:nvPr>
            <p:ph idx="1"/>
          </p:nvPr>
        </p:nvPicPr>
        <p:blipFill>
          <a:blip r:embed="rId2"/>
          <a:stretch>
            <a:fillRect/>
          </a:stretch>
        </p:blipFill>
        <p:spPr>
          <a:xfrm>
            <a:off x="714348" y="1500174"/>
            <a:ext cx="4448986" cy="2500330"/>
          </a:xfrm>
        </p:spPr>
      </p:pic>
      <p:sp>
        <p:nvSpPr>
          <p:cNvPr id="5" name="Rectangle 4"/>
          <p:cNvSpPr/>
          <p:nvPr/>
        </p:nvSpPr>
        <p:spPr>
          <a:xfrm>
            <a:off x="1643042" y="4500570"/>
            <a:ext cx="4374591" cy="1200329"/>
          </a:xfrm>
          <a:prstGeom prst="rect">
            <a:avLst/>
          </a:prstGeom>
        </p:spPr>
        <p:txBody>
          <a:bodyPr wrap="square">
            <a:spAutoFit/>
          </a:bodyPr>
          <a:lstStyle/>
          <a:p>
            <a:pPr>
              <a:buFont typeface="Wingdings" pitchFamily="2" charset="2"/>
              <a:buChar char="Ø"/>
            </a:pPr>
            <a:r>
              <a:rPr lang="ro-RO" dirty="0" smtClean="0"/>
              <a:t> </a:t>
            </a:r>
            <a:r>
              <a:rPr lang="ro-RO" sz="2400" b="1" dirty="0" smtClean="0"/>
              <a:t>About Comet 67P/Churyumov–Gerasimenko</a:t>
            </a:r>
          </a:p>
          <a:p>
            <a:pPr>
              <a:buFont typeface="Wingdings" pitchFamily="2" charset="2"/>
              <a:buChar char="Ø"/>
            </a:pPr>
            <a:r>
              <a:rPr lang="ro-RO" sz="2400" b="1" dirty="0" smtClean="0"/>
              <a:t> Rosetta and Philae</a:t>
            </a:r>
            <a:endParaRPr lang="ro-RO" sz="2400" b="1" dirty="0"/>
          </a:p>
        </p:txBody>
      </p:sp>
      <p:pic>
        <p:nvPicPr>
          <p:cNvPr id="4097" name="Picture 1" descr="D:\DOC , copiat\DOC7\cometa.jpg"/>
          <p:cNvPicPr>
            <a:picLocks noChangeAspect="1" noChangeArrowheads="1"/>
          </p:cNvPicPr>
          <p:nvPr/>
        </p:nvPicPr>
        <p:blipFill>
          <a:blip r:embed="rId3"/>
          <a:srcRect/>
          <a:stretch>
            <a:fillRect/>
          </a:stretch>
        </p:blipFill>
        <p:spPr bwMode="auto">
          <a:xfrm>
            <a:off x="6286512" y="3429000"/>
            <a:ext cx="3086100" cy="28575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82726"/>
          </a:xfrm>
        </p:spPr>
        <p:txBody>
          <a:bodyPr>
            <a:normAutofit fontScale="90000"/>
          </a:bodyPr>
          <a:lstStyle/>
          <a:p>
            <a:r>
              <a:rPr lang="ro-RO" sz="2000" dirty="0" smtClean="0"/>
              <a:t>T</a:t>
            </a:r>
            <a:r>
              <a:rPr lang="en-US" sz="2000" dirty="0" smtClean="0"/>
              <a:t>he contest to name Philae’s landing site on Comet 67P/</a:t>
            </a:r>
            <a:r>
              <a:rPr lang="en-US" sz="2000" dirty="0" err="1" smtClean="0"/>
              <a:t>Churyumov–Gerasimenko</a:t>
            </a:r>
            <a:r>
              <a:rPr lang="en-US" sz="2000" dirty="0" smtClean="0"/>
              <a:t> has resulted in an Egyptian-themed name.</a:t>
            </a:r>
            <a:r>
              <a:rPr lang="ro-RO" sz="2000" dirty="0" smtClean="0"/>
              <a:t> </a:t>
            </a:r>
            <a:r>
              <a:rPr lang="en-US" sz="2000" dirty="0" smtClean="0"/>
              <a:t>“</a:t>
            </a:r>
            <a:r>
              <a:rPr lang="en-US" sz="2000" dirty="0" err="1" smtClean="0"/>
              <a:t>Agilkia</a:t>
            </a:r>
            <a:r>
              <a:rPr lang="en-US" sz="2000" dirty="0" smtClean="0"/>
              <a:t>”, which is named after an Egyptian island that hosts the Temple of Isis and other buildings that previously were on the island Philae. The buildings were moved due to the Aswan dams flooding Philae in the past century.</a:t>
            </a:r>
            <a:endParaRPr lang="ro-RO" sz="2000" dirty="0"/>
          </a:p>
        </p:txBody>
      </p:sp>
      <p:pic>
        <p:nvPicPr>
          <p:cNvPr id="4" name="Content Placeholder 3" descr="lander.jpg"/>
          <p:cNvPicPr>
            <a:picLocks noGrp="1" noChangeAspect="1"/>
          </p:cNvPicPr>
          <p:nvPr>
            <p:ph idx="1"/>
          </p:nvPr>
        </p:nvPicPr>
        <p:blipFill>
          <a:blip r:embed="rId2"/>
          <a:stretch>
            <a:fillRect/>
          </a:stretch>
        </p:blipFill>
        <p:spPr>
          <a:xfrm>
            <a:off x="642910" y="2000240"/>
            <a:ext cx="8027180" cy="4525963"/>
          </a:xfrm>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606</Words>
  <Application>Microsoft Office PowerPoint</Application>
  <PresentationFormat>On-screen Show (4:3)</PresentationFormat>
  <Paragraphs>79</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SPACE EDUCATION INTERNATIONAL WORKSHOP 2016</vt:lpstr>
      <vt:lpstr>Slide 2</vt:lpstr>
      <vt:lpstr>Slide 3</vt:lpstr>
      <vt:lpstr>1. Where we are? Our galaxy</vt:lpstr>
      <vt:lpstr>Laniakea</vt:lpstr>
      <vt:lpstr>2. ABOUT STARS</vt:lpstr>
      <vt:lpstr>Slide 7</vt:lpstr>
      <vt:lpstr>3. Comets</vt:lpstr>
      <vt:lpstr>The contest to name Philae’s landing site on Comet 67P/Churyumov–Gerasimenko has resulted in an Egyptian-themed name. “Agilkia”, which is named after an Egyptian island that hosts the Temple of Isis and other buildings that previously were on the island Philae. The buildings were moved due to the Aswan dams flooding Philae in the past century.</vt:lpstr>
      <vt:lpstr>Rosetta is set to complete its mission in a controlled descent to the surface of its comet on 30 September.</vt:lpstr>
      <vt:lpstr>Slide 11</vt:lpstr>
      <vt:lpstr>5. Another planetary systems</vt:lpstr>
      <vt:lpstr>Exoplanets</vt:lpstr>
      <vt:lpstr>6. GRAVITATIONAL WAVES</vt:lpstr>
      <vt:lpstr>7. Craters</vt:lpstr>
      <vt:lpstr>Slide 16</vt:lpstr>
      <vt:lpstr> LESSON PLAN TEMPLATE</vt:lpstr>
      <vt:lpstr>ORIENTATION</vt:lpstr>
      <vt:lpstr>CONCEPTUALIZATION</vt:lpstr>
      <vt:lpstr>INVESTIGATION</vt:lpstr>
      <vt:lpstr>CONCLUSSIONS</vt:lpstr>
      <vt:lpstr>DISCUSSIONS</vt:lpstr>
      <vt:lpstr>In order to successfully bring inquiry into the science classroom, one of the main challenges is to achieve turning a traditional and otherwise  boring teaching subject into a fun inquiry experience for the students.</vt:lpstr>
      <vt:lpstr>ITC TOOLS</vt:lpstr>
      <vt:lpstr>I AM HAPPY OR  I AM SAD, it is a choice. </vt:lpstr>
      <vt:lpstr>Slide 26</vt:lpstr>
      <vt:lpstr>Let's make things better!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HIGHTLIGHTS IN ASTRONOMY</dc:title>
  <dc:creator>Delia</dc:creator>
  <cp:lastModifiedBy>Delia</cp:lastModifiedBy>
  <cp:revision>55</cp:revision>
  <dcterms:created xsi:type="dcterms:W3CDTF">2016-08-30T17:32:16Z</dcterms:created>
  <dcterms:modified xsi:type="dcterms:W3CDTF">2016-10-16T14:09:32Z</dcterms:modified>
</cp:coreProperties>
</file>