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98" r:id="rId2"/>
  </p:sldMasterIdLst>
  <p:notesMasterIdLst>
    <p:notesMasterId r:id="rId44"/>
  </p:notesMasterIdLst>
  <p:sldIdLst>
    <p:sldId id="333" r:id="rId3"/>
    <p:sldId id="323" r:id="rId4"/>
    <p:sldId id="334" r:id="rId5"/>
    <p:sldId id="338" r:id="rId6"/>
    <p:sldId id="340" r:id="rId7"/>
    <p:sldId id="341" r:id="rId8"/>
    <p:sldId id="327" r:id="rId9"/>
    <p:sldId id="344" r:id="rId10"/>
    <p:sldId id="342" r:id="rId11"/>
    <p:sldId id="347" r:id="rId12"/>
    <p:sldId id="343" r:id="rId13"/>
    <p:sldId id="272" r:id="rId14"/>
    <p:sldId id="346" r:id="rId15"/>
    <p:sldId id="348" r:id="rId16"/>
    <p:sldId id="349" r:id="rId17"/>
    <p:sldId id="350" r:id="rId18"/>
    <p:sldId id="324" r:id="rId19"/>
    <p:sldId id="336" r:id="rId20"/>
    <p:sldId id="351" r:id="rId21"/>
    <p:sldId id="352" r:id="rId22"/>
    <p:sldId id="353" r:id="rId23"/>
    <p:sldId id="372" r:id="rId24"/>
    <p:sldId id="354" r:id="rId25"/>
    <p:sldId id="368" r:id="rId26"/>
    <p:sldId id="360" r:id="rId27"/>
    <p:sldId id="356" r:id="rId28"/>
    <p:sldId id="358" r:id="rId29"/>
    <p:sldId id="285" r:id="rId30"/>
    <p:sldId id="370" r:id="rId31"/>
    <p:sldId id="362" r:id="rId32"/>
    <p:sldId id="361" r:id="rId33"/>
    <p:sldId id="286" r:id="rId34"/>
    <p:sldId id="363" r:id="rId35"/>
    <p:sldId id="297" r:id="rId36"/>
    <p:sldId id="332" r:id="rId37"/>
    <p:sldId id="364" r:id="rId38"/>
    <p:sldId id="365" r:id="rId39"/>
    <p:sldId id="366" r:id="rId40"/>
    <p:sldId id="367" r:id="rId41"/>
    <p:sldId id="369" r:id="rId42"/>
    <p:sldId id="371" r:id="rId43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FF00"/>
    <a:srgbClr val="80008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7" autoAdjust="0"/>
    <p:restoredTop sz="94660"/>
  </p:normalViewPr>
  <p:slideViewPr>
    <p:cSldViewPr>
      <p:cViewPr varScale="1">
        <p:scale>
          <a:sx n="69" d="100"/>
          <a:sy n="69" d="100"/>
        </p:scale>
        <p:origin x="-144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5BAD43-49CB-4557-B30E-7D93C688E42F}" type="datetimeFigureOut">
              <a:rPr lang="el-GR"/>
              <a:pPr>
                <a:defRPr/>
              </a:pPr>
              <a:t>19/12/2015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66A1898-EBAD-4411-AE59-F0B39306F60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14994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A5DAF85-3BB3-45EE-A294-0C44255EEF32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10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2925763"/>
            <a:ext cx="9144000" cy="158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14600" y="2362200"/>
            <a:ext cx="4114800" cy="1127125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>
              <a:spcBef>
                <a:spcPts val="400"/>
              </a:spcBef>
              <a:defRPr/>
            </a:pPr>
            <a:endParaRPr lang="en-US" b="1" cap="all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A8DE1-6871-4F91-AF83-78E57E9F50F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4860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6DD36-6811-4762-9FED-A8F237CA324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635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rot="5400000">
            <a:off x="4267201" y="3429000"/>
            <a:ext cx="6858000" cy="3175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 bwMode="hidden">
          <a:xfrm>
            <a:off x="0" y="0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012EB-17C4-48BA-A3E3-C8CCAC94B4B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3058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130425"/>
            <a:ext cx="6629400" cy="1470025"/>
          </a:xfrm>
        </p:spPr>
        <p:txBody>
          <a:bodyPr/>
          <a:lstStyle>
            <a:lvl1pPr>
              <a:defRPr b="0" baseline="0">
                <a:solidFill>
                  <a:srgbClr val="29B5FF"/>
                </a:solidFill>
                <a:latin typeface="Are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59436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>
                    <a:lumMod val="85000"/>
                  </a:schemeClr>
                </a:solidFill>
                <a:latin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Aya Ishihara  KPS Pioneering Symposium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E34E26-D90E-4401-8194-3FC1C360C1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681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Aya Ishihara  KPS Pioneering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CB14035-A72E-4373-BB92-756B36667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84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199" y="4406900"/>
            <a:ext cx="68945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199" y="2906713"/>
            <a:ext cx="68945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" y="6465888"/>
            <a:ext cx="2895600" cy="365125"/>
          </a:xfrm>
        </p:spPr>
        <p:txBody>
          <a:bodyPr/>
          <a:lstStyle>
            <a:lvl1pPr algn="l"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Aya Ishihara  KPS Pioneering Symposium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5163" y="6492875"/>
            <a:ext cx="2133600" cy="365125"/>
          </a:xfrm>
        </p:spPr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ADE5462-2BBE-4AA6-BC8F-8E41429FA0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93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00200"/>
            <a:ext cx="3276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Aya Ishihara  KPS Pioneering Symposium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497C9C8-8136-4608-BC6D-68F0EC835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15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535113"/>
            <a:ext cx="3278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2174875"/>
            <a:ext cx="3278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Aya Ishihara  KPS Pioneering Symposium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480F2E-A090-4483-9619-E6423942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540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Aya Ishihara  KPS Pioneering Symposium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767F752-32C7-4DDD-B74A-D16744F92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23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Aya Ishihara  KPS Pioneering Symposium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CDC05EB-09C3-4383-8178-9625B206B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12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Aya Ishihara  KPS Pioneering Symposium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5C5A56A-D3DE-4F48-8227-672B51BAF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0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1CDC3-AFFC-4742-9CE5-B8FBD2AF120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0359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Aya Ishihara  KPS Pioneering Symposium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60603B-2FDF-4336-AEFE-173C20615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83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Aya Ishihara  KPS Pioneering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4B0E04-878B-4579-B4F4-773FE666B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63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Aya Ishihara  KPS Pioneering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i="1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6FEEABF-3878-4757-A0E0-BF3CE8FAA1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21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922713"/>
            <a:ext cx="9144000" cy="2935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3921125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514600" y="3368675"/>
            <a:ext cx="4114800" cy="1127125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pPr algn="ctr">
              <a:spcBef>
                <a:spcPts val="400"/>
              </a:spcBef>
              <a:defRPr/>
            </a:pPr>
            <a:endParaRPr lang="en-US" b="1" cap="all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bIns="0" anchor="b"/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/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27146-AF8B-486D-B95D-D110F87EB5E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11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620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A4881-B6FD-4B37-96CA-3ACC671F091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9985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D76D1-5408-4215-A33A-308AE9BF661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57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2E79A-3351-475A-B345-24A3A5FDC46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373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A341C-F0DA-4F38-B52F-88A3B883E72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3616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t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53C3B-46F9-4161-9D4F-489B64BFCF3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6317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anchor="ctr" anchorCtr="0"/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tIns="0" bIns="0" anchor="ctr" anchorCtr="0"/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8C9D1-03B3-4626-959E-98E27DCE685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225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6675"/>
            <a:ext cx="9144000" cy="552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0"/>
            <a:ext cx="8229600" cy="4117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05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6BC961-B8B9-43D7-AB5D-4C5865BDA14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913"/>
            <a:ext cx="9144000" cy="158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4725"/>
            <a:ext cx="4114800" cy="701675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62" r:id="rId2"/>
    <p:sldLayoutId id="2147483770" r:id="rId3"/>
    <p:sldLayoutId id="2147483763" r:id="rId4"/>
    <p:sldLayoutId id="2147483764" r:id="rId5"/>
    <p:sldLayoutId id="2147483765" r:id="rId6"/>
    <p:sldLayoutId id="2147483771" r:id="rId7"/>
    <p:sldLayoutId id="2147483766" r:id="rId8"/>
    <p:sldLayoutId id="2147483767" r:id="rId9"/>
    <p:sldLayoutId id="2147483768" r:id="rId10"/>
    <p:sldLayoutId id="2147483772" r:id="rId11"/>
  </p:sldLayoutIdLst>
  <p:txStyles>
    <p:titleStyle>
      <a:lvl1pPr algn="ctr" rtl="0" eaLnBrk="0" fontAlgn="base" hangingPunct="0">
        <a:spcBef>
          <a:spcPts val="400"/>
        </a:spcBef>
        <a:spcAft>
          <a:spcPct val="0"/>
        </a:spcAft>
        <a:defRPr b="1" kern="1200" cap="all">
          <a:solidFill>
            <a:srgbClr val="404040"/>
          </a:solidFill>
          <a:latin typeface="+mj-lt"/>
          <a:ea typeface="+mj-ea"/>
          <a:cs typeface="Tunga" pitchFamily="2"/>
        </a:defRPr>
      </a:lvl1pPr>
      <a:lvl2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cs typeface="Tunga" pitchFamily="34" charset="0"/>
        </a:defRPr>
      </a:lvl2pPr>
      <a:lvl3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cs typeface="Tunga" pitchFamily="34" charset="0"/>
        </a:defRPr>
      </a:lvl3pPr>
      <a:lvl4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cs typeface="Tunga" pitchFamily="34" charset="0"/>
        </a:defRPr>
      </a:lvl4pPr>
      <a:lvl5pPr algn="ctr" rtl="0" eaLnBrk="0" fontAlgn="base" hangingPunct="0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cs typeface="Tunga" pitchFamily="34" charset="0"/>
        </a:defRPr>
      </a:lvl5pPr>
      <a:lvl6pPr marL="4572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cs typeface="Tunga" pitchFamily="34" charset="0"/>
        </a:defRPr>
      </a:lvl6pPr>
      <a:lvl7pPr marL="9144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cs typeface="Tunga" pitchFamily="34" charset="0"/>
        </a:defRPr>
      </a:lvl7pPr>
      <a:lvl8pPr marL="13716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cs typeface="Tunga" pitchFamily="34" charset="0"/>
        </a:defRPr>
      </a:lvl8pPr>
      <a:lvl9pPr marL="1828800" algn="ctr" rtl="0" fontAlgn="base">
        <a:spcBef>
          <a:spcPts val="400"/>
        </a:spcBef>
        <a:spcAft>
          <a:spcPct val="0"/>
        </a:spcAft>
        <a:defRPr b="1">
          <a:solidFill>
            <a:srgbClr val="404040"/>
          </a:solidFill>
          <a:latin typeface="Constantia" pitchFamily="18" charset="0"/>
          <a:cs typeface="Tunga" pitchFamily="34" charset="0"/>
        </a:defRPr>
      </a:lvl9pPr>
    </p:titleStyle>
    <p:bodyStyle>
      <a:lvl1pPr marL="342900" indent="-342900" algn="ctr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defRPr sz="2000"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742950" indent="-28575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11430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16002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2057400" indent="-228600" algn="ctr" rtl="0" eaLnBrk="0" fontAlgn="base" hangingPunct="0">
        <a:spcBef>
          <a:spcPts val="1200"/>
        </a:spcBef>
        <a:spcAft>
          <a:spcPct val="0"/>
        </a:spcAft>
        <a:buClr>
          <a:schemeClr val="accent1"/>
        </a:buClr>
        <a:defRPr sz="14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600200" y="1600200"/>
            <a:ext cx="7086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1" name="Picture 6" descr="glassyDOM_dec9.t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2" r="37306"/>
          <a:stretch>
            <a:fillRect/>
          </a:stretch>
        </p:blipFill>
        <p:spPr bwMode="auto">
          <a:xfrm>
            <a:off x="0" y="0"/>
            <a:ext cx="160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/>
              <a:t>Aya Ishihara  KPS Pioneering Symposium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1F3F22D-1CBE-4F89-A428-DF9DAE365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29B5FF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9B5FF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9B5FF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9B5FF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29B5FF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9B5FF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9B5FF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9B5FF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9B5F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D9D9D9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D9D9D9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D9D9D9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D9D9D9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D9D9D9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://quarknet.fnal.gov/projects/pmt/student/dynodes.shtm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3PZgfPHULHw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DE9D3F-D21A-4D53-A2B8-B0557A005710}" type="slidenum">
              <a:rPr lang="el-GR" smtClean="0"/>
              <a:pPr eaLnBrk="1" hangingPunct="1"/>
              <a:t>1</a:t>
            </a:fld>
            <a:endParaRPr lang="el-GR" smtClean="0"/>
          </a:p>
        </p:txBody>
      </p:sp>
      <p:sp>
        <p:nvSpPr>
          <p:cNvPr id="18435" name="AutoShape 8" descr="http://i.kinja-img.com/gawker-media/image/upload/gomie1smbkidhkshp3z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18436" name="Picture 16" descr="http://scitechdaily.com/images/IceCube-Collaboration-Announces-New-Observations-on-Cosmic-Neutrinos-and-the-Nature-of-Dark-Mat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0"/>
            <a:ext cx="1104900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8"/>
          <p:cNvSpPr txBox="1">
            <a:spLocks noChangeArrowheads="1"/>
          </p:cNvSpPr>
          <p:nvPr/>
        </p:nvSpPr>
        <p:spPr bwMode="auto">
          <a:xfrm>
            <a:off x="1089025" y="2041525"/>
            <a:ext cx="7502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3600" b="1" i="0">
                <a:latin typeface="Comic Sans MS" pitchFamily="66" charset="0"/>
              </a:rPr>
              <a:t>      Ανιχνεύοντας νετρίνο </a:t>
            </a:r>
            <a:br>
              <a:rPr lang="el-GR" sz="3600" b="1" i="0">
                <a:latin typeface="Comic Sans MS" pitchFamily="66" charset="0"/>
              </a:rPr>
            </a:br>
            <a:r>
              <a:rPr lang="el-GR" sz="3600" b="1" i="0">
                <a:latin typeface="Comic Sans MS" pitchFamily="66" charset="0"/>
              </a:rPr>
              <a:t>στη βαθιά θάλασσα και στον πάγο</a:t>
            </a:r>
          </a:p>
        </p:txBody>
      </p:sp>
      <p:sp>
        <p:nvSpPr>
          <p:cNvPr id="18438" name="TextBox 9"/>
          <p:cNvSpPr txBox="1">
            <a:spLocks noChangeArrowheads="1"/>
          </p:cNvSpPr>
          <p:nvPr/>
        </p:nvSpPr>
        <p:spPr bwMode="auto">
          <a:xfrm>
            <a:off x="6777038" y="6240463"/>
            <a:ext cx="3629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i="0">
                <a:latin typeface="Comic Sans MS" pitchFamily="66" charset="0"/>
              </a:rPr>
              <a:t>       Εμμανουήλ Χανιωτάκης</a:t>
            </a:r>
            <a:br>
              <a:rPr lang="el-GR" i="0">
                <a:latin typeface="Comic Sans MS" pitchFamily="66" charset="0"/>
              </a:rPr>
            </a:br>
            <a:r>
              <a:rPr lang="el-GR" i="0">
                <a:latin typeface="Comic Sans MS" pitchFamily="66" charset="0"/>
              </a:rPr>
              <a:t>Φυσικός, Ελληνογερμανική Αγωγή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0" y="0"/>
          <a:ext cx="9144000" cy="686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4" r:id="rId4" imgW="12215873" imgH="9168254" progId="">
                  <p:embed/>
                </p:oleObj>
              </mc:Choice>
              <mc:Fallback>
                <p:oleObj r:id="rId4" imgW="12215873" imgH="916825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62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-88900" y="0"/>
            <a:ext cx="508476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2" name="Text Box 4"/>
          <p:cNvSpPr txBox="1">
            <a:spLocks noChangeArrowheads="1"/>
          </p:cNvSpPr>
          <p:nvPr/>
        </p:nvSpPr>
        <p:spPr bwMode="auto">
          <a:xfrm>
            <a:off x="5165725" y="2633663"/>
            <a:ext cx="4254500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93D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274320" tIns="274320" rIns="274320" bIns="274320">
            <a:spAutoFit/>
          </a:bodyPr>
          <a:lstStyle/>
          <a:p>
            <a:pPr algn="ctr" eaLnBrk="0" hangingPunct="0">
              <a:lnSpc>
                <a:spcPct val="85000"/>
              </a:lnSpc>
              <a:defRPr/>
            </a:pPr>
            <a:r>
              <a:rPr lang="el-GR" sz="2800" dirty="0">
                <a:solidFill>
                  <a:srgbClr val="FFFFFF"/>
                </a:solidFill>
                <a:latin typeface="Impact" charset="0"/>
                <a:ea typeface="ＭＳ Ｐゴシック" charset="0"/>
                <a:cs typeface="ＭＳ Ｐゴシック" charset="0"/>
              </a:rPr>
              <a:t>Ακτινοβολία και μοριακά </a:t>
            </a:r>
            <a:br>
              <a:rPr lang="el-GR" sz="2800" dirty="0">
                <a:solidFill>
                  <a:srgbClr val="FFFFFF"/>
                </a:solidFill>
                <a:latin typeface="Impact" charset="0"/>
                <a:ea typeface="ＭＳ Ｐゴシック" charset="0"/>
                <a:cs typeface="ＭＳ Ｐゴシック" charset="0"/>
              </a:rPr>
            </a:br>
            <a:r>
              <a:rPr lang="el-GR" sz="2800" dirty="0">
                <a:solidFill>
                  <a:srgbClr val="FFFFFF"/>
                </a:solidFill>
                <a:latin typeface="Impact" charset="0"/>
                <a:ea typeface="ＭＳ Ｐゴシック" charset="0"/>
                <a:cs typeface="ＭＳ Ｐゴシック" charset="0"/>
              </a:rPr>
              <a:t>νέφη </a:t>
            </a:r>
            <a:br>
              <a:rPr lang="el-GR" sz="2800" dirty="0">
                <a:solidFill>
                  <a:srgbClr val="FFFFFF"/>
                </a:solidFill>
                <a:latin typeface="Impact" charset="0"/>
                <a:ea typeface="ＭＳ Ｐゴシック" charset="0"/>
                <a:cs typeface="ＭＳ Ｐゴシック" charset="0"/>
              </a:rPr>
            </a:br>
            <a:r>
              <a:rPr lang="el-GR" sz="2800" dirty="0">
                <a:solidFill>
                  <a:srgbClr val="FFFFFF"/>
                </a:solidFill>
                <a:latin typeface="Impact" charset="0"/>
                <a:ea typeface="ＭＳ Ｐゴシック" charset="0"/>
                <a:cs typeface="ＭＳ Ｐゴシック" charset="0"/>
              </a:rPr>
              <a:t>διαστρικής σκόνης</a:t>
            </a:r>
            <a:endParaRPr lang="en-US" sz="2800" dirty="0">
              <a:solidFill>
                <a:srgbClr val="FFFFFF"/>
              </a:solidFill>
              <a:latin typeface="Impac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3" name="Line 5"/>
          <p:cNvSpPr>
            <a:spLocks noChangeShapeType="1"/>
          </p:cNvSpPr>
          <p:nvPr/>
        </p:nvSpPr>
        <p:spPr bwMode="auto">
          <a:xfrm>
            <a:off x="2133600" y="1676400"/>
            <a:ext cx="43434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2087563" y="3429000"/>
            <a:ext cx="396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5" name="Text Box 7"/>
          <p:cNvSpPr txBox="1">
            <a:spLocks noChangeArrowheads="1"/>
          </p:cNvSpPr>
          <p:nvPr/>
        </p:nvSpPr>
        <p:spPr bwMode="auto">
          <a:xfrm>
            <a:off x="6324600" y="890588"/>
            <a:ext cx="28956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93D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274320" tIns="274320" rIns="274320" bIns="274320">
            <a:spAutoFit/>
          </a:bodyPr>
          <a:lstStyle/>
          <a:p>
            <a:pPr algn="ctr" eaLnBrk="0" hangingPunct="0">
              <a:defRPr/>
            </a:pPr>
            <a:r>
              <a:rPr lang="el-GR" sz="2800" dirty="0">
                <a:solidFill>
                  <a:srgbClr val="FFFFFF"/>
                </a:solidFill>
                <a:latin typeface="Impact" charset="0"/>
                <a:ea typeface="ＭＳ Ｐゴシック" charset="0"/>
                <a:cs typeface="ＭＳ Ｐゴシック" charset="0"/>
              </a:rPr>
              <a:t>Μαύρες Τρύπες – Αστέρες Νετρονίων</a:t>
            </a:r>
            <a:endParaRPr lang="en-US" sz="2800" dirty="0">
              <a:solidFill>
                <a:srgbClr val="3333CC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6" name="Text Box 8"/>
          <p:cNvSpPr txBox="1">
            <a:spLocks noChangeArrowheads="1"/>
          </p:cNvSpPr>
          <p:nvPr/>
        </p:nvSpPr>
        <p:spPr bwMode="auto">
          <a:xfrm>
            <a:off x="5562600" y="5562600"/>
            <a:ext cx="3810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BFF0E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200" b="1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              </a:t>
            </a: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sz="3200" dirty="0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p + </a:t>
            </a:r>
            <a:r>
              <a:rPr lang="en-US" sz="3200" dirty="0">
                <a:solidFill>
                  <a:srgbClr val="B2B2B2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3200" baseline="300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0</a:t>
            </a:r>
            <a:endParaRPr lang="en-US" sz="3200" baseline="30000" dirty="0"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0" hangingPunct="0">
              <a:lnSpc>
                <a:spcPct val="70000"/>
              </a:lnSpc>
              <a:defRPr/>
            </a:pPr>
            <a:endParaRPr lang="en-US" sz="3200" baseline="30000" dirty="0"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eaLnBrk="0" hangingPunct="0">
              <a:lnSpc>
                <a:spcPct val="65000"/>
              </a:lnSpc>
              <a:defRPr/>
            </a:pPr>
            <a:r>
              <a:rPr lang="en-US" sz="4000" baseline="300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~ cosmic ray + gamma</a:t>
            </a:r>
            <a:endParaRPr lang="en-US" sz="3600" baseline="30000" dirty="0">
              <a:solidFill>
                <a:srgbClr val="B2B2B2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eaLnBrk="0" hangingPunct="0">
              <a:lnSpc>
                <a:spcPct val="65000"/>
              </a:lnSpc>
              <a:defRPr/>
            </a:pPr>
            <a:endParaRPr lang="en-US" sz="4000" b="1" baseline="30000" dirty="0">
              <a:solidFill>
                <a:srgbClr val="B2B2B2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7" name="Rectangle 9"/>
          <p:cNvSpPr>
            <a:spLocks noChangeArrowheads="1"/>
          </p:cNvSpPr>
          <p:nvPr/>
        </p:nvSpPr>
        <p:spPr bwMode="auto">
          <a:xfrm>
            <a:off x="228600" y="609600"/>
            <a:ext cx="434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8" name="Text Box 10"/>
          <p:cNvSpPr txBox="1">
            <a:spLocks noChangeArrowheads="1"/>
          </p:cNvSpPr>
          <p:nvPr/>
        </p:nvSpPr>
        <p:spPr bwMode="auto">
          <a:xfrm>
            <a:off x="457200" y="579438"/>
            <a:ext cx="3611563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000000"/>
                </a:solidFill>
                <a:latin typeface="Impact" charset="0"/>
                <a:ea typeface="ＭＳ Ｐゴシック" charset="0"/>
                <a:cs typeface="ＭＳ Ｐゴシック" charset="0"/>
              </a:rPr>
              <a:t>NEUTRINO BEAMS: HEAVEN &amp; EARTH</a:t>
            </a:r>
            <a:endParaRPr lang="en-US" sz="2000">
              <a:solidFill>
                <a:srgbClr val="000000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39" name="Rectangle 11"/>
          <p:cNvSpPr>
            <a:spLocks noChangeArrowheads="1"/>
          </p:cNvSpPr>
          <p:nvPr/>
        </p:nvSpPr>
        <p:spPr bwMode="auto">
          <a:xfrm>
            <a:off x="457200" y="533400"/>
            <a:ext cx="36576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0" name="Text Box 12"/>
          <p:cNvSpPr txBox="1">
            <a:spLocks noChangeArrowheads="1"/>
          </p:cNvSpPr>
          <p:nvPr/>
        </p:nvSpPr>
        <p:spPr bwMode="auto">
          <a:xfrm>
            <a:off x="349250" y="228600"/>
            <a:ext cx="41465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55"/>
                </a:solidFill>
                <a:latin typeface="Impact" charset="0"/>
                <a:ea typeface="ＭＳ Ｐゴシック" charset="0"/>
                <a:cs typeface="ＭＳ Ｐゴシック" charset="0"/>
              </a:rPr>
              <a:t>Neutrino</a:t>
            </a:r>
            <a:r>
              <a:rPr lang="en-US" sz="2400">
                <a:solidFill>
                  <a:srgbClr val="000000"/>
                </a:solidFill>
                <a:latin typeface="Impact" charset="0"/>
                <a:ea typeface="ＭＳ Ｐゴシック" charset="0"/>
                <a:cs typeface="ＭＳ Ｐゴシック" charset="0"/>
              </a:rPr>
              <a:t> Beams: Heaven &amp; Earth</a:t>
            </a:r>
          </a:p>
        </p:txBody>
      </p:sp>
      <p:pic>
        <p:nvPicPr>
          <p:cNvPr id="27661" name="Picture 13" descr="Shing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133350"/>
            <a:ext cx="5054600" cy="6542088"/>
          </a:xfrm>
          <a:prstGeom prst="rect">
            <a:avLst/>
          </a:prstGeom>
          <a:pattFill prst="shingle">
            <a:fgClr>
              <a:schemeClr val="accent1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42" name="Text Box 14"/>
          <p:cNvSpPr txBox="1">
            <a:spLocks noChangeArrowheads="1"/>
          </p:cNvSpPr>
          <p:nvPr/>
        </p:nvSpPr>
        <p:spPr bwMode="auto">
          <a:xfrm>
            <a:off x="5516563" y="4452938"/>
            <a:ext cx="3779837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FF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D42C2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/>
          <a:p>
            <a:pPr algn="ctr" eaLnBrk="0" hangingPunct="0">
              <a:lnSpc>
                <a:spcPct val="35000"/>
              </a:lnSpc>
              <a:defRPr/>
            </a:pPr>
            <a:endParaRPr lang="en-US" sz="32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pPr algn="ctr" eaLnBrk="0" hangingPunct="0">
              <a:lnSpc>
                <a:spcPct val="65000"/>
              </a:lnSpc>
              <a:defRPr/>
            </a:pP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p + </a:t>
            </a:r>
            <a:r>
              <a:rPr lang="en-US" sz="3200" dirty="0">
                <a:solidFill>
                  <a:srgbClr val="B2B2B2"/>
                </a:solidFill>
                <a:latin typeface="Symbol" charset="0"/>
                <a:ea typeface="ＭＳ Ｐゴシック" charset="0"/>
                <a:cs typeface="ＭＳ Ｐゴシック" charset="0"/>
              </a:rPr>
              <a:t>g</a:t>
            </a: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  <a:sym typeface="Wingdings" charset="0"/>
              </a:rPr>
              <a:t></a:t>
            </a:r>
            <a:r>
              <a:rPr lang="en-US" sz="32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 n + </a:t>
            </a:r>
            <a:r>
              <a:rPr lang="en-US" sz="3200" dirty="0">
                <a:solidFill>
                  <a:srgbClr val="B2B2B2"/>
                </a:solidFill>
                <a:latin typeface="Symbol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3200" baseline="300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+</a:t>
            </a:r>
            <a:endParaRPr lang="en-US" sz="3200" baseline="30000" dirty="0">
              <a:solidFill>
                <a:srgbClr val="B2B2B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0" hangingPunct="0">
              <a:lnSpc>
                <a:spcPct val="65000"/>
              </a:lnSpc>
              <a:defRPr/>
            </a:pPr>
            <a:endParaRPr lang="en-US" sz="3600" baseline="30000" dirty="0">
              <a:solidFill>
                <a:srgbClr val="B2B2B2"/>
              </a:solidFill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0" hangingPunct="0">
              <a:lnSpc>
                <a:spcPct val="65000"/>
              </a:lnSpc>
              <a:defRPr/>
            </a:pPr>
            <a:r>
              <a:rPr lang="en-US" sz="4000" baseline="30000" dirty="0">
                <a:solidFill>
                  <a:srgbClr val="B2B2B2"/>
                </a:solidFill>
                <a:latin typeface="Times" charset="0"/>
                <a:ea typeface="ＭＳ Ｐゴシック" charset="0"/>
                <a:cs typeface="ＭＳ Ｐゴシック" charset="0"/>
              </a:rPr>
              <a:t>~ cosmic ray + neutrino</a:t>
            </a:r>
            <a:r>
              <a:rPr lang="en-US" sz="4000" dirty="0">
                <a:solidFill>
                  <a:srgbClr val="FF8000"/>
                </a:solidFill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52944" name="Oval 16"/>
          <p:cNvSpPr>
            <a:spLocks noChangeArrowheads="1"/>
          </p:cNvSpPr>
          <p:nvPr/>
        </p:nvSpPr>
        <p:spPr bwMode="auto">
          <a:xfrm>
            <a:off x="8272463" y="45720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5" name="Oval 17"/>
          <p:cNvSpPr>
            <a:spLocks noChangeArrowheads="1"/>
          </p:cNvSpPr>
          <p:nvPr/>
        </p:nvSpPr>
        <p:spPr bwMode="auto">
          <a:xfrm>
            <a:off x="8305800" y="5562600"/>
            <a:ext cx="609600" cy="6096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6" name="Line 18"/>
          <p:cNvSpPr>
            <a:spLocks noChangeShapeType="1"/>
          </p:cNvSpPr>
          <p:nvPr/>
        </p:nvSpPr>
        <p:spPr bwMode="auto">
          <a:xfrm>
            <a:off x="2913063" y="1676400"/>
            <a:ext cx="2209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7" name="Line 19"/>
          <p:cNvSpPr>
            <a:spLocks noChangeShapeType="1"/>
          </p:cNvSpPr>
          <p:nvPr/>
        </p:nvSpPr>
        <p:spPr bwMode="auto">
          <a:xfrm>
            <a:off x="3386138" y="3429000"/>
            <a:ext cx="1752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8" name="Rectangle 20"/>
          <p:cNvSpPr>
            <a:spLocks noChangeArrowheads="1"/>
          </p:cNvSpPr>
          <p:nvPr/>
        </p:nvSpPr>
        <p:spPr bwMode="auto">
          <a:xfrm>
            <a:off x="1489075" y="2819400"/>
            <a:ext cx="1295400" cy="2133600"/>
          </a:xfrm>
          <a:prstGeom prst="rect">
            <a:avLst/>
          </a:prstGeom>
          <a:solidFill>
            <a:srgbClr val="0033CC">
              <a:alpha val="17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2949" name="Text Box 21"/>
          <p:cNvSpPr txBox="1">
            <a:spLocks noChangeArrowheads="1"/>
          </p:cNvSpPr>
          <p:nvPr/>
        </p:nvSpPr>
        <p:spPr bwMode="auto">
          <a:xfrm>
            <a:off x="-100013" y="371475"/>
            <a:ext cx="4913313" cy="460375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sz="2400" dirty="0">
                <a:solidFill>
                  <a:prstClr val="white"/>
                </a:solidFill>
                <a:latin typeface="Comic Sans MS" pitchFamily="66" charset="0"/>
                <a:ea typeface="ＭＳ Ｐゴシック" charset="0"/>
                <a:cs typeface="ＭＳ Ｐゴシック" charset="0"/>
              </a:rPr>
              <a:t>Επουράνιοι Επιταχυντές</a:t>
            </a:r>
            <a:endParaRPr lang="en-US" sz="2400" dirty="0">
              <a:solidFill>
                <a:prstClr val="white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69" name="TextBox 1"/>
          <p:cNvSpPr txBox="1">
            <a:spLocks noChangeArrowheads="1"/>
          </p:cNvSpPr>
          <p:nvPr/>
        </p:nvSpPr>
        <p:spPr bwMode="auto">
          <a:xfrm>
            <a:off x="4940300" y="1588"/>
            <a:ext cx="4427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l-GR" sz="2000">
                <a:solidFill>
                  <a:srgbClr val="FFFFFF"/>
                </a:solidFill>
                <a:latin typeface="Comic Sans MS" pitchFamily="66" charset="0"/>
              </a:rPr>
              <a:t>Κοσμικοί επιταχυντές «φορτίζονται» </a:t>
            </a:r>
            <a:br>
              <a:rPr lang="el-GR" sz="2000">
                <a:solidFill>
                  <a:srgbClr val="FFFFFF"/>
                </a:solidFill>
                <a:latin typeface="Comic Sans MS" pitchFamily="66" charset="0"/>
              </a:rPr>
            </a:br>
            <a:r>
              <a:rPr lang="el-GR" sz="2000">
                <a:solidFill>
                  <a:srgbClr val="FFFFFF"/>
                </a:solidFill>
                <a:latin typeface="Comic Sans MS" pitchFamily="66" charset="0"/>
              </a:rPr>
              <a:t>από μεγάλη βαρυντική ενέργεια</a:t>
            </a:r>
            <a:endParaRPr lang="en-US" sz="2000">
              <a:solidFill>
                <a:srgbClr val="FFFFFF"/>
              </a:solidFill>
              <a:latin typeface="Comic Sans MS" pitchFamily="66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715000" y="831850"/>
            <a:ext cx="0" cy="536575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Line 5"/>
          <p:cNvSpPr>
            <a:spLocks noChangeShapeType="1"/>
          </p:cNvSpPr>
          <p:nvPr/>
        </p:nvSpPr>
        <p:spPr bwMode="auto">
          <a:xfrm>
            <a:off x="5715000" y="1368425"/>
            <a:ext cx="7620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ChangeArrowheads="1"/>
          </p:cNvSpPr>
          <p:nvPr/>
        </p:nvSpPr>
        <p:spPr bwMode="auto">
          <a:xfrm>
            <a:off x="252413" y="1773238"/>
            <a:ext cx="84963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b="1" i="0">
                <a:latin typeface="Comic Sans MS" pitchFamily="66" charset="0"/>
              </a:rPr>
              <a:t> </a:t>
            </a:r>
            <a:r>
              <a:rPr lang="el-GR" sz="2400" b="1" i="0">
                <a:latin typeface="Comic Sans MS" pitchFamily="66" charset="0"/>
              </a:rPr>
              <a:t>Τα νετρίνο δεν έχουν ηλεκτρικό φορτίο: Δεν εκτρέπονται απο γαλαξιακά μαγνητικά πεδία! </a:t>
            </a:r>
            <a:br>
              <a:rPr lang="el-GR" sz="2400" b="1" i="0">
                <a:latin typeface="Comic Sans MS" pitchFamily="66" charset="0"/>
              </a:rPr>
            </a:br>
            <a:endParaRPr lang="el-GR" sz="2400" b="1" i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l-GR" sz="2400" b="1" i="0">
                <a:latin typeface="Comic Sans MS" pitchFamily="66" charset="0"/>
              </a:rPr>
              <a:t> Δεν διασπώνται</a:t>
            </a:r>
            <a:br>
              <a:rPr lang="el-GR" sz="2400" b="1" i="0">
                <a:latin typeface="Comic Sans MS" pitchFamily="66" charset="0"/>
              </a:rPr>
            </a:br>
            <a:endParaRPr lang="en-US" sz="2400" b="1" i="0">
              <a:latin typeface="Comic Sans MS" pitchFamily="66" charset="0"/>
            </a:endParaRPr>
          </a:p>
          <a:p>
            <a:pPr>
              <a:buFontTx/>
              <a:buChar char="•"/>
            </a:pPr>
            <a:r>
              <a:rPr lang="en-US" sz="2400" b="1" i="0">
                <a:latin typeface="Comic Sans MS" pitchFamily="66" charset="0"/>
              </a:rPr>
              <a:t> </a:t>
            </a:r>
            <a:r>
              <a:rPr lang="el-GR" sz="2400" b="1" i="0">
                <a:latin typeface="Comic Sans MS" pitchFamily="66" charset="0"/>
              </a:rPr>
              <a:t>Αλληλεπιδρούν σπάνια με την ύλη. Δεν αντιδρούν με τη διαστρική ύλη και ακτινοβολία </a:t>
            </a:r>
            <a:r>
              <a:rPr lang="el-GR" sz="2400" b="1" i="0">
                <a:latin typeface="Comic Sans MS" pitchFamily="66" charset="0"/>
                <a:sym typeface="Wingdings" pitchFamily="2" charset="2"/>
              </a:rPr>
              <a:t> Διατρέχουν ευθείες τροχιές από την πηγή τους έως τον ανιχευτή!!!!! </a:t>
            </a:r>
            <a:br>
              <a:rPr lang="el-GR" sz="2400" b="1" i="0">
                <a:latin typeface="Comic Sans MS" pitchFamily="66" charset="0"/>
                <a:sym typeface="Wingdings" pitchFamily="2" charset="2"/>
              </a:rPr>
            </a:br>
            <a:endParaRPr lang="el-GR" sz="2400" b="1" i="0">
              <a:latin typeface="Comic Sans MS" pitchFamily="66" charset="0"/>
              <a:sym typeface="Wingdings" pitchFamily="2" charset="2"/>
            </a:endParaRPr>
          </a:p>
          <a:p>
            <a:pPr>
              <a:buFontTx/>
              <a:buChar char="•"/>
            </a:pPr>
            <a:r>
              <a:rPr lang="el-GR" sz="2400" b="1" i="0">
                <a:latin typeface="Comic Sans MS" pitchFamily="66" charset="0"/>
                <a:sym typeface="Wingdings" pitchFamily="2" charset="2"/>
              </a:rPr>
              <a:t> Μπορούν να μας μαρτυρήσουν τις διαδικασίες που γίνονται στο εσωτερικό των πιο βίαιων κοσμικών γεγονότων</a:t>
            </a:r>
            <a:r>
              <a:rPr lang="en-US" sz="2400" b="1" i="0">
                <a:latin typeface="Comic Sans MS" pitchFamily="66" charset="0"/>
                <a:sym typeface="Wingdings" pitchFamily="2" charset="2"/>
              </a:rPr>
              <a:t>.</a:t>
            </a:r>
            <a:endParaRPr lang="el-GR" sz="2400" b="1" i="0">
              <a:latin typeface="Comic Sans MS" pitchFamily="66" charset="0"/>
            </a:endParaRP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539750" y="476250"/>
            <a:ext cx="7767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3600" b="1" i="0">
                <a:latin typeface="Comic Sans MS" pitchFamily="66" charset="0"/>
              </a:rPr>
              <a:t>Νετρίνο: Ο κοσμικός Αγγελιοφόρος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8515350" y="6491288"/>
            <a:ext cx="62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6/49</a:t>
            </a:r>
            <a:endParaRPr lang="el-GR"/>
          </a:p>
        </p:txBody>
      </p:sp>
      <p:pic>
        <p:nvPicPr>
          <p:cNvPr id="29699" name="Picture 4" descr="http://2.bp.blogspot.com/-FFhonBXNV3M/Uo6hUdy6v-I/AAAAAAAABl8/_9PWkcgS5_k/s1600/Neutrino+Astronom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9864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036050" cy="7016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ΔΕΝ ΕΙΝΑΙ ΟΛΑ ΤΟΣΟ ΕΥΚΟΛΑ...ΤΟ ΣΥΜΠΑΝ ΜΑΣ ΣΤΕΛΝΕΙ ΛΙΓΑ ΝΕΤΡΙΝΟ </a:t>
            </a:r>
            <a:endParaRPr lang="el-GR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23" name="Picture 4" descr="https://icecube.wisc.edu/icecube/static/masterclass/uploads/media.file.9998276711015525.6e65757472696e6f5f737065637472756d2e706e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03605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518025" y="4724400"/>
            <a:ext cx="4518025" cy="180022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4518025" y="5427663"/>
            <a:ext cx="3270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b="1">
                <a:solidFill>
                  <a:schemeClr val="bg1"/>
                </a:solidFill>
              </a:rPr>
              <a:t>ΠΕΡΙΟΧΗ ΕΝΔΙΑΦΕΡΟΝΤΟΣ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95288" y="188913"/>
            <a:ext cx="8229600" cy="4075112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sz="2400" dirty="0" smtClean="0">
                <a:latin typeface="Comic Sans MS" pitchFamily="66" charset="0"/>
              </a:rPr>
              <a:t>Το νετρίνο είναι ο ιδανικός κοσμικός αγγελιοφόρος, αλλά....</a:t>
            </a:r>
            <a:r>
              <a:rPr lang="el-GR" sz="2400" dirty="0"/>
              <a:t> Η ανίχνευση νετρίνο είναι μία μεγάλη και δύσκολη πρόκληση</a:t>
            </a:r>
            <a:r>
              <a:rPr lang="el-GR" sz="2400" dirty="0" smtClean="0"/>
              <a:t>!</a:t>
            </a:r>
            <a:r>
              <a:rPr lang="el-GR" sz="2400" dirty="0"/>
              <a:t/>
            </a:r>
            <a:br>
              <a:rPr lang="el-GR" sz="2400" dirty="0"/>
            </a:br>
            <a:r>
              <a:rPr lang="el-GR" sz="2400" dirty="0"/>
              <a:t>Η ιδιότητα των νετρίνο να μας μαρτυρούν τις διαδικασίες στο εσωτερικό των πιο μυστήριων γεγονότων του σύμπαντος έχει το κόστος της δυσκολίας στην ανίχνευσή τους!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sz="2400" dirty="0" smtClean="0">
                <a:latin typeface="Comic Sans MS" pitchFamily="66" charset="0"/>
              </a:rPr>
              <a:t/>
            </a:r>
            <a:br>
              <a:rPr lang="el-GR" sz="2400" dirty="0" smtClean="0">
                <a:latin typeface="Comic Sans MS" pitchFamily="66" charset="0"/>
              </a:rPr>
            </a:br>
            <a:endParaRPr lang="el-GR" sz="2400" dirty="0" smtClean="0">
              <a:latin typeface="Comic Sans MS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l-GR" sz="2400" dirty="0">
              <a:latin typeface="Comic Sans MS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sz="2400" dirty="0" smtClean="0">
                <a:latin typeface="Comic Sans MS" pitchFamily="66" charset="0"/>
              </a:rPr>
              <a:t>Τα υψηλοενεργειακά κοσμικά νετρίνο έχουν πολύ μικρή πιθανότητα αλληλεπίδρασης και καταφθάνουν στη γη με πολύ μικρούς ρυθμούς: μπορούμε να μετρήσουμε περίπου </a:t>
            </a:r>
            <a:r>
              <a:rPr lang="el-GR" sz="2400" b="1" dirty="0">
                <a:latin typeface="Comic Sans MS" pitchFamily="66" charset="0"/>
              </a:rPr>
              <a:t>4</a:t>
            </a:r>
            <a:r>
              <a:rPr lang="el-GR" sz="2400" b="1" dirty="0" smtClean="0">
                <a:latin typeface="Comic Sans MS" pitchFamily="66" charset="0"/>
              </a:rPr>
              <a:t> νετρίνο </a:t>
            </a:r>
            <a:r>
              <a:rPr lang="el-GR" sz="2400" dirty="0" smtClean="0">
                <a:latin typeface="Comic Sans MS" pitchFamily="66" charset="0"/>
              </a:rPr>
              <a:t>100 Τ</a:t>
            </a:r>
            <a:r>
              <a:rPr lang="en-US" sz="2400" dirty="0" err="1" smtClean="0">
                <a:latin typeface="Comic Sans MS" pitchFamily="66" charset="0"/>
              </a:rPr>
              <a:t>eV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l-GR" sz="2400" dirty="0" smtClean="0">
                <a:latin typeface="Comic Sans MS" pitchFamily="66" charset="0"/>
              </a:rPr>
              <a:t>ανα έτος ανα τετραγωνικό χιλιόμετρο ανα μονάδα στερεάς γωνίας</a:t>
            </a:r>
            <a:r>
              <a:rPr lang="en-US" sz="2400" dirty="0" smtClean="0">
                <a:latin typeface="Comic Sans MS" pitchFamily="66" charset="0"/>
              </a:rPr>
              <a:t>!!!!</a:t>
            </a:r>
            <a:r>
              <a:rPr lang="el-GR" sz="2400" dirty="0" smtClean="0">
                <a:latin typeface="Comic Sans MS" pitchFamily="66" charset="0"/>
              </a:rPr>
              <a:t/>
            </a:r>
            <a:br>
              <a:rPr lang="el-GR" sz="2400" dirty="0" smtClean="0">
                <a:latin typeface="Comic Sans MS" pitchFamily="66" charset="0"/>
              </a:rPr>
            </a:br>
            <a:r>
              <a:rPr lang="el-GR" sz="2400" dirty="0" smtClean="0">
                <a:latin typeface="Comic Sans MS" pitchFamily="66" charset="0"/>
              </a:rPr>
              <a:t/>
            </a:r>
            <a:br>
              <a:rPr lang="el-GR" sz="2400" dirty="0" smtClean="0">
                <a:latin typeface="Comic Sans MS" pitchFamily="66" charset="0"/>
              </a:rPr>
            </a:br>
            <a:r>
              <a:rPr lang="el-GR" sz="2400" b="1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el-GR" sz="2400" b="1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el-GR" sz="2400" b="1" dirty="0" smtClean="0">
                <a:solidFill>
                  <a:srgbClr val="00FF00"/>
                </a:solidFill>
                <a:latin typeface="Comic Sans MS" pitchFamily="66" charset="0"/>
              </a:rPr>
              <a:t>ΧΡΕΙΑΖΟΜΑΣΤΕ ΕΝΑΝ ΤΕΡΑΣΤΙΟ ΑΝΙΧΝΕΥΤΗ!</a:t>
            </a:r>
            <a:endParaRPr lang="el-GR" sz="2400" b="1" dirty="0">
              <a:solidFill>
                <a:srgbClr val="00FF00"/>
              </a:solidFill>
              <a:latin typeface="Comic Sans MS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l-GR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7-DOM-fie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020888"/>
            <a:ext cx="8229600" cy="4075112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b="1" dirty="0" smtClean="0">
                <a:solidFill>
                  <a:srgbClr val="FFFF00"/>
                </a:solidFill>
                <a:latin typeface="Comic Sans MS" pitchFamily="66" charset="0"/>
              </a:rPr>
              <a:t>Για να μπορούμε να δούμε λιγοστά νετρίνο υψηλής ενέργειας από το σύμπαν χρειαζόμαστε ανιχνευτές με όγκο τουλάχιστον 1 κυβικό χιλιόμετρο!</a:t>
            </a:r>
            <a:br>
              <a:rPr lang="el-GR" b="1" dirty="0" smtClean="0">
                <a:solidFill>
                  <a:srgbClr val="FFFF00"/>
                </a:solidFill>
                <a:latin typeface="Comic Sans MS" pitchFamily="66" charset="0"/>
              </a:rPr>
            </a:br>
            <a:endParaRPr lang="el-GR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FFFF00"/>
                </a:solidFill>
                <a:latin typeface="Comic Sans MS" pitchFamily="66" charset="0"/>
              </a:rPr>
              <a:t>Υπερβολικό κόστος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FFFF00"/>
                </a:solidFill>
                <a:latin typeface="Comic Sans MS" pitchFamily="66" charset="0"/>
              </a:rPr>
              <a:t>Τεράστιες απαιτήσεις σε χώρο</a:t>
            </a:r>
            <a:br>
              <a:rPr lang="el-GR" b="1" dirty="0" smtClean="0">
                <a:solidFill>
                  <a:srgbClr val="FFFF00"/>
                </a:solidFill>
                <a:latin typeface="Comic Sans MS" pitchFamily="66" charset="0"/>
              </a:rPr>
            </a:br>
            <a:endParaRPr lang="el-GR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l-GR" b="1" dirty="0" smtClean="0">
                <a:solidFill>
                  <a:srgbClr val="FFFF00"/>
                </a:solidFill>
                <a:latin typeface="Comic Sans MS" pitchFamily="66" charset="0"/>
              </a:rPr>
              <a:t>Πρέπει να χρησιμοποιήσουμε </a:t>
            </a:r>
            <a:r>
              <a:rPr lang="el-GR" b="1" u="sng" dirty="0" smtClean="0">
                <a:solidFill>
                  <a:srgbClr val="FFFF00"/>
                </a:solidFill>
                <a:latin typeface="Comic Sans MS" pitchFamily="66" charset="0"/>
              </a:rPr>
              <a:t>τη βαθιά θάλασσα ή τον πάγο </a:t>
            </a:r>
            <a:r>
              <a:rPr lang="el-GR" b="1" dirty="0" smtClean="0">
                <a:solidFill>
                  <a:srgbClr val="FFFF00"/>
                </a:solidFill>
                <a:latin typeface="Comic Sans MS" pitchFamily="66" charset="0"/>
              </a:rPr>
              <a:t>που μας επιτρέπουν να εγκαταστήσουμε ανιχνευτές τέτοιων διαστάσεων!</a:t>
            </a:r>
            <a:br>
              <a:rPr lang="el-GR" b="1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l-GR" b="1" dirty="0" smtClean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el-GR" b="1" dirty="0" smtClean="0">
                <a:solidFill>
                  <a:srgbClr val="FFFF00"/>
                </a:solidFill>
                <a:latin typeface="Comic Sans MS" pitchFamily="66" charset="0"/>
              </a:rPr>
            </a:br>
            <a:endParaRPr lang="el-GR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95863" y="115888"/>
            <a:ext cx="4114800" cy="7016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omic Sans MS" pitchFamily="66" charset="0"/>
              </a:rPr>
              <a:t>ΤΗΛΕΣΚΟΠΙΑ ΝΕΤΡΙΝΟ ΥΨΗΛΩΝ ΕΝΕΡΓΕΙΩΝ</a:t>
            </a:r>
            <a:endParaRPr lang="el-GR" dirty="0">
              <a:solidFill>
                <a:schemeClr val="bg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4600575" y="0"/>
            <a:ext cx="459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b="1" i="0">
                <a:latin typeface="Comic Sans MS" pitchFamily="66" charset="0"/>
              </a:rPr>
              <a:t>Ας δούμε πως αλληλεπιδρά ένα νετρίνο: </a:t>
            </a:r>
          </a:p>
        </p:txBody>
      </p:sp>
      <p:pic>
        <p:nvPicPr>
          <p:cNvPr id="33795" name="Picture 2" descr="https://upload.wikimedia.org/wikipedia/commons/5/57/FirstNeutrinoEventAnnotat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23988"/>
            <a:ext cx="7056438" cy="528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452438" y="476250"/>
            <a:ext cx="80946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i="0">
                <a:solidFill>
                  <a:srgbClr val="FFFF00"/>
                </a:solidFill>
                <a:latin typeface="Comic Sans MS" pitchFamily="66" charset="0"/>
              </a:rPr>
              <a:t>ΔΕΝ μπορούμε να δούμε τα ίδια τα νετρίνο. ΜΟΝΟ τα υποπαράγωγα των </a:t>
            </a:r>
            <a:br>
              <a:rPr lang="el-GR" i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l-GR" i="0">
                <a:solidFill>
                  <a:srgbClr val="FFFF00"/>
                </a:solidFill>
                <a:latin typeface="Comic Sans MS" pitchFamily="66" charset="0"/>
              </a:rPr>
              <a:t>αλληλεπιδράσεών τους! Μπορείτε να πείτε, βλέποντας την παρακάτω εικόνα </a:t>
            </a:r>
            <a:br>
              <a:rPr lang="el-GR" i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l-GR" i="0">
                <a:solidFill>
                  <a:srgbClr val="FFFF00"/>
                </a:solidFill>
                <a:latin typeface="Comic Sans MS" pitchFamily="66" charset="0"/>
              </a:rPr>
              <a:t>από πού ήρθε το νετρίνο;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1217613"/>
            <a:ext cx="4491037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6" descr="http://people.rit.edu/jng4080/Images/Information/Periodic%20Tables/The%20Periodic%20Table%20of%20Elementary%20Particles%20and%20Forc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1196975"/>
            <a:ext cx="4587875" cy="512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2"/>
          <p:cNvSpPr txBox="1">
            <a:spLocks noChangeArrowheads="1"/>
          </p:cNvSpPr>
          <p:nvPr/>
        </p:nvSpPr>
        <p:spPr bwMode="auto">
          <a:xfrm>
            <a:off x="496888" y="476250"/>
            <a:ext cx="8461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2400" b="1" i="0">
                <a:latin typeface="Comic Sans MS" pitchFamily="66" charset="0"/>
              </a:rPr>
              <a:t>Το νετρίνο εμφανίζεται σε τρεις διαφορετικές «Γεύσεις» !</a:t>
            </a:r>
          </a:p>
        </p:txBody>
      </p:sp>
      <p:sp>
        <p:nvSpPr>
          <p:cNvPr id="34821" name="Oval 9"/>
          <p:cNvSpPr>
            <a:spLocks noChangeArrowheads="1"/>
          </p:cNvSpPr>
          <p:nvPr/>
        </p:nvSpPr>
        <p:spPr bwMode="auto">
          <a:xfrm>
            <a:off x="4859338" y="3500438"/>
            <a:ext cx="2952750" cy="1944687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33338" y="549275"/>
            <a:ext cx="924401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b="1">
                <a:solidFill>
                  <a:srgbClr val="0070C0"/>
                </a:solidFill>
                <a:latin typeface="Comic Sans MS" pitchFamily="66" charset="0"/>
              </a:rPr>
              <a:t>Σήμερα γνωρίζουμε οτι το ηλεκτρόνιο </a:t>
            </a:r>
            <a:r>
              <a:rPr lang="en-US" b="1">
                <a:solidFill>
                  <a:srgbClr val="0070C0"/>
                </a:solidFill>
                <a:latin typeface="Comic Sans MS" pitchFamily="66" charset="0"/>
              </a:rPr>
              <a:t>(e</a:t>
            </a:r>
            <a:r>
              <a:rPr lang="el-GR" b="1">
                <a:solidFill>
                  <a:srgbClr val="0070C0"/>
                </a:solidFill>
                <a:latin typeface="Comic Sans MS" pitchFamily="66" charset="0"/>
              </a:rPr>
              <a:t>-</a:t>
            </a:r>
            <a:r>
              <a:rPr lang="en-US" b="1">
                <a:solidFill>
                  <a:srgbClr val="0070C0"/>
                </a:solidFill>
                <a:latin typeface="Comic Sans MS" pitchFamily="66" charset="0"/>
              </a:rPr>
              <a:t>) </a:t>
            </a:r>
            <a:r>
              <a:rPr lang="el-GR" b="1">
                <a:solidFill>
                  <a:srgbClr val="0070C0"/>
                </a:solidFill>
                <a:latin typeface="Comic Sans MS" pitchFamily="66" charset="0"/>
              </a:rPr>
              <a:t>έχει δύο «ξαδερφάκια»: το μιόνιο (μ-) </a:t>
            </a:r>
            <a:br>
              <a:rPr lang="el-GR" b="1">
                <a:solidFill>
                  <a:srgbClr val="0070C0"/>
                </a:solidFill>
                <a:latin typeface="Comic Sans MS" pitchFamily="66" charset="0"/>
              </a:rPr>
            </a:br>
            <a:r>
              <a:rPr lang="el-GR" b="1">
                <a:solidFill>
                  <a:srgbClr val="0070C0"/>
                </a:solidFill>
                <a:latin typeface="Comic Sans MS" pitchFamily="66" charset="0"/>
              </a:rPr>
              <a:t>και το ταύ (τ-). Έτσι και το νετρίνο βγαίνει σε τρείς διαφορετικές ‘γεύσεις’: </a:t>
            </a:r>
            <a:br>
              <a:rPr lang="el-GR" b="1">
                <a:solidFill>
                  <a:srgbClr val="0070C0"/>
                </a:solidFill>
                <a:latin typeface="Comic Sans MS" pitchFamily="66" charset="0"/>
              </a:rPr>
            </a:br>
            <a:r>
              <a:rPr lang="el-GR" b="1">
                <a:solidFill>
                  <a:srgbClr val="0070C0"/>
                </a:solidFill>
                <a:latin typeface="Comic Sans MS" pitchFamily="66" charset="0"/>
              </a:rPr>
              <a:t>Το νετρίνο ηλεκτρονίου (ν</a:t>
            </a:r>
            <a:r>
              <a:rPr lang="en-US" sz="1400" b="1">
                <a:solidFill>
                  <a:srgbClr val="0070C0"/>
                </a:solidFill>
                <a:latin typeface="Comic Sans MS" pitchFamily="66" charset="0"/>
              </a:rPr>
              <a:t>e</a:t>
            </a:r>
            <a:r>
              <a:rPr lang="en-US" b="1">
                <a:solidFill>
                  <a:srgbClr val="0070C0"/>
                </a:solidFill>
                <a:latin typeface="Comic Sans MS" pitchFamily="66" charset="0"/>
              </a:rPr>
              <a:t>), </a:t>
            </a:r>
            <a:r>
              <a:rPr lang="el-GR" b="1">
                <a:solidFill>
                  <a:srgbClr val="0070C0"/>
                </a:solidFill>
                <a:latin typeface="Comic Sans MS" pitchFamily="66" charset="0"/>
              </a:rPr>
              <a:t>το νετρίνο μιονίου (ν</a:t>
            </a:r>
            <a:r>
              <a:rPr lang="el-GR" sz="1400" b="1">
                <a:solidFill>
                  <a:srgbClr val="0070C0"/>
                </a:solidFill>
                <a:latin typeface="Comic Sans MS" pitchFamily="66" charset="0"/>
              </a:rPr>
              <a:t>μ</a:t>
            </a:r>
            <a:r>
              <a:rPr lang="el-GR" b="1">
                <a:solidFill>
                  <a:srgbClr val="0070C0"/>
                </a:solidFill>
                <a:latin typeface="Comic Sans MS" pitchFamily="66" charset="0"/>
              </a:rPr>
              <a:t>) και το νετρίνο ταυ (ν</a:t>
            </a:r>
            <a:r>
              <a:rPr lang="el-GR" sz="1400" b="1">
                <a:solidFill>
                  <a:srgbClr val="0070C0"/>
                </a:solidFill>
                <a:latin typeface="Comic Sans MS" pitchFamily="66" charset="0"/>
              </a:rPr>
              <a:t>τ</a:t>
            </a:r>
            <a:r>
              <a:rPr lang="el-GR" b="1">
                <a:solidFill>
                  <a:srgbClr val="0070C0"/>
                </a:solidFill>
                <a:latin typeface="Comic Sans MS" pitchFamily="66" charset="0"/>
              </a:rPr>
              <a:t>).</a:t>
            </a:r>
            <a:br>
              <a:rPr lang="el-GR" b="1">
                <a:solidFill>
                  <a:srgbClr val="0070C0"/>
                </a:solidFill>
                <a:latin typeface="Comic Sans MS" pitchFamily="66" charset="0"/>
              </a:rPr>
            </a:br>
            <a:r>
              <a:rPr lang="el-GR" b="1">
                <a:solidFill>
                  <a:srgbClr val="0070C0"/>
                </a:solidFill>
                <a:latin typeface="Comic Sans MS" pitchFamily="66" charset="0"/>
              </a:rPr>
              <a:t>Τα 6 αυτά σωμάτια ανήκουν στην οικογένεια των λεπτονίων.</a:t>
            </a:r>
            <a:br>
              <a:rPr lang="el-GR" b="1">
                <a:solidFill>
                  <a:srgbClr val="0070C0"/>
                </a:solidFill>
                <a:latin typeface="Comic Sans MS" pitchFamily="66" charset="0"/>
              </a:rPr>
            </a:br>
            <a:r>
              <a:rPr lang="el-GR" b="1">
                <a:solidFill>
                  <a:srgbClr val="0070C0"/>
                </a:solidFill>
                <a:latin typeface="Comic Sans MS" pitchFamily="66" charset="0"/>
              </a:rPr>
              <a:t>Οι αλληλεπιδράσεις νετρίνο «φορτισμένου ρεύματος» συνοδεύονται από ένα λεπτόνιο</a:t>
            </a:r>
            <a:br>
              <a:rPr lang="el-GR" b="1">
                <a:solidFill>
                  <a:srgbClr val="0070C0"/>
                </a:solidFill>
                <a:latin typeface="Comic Sans MS" pitchFamily="66" charset="0"/>
              </a:rPr>
            </a:br>
            <a:r>
              <a:rPr lang="el-GR" b="1">
                <a:solidFill>
                  <a:srgbClr val="0070C0"/>
                </a:solidFill>
                <a:latin typeface="Comic Sans MS" pitchFamily="66" charset="0"/>
              </a:rPr>
              <a:t>της αντίστοιχης γεύσης: 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2384425"/>
            <a:ext cx="5140325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5" descr="http://www.fzu.cz/sites/default/files/images/gallery/zlineshap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2708275"/>
            <a:ext cx="327342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2"/>
          <p:cNvSpPr txBox="1">
            <a:spLocks noChangeArrowheads="1"/>
          </p:cNvSpPr>
          <p:nvPr/>
        </p:nvSpPr>
        <p:spPr bwMode="auto">
          <a:xfrm>
            <a:off x="1277938" y="6483350"/>
            <a:ext cx="7004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b="1" i="0">
                <a:solidFill>
                  <a:srgbClr val="C00000"/>
                </a:solidFill>
                <a:latin typeface="Comic Sans MS" pitchFamily="66" charset="0"/>
              </a:rPr>
              <a:t>ΚΑΘΕ ΕΙΔΟΣ ΝΕΤΡΙΝΟ ΕΧΕΙ ΤΗ ΔΙΚΗ ΤΟΥ «ΥΠΟΓΡΑΦΗ»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020888"/>
            <a:ext cx="8229600" cy="4075112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dirty="0" smtClean="0">
                <a:latin typeface="Comic Sans MS" pitchFamily="66" charset="0"/>
              </a:rPr>
              <a:t>Το νετρίνο μπορούμε να το παρατηρήσουμε μετρώντας τα παράγωγα των αλληλεπιδράσεών του.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l-GR" dirty="0">
              <a:latin typeface="Comic Sans MS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dirty="0" smtClean="0">
                <a:latin typeface="Comic Sans MS" pitchFamily="66" charset="0"/>
              </a:rPr>
              <a:t>Υπάρχουν τρεις «γεύσεις» νετρίνο: το ν</a:t>
            </a:r>
            <a:r>
              <a:rPr lang="el-GR" sz="1200" dirty="0" smtClean="0">
                <a:latin typeface="Comic Sans MS" pitchFamily="66" charset="0"/>
              </a:rPr>
              <a:t>τ</a:t>
            </a:r>
            <a:r>
              <a:rPr lang="el-GR" dirty="0" smtClean="0">
                <a:latin typeface="Comic Sans MS" pitchFamily="66" charset="0"/>
              </a:rPr>
              <a:t>, ν</a:t>
            </a:r>
            <a:r>
              <a:rPr lang="el-GR" sz="1200" dirty="0" smtClean="0">
                <a:latin typeface="Comic Sans MS" pitchFamily="66" charset="0"/>
              </a:rPr>
              <a:t>μ</a:t>
            </a:r>
            <a:r>
              <a:rPr lang="el-GR" dirty="0" smtClean="0">
                <a:latin typeface="Comic Sans MS" pitchFamily="66" charset="0"/>
              </a:rPr>
              <a:t>, ν</a:t>
            </a:r>
            <a:r>
              <a:rPr lang="en-US" sz="1200" dirty="0" smtClean="0">
                <a:latin typeface="Comic Sans MS" pitchFamily="66" charset="0"/>
              </a:rPr>
              <a:t>e </a:t>
            </a:r>
            <a:r>
              <a:rPr lang="en-US" dirty="0" smtClean="0">
                <a:latin typeface="Comic Sans MS" pitchFamily="66" charset="0"/>
              </a:rPr>
              <a:t> </a:t>
            </a:r>
            <a:r>
              <a:rPr lang="el-GR" dirty="0" smtClean="0">
                <a:latin typeface="Comic Sans MS" pitchFamily="66" charset="0"/>
              </a:rPr>
              <a:t>που το καθένα δίνει διαφορετική υπογραφή στον ανιχνευτή μας ανάλογα με το φορτισμένο σωματίδιο που παράγεται κατα την αλληλεπίδρασή του.</a:t>
            </a:r>
            <a:br>
              <a:rPr lang="el-GR" dirty="0" smtClean="0">
                <a:latin typeface="Comic Sans MS" pitchFamily="66" charset="0"/>
              </a:rPr>
            </a:br>
            <a:endParaRPr lang="el-GR" dirty="0" smtClean="0">
              <a:latin typeface="Comic Sans MS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b="1" dirty="0" smtClean="0">
                <a:solidFill>
                  <a:srgbClr val="FFFF00"/>
                </a:solidFill>
                <a:latin typeface="Comic Sans MS" pitchFamily="66" charset="0"/>
              </a:rPr>
              <a:t>Άρα πρέπει να μετρήσουμε τα φορτισμένα σωμάτια από τις αλληλεπιδράσεις των νετρίνο!!!!</a:t>
            </a:r>
            <a:endParaRPr lang="el-GR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Πλεον ξερουμε οτι....</a:t>
            </a:r>
            <a:endParaRPr lang="el-GR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33375"/>
            <a:ext cx="8229600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omic Sans MS" pitchFamily="66" charset="0"/>
              </a:rPr>
              <a:t>Τι εΙναι το</a:t>
            </a: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 </a:t>
            </a: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  </a:t>
            </a: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</a:t>
            </a:r>
            <a:endParaRPr lang="el-GR" dirty="0">
              <a:solidFill>
                <a:schemeClr val="bg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755650" y="1843088"/>
            <a:ext cx="790416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  <a:defRPr/>
            </a:pPr>
            <a:r>
              <a:rPr lang="en-US" sz="32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  <a:t>  </a:t>
            </a:r>
            <a:r>
              <a:rPr lang="el-GR" sz="24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  <a:t>Το νετρίνο είναι ένα σχεδόν άμαζο</a:t>
            </a:r>
            <a:br>
              <a:rPr lang="el-GR" sz="24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</a:br>
            <a:r>
              <a:rPr lang="el-GR" sz="24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  <a:t>στοιχειώδες σωμάτιο.</a:t>
            </a:r>
            <a:br>
              <a:rPr lang="el-GR" sz="24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</a:br>
            <a:endParaRPr lang="el-GR" sz="2400" b="1" i="0" dirty="0">
              <a:solidFill>
                <a:srgbClr val="FFC000"/>
              </a:solidFill>
              <a:latin typeface="Comic Sans MS" pitchFamily="66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l-GR" sz="24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  <a:t>Ανήκει στην κατηγορία των λεπτονίων</a:t>
            </a:r>
            <a:br>
              <a:rPr lang="el-GR" sz="24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</a:br>
            <a:endParaRPr lang="el-GR" sz="2400" b="1" i="0" dirty="0">
              <a:solidFill>
                <a:srgbClr val="FFC000"/>
              </a:solidFill>
              <a:latin typeface="Comic Sans MS" pitchFamily="66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l-GR" sz="24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  <a:t>Αλληλεπιδρά πολύ ασθενικά με την</a:t>
            </a:r>
            <a:br>
              <a:rPr lang="el-GR" sz="24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</a:br>
            <a:r>
              <a:rPr lang="el-GR" sz="24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  <a:t> ύλη μέσω της ασθενούς αλληλεπίδρασης</a:t>
            </a:r>
            <a:r>
              <a:rPr lang="el-GR" sz="2400" b="1" i="0" dirty="0">
                <a:solidFill>
                  <a:srgbClr val="FFFF00"/>
                </a:solidFill>
                <a:latin typeface="Comic Sans MS" pitchFamily="66" charset="0"/>
                <a:cs typeface="Arial" charset="0"/>
              </a:rPr>
              <a:t>. </a:t>
            </a:r>
            <a:r>
              <a:rPr lang="el-GR" sz="2400" b="1" i="0" dirty="0">
                <a:solidFill>
                  <a:schemeClr val="bg2">
                    <a:lumMod val="60000"/>
                    <a:lumOff val="40000"/>
                  </a:schemeClr>
                </a:solidFill>
                <a:latin typeface="Comic Sans MS" pitchFamily="66" charset="0"/>
                <a:cs typeface="Arial" charset="0"/>
              </a:rPr>
              <a:t/>
            </a:r>
            <a:br>
              <a:rPr lang="el-GR" sz="2400" b="1" i="0" dirty="0">
                <a:solidFill>
                  <a:schemeClr val="bg2">
                    <a:lumMod val="60000"/>
                    <a:lumOff val="40000"/>
                  </a:schemeClr>
                </a:solidFill>
                <a:latin typeface="Comic Sans MS" pitchFamily="66" charset="0"/>
                <a:cs typeface="Arial" charset="0"/>
              </a:rPr>
            </a:br>
            <a:endParaRPr lang="el-GR" sz="2400" b="1" i="0" dirty="0">
              <a:solidFill>
                <a:schemeClr val="bg2">
                  <a:lumMod val="60000"/>
                  <a:lumOff val="40000"/>
                </a:schemeClr>
              </a:solidFill>
              <a:latin typeface="Comic Sans MS" pitchFamily="66" charset="0"/>
              <a:cs typeface="Arial" charset="0"/>
            </a:endParaRPr>
          </a:p>
          <a:p>
            <a:pPr>
              <a:buFontTx/>
              <a:buChar char="•"/>
              <a:defRPr/>
            </a:pPr>
            <a:r>
              <a:rPr lang="el-GR" sz="2400" b="1" i="0" dirty="0">
                <a:solidFill>
                  <a:srgbClr val="C00000"/>
                </a:solidFill>
                <a:latin typeface="Comic Sans MS" pitchFamily="66" charset="0"/>
                <a:cs typeface="Arial" charset="0"/>
              </a:rPr>
              <a:t>Παράγεται σε διαδικασίες στις οποίες εμφανίζεται η ασθενής αλληλεπίδραση</a:t>
            </a:r>
            <a:r>
              <a:rPr lang="el-GR" sz="2400" b="1" i="0" dirty="0">
                <a:solidFill>
                  <a:schemeClr val="bg2">
                    <a:lumMod val="60000"/>
                    <a:lumOff val="40000"/>
                  </a:schemeClr>
                </a:solidFill>
                <a:latin typeface="Comic Sans MS" pitchFamily="66" charset="0"/>
                <a:cs typeface="Arial" charset="0"/>
              </a:rPr>
              <a:t>: </a:t>
            </a:r>
            <a:r>
              <a:rPr lang="el-GR" sz="24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  <a:t>Στις αντιδράσεις στην καρδιά του ήλιου, σε εκρήξεις </a:t>
            </a:r>
            <a:r>
              <a:rPr lang="en-US" sz="2400" b="1" i="0" dirty="0" err="1">
                <a:solidFill>
                  <a:srgbClr val="FFC000"/>
                </a:solidFill>
                <a:latin typeface="Comic Sans MS" pitchFamily="66" charset="0"/>
                <a:cs typeface="Arial" charset="0"/>
              </a:rPr>
              <a:t>SuperNova</a:t>
            </a:r>
            <a:r>
              <a:rPr lang="en-US" sz="24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  <a:t>, </a:t>
            </a:r>
            <a:r>
              <a:rPr lang="el-GR" sz="2400" b="1" i="0" dirty="0">
                <a:solidFill>
                  <a:srgbClr val="FFC000"/>
                </a:solidFill>
                <a:latin typeface="Comic Sans MS" pitchFamily="66" charset="0"/>
                <a:cs typeface="Arial" charset="0"/>
              </a:rPr>
              <a:t>σε βίαια κοσμικά γεγονότα, σε αντιδραστήρες, επιταχυντές κ.α</a:t>
            </a:r>
          </a:p>
        </p:txBody>
      </p:sp>
      <p:pic>
        <p:nvPicPr>
          <p:cNvPr id="19460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38150"/>
            <a:ext cx="1363662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geek.com/wp-content/uploads/2014/07/cherenkov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76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404813"/>
            <a:ext cx="8229600" cy="4075112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b="1" dirty="0" smtClean="0">
                <a:latin typeface="Comic Sans MS" pitchFamily="66" charset="0"/>
              </a:rPr>
              <a:t> Τα φορτισμένα λεπτόνια που παράγονται από τις αλληλεπιδράσεις νετρίνο έχουν αρκετή ενέργεια ώστε να τρέχουν πιο γρήγορα απ’ το φως στο νερό! (</a:t>
            </a:r>
            <a:r>
              <a:rPr lang="en-US" sz="2800" b="1" dirty="0" smtClean="0">
                <a:latin typeface="Comic Sans MS" pitchFamily="66" charset="0"/>
              </a:rPr>
              <a:t>c</a:t>
            </a:r>
            <a:r>
              <a:rPr lang="el-GR" sz="1100" b="1" dirty="0" smtClean="0">
                <a:latin typeface="Comic Sans MS" pitchFamily="66" charset="0"/>
              </a:rPr>
              <a:t>νερού</a:t>
            </a:r>
            <a:r>
              <a:rPr lang="el-GR" b="1" dirty="0" smtClean="0">
                <a:latin typeface="Comic Sans MS" pitchFamily="66" charset="0"/>
              </a:rPr>
              <a:t> ~ 0.75 </a:t>
            </a:r>
            <a:r>
              <a:rPr lang="en-US" b="1" dirty="0" smtClean="0">
                <a:latin typeface="Comic Sans MS" pitchFamily="66" charset="0"/>
              </a:rPr>
              <a:t>c)</a:t>
            </a:r>
            <a:br>
              <a:rPr lang="en-US" b="1" dirty="0" smtClean="0">
                <a:latin typeface="Comic Sans MS" pitchFamily="66" charset="0"/>
              </a:rPr>
            </a:br>
            <a:endParaRPr lang="en-US" b="1" dirty="0" smtClean="0">
              <a:latin typeface="Comic Sans MS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b="1" dirty="0" smtClean="0">
                <a:latin typeface="Comic Sans MS" pitchFamily="66" charset="0"/>
              </a:rPr>
              <a:t>Όταν σωματίδια διατρέχουν ένα μέσο με ταχύτητα μεγαλύτερη απ’ την ταχύτητα του φωτός στο νερό, παράγεται ένα χαρακτηριστικό ασθενές μπλε φως: Η ακτινοβολία </a:t>
            </a:r>
            <a:r>
              <a:rPr lang="en-US" b="1" dirty="0" smtClean="0">
                <a:latin typeface="Comic Sans MS" pitchFamily="66" charset="0"/>
              </a:rPr>
              <a:t>Cherenkov </a:t>
            </a:r>
            <a:r>
              <a:rPr lang="el-GR" b="1" dirty="0" smtClean="0">
                <a:latin typeface="Comic Sans MS" pitchFamily="66" charset="0"/>
              </a:rPr>
              <a:t>. Ανιχνεύοντας αυτήν την ακτινοβολία μπορούμε να εντοπίσουμε τα φορτισμένα σωμάτια που την παρήγαγαν </a:t>
            </a:r>
            <a:r>
              <a:rPr lang="el-GR" b="1" dirty="0" smtClean="0">
                <a:latin typeface="Comic Sans MS" pitchFamily="66" charset="0"/>
                <a:sym typeface="Wingdings" pitchFamily="2" charset="2"/>
              </a:rPr>
              <a:t> Άρα να βρούμε από που μας ήρθαν τα νετρίνο!!!</a:t>
            </a:r>
            <a:endParaRPr lang="el-GR" b="1" dirty="0">
              <a:latin typeface="Comic Sans MS" pitchFamily="66" charset="0"/>
            </a:endParaRPr>
          </a:p>
        </p:txBody>
      </p:sp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-31750" y="6126163"/>
            <a:ext cx="6980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>
                <a:solidFill>
                  <a:srgbClr val="FFFF00"/>
                </a:solidFill>
              </a:rPr>
              <a:t>Σωματίδια υψηλής ταχύτητας σε έναν πυρηνικό αντιδραστήρα παράγουν</a:t>
            </a:r>
            <a:r>
              <a:rPr lang="en-US">
                <a:solidFill>
                  <a:srgbClr val="FFFF00"/>
                </a:solidFill>
              </a:rPr>
              <a:t> </a:t>
            </a:r>
            <a:r>
              <a:rPr lang="el-GR">
                <a:solidFill>
                  <a:srgbClr val="FFFF00"/>
                </a:solidFill>
              </a:rPr>
              <a:t>ακτινοβολία </a:t>
            </a:r>
            <a:r>
              <a:rPr lang="en-US">
                <a:solidFill>
                  <a:srgbClr val="FFFF00"/>
                </a:solidFill>
              </a:rPr>
              <a:t>Cherenkov</a:t>
            </a:r>
            <a:endParaRPr lang="el-GR">
              <a:solidFill>
                <a:srgbClr val="FFFF00"/>
              </a:solidFill>
            </a:endParaRPr>
          </a:p>
        </p:txBody>
      </p:sp>
      <p:pic>
        <p:nvPicPr>
          <p:cNvPr id="37893" name="Picture 4" descr="http://www.inr.ac.ru/a/r/m/mark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071938"/>
            <a:ext cx="1751012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4"/>
          <p:cNvSpPr txBox="1">
            <a:spLocks noChangeArrowheads="1"/>
          </p:cNvSpPr>
          <p:nvPr/>
        </p:nvSpPr>
        <p:spPr bwMode="auto">
          <a:xfrm>
            <a:off x="7380288" y="6459538"/>
            <a:ext cx="185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Moissey Markov</a:t>
            </a:r>
            <a:endParaRPr lang="el-G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0"/>
            <a:ext cx="3681412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3184525"/>
            <a:ext cx="3681412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2" descr="new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5786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763713" y="2781300"/>
            <a:ext cx="3168650" cy="1820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8" name="TextBox 8"/>
          <p:cNvSpPr txBox="1">
            <a:spLocks noChangeArrowheads="1"/>
          </p:cNvSpPr>
          <p:nvPr/>
        </p:nvSpPr>
        <p:spPr bwMode="auto">
          <a:xfrm>
            <a:off x="4356100" y="4602163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/>
              <a:t>μ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-323850" y="1412875"/>
            <a:ext cx="1943100" cy="1295400"/>
          </a:xfrm>
          <a:prstGeom prst="straightConnector1">
            <a:avLst/>
          </a:prstGeom>
          <a:ln w="222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0" name="TextBox 11"/>
          <p:cNvSpPr txBox="1">
            <a:spLocks noChangeArrowheads="1"/>
          </p:cNvSpPr>
          <p:nvPr/>
        </p:nvSpPr>
        <p:spPr bwMode="auto">
          <a:xfrm>
            <a:off x="107950" y="2060575"/>
            <a:ext cx="396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>
                <a:solidFill>
                  <a:srgbClr val="FF0000"/>
                </a:solidFill>
              </a:rPr>
              <a:t>ν</a:t>
            </a:r>
            <a:r>
              <a:rPr lang="el-GR" sz="1200">
                <a:solidFill>
                  <a:srgbClr val="FF0000"/>
                </a:solidFill>
              </a:rPr>
              <a:t>μ</a:t>
            </a:r>
          </a:p>
        </p:txBody>
      </p:sp>
      <p:sp>
        <p:nvSpPr>
          <p:cNvPr id="38921" name="TextBox 12"/>
          <p:cNvSpPr txBox="1">
            <a:spLocks noChangeArrowheads="1"/>
          </p:cNvSpPr>
          <p:nvPr/>
        </p:nvSpPr>
        <p:spPr bwMode="auto">
          <a:xfrm>
            <a:off x="173038" y="333375"/>
            <a:ext cx="38941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2400" b="1" i="0">
                <a:solidFill>
                  <a:srgbClr val="0070C0"/>
                </a:solidFill>
                <a:latin typeface="Comic Sans MS" pitchFamily="66" charset="0"/>
              </a:rPr>
              <a:t>Ακτινοβολία </a:t>
            </a:r>
            <a:r>
              <a:rPr lang="en-US" sz="2400" b="1" i="0">
                <a:solidFill>
                  <a:srgbClr val="0070C0"/>
                </a:solidFill>
                <a:latin typeface="Comic Sans MS" pitchFamily="66" charset="0"/>
              </a:rPr>
              <a:t>Cherenkov</a:t>
            </a:r>
            <a:endParaRPr lang="el-GR" sz="2400" b="1" i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8922" name="TextBox 13"/>
          <p:cNvSpPr txBox="1">
            <a:spLocks noChangeArrowheads="1"/>
          </p:cNvSpPr>
          <p:nvPr/>
        </p:nvSpPr>
        <p:spPr bwMode="auto">
          <a:xfrm>
            <a:off x="0" y="6021388"/>
            <a:ext cx="67754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H </a:t>
            </a:r>
            <a:r>
              <a:rPr lang="el-GR"/>
              <a:t>ακτινοβολία παράγεται σε έναν κώνο γυρω από το φορτισμένο </a:t>
            </a:r>
            <a:br>
              <a:rPr lang="el-GR"/>
            </a:br>
            <a:r>
              <a:rPr lang="el-GR"/>
              <a:t>σωμάτιο. Ο κώνος έχει άνοιγμα 41◦ στο νερό.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ea.gr/sotiriou/Image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3768"/>
            <a:ext cx="9144000" cy="1065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5262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9200" y="25400"/>
            <a:ext cx="4114800" cy="700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Πωσ </a:t>
            </a: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ανιχνευουμε την ακτινοβολια </a:t>
            </a:r>
            <a:r>
              <a:rPr lang="en-US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Cherenkov </a:t>
            </a: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;</a:t>
            </a:r>
            <a:endParaRPr lang="el-GR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9939" name="Object 3"/>
          <p:cNvGraphicFramePr>
            <a:graphicFrameLocks noGrp="1" noChangeAspect="1"/>
          </p:cNvGraphicFramePr>
          <p:nvPr/>
        </p:nvGraphicFramePr>
        <p:xfrm>
          <a:off x="2124075" y="1279525"/>
          <a:ext cx="6951663" cy="521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5" r:id="rId3" imgW="12215873" imgH="9168254" progId="">
                  <p:embed/>
                </p:oleObj>
              </mc:Choice>
              <mc:Fallback>
                <p:oleObj r:id="rId3" imgW="12215873" imgH="9168254" progId="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1279525"/>
                        <a:ext cx="6951663" cy="521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765175"/>
            <a:ext cx="55689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i="0" dirty="0">
                <a:latin typeface="Comic Sans MS" pitchFamily="66" charset="0"/>
              </a:rPr>
              <a:t>Χρησιμοποιούμε συστοιχίες φωτοπολλαπλασιαστών.</a:t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>Οι φωτοπολλαπλασιαστές δουλεύουν με βάση </a:t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>το φωτοηλεκτρικό φαινόμενο:</a:t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/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>Όταν ένα φωτόνιο κατάλληλης συχνότητας</a:t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>προσπέσει στην ευαίσθητη επιφάνειά τους,</a:t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>εκπέμπεται ένα ηλεκτρόνιο.</a:t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>Το ηλεκτρόνιο πολλαπλασιάζεται σε ένα</a:t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>σύστημα δυνόδων σε υψηλή τάση </a:t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>και μας δίνει ένα μετρήσιμο ηλεκτρικό</a:t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>παλμό.</a:t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/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/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>Οι φωτοπολλαπλασιαστές μετατρέπουν</a:t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>το φως σε ηλεκτρικό ρεύμα:</a:t>
            </a:r>
            <a:br>
              <a:rPr lang="el-GR" i="0" dirty="0">
                <a:latin typeface="Comic Sans MS" pitchFamily="66" charset="0"/>
              </a:rPr>
            </a:br>
            <a:r>
              <a:rPr lang="el-GR" i="0" dirty="0">
                <a:latin typeface="Comic Sans MS" pitchFamily="66" charset="0"/>
              </a:rPr>
              <a:t>Το ανάποδο από τις λάμπες!!!!</a:t>
            </a:r>
          </a:p>
        </p:txBody>
      </p:sp>
      <p:pic>
        <p:nvPicPr>
          <p:cNvPr id="39941" name="Picture 4" descr="http://www.leica-microsystems.com/fileadmin/_processed_/csm_f03_2db1cbfb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289550"/>
            <a:ext cx="403225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4167188" y="6488113"/>
            <a:ext cx="6453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hlinkClick r:id="rId6"/>
              </a:rPr>
              <a:t>http://quarknet.fnal.gov/projects/pmt/student/dynodes.shtml</a:t>
            </a:r>
            <a:r>
              <a:rPr lang="el-GR" sz="1400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020888"/>
            <a:ext cx="8229600" cy="4075112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dirty="0" smtClean="0">
                <a:latin typeface="Comic Sans MS" pitchFamily="66" charset="0"/>
              </a:rPr>
              <a:t>ΕΧΟΥΝ ΜΕΓΑΛΕΣ ΔΙΑΣΤΑΣΕΙΣ (~1 </a:t>
            </a:r>
            <a:r>
              <a:rPr lang="en-US" dirty="0" smtClean="0">
                <a:latin typeface="Comic Sans MS" pitchFamily="66" charset="0"/>
              </a:rPr>
              <a:t>km3)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dirty="0" smtClean="0">
                <a:latin typeface="Comic Sans MS" pitchFamily="66" charset="0"/>
              </a:rPr>
              <a:t>ΠΟΝΤΙΖΟΝΤΑΙ ΣΕ ΜΕΓΑΛΑ ΒΑΘΗ για να ελαττωθεί ο «θόρυβος» από την κοσμική ακτινοβολία (μιόνια) που βομβαρδίζει τη γη από το διάστημα.</a:t>
            </a:r>
            <a:br>
              <a:rPr lang="el-GR" dirty="0" smtClean="0">
                <a:latin typeface="Comic Sans MS" pitchFamily="66" charset="0"/>
              </a:rPr>
            </a:br>
            <a:r>
              <a:rPr lang="el-GR" dirty="0" smtClean="0">
                <a:latin typeface="Comic Sans MS" pitchFamily="66" charset="0"/>
              </a:rPr>
              <a:t/>
            </a:r>
            <a:br>
              <a:rPr lang="el-GR" dirty="0" smtClean="0">
                <a:latin typeface="Comic Sans MS" pitchFamily="66" charset="0"/>
              </a:rPr>
            </a:br>
            <a:r>
              <a:rPr lang="el-GR" dirty="0" smtClean="0">
                <a:latin typeface="Comic Sans MS" pitchFamily="66" charset="0"/>
              </a:rPr>
              <a:t>ΧΡΕΙΑΖΟΝΤΑΙ ΚΑΘΑΡΟ ΟΠΤΙΚΟ ΜΕΣΟ (νερό ή πάγο) χωρίς ατέλειες, και (για το νερό) με μικρή βιοφωταύγεια, καθίζηση σκόνης και θαλάσσια ρεύματα</a:t>
            </a:r>
            <a:br>
              <a:rPr lang="el-GR" dirty="0" smtClean="0">
                <a:latin typeface="Comic Sans MS" pitchFamily="66" charset="0"/>
              </a:rPr>
            </a:br>
            <a:r>
              <a:rPr lang="el-GR" dirty="0" smtClean="0">
                <a:latin typeface="Comic Sans MS" pitchFamily="66" charset="0"/>
              </a:rPr>
              <a:t/>
            </a:r>
            <a:br>
              <a:rPr lang="el-GR" dirty="0" smtClean="0">
                <a:latin typeface="Comic Sans MS" pitchFamily="66" charset="0"/>
              </a:rPr>
            </a:br>
            <a:r>
              <a:rPr lang="el-GR" dirty="0" smtClean="0">
                <a:latin typeface="Comic Sans MS" pitchFamily="66" charset="0"/>
              </a:rPr>
              <a:t>ΜΕΤΡΟΥΝ ΝΕΤΡΙΝΟ ΠΟΥ ΕΡΧΟΝΤΑΙ ΑΠΟ ΤΗΝ ΑΛΛΗ ΜΕΡΙΑ ΤΗΣ ΓΗΣ!!!!!!!!!!!!!!!!!!!</a:t>
            </a:r>
            <a:endParaRPr lang="el-GR" dirty="0"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84438" y="476250"/>
            <a:ext cx="4114800" cy="7016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omic Sans MS" pitchFamily="66" charset="0"/>
              </a:rPr>
              <a:t>ΤΗΛΕΣΚΟΠΙΑ ΝΕΤΡΙΝΟ</a:t>
            </a:r>
            <a:endParaRPr lang="el-GR" dirty="0">
              <a:solidFill>
                <a:schemeClr val="bg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http://spiff.rit.edu/classes/phys200/lectures/icecube/array_withSears_amp_DetailedLabel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44588"/>
            <a:ext cx="7893050" cy="5695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タイトル 3"/>
          <p:cNvSpPr>
            <a:spLocks noGrp="1"/>
          </p:cNvSpPr>
          <p:nvPr>
            <p:ph type="title"/>
          </p:nvPr>
        </p:nvSpPr>
        <p:spPr bwMode="auto">
          <a:xfrm>
            <a:off x="1676400" y="-100013"/>
            <a:ext cx="7467600" cy="1143001"/>
          </a:xfrm>
          <a:solidFill>
            <a:srgbClr val="000000"/>
          </a:solidFill>
          <a:ln>
            <a:solidFill>
              <a:srgbClr val="000000"/>
            </a:solidFill>
            <a:headEnd/>
            <a:tailEnd/>
          </a:ln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kumimoji="1" lang="el-GR" altLang="ja-JP" sz="2800" b="0" cap="none" smtClean="0">
                <a:solidFill>
                  <a:srgbClr val="FFFFFF"/>
                </a:solidFill>
                <a:latin typeface="Comic Sans MS" pitchFamily="66" charset="0"/>
                <a:cs typeface="Tunga" pitchFamily="34" charset="0"/>
              </a:rPr>
              <a:t>Το πείραμα </a:t>
            </a:r>
            <a:r>
              <a:rPr kumimoji="1" lang="en-US" altLang="ja-JP" sz="2800" b="0" cap="none" smtClean="0">
                <a:solidFill>
                  <a:srgbClr val="FFFFFF"/>
                </a:solidFill>
                <a:latin typeface="Comic Sans MS" pitchFamily="66" charset="0"/>
                <a:cs typeface="Tunga" pitchFamily="34" charset="0"/>
              </a:rPr>
              <a:t>IceCube</a:t>
            </a:r>
            <a:r>
              <a:rPr kumimoji="1" lang="el-GR" altLang="ja-JP" sz="2800" b="0" cap="none" smtClean="0">
                <a:solidFill>
                  <a:srgbClr val="FFFFFF"/>
                </a:solidFill>
                <a:latin typeface="Comic Sans MS" pitchFamily="66" charset="0"/>
                <a:cs typeface="Tunga" pitchFamily="34" charset="0"/>
              </a:rPr>
              <a:t> στο Νότιο Πόλο (Ι)</a:t>
            </a:r>
            <a:endParaRPr kumimoji="1" lang="ja-JP" altLang="en-US" sz="2800" b="0" cap="none" smtClean="0">
              <a:solidFill>
                <a:srgbClr val="FFFFFF"/>
              </a:solidFill>
              <a:latin typeface="Comic Sans MS" pitchFamily="66" charset="0"/>
              <a:cs typeface="Tunga" pitchFamily="34" charset="0"/>
            </a:endParaRPr>
          </a:p>
        </p:txBody>
      </p:sp>
      <p:pic>
        <p:nvPicPr>
          <p:cNvPr id="41988" name="Picture 6" descr="http://www.phys.psu.edu/research/particle-astrophysics/IceCubeScienceCover.gif/@@images/26d38cbd-7568-4b23-8486-db452c7aa8a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4221163"/>
            <a:ext cx="2435225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3"/>
          <a:stretch>
            <a:fillRect/>
          </a:stretch>
        </p:blipFill>
        <p:spPr bwMode="auto">
          <a:xfrm>
            <a:off x="1539875" y="868363"/>
            <a:ext cx="7620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タイトル 3"/>
          <p:cNvSpPr>
            <a:spLocks noGrp="1"/>
          </p:cNvSpPr>
          <p:nvPr>
            <p:ph type="title"/>
          </p:nvPr>
        </p:nvSpPr>
        <p:spPr>
          <a:xfrm>
            <a:off x="2124075" y="-100013"/>
            <a:ext cx="7467600" cy="1143001"/>
          </a:xfrm>
        </p:spPr>
        <p:txBody>
          <a:bodyPr/>
          <a:lstStyle/>
          <a:p>
            <a:pPr algn="ctr" eaLnBrk="1" hangingPunct="1"/>
            <a:r>
              <a:rPr kumimoji="1" lang="el-GR" altLang="ja-JP" sz="2800" smtClean="0">
                <a:solidFill>
                  <a:schemeClr val="bg1"/>
                </a:solidFill>
                <a:latin typeface="Comic Sans MS" pitchFamily="66" charset="0"/>
              </a:rPr>
              <a:t>Το πείραμα </a:t>
            </a:r>
            <a:r>
              <a:rPr kumimoji="1" lang="en-US" altLang="ja-JP" sz="2800" smtClean="0">
                <a:solidFill>
                  <a:schemeClr val="bg1"/>
                </a:solidFill>
                <a:latin typeface="Comic Sans MS" pitchFamily="66" charset="0"/>
              </a:rPr>
              <a:t>IceCube</a:t>
            </a:r>
            <a:r>
              <a:rPr kumimoji="1" lang="el-GR" altLang="ja-JP" sz="2800" smtClean="0">
                <a:solidFill>
                  <a:schemeClr val="bg1"/>
                </a:solidFill>
                <a:latin typeface="Comic Sans MS" pitchFamily="66" charset="0"/>
              </a:rPr>
              <a:t> στο Νότιο Πόλο (ΙΙ)</a:t>
            </a:r>
            <a:endParaRPr kumimoji="1" lang="ja-JP" altLang="en-US" sz="280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cxnSp>
        <p:nvCxnSpPr>
          <p:cNvPr id="7" name="直線矢印コネクタ 6"/>
          <p:cNvCxnSpPr>
            <a:stCxn id="43010" idx="1"/>
          </p:cNvCxnSpPr>
          <p:nvPr/>
        </p:nvCxnSpPr>
        <p:spPr>
          <a:xfrm>
            <a:off x="1539875" y="3535363"/>
            <a:ext cx="2024063" cy="13652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1404938" y="6242050"/>
            <a:ext cx="9505951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sz="2400" i="0" dirty="0">
                <a:solidFill>
                  <a:prstClr val="white"/>
                </a:solidFill>
                <a:cs typeface="+mn-cs"/>
              </a:rPr>
              <a:t>5160 </a:t>
            </a:r>
            <a:r>
              <a:rPr kumimoji="1" lang="el-GR" sz="2400" i="0" dirty="0">
                <a:solidFill>
                  <a:prstClr val="white"/>
                </a:solidFill>
                <a:cs typeface="+mn-cs"/>
              </a:rPr>
              <a:t>φωτοπολλαπλασιαστέςσε</a:t>
            </a:r>
            <a:r>
              <a:rPr kumimoji="1" lang="en-US" sz="2400" i="0" dirty="0">
                <a:solidFill>
                  <a:prstClr val="white"/>
                </a:solidFill>
                <a:cs typeface="+mn-cs"/>
              </a:rPr>
              <a:t> 1 km</a:t>
            </a:r>
            <a:r>
              <a:rPr kumimoji="1" lang="en-US" sz="2400" i="0" baseline="30000" dirty="0">
                <a:solidFill>
                  <a:prstClr val="white"/>
                </a:solidFill>
                <a:cs typeface="+mn-cs"/>
              </a:rPr>
              <a:t>3</a:t>
            </a:r>
            <a:endParaRPr lang="en-US" sz="1600" i="0" baseline="30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68313" y="1700213"/>
            <a:ext cx="8229600" cy="4075112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www.youtube.com/watch?v=3PZgfPHULHw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5288" y="0"/>
            <a:ext cx="8424862" cy="14874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Ας δουμε πως γινεται η </a:t>
            </a: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ανιχνευΣη </a:t>
            </a: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νετρινο </a:t>
            </a: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Σε </a:t>
            </a: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ενα </a:t>
            </a: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τηλεΣκοπιο </a:t>
            </a: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νετρινο</a:t>
            </a:r>
            <a:endParaRPr lang="el-GR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2420938"/>
            <a:ext cx="53721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1001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ΑΝΙΧΝΕΥΣΗ ΣΩΜΑΤΙΔΙΩΝ</a:t>
            </a:r>
            <a:endParaRPr lang="el-GR" dirty="0">
              <a:solidFill>
                <a:schemeClr val="bg1">
                  <a:lumMod val="75000"/>
                  <a:lumOff val="2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5059" name="Picture 4"/>
          <p:cNvSpPr>
            <a:spLocks noChangeAspect="1" noChangeArrowheads="1"/>
          </p:cNvSpPr>
          <p:nvPr/>
        </p:nvSpPr>
        <p:spPr bwMode="auto">
          <a:xfrm>
            <a:off x="1043608" y="1052736"/>
            <a:ext cx="69850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pic>
        <p:nvPicPr>
          <p:cNvPr id="45063" name="Picture 7" descr="http://www.particlebites.com/wp-content/uploads/2015/04/Screen-Shot-2015-03-31-at-4.31.03-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13" y="4155149"/>
            <a:ext cx="6120680" cy="272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5" name="Picture 9" descr="https://encrypted-tbn0.gstatic.com/images?q=tbn:ANd9GcTx8arLWmelLa32x82BjgAMtg9lTEL3trxwo7UfYOZ4QUr8nmpGG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5760640" cy="30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7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978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684213" y="476250"/>
            <a:ext cx="8075612" cy="1100138"/>
          </a:xfrm>
        </p:spPr>
        <p:txBody>
          <a:bodyPr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sz="2800" b="1" dirty="0" smtClean="0">
                <a:latin typeface="Comic Sans MS" pitchFamily="66" charset="0"/>
              </a:rPr>
              <a:t>                   Π</a:t>
            </a:r>
            <a:r>
              <a:rPr lang="en-US" sz="2800" b="1" dirty="0" smtClean="0">
                <a:latin typeface="Comic Sans MS" pitchFamily="66" charset="0"/>
              </a:rPr>
              <a:t>o</a:t>
            </a:r>
            <a:r>
              <a:rPr lang="el-GR" sz="2800" b="1" dirty="0" smtClean="0">
                <a:latin typeface="Comic Sans MS" pitchFamily="66" charset="0"/>
              </a:rPr>
              <a:t>υ θα ψάξουμε για νετρίνο; </a:t>
            </a:r>
            <a:r>
              <a:rPr lang="el-GR" sz="2800" b="1" dirty="0" smtClean="0">
                <a:latin typeface="Comic Sans MS" pitchFamily="66" charset="0"/>
                <a:sym typeface="Wingdings" pitchFamily="2" charset="2"/>
              </a:rPr>
              <a:t> </a:t>
            </a:r>
            <a:r>
              <a:rPr lang="el-GR" sz="2400" dirty="0" smtClean="0">
                <a:latin typeface="Comic Sans MS" pitchFamily="66" charset="0"/>
                <a:sym typeface="Wingdings" pitchFamily="2" charset="2"/>
              </a:rPr>
              <a:t/>
            </a:r>
            <a:br>
              <a:rPr lang="el-GR" sz="2400" dirty="0" smtClean="0">
                <a:latin typeface="Comic Sans MS" pitchFamily="66" charset="0"/>
                <a:sym typeface="Wingdings" pitchFamily="2" charset="2"/>
              </a:rPr>
            </a:br>
            <a:r>
              <a:rPr lang="el-GR" sz="2400" dirty="0" smtClean="0">
                <a:latin typeface="Comic Sans MS" pitchFamily="66" charset="0"/>
                <a:sym typeface="Wingdings" pitchFamily="2" charset="2"/>
              </a:rPr>
              <a:t>Θα ψάξουμε για έντονες φυσικές διεργασίες στις οποίες συμβαίνουν ασθενείς αλληλεπιδράσεις!!</a:t>
            </a:r>
            <a:endParaRPr lang="el-GR" sz="2400" dirty="0">
              <a:latin typeface="Comic Sans MS" pitchFamily="66" charset="0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AA553D5-A646-4DB6-8C7C-10652C88559E}" type="slidenum">
              <a:rPr lang="el-GR" smtClean="0"/>
              <a:pPr eaLnBrk="1" hangingPunct="1"/>
              <a:t>3</a:t>
            </a:fld>
            <a:endParaRPr lang="el-GR" smtClean="0"/>
          </a:p>
        </p:txBody>
      </p:sp>
      <p:pic>
        <p:nvPicPr>
          <p:cNvPr id="2048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7272337" cy="485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hyfiles.org/wp-content/uploads/2012/01/comple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42875"/>
            <a:ext cx="93726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74675" y="4508500"/>
            <a:ext cx="8229600" cy="2058988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sz="2400" b="1" dirty="0" smtClean="0">
                <a:solidFill>
                  <a:srgbClr val="00B0F0"/>
                </a:solidFill>
                <a:latin typeface="Comic Sans MS" pitchFamily="66" charset="0"/>
              </a:rPr>
              <a:t>ΜΕΤΑ ΑΠΟ ΣΧΕΔΟΝ 20 ΧΡΟΝΙΑ ΑΠ’ ΤΗΝ ΕΚΚΙΝΗΣΗ ΤΟΥ ΠΕΙΡΑΜΑΤΟΣ </a:t>
            </a:r>
            <a:r>
              <a:rPr lang="en-US" sz="2400" b="1" dirty="0" smtClean="0">
                <a:solidFill>
                  <a:srgbClr val="00B0F0"/>
                </a:solidFill>
                <a:latin typeface="Comic Sans MS" pitchFamily="66" charset="0"/>
              </a:rPr>
              <a:t>ICE CUBE </a:t>
            </a:r>
            <a:r>
              <a:rPr lang="el-GR" sz="2400" b="1" dirty="0" smtClean="0">
                <a:solidFill>
                  <a:srgbClr val="00B0F0"/>
                </a:solidFill>
                <a:latin typeface="Comic Sans MS" pitchFamily="66" charset="0"/>
              </a:rPr>
              <a:t>, ΚΑΙ 40 ΧΡΟΝΙΑ ΑΠΟ ΤΙΣ ΠΡΩΤΕΣ ΠΡΟΣΠΑΘΕΙΕΣ ΓΙΑ ΝΑ ΒΡΟΥΜΕ ΝΕΤΡΙΝΟ ΣΤΗ ΒΑΘΙΑ ΘΑΛΑΣΣΑ Η ΤΟΝ ΠΑΓΟ, ΤΟ 2013 ΑΝΑΚΑΛΥΦΘΗΚΑΝ ΤΑ ΠΡΩΤΑ ΕΞΩΓΑΛΑΞΙΑΚΑ ΝΕΤΡΙΝΟ !!!</a:t>
            </a:r>
            <a:endParaRPr lang="el-GR" sz="2400" b="1" dirty="0">
              <a:solidFill>
                <a:srgbClr val="00B0F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020888"/>
            <a:ext cx="8229600" cy="4075112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defRPr/>
            </a:pPr>
            <a:endParaRPr lang="el-GR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9144000" cy="605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8" name="TextBox 3"/>
          <p:cNvSpPr txBox="1">
            <a:spLocks noChangeArrowheads="1"/>
          </p:cNvSpPr>
          <p:nvPr/>
        </p:nvSpPr>
        <p:spPr bwMode="auto">
          <a:xfrm>
            <a:off x="107950" y="334963"/>
            <a:ext cx="9036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2000" i="0">
                <a:latin typeface="Comic Sans MS" pitchFamily="66" charset="0"/>
              </a:rPr>
              <a:t>Τα 2 πιο υψηλοενεργειακά νετρίνο ηλεκτρονίου που έχουν ανιχνευθεί ποτέ!!!!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21163"/>
            <a:ext cx="41910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21163"/>
            <a:ext cx="37719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468313" y="404813"/>
            <a:ext cx="6051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2000" i="0">
                <a:latin typeface="Comic Sans MS" pitchFamily="66" charset="0"/>
              </a:rPr>
              <a:t>Μιόνιο ενέργειας 560 </a:t>
            </a:r>
            <a:r>
              <a:rPr lang="en-US" sz="2000" i="0">
                <a:latin typeface="Comic Sans MS" pitchFamily="66" charset="0"/>
              </a:rPr>
              <a:t>TeV </a:t>
            </a:r>
            <a:r>
              <a:rPr lang="el-GR" sz="2000" i="0">
                <a:latin typeface="Comic Sans MS" pitchFamily="66" charset="0"/>
              </a:rPr>
              <a:t>στο </a:t>
            </a:r>
            <a:r>
              <a:rPr lang="en-US" sz="2000" i="0">
                <a:latin typeface="Comic Sans MS" pitchFamily="66" charset="0"/>
              </a:rPr>
              <a:t>IceCube !!</a:t>
            </a:r>
            <a:endParaRPr lang="el-GR" sz="2000" i="0">
              <a:latin typeface="Comic Sans MS" pitchFamily="66" charset="0"/>
            </a:endParaRPr>
          </a:p>
        </p:txBody>
      </p:sp>
      <p:sp>
        <p:nvSpPr>
          <p:cNvPr id="48133" name="Text Box 8"/>
          <p:cNvSpPr txBox="1">
            <a:spLocks noChangeArrowheads="1"/>
          </p:cNvSpPr>
          <p:nvPr/>
        </p:nvSpPr>
        <p:spPr bwMode="auto">
          <a:xfrm>
            <a:off x="395288" y="3836988"/>
            <a:ext cx="158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i="0">
                <a:latin typeface="Times New Roman" pitchFamily="18" charset="0"/>
              </a:rPr>
              <a:t>Simulated tau</a:t>
            </a:r>
            <a:endParaRPr lang="el-GR" sz="2000" i="0">
              <a:latin typeface="Times New Roman" pitchFamily="18" charset="0"/>
            </a:endParaRPr>
          </a:p>
        </p:txBody>
      </p:sp>
      <p:sp>
        <p:nvSpPr>
          <p:cNvPr id="48134" name="Text Box 9"/>
          <p:cNvSpPr txBox="1">
            <a:spLocks noChangeArrowheads="1"/>
          </p:cNvSpPr>
          <p:nvPr/>
        </p:nvSpPr>
        <p:spPr bwMode="auto">
          <a:xfrm>
            <a:off x="6084888" y="3789363"/>
            <a:ext cx="2090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i="0">
                <a:latin typeface="Times New Roman" pitchFamily="18" charset="0"/>
              </a:rPr>
              <a:t>Simulated electron</a:t>
            </a:r>
            <a:endParaRPr lang="el-GR" sz="2000" i="0">
              <a:latin typeface="Times New Roman" pitchFamily="18" charset="0"/>
            </a:endParaRPr>
          </a:p>
        </p:txBody>
      </p:sp>
      <p:sp>
        <p:nvSpPr>
          <p:cNvPr id="48135" name="Rectangle 10"/>
          <p:cNvSpPr>
            <a:spLocks noChangeArrowheads="1"/>
          </p:cNvSpPr>
          <p:nvPr/>
        </p:nvSpPr>
        <p:spPr bwMode="auto">
          <a:xfrm>
            <a:off x="8388350" y="6491288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20/49</a:t>
            </a:r>
            <a:endParaRPr lang="el-GR"/>
          </a:p>
        </p:txBody>
      </p:sp>
      <p:pic>
        <p:nvPicPr>
          <p:cNvPr id="48136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020888"/>
            <a:ext cx="8229600" cy="4075112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defRPr/>
            </a:pPr>
            <a:endParaRPr lang="el-GR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l-GR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276600" y="2133600"/>
            <a:ext cx="5867400" cy="287972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68313" y="404813"/>
            <a:ext cx="8229600" cy="3095625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sz="2800" b="1" u="sng" dirty="0" smtClean="0">
                <a:latin typeface="Times New Roman" pitchFamily="18" charset="0"/>
              </a:rPr>
              <a:t>ΑΡΚΕΙ ΜΟΝΟ ΕΝΑ ΤΗΛΕΣΚΟΠΙΟ ΝΕΤΡΙΝΟ; </a:t>
            </a:r>
            <a:endParaRPr lang="en-US" sz="2800" b="1" u="sng" dirty="0">
              <a:latin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sz="2400" u="sng" dirty="0" smtClean="0">
                <a:latin typeface="Comic Sans MS" pitchFamily="66" charset="0"/>
              </a:rPr>
              <a:t/>
            </a:r>
            <a:br>
              <a:rPr lang="el-GR" sz="2400" u="sng" dirty="0" smtClean="0">
                <a:latin typeface="Comic Sans MS" pitchFamily="66" charset="0"/>
              </a:rPr>
            </a:br>
            <a:r>
              <a:rPr lang="el-GR" sz="2400" u="sng" dirty="0" smtClean="0">
                <a:latin typeface="Comic Sans MS" pitchFamily="66" charset="0"/>
              </a:rPr>
              <a:t>ΟΧΙ!!!! ΓΙΑ ΝΑ ΕΧΟΥΜΕ ΠΛΗΡΗ ΚΑΛΥΨΗ ΤΟΥ ΟΥΡΑΝΟΥ ΘΕΛΟΥΜΕ ΕΝΑ ΤΗΛΕΣΚΟΠΙΟ ΣΤΟ ΝΟΤΙΟ ΠΟΛΟ ΚΑΙ ΕΝΑ ΣΤΗ ΜΕΣΟΓΕΙΟ!</a:t>
            </a:r>
            <a:endParaRPr lang="el-GR" u="sng" dirty="0">
              <a:latin typeface="Comic Sans MS" pitchFamily="66" charset="0"/>
            </a:endParaRPr>
          </a:p>
        </p:txBody>
      </p: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708275"/>
            <a:ext cx="702786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3" descr="http://212.71.251.65/aspera/images/stories/news/june/km3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147888"/>
            <a:ext cx="2978150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ΤΟ ΕΥΡΩΠΑΪΚΟ ΠΕΙΡΑΜΑ </a:t>
            </a:r>
            <a:r>
              <a:rPr lang="en-US" sz="28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Km3net </a:t>
            </a:r>
            <a:endParaRPr lang="el-GR" sz="2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1204" name="Picture 7" descr="http://www.km3net.org/images/Collaboration/KM3NeT-Collaboration-20150224-v3+logo+tex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4488"/>
            <a:ext cx="60579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Box 1"/>
          <p:cNvSpPr txBox="1">
            <a:spLocks noChangeArrowheads="1"/>
          </p:cNvSpPr>
          <p:nvPr/>
        </p:nvSpPr>
        <p:spPr bwMode="auto">
          <a:xfrm>
            <a:off x="23813" y="1616075"/>
            <a:ext cx="8031162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b="1" i="0">
                <a:latin typeface="Comic Sans MS" pitchFamily="66" charset="0"/>
              </a:rPr>
              <a:t>Σύμπραξη Ευρωπαϊκών εργαστηρίων και </a:t>
            </a:r>
            <a:br>
              <a:rPr lang="el-GR" b="1" i="0">
                <a:latin typeface="Comic Sans MS" pitchFamily="66" charset="0"/>
              </a:rPr>
            </a:br>
            <a:r>
              <a:rPr lang="el-GR" b="1" i="0">
                <a:latin typeface="Comic Sans MS" pitchFamily="66" charset="0"/>
              </a:rPr>
              <a:t>πανεπιστημίων για την κατασκευή ενός τηλεσκοπίου</a:t>
            </a:r>
            <a:br>
              <a:rPr lang="el-GR" b="1" i="0">
                <a:latin typeface="Comic Sans MS" pitchFamily="66" charset="0"/>
              </a:rPr>
            </a:br>
            <a:r>
              <a:rPr lang="en-US" b="1" i="0">
                <a:latin typeface="Comic Sans MS" pitchFamily="66" charset="0"/>
              </a:rPr>
              <a:t>&gt;</a:t>
            </a:r>
            <a:r>
              <a:rPr lang="el-GR" b="1" i="0">
                <a:latin typeface="Comic Sans MS" pitchFamily="66" charset="0"/>
              </a:rPr>
              <a:t>1 </a:t>
            </a:r>
            <a:r>
              <a:rPr lang="en-US" b="1" i="0">
                <a:latin typeface="Comic Sans MS" pitchFamily="66" charset="0"/>
              </a:rPr>
              <a:t>km3 </a:t>
            </a:r>
            <a:r>
              <a:rPr lang="el-GR" b="1" i="0">
                <a:latin typeface="Comic Sans MS" pitchFamily="66" charset="0"/>
              </a:rPr>
              <a:t>στη Μεσόγειο.</a:t>
            </a:r>
            <a:br>
              <a:rPr lang="el-GR" b="1" i="0">
                <a:latin typeface="Comic Sans MS" pitchFamily="66" charset="0"/>
              </a:rPr>
            </a:br>
            <a:r>
              <a:rPr lang="el-GR" b="1" i="0">
                <a:latin typeface="Comic Sans MS" pitchFamily="66" charset="0"/>
              </a:rPr>
              <a:t/>
            </a:r>
            <a:br>
              <a:rPr lang="el-GR" b="1" i="0">
                <a:latin typeface="Comic Sans MS" pitchFamily="66" charset="0"/>
              </a:rPr>
            </a:br>
            <a:r>
              <a:rPr lang="el-GR" b="1" i="0">
                <a:latin typeface="Comic Sans MS" pitchFamily="66" charset="0"/>
              </a:rPr>
              <a:t>Επέκταση της πρωτοπόρας εργασίας του πειράματος </a:t>
            </a:r>
            <a:r>
              <a:rPr lang="en-US" b="1" i="0">
                <a:latin typeface="Comic Sans MS" pitchFamily="66" charset="0"/>
              </a:rPr>
              <a:t>NESTOR (</a:t>
            </a:r>
            <a:r>
              <a:rPr lang="el-GR" b="1" i="0">
                <a:latin typeface="Comic Sans MS" pitchFamily="66" charset="0"/>
              </a:rPr>
              <a:t>Πύλος), </a:t>
            </a:r>
            <a:br>
              <a:rPr lang="el-GR" b="1" i="0">
                <a:latin typeface="Comic Sans MS" pitchFamily="66" charset="0"/>
              </a:rPr>
            </a:br>
            <a:r>
              <a:rPr lang="en-US" b="1" i="0">
                <a:latin typeface="Comic Sans MS" pitchFamily="66" charset="0"/>
              </a:rPr>
              <a:t>NEMO </a:t>
            </a:r>
            <a:r>
              <a:rPr lang="el-GR" b="1" i="0">
                <a:latin typeface="Comic Sans MS" pitchFamily="66" charset="0"/>
              </a:rPr>
              <a:t>(Κατάνια, Ιταλία), </a:t>
            </a:r>
            <a:r>
              <a:rPr lang="en-US" b="1" i="0">
                <a:latin typeface="Comic Sans MS" pitchFamily="66" charset="0"/>
              </a:rPr>
              <a:t>ANTARES ( </a:t>
            </a:r>
            <a:r>
              <a:rPr lang="el-GR" b="1" i="0">
                <a:latin typeface="Comic Sans MS" pitchFamily="66" charset="0"/>
              </a:rPr>
              <a:t>Τουλόν, Γαλλία)</a:t>
            </a:r>
          </a:p>
        </p:txBody>
      </p:sp>
      <p:pic>
        <p:nvPicPr>
          <p:cNvPr id="51206" name="Picture 5" descr="http://www.km3net.org/logo/Logosubtit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5892800"/>
            <a:ext cx="4048125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AutoShape 9" descr="data:image/jpeg;base64,/9j/4AAQSkZJRgABAQAAAQABAAD/2wCEAAkGBxQTEhQUEhQUFBUVFRYXFRgXGBgXFhUUGhwXHBYdGBkcHCggHRslGxgWITEhJykrLi4uGh8zODMsNygtMCsBCgoKDg0OGxAQGywmHyQvLDIsLCwvLC0sLCw0LCwsLzQsNCwsLCwsLCwsLCwsLCwsLCwsLSwsLSwvLCwsLCwsLP/AABEIAK4BIgMBIgACEQEDEQH/xAAbAAACAwEBAQAAAAAAAAAAAAADBAACBQEHBv/EAEoQAAECBQIDBAYGBwYEBgMAAAECEQADEiExBEEiUWEFEzJxBkJSgZGhFCOSscHRM1RigtLh8AcVU5PT8RZDY3IXg5Si1OIkNLP/xAAaAQADAQEBAQAAAAAAAAAAAAAAAQIDBAUG/8QAMhEAAgIABAIIBgICAwAAAAAAAAECEQMSIfAxUQQTIkFhcYHBFDKRodHhFbFC8QVygv/aAAwDAQACEQMRAD8AyELggXCaVQQLj6M8NobC4uFwoFx3vIRNDYmRYTIS7yO1wyaHRNiwmwiJkd7yChUPCbHRNhITIslcKhUOibF+9aEFTwIArUw6FRoq1MV76M7voJMqSaVApNrKBBvcWPQgwUFDwnQVE2EpaCUFbpYKCWqFTkE2TlrZhjSIe5ekNUQHpS7PE2tRNM0dOYZGq2GIyp+pS5CCShzSSGJGxIgq3TS5SakhQYgsDsWwekFrTxMnFs1pc+HJc9g5jKkEJfvAtJpBRZnJuHf1WfHSIJxUFKBACAMkAly1hvGMpI6MPCo2U6uDJ1cfPyZpJYAk9L4z8oZVOACWU5I4gxFJ5PvZi/WIkldHRGPebidZFxrIw+8ZINSS5NgeINuRyO3kY6ZxGXDhw+4OD5RFJmiRujWQRGrjCVOBUyFOCQATw558oNLWaqRxFyOG7tybMRUS4pn0A1rRU67rGEjVB+JVI5s/lbzaOS5xIJcWD3LE3a3OIcUuJrZvp1sMyNU8fNomlgS7F2OxbLRo6ScAHJL7cmhSikVE25urYQjM1cZ+r1JByNjYvCS9TBCCatE4kjVVqoErUxlnURQ6iNMhg2aStTAlT4z1T4qmdmKUDKRZU+8djOM6JHRlOI+HSuLhcKBUXC46DuaGguO1wsFx2uES0MBcWrhYLjtUAsoyFxdQIAJBYhx1H9CJodGZtVKkikOp6rC17A8/kYCvvEt3iixAKdgsX42pHEbg+XOMHjXiKEdefgadTUHKWnIbny6FFNSVM10GpJcA2PvbzBjvaCwmikKS8tJ4iC5u5DYSSCwN4zZ84vcN7m+UDmLGze5/m+8bJPS2ZUaGoWnu5TBFXHUQslR4uGtJskgYbIN4Lp5qkSZigVpEwiXYJKFAcSgp7gv3ZcfOM7UTiUocksGS6QABlgd7kn39Y6qeDLSGRw1XFlF81c9m5ANE5NK8fPvvfIfiO9nJSSVLCVIQHKCsy1THsyCxuHCj0EE06TMUVzDNKE097M8akg8KMncgAB4VXqiqWhAdKUB1BytNZepTeqSmkMG8MFmzk0ISkBLAkkilVR8YqfiSKeF+Z3MS1Ju+96eS/q3+LuiXW979Rjve8Umru0sEocChIAYAq62cnr8DT9UzS5VQyhRQt0ziCSkgMOHwtzzCk7UUimVfxArTxJmJVQQmkpBDEAdX8nFWEgAeJQBUVCkpXf8ARqGE8Qd2enygq6007l+d/chpj8uaE8KWWVy0hVSOJCzchGbhgKt3xDGmpAdQSusLAAUQqWoFgpQb4DeM+VNCAKTUvgUiYlSgqWQFEpF81FN+ljBpuoCA5uVVg1pLB7ApUDxKuT0I3hO/H3enhw+xcYre9RzUTiXC1KSUpdNQUSoXpAOwpdji0VXPrdYEtISEghJb9mwJuTkt5xnGcDd6xQw4lChRCiBcOqkcLCxteDjVVMslSl18RUkUFADJxvYuOQiaaqt+nu+BoaYmlKUzJfeJFkKUT658QSRsUnHnF5c8JWoIKVJUaQpaWDFhUxekjntGWrUConhLl2DpSCeQswBPyjpnugAlRKSAkWpCSAbXd3Js38pyc9++notSrNVC/GkJqUniK0klIQHBthiSC8cVqXSCVlSrpYg8KR4WJPU2298Z69Qy0qZBcAlICggO7pIzZnsTfeKypzggk7FIDUuSXcva3SBRfHfv9qKtGoJ70lk+FNkMHAAAdvWLX84MmeUvdSCl+bpOGtcXs8ZPfMlNk2BsHuxPi6npHFT7G5BcMNiHu5dxtzhZLVem+I1KjSXqeEjhLlIL5sXcfd74JNmkUpKSkjie4qSocNuTDbnGQue9IYWJvglzvsWt8YvLmOR/XtfhDya3vkPMb8qc6yEqKkBqXsetnYQ1M1gKgpgFFOAAGxgDEZWhNIfoPxgatTjy/KIWGrKzDqZzO5Juctz6RRWojHn6lCGUosxUBc7u9uXXZoKZ0Wkroh8DRM+KmfGcZ0VM6Kyks0FT46mbYxmGdBVzWRFKJlI73sSEu8jkaUc+U+WCouFQuFRYKjSjuoYqjoVAAqLBUIKDpjT7C00mcQ8xRBQVVJpCQeNkuXJVwF2TYRnaKYAS4cEEAnw12pSXsd1Mc0Abx9H2Vpv/AMmYuRqpchEqTLvOlhXeLUFklCBU7DcF/OPN6T0medwh9TqwsGOXNIW7VkpSlUlCiFmQniUEikFZpacFp4lsLFBwGYuIxNbq5qyDP4Zg4Snk25ubkkhg3hwI1PR/0gV3k/vWVNv3U1SaUkcflT6pHR9891uk+lTdTMVNCVS1AqmK/RLDB+IDZXCCAXFIYnPP0NqOKsxrjpuDowVkDBB8n/GLzpmLnG6qm+VvKKayTSxBBSp6VJVUCQ1QwCCHTYgG4OCIrqDhwRYZAH3AR7aPNoPNNk2A+N7Dn/XxEXSs0Wvnkefm1irlsYBOPCi1ufOw6D8fOCy/Bc9S5xlrP05eseYgJrQNKAYEhgG8yb4NOHBHw5R2fNJd3A3exN1MGJ/C33rd6SzcRI4QGIAvchjfwn47xJvC1RBOEpALZU74wX+MIWUYUSpzbdzlhfzODnpbEXlckP1VsLX2f2v5tAZl7rO5ZLgqyTdW16rn7oMFsOLgTyAubD4mwv1feEFBZk4JDA1KY+7L/iXheYprqIJL2Bx5tbnYQIzSp6eFO/Fc2OXN3uGHzvF5bt9W+DUpmcOMPhrY/B4KKSoOrPGS92HV1c8cQ+cGBySyWOMe1zL9P6usmlLsxsb4HrjfPqm3lBVW8RLvY3F3VzFr+UIQwmYdnNxguXcYGen4xWtuV22I2D/1fcwCu+wxzAIcb5P+8RKrcL7VHw7DcnnV8vKCgGe86g25ta/PyNusXSvm48x1V72zCqFbgkdWsM+sb24Rbr744A+DkOWDnfD4hUNDJm2sRvhxfzPw90dEwnD7YD/OFlKcgOcF3NRGXttuW6x0m6nvfKn59IKGMpmYx8/63+UOaS5Hn/FGdJOLlvP8PtfHEPyVUj+v2miWgboeM9vgPxhTvseX5Quudf4QEzfi35QlEdh581IDrpYVXLWdwWO1o6J1rG0KgIJFdRCVAiktcK3G4IttmAygEhhgPuTm+5Jz1iIp9Y9NOZppkWuvI0DNivewp3kV7yNqMx0TINqZrBoQkKvHdXNgozlxLiZEhYLiQ6Jynz4MWCoE8aHZyUpAmKSVqqAlSxetXXo7AN+0cJusbFWFDMzuhhubpBuyNAJs5MpS0y3FRKiEsl0i5UQATUGG5IjW7O7SSZxk6XRoqCikmYusilRBKlU8PkOQzHzmp9F9QVlUxaCsmtSUkqUEkuouAwZ/J942eyFlQ1SJKgJk2ZWzsopJAmAGzkKrdvbjx8XpM8SLbfodccKMXSPQe0dXqGSiWdJLCEIcMu8woSpV6xao2thow+2O1hKkg6/RaObNWpXdAJIUUjxLUskm5LANsT57Gq7BASFTVNVShDUqqNMtJqYhTcBDsbGPmPTFHepRIQQCgkpqL0SUOApTC1VgBu/SOGLt6mzPndR2MjVFUzRyly6U1TJZ4paQGulYHCOhcdRGlotPJk6RcvUEylTRxUgGYFJWFJZO4BSAXYZuCXjUl9hLny0I71GnlSg4QoHxFnVMWDdarXYgYGIc9NfRRBkInS5gVOEsEkCkTglkqDPZYcNzuG5dnRlWInLgY4mqaR8L2hqBSmWKmClLKlJSkqUphZKSQAKfaLknoAHUgil28IZg1vgIWUGLEEHraCTJZS1QZwCOoMe8lRw5RmdZKCWZsb4Tc2GbRxa3lXdIB86jfybYdWOaWgGoCmSVOx8L9G/ApiJSpSH9VLi9hzYczj4jmIBZNA0gOlk8I9dZ97ge4mwzSIuhsSnxxLUyW2LXsCCN323hdFS2SLsNmAAffbclzzMHL2SGLYCXI3fzyb8t4RLiHqCecxZ3yCdmBDnnf4c6TCl3UStfsjDtuQeZa3L3EOoWQCKkj9lJc7i5GcnJx0IfoQoBlNLGDsrnjxXDdLwAo737BJ5uSpQJawBUQM25i4w/rA3DwRQBAykcTJJ3d/ZfFt9r5ZdYIJYUht+El3fJJ9Uix25kuRiA4Y2U6mPnlVnxjn1gChpU0Xa4Y3uP8QDKuXnhvOtSWLAqFnpFgL+spLvjYfKAKU9V3LHwgr9okkk25uNi+RHFqNyopqF78Si3PIHJi20InKNFVw5JDhlJLl3sKjiz/Ae6oUC3MN+1VYb3G2Gs/SFxUVYpJ9rqQLO5zyvmLl2AdyGN7MGBHi6WYchm0AUNKWP+473JO7twsBv7ooqYKRckOOj3VtUWs+38wzFkCrBFiLuCH57hhjFootwACeE73IFzhrbHHWAEhyYq6Q72xfbo27f7BoktXErIv5Fn/d6HG2MwtMBqSLDhsdt35jIVBJaSVKS4N7m7ZZ+tzy3gF3DulIYE/wC+OmGbfeCzJ38tva5jnCyBbLAfyduZ/rlAVF7uL4GSc7DqG94gozu2HVMvm9nO3yeKGaP53gCkkMNy1t74flFVEAZvyF/m8BaGlqDEvSAHJUR4XN9mx7yD7s3TzpwUO9CUpIy4JBdgCAeF753YZMF1nY656FTQQe7CgEhJcolpSSQSWu7gZN7CwLc3SfStPJH0iQFzFFBlpH1oSmpZMx1UpSCgHzI8o8bFx8VzbTqj0oYUFFWiqlxXvIWRJMpKZZJNNwWYEKCVBvj893jtcepgTc8NSfecmJHLJo0NMreAzprmOJUyYWK41MUtbGgqJAAuJAVRly0uQMOQPJ4+h7G1kuidPoP1QTI045LmFqldSSkn94bxg6KWVrCRlVQ2Gx5xoyR9GXOkLAVKWpKgpKkllJLg2P42YR5f/IytqJ6GCq1Pr/Rn0eXMT3pXJPegkErCVqAUnxHJJp+CiHLR8P8AQJk7VTRJlzFfWrUDLBUQHYHhwDz6xvaPtGXQpKVpQaJgEwmlXF6oDsP+7PKHv7Ou30aJU5RKV1y0pA7xILpJOScX+UcOBBpam2JJN2hbtCV2pLQ6jqUpSMqKgAAGdz0j5bsftUSlpE1ynvkTFl+I0kFlZcfnHofpd6cTp8oy5fdoQpCkzOJKiQrlxcNvOPLZ2hPtIHvaNZxS4ERbfE9l1/aCpSZqB3c1FAVZX1fFlyRctSWF2BIMfG9o6vvNIZ9xMkagIf1DLXTwlO6eJHkUQp2N2rShMucoKQkMlSFCtI9liQFJ5XtBvSDtZM3So02nQkJ70rmTFKQFLbApBO/E7vYDAjGm3qVolofP608TiwIBAdwAQ7A8stFNV6vGFCkNnh5gg4iazTKQmXUpJJT6pJZiQMjk0BnrSWpBFg7l79LR7uBPNhpnNKPaD6ocKCVBRIwPVDJZ+rW/dMXb6oFSwAPAgMSc3IBtd83z0dacpNKKQp24iSL4wBgPV8oMgoCMKKjuSyR5AXO1yR5RrZm1ogwCqU1KCUsGHS7GkXfJc8+sWnPioJTyPC9/ZBKjd88oWCkMPES3RI68325R1Spb2CtrBh8y+zbD8yyVEbWkgcPDyLCWN8KUaiCH5co6iWwd2tlKaXDO9a2y/wAy1mdeYqU1qne5yelyoDkPDzxF0qkjZZPW48rFJ8T3+RgsVOv0GmoIJNk2PMkm78agHwBY+sMl4i0FnBey3KhUVXy/EnLB3363DOVKctXjZme7Zv7PwPO3FrlEYULKa7/9rv5nDbdYLJpjU4HicHwnLAf827cW/Ub8wqOLSpjd/DgClSrsLm4zZttmhVUyVxMD4bWvepndXWXt6v2otUm7Bd2YlnHMsCHLNbEFk5RuhVTKUlOCQGIS5yyiw5v1beIUlkMpsMbXUUiw5bgvlukLBUoG/eKHuD+1bycZ/lxUyUybL6s3IObkvxAkBhmCxUxtTjwkJUw3CUqDKYirNrPbcEAwFQ+rBCqkOKrcSbnZ/v8Aabe45i5LMy/Pfexe3s3YY2galy6QQFVA3BLhQc7hiLMHHLq8Fjpj8xPGhiBw2V1APNhfIwRWINJTdfFw1XVkm/n1Jt+MJKMsrTSFNSKhu+zH4P5FrFgdMxDkkFn4Ug2Z91ZxDRlK+AQqFLqNtgGqOH8hm5fEBWr2lOenEBc5L872fMBE5IFwVK6lk/K5+Iz74GZqBgE9SW54AxYp53By8A4xoMspsyvMsWH4n4RVa0tZybXwOtoCuam3CQHve557MPhFVzgzBIGLuSfvb5QrLo2dJ22pEsyQtSUF+IISVirLhwVBgC1VjzFof7e7XkTEIEtSgUFdASgCkFLJYlIa7P4rBt3HzcuXWrhASBlz5kOTu3lh+cUlyFl3FIykkp4xfDGxtgsfgY4caHR+s7b13xOrDeLl04Bp2oKi5zFZarwtVBtObx3RSSpGLt6scnTGEK1xyfMgQVDEo6DQVEgIVHIVl5SvZah38t91NyuXAv5kQL0jQe9VVcgAOdwMfKE1zCC4LEXB5HaNzthH0gy5qGHeJLj2VJ8Q90eV035lI7MM+S7qPofR3shKqFTlMlZZAemq5BJPJwfgYW1vYkxDtSpncA8TB3IScixw8bennidppBQkEyZYlrTYupKlEFv2kqB83EcDlpaNKNvU9j6NSEBEvTqKk8RlzCpctxaogC9+do+Q7b7M7lQpLoLhJ3BGQesb+i7SlplUpSqsqJpDcm5uPJvfGb6SzzQhJ8SlhQAywBHzUphzYwRnYNNGAAOQhzT6ULKEgB1K/L+cOyPRuazzCJfQgqUN7gY+MOdi9nKl6hpjcKVKB2IDgm/73wirEC9IZMmUJcqUlimoqVuoFgl93JSo3w4jM1RU4rDGkNwgOOdhfk/SLdtazvZy5gIIU1LPZIDJFwLsB8YBOQAQygqwwCG6XEevgLJBRMJO3YebVSh0slixpZ/3mvsc7wcd53VpfCx4u7dxd+Ija+OXSFZ4ZKDUCSMB3A62bmG6RdMoGU/eJyXQXBe7bXLDOLs8b5jOtAyEzKQ0qzBj3bvli5G9z7ukEUJpv3IFhiVtfZvP7PSF5EoMKZoSWuC6Ru992x+95xebJD3mpKsnJfL8SXc2f96CxaX+mMrXMY/UJHlKIs5J9wNulO146mZMH/JT75XuOzbg8nL7wKbIs/fJIc5O7sTYnLJL8iDsW6iSbUTg/Daopuzpb3FSeYIazw7I0r/ZacuZd5IuM92fCAQT7uezDlFFTZjD6lOFh+6bHiwMjHSBTpQDtNBsCb2cAtuXdL4dipizx2dILcU4eFTglRNIPCGvc5aJzBS3ZdcyZxfVhLoe0tmTx1NyHEv7I9kR0qX/AIKbt/yzcXsPmHF7C9oovT+P60EBLqL2KxWwzckILH9sc72mSCyvrkm4qNRKSeJ75UWBOL1dbvMJ0XeZVaSNrd24fbL5Nm3doGFrZP1SW2+rzYdLukA+993jndubTvVYXD02F+KkAGktVts1uLlrZLzGcbqIASySMkE2KAwBxawELMKluw6zNx3KU/8AlANm5cNzueXSAmYoofu00gjioHO125uPc20VXJFN5roGNzv4UO7ODc05i3dlgSt5jikA1Kd91A2NupuIaduhOkhslRKSUAFrMhgR5NeIkzHU0t1A34HpPJmb3NEmyyJiB3nGRcu9Juwqe5t90LolArmATQCLBRLBaedT4wWv8o0bpGCVs7KWulxLBF+IywrBvcg+XKKqVMY8DA/9Mftcw/t/Z/ZtXRy1FJ7tbK3SCQbG13Y33wLXDh6FCqSRMBHrcRF+LLgPYKPPixciM8xrlRaepdqkMx9gJBOz2D2ik2YpiCGFnZAFvVcgPy8/fFJqSKWWk34SFY+LFLF7lue7xJyV03Lpf2nDlnYPc4doMxaijW7I0adTWiYpMtISVjwp3AcBnWA6gwvfIAhzW9lpMqQNSVpWJai4UgoKgoUANxWQVklTm4Zrx88UzDMFzXl6nILlyS9rvnm+92O0NbqFgd8tRHIsOocAB7vc7xwY2CpYnzVf19Dqw5VHgLTJjqJ5kn4mCyDCgMHCmEehFmEkRarxWqBlUSqDMVlGAYkDBiROYdH1S/QRBP6Zf2R+cNaH0UMlyhapmeFSWBJDG4wSN+g5R6n9DPMRz6GrmPnHzsumuWjZ39VR4xMrkD6xBKUmkFQVdsAt4Vpt5sDGD2nqzKmifINHeVOLMWO4xdwcZdo9z7Y9Gk6gcRKFNZaCyhydwQodFAx5/wBv/wBmmtWuvvZepADJApkqYYFIARhrveIhiYd3Y3GVVR8qPTSbQwlSavaIUfgmpn+MC7H1KlTF6iY8xYYB9nBcgDFgwbF4PrfRGfJbvtMpD1EOtJcJDq8KyLD8OcW7M0cyRPSEzvohXLJUZgrHdlxdKUqBdiA/xEbKpLQz4GwNSuek0ikMalFwEo9YubqVGsr0Xm6hAqK5YpCEBhV3VyxchnJJgHYcgLWqanUCYJLPMWkBIWCokplukXCSznrcER6N2bNRPCzLW4QsoU4IILA42BBBHQxDk8LtDSzHm/8A4cPhcwDqEH5uIIr+zyrwqWlreqXIs9zHpmj0iSnhU4c9d+pgfZmklkLoJ8an83POL+Omr1+wuqVr87s80/8ADyqwWsFBYnhLuEnD2yfj0iK9AMSwovkq4X32qbb5R6T2dpZfez2JJrDuT7I/GqKK0yDqgwUkhPuVYvfy+7pF/HTzNeHLwI6rsrz5nnSvQQNSCXSwJDO7HIKiOXLG0RHoSlSWcumzpbYqd+IvsPcI9E1GnQZigxlqcMX8VvO+38oEiQm/eBjxsoEgG6t3tez/ADi102dfol4Wv73R56PQ9KrOrfwpwA4D38vhvA1+iCS4qVYs4FwwCr8y7v78beiStMKh3mOPizubhQwAWub5ikzShybkOWJL2oSwqAs+NybdYv4yV8SOr0PO/wDhFKm4i5fCWNrje/wO/Rrj0ORgE2JGDhRDOKnsLZ+cehSdJwJckj6x2Zdthh/lu8dTpQVK6TJdkkFhs4Pha425QvjHrruw6t6Hnh9DgWurieX4MEVMQzObDL49wt/wUkmnits12ST4i/TAb5R9/K0qvq2UFPPmAkEgDxc7nfB6R2VpWIDhnWwIKSq68Is/vhvpb571BYZ8B/wYCCt8kAcICQCWsKh8yfxjifQcFkgkFLFVk1FwDl7Bycc92EfejSKb9sqRtZAqG+OW/wDLkjSkiZcJSCKlOXVbmQOu+8Hxbp6h1e97R8KPQ5JVU7Ja1ksDfN+Ive/liwvL9CgHllSnNwaQVEB3YO2wv+cfbytMXlkszChA8zckDyPT4w1p9MRPVcKVSScpYObB3dy3xMP42Ubdk9Tm3verPOz6KJUmp1Du3ChTkjmXsfxeKzPRBIcufrC4FPhB9kv1z+Fo+90mnfTajLgzMEXLX2MF1el+rkbeFzfhxsw+8Ygl02War7/axRwNPT3POpnoYgAJqW+5pvfo7f18eL9CUuwXMG3hHXPwGI9K1um+uSEvVw8gFZ87WbH3RaTo+IUKsSXdw3i8IYPb1ufyz+NeW77jXqda8TzP/gdJ/wCYsWfwg/1iIj0Ef15l72QP63j1LSaM3pWCGDZLF1ZLneJI0i3SCUkU5e+2wEQ+nPXUtYPA847P9BwlVSu8WlikoUlgrYOQ7XAPug+r9CisAXFKUJCwl1qCUgEKJAs4fG8fadq6r6LIVOmsplEBKKiSST0xkk7APBewtR9Jld4EmWQpSFJU4IUksdrjcHeM5dJlec0jhqqPPB/Z7/1Jn2P5x1XoD/1Jn+XHqQ0Z5p+f5RDpFcx8/wAor+Rmu8XULkeUn0CH+LM+wPzip9BU/wCKv7A/OPWBpDzHziw0n7Xy/nC/kZcyuoPJx6Eo/wAZf2R+cSPWvoXWJB/IS57+gupQxEiRI8g6iRIkSEB5t/a7MMtUiaE1MlaACeFlXWD14ZZf9mPn/Rj0q1C5s2YEykqmITLrnKCmoB4ZdSSxdYLdRmPT/S3sMauQUWqSakPiobHofyjxntOvRTQjulJ4iooqKGWKRUg02CgAGIINIIj0ujYnY04o58Ra6gDrJmlnzHDmZdYq4FglV2CRuVYZrjEejf2ZTpihqZymQJq5eCKUhIUnhFLAWSnfYx8D2eRNEybMlA0i71LEmWLuQ13cms2e1mj1v0F7tEnukNWkVKAJUAlWGJDYYb7c40xZ1FtkRjbpGzolFyL7kgmopL2u+988usW0CiQt008avffMX0kulLWycAJ3OwgXZ2FcQV9YvBdrm2TvHBJp5mvA2imqvxBdnn62fwgcYu2eFO/wLdYHOb6SmtmYU3a9287v8Ra8F7PJ7yfdxWN3Y0h/y92IEotqrDKQ9vP5DhvfeNV87/6+yIfyrz9zmqPGoK40lSdgaSxYWud7McfEchwFUnvEurqpJdTdOuzQSd+kXSGIIqBwQ1zkgDfDl35wHTAFygBB4hg0kOrekPbYFrfDRfL9N/sh/Nvfoc0TVAy1FSeN0kucnnckjmWiqQ6lmWWUFGoHdVAsVBgWNVr/ADi0qkrTVwTONrsCalNwhTkYF2iTUuplhlOaFAVH9Gly1JSna/XaLvtem/P+ya03tf0U0qU0I4iOKZZToCldHudhbcdTBVeNQWQpQmS8pCg/7KQXGxcxyXwpTWCf0grBwL+JZbflzjosVMK0GbLpuVHzOSbfhCbtt/jmFUkvzyKyx+iYkNqJjkusvxesqyR5eYvHdL4gELcut6SFpF1ZJNR2xc9I5Iln6qm4GomYSEgBlHkNgcc2vHZJCmLkIBXlRUpZdZDAHz69IH375iXHfgUlJSZZAJSmpFSrhSuIBmUm/wAdhHZahx1kDw0oBKNhkVAEnhPxjiiKB3iX4kUoYN4vZzhxvnEWkEjvLlZNOHVTawCbNZxl7CG+De+7v3yQLf8ArfNgpQZaSVGpg5NqA5dipJ2fdoc06W1ChUXKSz7qc5ZnDdNukKSEspLDlYEJ3twqxcPZvFu8M6Nu/WJdIBSXIJcXLFmpJf8ArIhYnf5Dj3eYppP/ANbUX3XcupOLZqB+e3SD6wDu5AqJ8JYBiRbADNZw8C0SD9G1FixMzYIV1ubdYNrW7uS9LcOVKXe1reO8Nvt/+vYSXZ9PcL2gD3qOIDw0uS2bWCuIuByzF5QeY7Ul+KlL1eKxUU8rMPjaKatDzU01JekEpSBv7Shhmxyi8tPGHU7KYEryriZ0pAGf9rxj/ivI1/y9Q+lSLk1JdIsSzJ4rgA288xzRjw0qBRScOSS4d1PzjmjZ1WBVSCqlJD5s+5ZovpkuUq4hweEs2wwOeYyl3735mke7e/ItLkOgpXxglTuA2cMNt/fBNPp0oTShISlyWAYOS5PmSXhKfoUzZKpaZkxIKi6kLNYIPtO9wB/RjRAjOfmXHgSJEiRmUSJEiQAXEdjgjsWSLd6fYV8UfxRK1ex8VCCxIV+BQKpfsp+1/wDWJUv2UfbP8EFiQX4ACdfJH2j/AAxSdIKwy0y1DkRV98MRIalXAVWeJdq9lTtFMmy5wnzZc2oIpEwoKXJS1NnxnF8ZOp6F6waFaxPmcREuXxv9WlQUsCipwCwINgXHOPWnjJ1no7p5s5M9ct5iWu6gFN4akgspusdK6TaqSM+rp2hrRpNPCpLOfVVa/VdvKB9npUymV66sgF77ELx5w7Lx7z95gemQAFMAHWp7ZuYxc+JWXgJ6FKu8n8QetL2JfhDZNvJ/hA1omfSAxGMsAGY+ZJZ+lob0dPeTiC5rAN3bgRZntACoK1LBwpAD8GXqLBSgxDPjnGqn2n5eyIcXS8/cHqUq7y6txT1t7It0cn74CiWq5UVDxsWTUkOp3U7AO9hDS5gWqYkhSSlSbEtUKVMeFT0nq0D0kwmtEwIqSVFg6hS6ykuQL391opTqInC2AlAggE2NbqDslLqclZFy9UVmyyAQSVyyS9hbgQ1j5j7MMaIrSsImcR4+NghKrqshLk2s7nJgaplKyFUJKysgFSlqWkITgMGLPa7eUWp9ohx7JTSSSmWnulVJJmWcW5tZsbfnFpEt1rMtbGtFYIcC/q2Ad47pnAQDwgmap0y6EtsFuSxseTvaCzpvEozAUJ72WEmouS/rBNh7yfdA56vff38wUOG/pyFpGnB7sl5X162BpBKuIu3NwBF5aDUkzC0wlYQkcQF1vgc9+sGcpMrvAJijPmMUI8CTXl1GwJDn5WjsuYpBciqW6z3lQJcGY/AE4a9n3gc3v14X9wUFv3r7AEoUlLAEl0OUpSPWDXUrn5wOVKI7wpUD4aipZ5PhOL2gssKEoEfWlapbkJU1JUCCUKWSwsCH90WkKJUsIpTLTS5S9VYAcUlDN4rgv0u8Cno98toHDVb34gdPKukDNriXgnd1HlT8IYkJWqcp1EcJzazkeFKsZLk7+UA00xRIWypoYUBAoNN3FK5jEi9zS7Yw7Ukq75TiURSe8uQoB1tak1Ya7WbMKcuPkOMRLSJbTTi6W46mCluw2JN/hBtbX3coucps3dnbxcTP8IroAoyJ4crDrpAQZase0SArYuG3EG1hVRI4UJBptMVxJNmASAQrkeIe+G59v19vqJR7OnLu8/oc16CZqK6MC/Glg5yxb2t47KBCxZIuyRQzDiu4dg/NtuUW181JmpCieApJFBIJd7EpL2fw3hgJaYCEk1G5ewHGME8rsBsYjN2V5b4lOPae/wCiuiWu4ABAA4it3Lnk/WOSXqTaXXRbjLtbAp5QfTJLm4ApDMLjN+XuaK6YgFIuVUXJT5M5AbyjNvV17lpcLFpCppUgyxKEkFYWkhYUo3pKDSAALbc/c/Wr2R9r+Uc0q1EF00hyzkE5Lu1h8TBoym+1wLjwBd4r2FfFP5xO9PsL/wDZ/FBYkTa5FAu+/ZX8AfuMTvxyX9hX4CCxILXICo1I5L+wv+GJBREi9CSkSJEjMokSJEhASJEiQASJEiQAB0kkoSApZmFy6iEgly+EgCBdnacoEypKRVNWsUqUpwrBNQsegtDcSKzMKENCgibPcKAKkEEpQEm16Sk1K61QLVEI1UpRKE94ko4pqgpRGAiUeE7XDG8akcIhqetioR7TlENMQCVJPElCUFcxNg1SiGAucxNVpitIUj9ImqgKWtKOIsqsJLKs+QWMPxiTe19LpFJk/owpaUhkkoExfhBOz/CxiottUuKB0MyzLnh0lClIMwBVIV3c0EXAUMhwdo6iWpYVKmCYGIFYIR3gpPEihTpxgtmDKpMwTO+NklNFSKD1IZ3xg7CKa1MtbKeUZiHMoqNkqPkXaweDNqKgCZgCUS9T3Q7xZShJVWJqabAhSRxF/DfzizmUqyVLQVpCUISgCUkW5h04sAWhjTz00JExUoqYBQSoFLjk94zD2HLWsKKpkxVThQUUJQl3I+rpSo7Xc35RSa1sK5DsuQUUd0ykmcsrrWtRANT0E1deGw8oXlT5YEtUlQRLTMXWgISh3quQoAp2L8oZXpDKpGnlyJaCsqmAugXDFSQkMVNsWdhcQHtHRon01LVMAN5YoKF8grhNPm4I5wJp8d8QovIZalzEpWlQUEAqUaFgKSQQlKykh/WZ8iBmmWg96ZUiZNWlBUhuJbCllKSKi2xHOLS+wJKZYlhCaHBKSCU1gDiFwQbf1eHNJ3tUzvBLAqBQUKUSQzcQKQxsME5hOS7goWXJebLSsTVFCAoTAaElQJ8VCg7t4SGMG08g96pZTLZqUqAPeeIkgn2Xv8ILLkETFL7xRCgAEEJpS24IFXPJOYkjSJlhXdpCaiVHLFR3/wBolyHRn6JQVp5lKjPBMwU8KSCXdHq8973zBZ0gmRLoQl092oJmlyliD4hVxDneGJEuYqVTMIQtiHlqqbkQVJF+hEdVoUqliXN+tDBysJdRGCQAA/kBFOevqKgHaM1KZskqmlFSqUoNNKySNyHqxYH3RNPKomFCULCXqC1LrSVEKcAFZUM4YDLQxrRMCPqUoKgUsFqKUkAjcJURjlEnyFKVLUJikUlylISUr5g1JfncNmEpaDrU5pKgD3lLgB6HZnVsb4jmh1CZiUKQoKSU2I6EA/OCS9IhK1TEoSFqAClAMVAYc7xw953oPB3dJe6qwryZiPeIVp2ASVj3q+8xeAaPTlAIMxcx1EgrpcA7cKRbOb3g8Q+IyRIkSEBIkSJABcR2OCOxZIMR1ozl9h6U502nPnKl/wAMRPYemGNPJHkhI+4QUijRaOQj/c8nZDeSlJ+4xw9jyv8Aqjynz0/dMhUgH4kZw7Fl+1qP/Van/Viw7KTsvUf584/eowUgH4kI/wB28ps8f+YT97xP7uO0+eP3kH70GCkA9EhA9nL/AFnUD/I/GSYqezZn63qfhpv/AI8FeIGjEjO/u6Z+t6j7Ol/0I6Oz5v61O+zp/wDRgpcwNCFZ+gSpVTAKd8JUCQGBIUDdrOGLbwL6DN/WZv2JH+nHfoU39ZX9iV/BDSrvEW+jkZlyl/8AaKD7klx/7hEeWPEhSPNJYeakukfGK/RJv6wr/Ll/wx36JN/WFf5cv8ofqAeWhCg6aVDmC4++O/Rkewn4CEZnZi1F1TnPPupdQ8iziKL7Jm+rq5yPJMtX/wDRKhBXiBpJ06BhCR5JEEjPRoZwzqlnzlyfwQIt9Dm/rC/sSv4YmvEY9EhH6FN/WZn2JP8Apxz6BN/Wp32JH+lBS5gPxIzj2dN/W9R9nTf6ET+7Zn63qfs6X/48FLmBoxIzx2cv9a1B92n/AAkRYdnK31E8++WPulwUuYD0SEf7u5zp5/fb7hEPZad5k/8Azpg+4iCkA9EjPPY8vdeo/wDU6gfdMiDsWVznnz1OpP3zYdIDRaI0If3RJ9lR85kxX3qjh7F05zJlnzSFffCpAaBEDVNSMqSPMgQj/cGl/VtP/lS/4YNL7LkJ8MiSPKWgfhBSA7M7Tkp8U6UPOYgfeYB/f2l21OnPlNQT8jDqJCRhKR5ACCvD0ATHbWn/AMaX8YkPAxIehJ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51208" name="AutoShape 11" descr="data:image/jpeg;base64,/9j/4AAQSkZJRgABAQAAAQABAAD/2wCEAAkGBxQTEhQUEhQUFBUVFRYXFRgXGBgXFhUUGhwXHBYdGBkcHCggHRslGxgWITEhJykrLi4uGh8zODMsNygtMCsBCgoKDg0OGxAQGywmHyQvLDIsLCwvLC0sLCw0LCwsLzQsNCwsLCwsLCwsLCwsLCwsLCwsLSwsLSwvLCwsLCwsLP/AABEIAK4BIgMBIgACEQEDEQH/xAAbAAACAwEBAQAAAAAAAAAAAAADBAACBQEHBv/EAEoQAAECBQIDBAYGBwYEBgMAAAECEQADEiExBEEiUWEFEzJxBkJSgZGhFCOSscHRM1RigtLh8AcVU5PT8RZDY3IXg5Si1OIkNLP/xAAaAQADAQEBAQAAAAAAAAAAAAAAAQIDBAUG/8QAMhEAAgIABAIIBgICAwAAAAAAAAECEQMSIfAxUQQTIkFhcYHBFDKRodHhFbFC8QVygv/aAAwDAQACEQMRAD8AyELggXCaVQQLj6M8NobC4uFwoFx3vIRNDYmRYTIS7yO1wyaHRNiwmwiJkd7yChUPCbHRNhITIslcKhUOibF+9aEFTwIArUw6FRoq1MV76M7voJMqSaVApNrKBBvcWPQgwUFDwnQVE2EpaCUFbpYKCWqFTkE2TlrZhjSIe5ekNUQHpS7PE2tRNM0dOYZGq2GIyp+pS5CCShzSSGJGxIgq3TS5SakhQYgsDsWwekFrTxMnFs1pc+HJc9g5jKkEJfvAtJpBRZnJuHf1WfHSIJxUFKBACAMkAly1hvGMpI6MPCo2U6uDJ1cfPyZpJYAk9L4z8oZVOACWU5I4gxFJ5PvZi/WIkldHRGPebidZFxrIw+8ZINSS5NgeINuRyO3kY6ZxGXDhw+4OD5RFJmiRujWQRGrjCVOBUyFOCQATw558oNLWaqRxFyOG7tybMRUS4pn0A1rRU67rGEjVB+JVI5s/lbzaOS5xIJcWD3LE3a3OIcUuJrZvp1sMyNU8fNomlgS7F2OxbLRo6ScAHJL7cmhSikVE25urYQjM1cZ+r1JByNjYvCS9TBCCatE4kjVVqoErUxlnURQ6iNMhg2aStTAlT4z1T4qmdmKUDKRZU+8djOM6JHRlOI+HSuLhcKBUXC46DuaGguO1wsFx2uES0MBcWrhYLjtUAsoyFxdQIAJBYhx1H9CJodGZtVKkikOp6rC17A8/kYCvvEt3iixAKdgsX42pHEbg+XOMHjXiKEdefgadTUHKWnIbny6FFNSVM10GpJcA2PvbzBjvaCwmikKS8tJ4iC5u5DYSSCwN4zZ84vcN7m+UDmLGze5/m+8bJPS2ZUaGoWnu5TBFXHUQslR4uGtJskgYbIN4Lp5qkSZigVpEwiXYJKFAcSgp7gv3ZcfOM7UTiUocksGS6QABlgd7kn39Y6qeDLSGRw1XFlF81c9m5ANE5NK8fPvvfIfiO9nJSSVLCVIQHKCsy1THsyCxuHCj0EE06TMUVzDNKE097M8akg8KMncgAB4VXqiqWhAdKUB1BytNZepTeqSmkMG8MFmzk0ISkBLAkkilVR8YqfiSKeF+Z3MS1Ju+96eS/q3+LuiXW979Rjve8Umru0sEocChIAYAq62cnr8DT9UzS5VQyhRQt0ziCSkgMOHwtzzCk7UUimVfxArTxJmJVQQmkpBDEAdX8nFWEgAeJQBUVCkpXf8ARqGE8Qd2enygq6007l+d/chpj8uaE8KWWVy0hVSOJCzchGbhgKt3xDGmpAdQSusLAAUQqWoFgpQb4DeM+VNCAKTUvgUiYlSgqWQFEpF81FN+ljBpuoCA5uVVg1pLB7ApUDxKuT0I3hO/H3enhw+xcYre9RzUTiXC1KSUpdNQUSoXpAOwpdji0VXPrdYEtISEghJb9mwJuTkt5xnGcDd6xQw4lChRCiBcOqkcLCxteDjVVMslSl18RUkUFADJxvYuOQiaaqt+nu+BoaYmlKUzJfeJFkKUT658QSRsUnHnF5c8JWoIKVJUaQpaWDFhUxekjntGWrUConhLl2DpSCeQswBPyjpnugAlRKSAkWpCSAbXd3Js38pyc9++notSrNVC/GkJqUniK0klIQHBthiSC8cVqXSCVlSrpYg8KR4WJPU2298Z69Qy0qZBcAlICggO7pIzZnsTfeKypzggk7FIDUuSXcva3SBRfHfv9qKtGoJ70lk+FNkMHAAAdvWLX84MmeUvdSCl+bpOGtcXs8ZPfMlNk2BsHuxPi6npHFT7G5BcMNiHu5dxtzhZLVem+I1KjSXqeEjhLlIL5sXcfd74JNmkUpKSkjie4qSocNuTDbnGQue9IYWJvglzvsWt8YvLmOR/XtfhDya3vkPMb8qc6yEqKkBqXsetnYQ1M1gKgpgFFOAAGxgDEZWhNIfoPxgatTjy/KIWGrKzDqZzO5Juctz6RRWojHn6lCGUosxUBc7u9uXXZoKZ0Wkroh8DRM+KmfGcZ0VM6Kyks0FT46mbYxmGdBVzWRFKJlI73sSEu8jkaUc+U+WCouFQuFRYKjSjuoYqjoVAAqLBUIKDpjT7C00mcQ8xRBQVVJpCQeNkuXJVwF2TYRnaKYAS4cEEAnw12pSXsd1Mc0Abx9H2Vpv/AMmYuRqpchEqTLvOlhXeLUFklCBU7DcF/OPN6T0medwh9TqwsGOXNIW7VkpSlUlCiFmQniUEikFZpacFp4lsLFBwGYuIxNbq5qyDP4Zg4Snk25ubkkhg3hwI1PR/0gV3k/vWVNv3U1SaUkcflT6pHR9891uk+lTdTMVNCVS1AqmK/RLDB+IDZXCCAXFIYnPP0NqOKsxrjpuDowVkDBB8n/GLzpmLnG6qm+VvKKayTSxBBSp6VJVUCQ1QwCCHTYgG4OCIrqDhwRYZAH3AR7aPNoPNNk2A+N7Dn/XxEXSs0Wvnkefm1irlsYBOPCi1ufOw6D8fOCy/Bc9S5xlrP05eseYgJrQNKAYEhgG8yb4NOHBHw5R2fNJd3A3exN1MGJ/C33rd6SzcRI4QGIAvchjfwn47xJvC1RBOEpALZU74wX+MIWUYUSpzbdzlhfzODnpbEXlckP1VsLX2f2v5tAZl7rO5ZLgqyTdW16rn7oMFsOLgTyAubD4mwv1feEFBZk4JDA1KY+7L/iXheYprqIJL2Bx5tbnYQIzSp6eFO/Fc2OXN3uGHzvF5bt9W+DUpmcOMPhrY/B4KKSoOrPGS92HV1c8cQ+cGBySyWOMe1zL9P6usmlLsxsb4HrjfPqm3lBVW8RLvY3F3VzFr+UIQwmYdnNxguXcYGen4xWtuV22I2D/1fcwCu+wxzAIcb5P+8RKrcL7VHw7DcnnV8vKCgGe86g25ta/PyNusXSvm48x1V72zCqFbgkdWsM+sb24Rbr744A+DkOWDnfD4hUNDJm2sRvhxfzPw90dEwnD7YD/OFlKcgOcF3NRGXttuW6x0m6nvfKn59IKGMpmYx8/63+UOaS5Hn/FGdJOLlvP8PtfHEPyVUj+v2miWgboeM9vgPxhTvseX5Quudf4QEzfi35QlEdh581IDrpYVXLWdwWO1o6J1rG0KgIJFdRCVAiktcK3G4IttmAygEhhgPuTm+5Jz1iIp9Y9NOZppkWuvI0DNivewp3kV7yNqMx0TINqZrBoQkKvHdXNgozlxLiZEhYLiQ6Jynz4MWCoE8aHZyUpAmKSVqqAlSxetXXo7AN+0cJusbFWFDMzuhhubpBuyNAJs5MpS0y3FRKiEsl0i5UQATUGG5IjW7O7SSZxk6XRoqCikmYusilRBKlU8PkOQzHzmp9F9QVlUxaCsmtSUkqUEkuouAwZ/J942eyFlQ1SJKgJk2ZWzsopJAmAGzkKrdvbjx8XpM8SLbfodccKMXSPQe0dXqGSiWdJLCEIcMu8woSpV6xao2thow+2O1hKkg6/RaObNWpXdAJIUUjxLUskm5LANsT57Gq7BASFTVNVShDUqqNMtJqYhTcBDsbGPmPTFHepRIQQCgkpqL0SUOApTC1VgBu/SOGLt6mzPndR2MjVFUzRyly6U1TJZ4paQGulYHCOhcdRGlotPJk6RcvUEylTRxUgGYFJWFJZO4BSAXYZuCXjUl9hLny0I71GnlSg4QoHxFnVMWDdarXYgYGIc9NfRRBkInS5gVOEsEkCkTglkqDPZYcNzuG5dnRlWInLgY4mqaR8L2hqBSmWKmClLKlJSkqUphZKSQAKfaLknoAHUgil28IZg1vgIWUGLEEHraCTJZS1QZwCOoMe8lRw5RmdZKCWZsb4Tc2GbRxa3lXdIB86jfybYdWOaWgGoCmSVOx8L9G/ApiJSpSH9VLi9hzYczj4jmIBZNA0gOlk8I9dZ97ge4mwzSIuhsSnxxLUyW2LXsCCN323hdFS2SLsNmAAffbclzzMHL2SGLYCXI3fzyb8t4RLiHqCecxZ3yCdmBDnnf4c6TCl3UStfsjDtuQeZa3L3EOoWQCKkj9lJc7i5GcnJx0IfoQoBlNLGDsrnjxXDdLwAo737BJ5uSpQJawBUQM25i4w/rA3DwRQBAykcTJJ3d/ZfFt9r5ZdYIJYUht+El3fJJ9Uix25kuRiA4Y2U6mPnlVnxjn1gChpU0Xa4Y3uP8QDKuXnhvOtSWLAqFnpFgL+spLvjYfKAKU9V3LHwgr9okkk25uNi+RHFqNyopqF78Si3PIHJi20InKNFVw5JDhlJLl3sKjiz/Ae6oUC3MN+1VYb3G2Gs/SFxUVYpJ9rqQLO5zyvmLl2AdyGN7MGBHi6WYchm0AUNKWP+473JO7twsBv7ooqYKRckOOj3VtUWs+38wzFkCrBFiLuCH57hhjFootwACeE73IFzhrbHHWAEhyYq6Q72xfbo27f7BoktXErIv5Fn/d6HG2MwtMBqSLDhsdt35jIVBJaSVKS4N7m7ZZ+tzy3gF3DulIYE/wC+OmGbfeCzJ38tva5jnCyBbLAfyduZ/rlAVF7uL4GSc7DqG94gozu2HVMvm9nO3yeKGaP53gCkkMNy1t74flFVEAZvyF/m8BaGlqDEvSAHJUR4XN9mx7yD7s3TzpwUO9CUpIy4JBdgCAeF753YZMF1nY656FTQQe7CgEhJcolpSSQSWu7gZN7CwLc3SfStPJH0iQFzFFBlpH1oSmpZMx1UpSCgHzI8o8bFx8VzbTqj0oYUFFWiqlxXvIWRJMpKZZJNNwWYEKCVBvj893jtcepgTc8NSfecmJHLJo0NMreAzprmOJUyYWK41MUtbGgqJAAuJAVRly0uQMOQPJ4+h7G1kuidPoP1QTI045LmFqldSSkn94bxg6KWVrCRlVQ2Gx5xoyR9GXOkLAVKWpKgpKkllJLg2P42YR5f/IytqJ6GCq1Pr/Rn0eXMT3pXJPegkErCVqAUnxHJJp+CiHLR8P8AQJk7VTRJlzFfWrUDLBUQHYHhwDz6xvaPtGXQpKVpQaJgEwmlXF6oDsP+7PKHv7Ou30aJU5RKV1y0pA7xILpJOScX+UcOBBpam2JJN2hbtCV2pLQ6jqUpSMqKgAAGdz0j5bsftUSlpE1ynvkTFl+I0kFlZcfnHofpd6cTp8oy5fdoQpCkzOJKiQrlxcNvOPLZ2hPtIHvaNZxS4ERbfE9l1/aCpSZqB3c1FAVZX1fFlyRctSWF2BIMfG9o6vvNIZ9xMkagIf1DLXTwlO6eJHkUQp2N2rShMucoKQkMlSFCtI9liQFJ5XtBvSDtZM3So02nQkJ70rmTFKQFLbApBO/E7vYDAjGm3qVolofP608TiwIBAdwAQ7A8stFNV6vGFCkNnh5gg4iazTKQmXUpJJT6pJZiQMjk0BnrSWpBFg7l79LR7uBPNhpnNKPaD6ocKCVBRIwPVDJZ+rW/dMXb6oFSwAPAgMSc3IBtd83z0dacpNKKQp24iSL4wBgPV8oMgoCMKKjuSyR5AXO1yR5RrZm1ogwCqU1KCUsGHS7GkXfJc8+sWnPioJTyPC9/ZBKjd88oWCkMPES3RI68325R1Spb2CtrBh8y+zbD8yyVEbWkgcPDyLCWN8KUaiCH5co6iWwd2tlKaXDO9a2y/wAy1mdeYqU1qne5yelyoDkPDzxF0qkjZZPW48rFJ8T3+RgsVOv0GmoIJNk2PMkm78agHwBY+sMl4i0FnBey3KhUVXy/EnLB3363DOVKctXjZme7Zv7PwPO3FrlEYULKa7/9rv5nDbdYLJpjU4HicHwnLAf827cW/Ub8wqOLSpjd/DgClSrsLm4zZttmhVUyVxMD4bWvepndXWXt6v2otUm7Bd2YlnHMsCHLNbEFk5RuhVTKUlOCQGIS5yyiw5v1beIUlkMpsMbXUUiw5bgvlukLBUoG/eKHuD+1bycZ/lxUyUybL6s3IObkvxAkBhmCxUxtTjwkJUw3CUqDKYirNrPbcEAwFQ+rBCqkOKrcSbnZ/v8Aabe45i5LMy/Pfexe3s3YY2galy6QQFVA3BLhQc7hiLMHHLq8Fjpj8xPGhiBw2V1APNhfIwRWINJTdfFw1XVkm/n1Jt+MJKMsrTSFNSKhu+zH4P5FrFgdMxDkkFn4Ug2Z91ZxDRlK+AQqFLqNtgGqOH8hm5fEBWr2lOenEBc5L872fMBE5IFwVK6lk/K5+Iz74GZqBgE9SW54AxYp53By8A4xoMspsyvMsWH4n4RVa0tZybXwOtoCuam3CQHve557MPhFVzgzBIGLuSfvb5QrLo2dJ22pEsyQtSUF+IISVirLhwVBgC1VjzFof7e7XkTEIEtSgUFdASgCkFLJYlIa7P4rBt3HzcuXWrhASBlz5kOTu3lh+cUlyFl3FIykkp4xfDGxtgsfgY4caHR+s7b13xOrDeLl04Bp2oKi5zFZarwtVBtObx3RSSpGLt6scnTGEK1xyfMgQVDEo6DQVEgIVHIVl5SvZah38t91NyuXAv5kQL0jQe9VVcgAOdwMfKE1zCC4LEXB5HaNzthH0gy5qGHeJLj2VJ8Q90eV035lI7MM+S7qPofR3shKqFTlMlZZAemq5BJPJwfgYW1vYkxDtSpncA8TB3IScixw8bennidppBQkEyZYlrTYupKlEFv2kqB83EcDlpaNKNvU9j6NSEBEvTqKk8RlzCpctxaogC9+do+Q7b7M7lQpLoLhJ3BGQesb+i7SlplUpSqsqJpDcm5uPJvfGb6SzzQhJ8SlhQAywBHzUphzYwRnYNNGAAOQhzT6ULKEgB1K/L+cOyPRuazzCJfQgqUN7gY+MOdi9nKl6hpjcKVKB2IDgm/73wirEC9IZMmUJcqUlimoqVuoFgl93JSo3w4jM1RU4rDGkNwgOOdhfk/SLdtazvZy5gIIU1LPZIDJFwLsB8YBOQAQygqwwCG6XEevgLJBRMJO3YebVSh0slixpZ/3mvsc7wcd53VpfCx4u7dxd+Ija+OXSFZ4ZKDUCSMB3A62bmG6RdMoGU/eJyXQXBe7bXLDOLs8b5jOtAyEzKQ0qzBj3bvli5G9z7ukEUJpv3IFhiVtfZvP7PSF5EoMKZoSWuC6Ru992x+95xebJD3mpKsnJfL8SXc2f96CxaX+mMrXMY/UJHlKIs5J9wNulO146mZMH/JT75XuOzbg8nL7wKbIs/fJIc5O7sTYnLJL8iDsW6iSbUTg/Daopuzpb3FSeYIazw7I0r/ZacuZd5IuM92fCAQT7uezDlFFTZjD6lOFh+6bHiwMjHSBTpQDtNBsCb2cAtuXdL4dipizx2dILcU4eFTglRNIPCGvc5aJzBS3ZdcyZxfVhLoe0tmTx1NyHEv7I9kR0qX/AIKbt/yzcXsPmHF7C9oovT+P60EBLqL2KxWwzckILH9sc72mSCyvrkm4qNRKSeJ75UWBOL1dbvMJ0XeZVaSNrd24fbL5Nm3doGFrZP1SW2+rzYdLukA+993jndubTvVYXD02F+KkAGktVts1uLlrZLzGcbqIASySMkE2KAwBxawELMKluw6zNx3KU/8AlANm5cNzueXSAmYoofu00gjioHO125uPc20VXJFN5roGNzv4UO7ODc05i3dlgSt5jikA1Kd91A2NupuIaduhOkhslRKSUAFrMhgR5NeIkzHU0t1A34HpPJmb3NEmyyJiB3nGRcu9Juwqe5t90LolArmATQCLBRLBaedT4wWv8o0bpGCVs7KWulxLBF+IywrBvcg+XKKqVMY8DA/9Mftcw/t/Z/ZtXRy1FJ7tbK3SCQbG13Y33wLXDh6FCqSRMBHrcRF+LLgPYKPPixciM8xrlRaepdqkMx9gJBOz2D2ik2YpiCGFnZAFvVcgPy8/fFJqSKWWk34SFY+LFLF7lue7xJyV03Lpf2nDlnYPc4doMxaijW7I0adTWiYpMtISVjwp3AcBnWA6gwvfIAhzW9lpMqQNSVpWJai4UgoKgoUANxWQVklTm4Zrx88UzDMFzXl6nILlyS9rvnm+92O0NbqFgd8tRHIsOocAB7vc7xwY2CpYnzVf19Dqw5VHgLTJjqJ5kn4mCyDCgMHCmEehFmEkRarxWqBlUSqDMVlGAYkDBiROYdH1S/QRBP6Zf2R+cNaH0UMlyhapmeFSWBJDG4wSN+g5R6n9DPMRz6GrmPnHzsumuWjZ39VR4xMrkD6xBKUmkFQVdsAt4Vpt5sDGD2nqzKmifINHeVOLMWO4xdwcZdo9z7Y9Gk6gcRKFNZaCyhydwQodFAx5/wBv/wBmmtWuvvZepADJApkqYYFIARhrveIhiYd3Y3GVVR8qPTSbQwlSavaIUfgmpn+MC7H1KlTF6iY8xYYB9nBcgDFgwbF4PrfRGfJbvtMpD1EOtJcJDq8KyLD8OcW7M0cyRPSEzvohXLJUZgrHdlxdKUqBdiA/xEbKpLQz4GwNSuek0ikMalFwEo9YubqVGsr0Xm6hAqK5YpCEBhV3VyxchnJJgHYcgLWqanUCYJLPMWkBIWCokplukXCSznrcER6N2bNRPCzLW4QsoU4IILA42BBBHQxDk8LtDSzHm/8A4cPhcwDqEH5uIIr+zyrwqWlreqXIs9zHpmj0iSnhU4c9d+pgfZmklkLoJ8an83POL+Omr1+wuqVr87s80/8ADyqwWsFBYnhLuEnD2yfj0iK9AMSwovkq4X32qbb5R6T2dpZfez2JJrDuT7I/GqKK0yDqgwUkhPuVYvfy+7pF/HTzNeHLwI6rsrz5nnSvQQNSCXSwJDO7HIKiOXLG0RHoSlSWcumzpbYqd+IvsPcI9E1GnQZigxlqcMX8VvO+38oEiQm/eBjxsoEgG6t3tez/ADi102dfol4Wv73R56PQ9KrOrfwpwA4D38vhvA1+iCS4qVYs4FwwCr8y7v78beiStMKh3mOPizubhQwAWub5ikzShybkOWJL2oSwqAs+NybdYv4yV8SOr0PO/wDhFKm4i5fCWNrje/wO/Rrj0ORgE2JGDhRDOKnsLZ+cehSdJwJckj6x2Zdthh/lu8dTpQVK6TJdkkFhs4Pha425QvjHrruw6t6Hnh9DgWurieX4MEVMQzObDL49wt/wUkmnits12ST4i/TAb5R9/K0qvq2UFPPmAkEgDxc7nfB6R2VpWIDhnWwIKSq68Is/vhvpb571BYZ8B/wYCCt8kAcICQCWsKh8yfxjifQcFkgkFLFVk1FwDl7Bycc92EfejSKb9sqRtZAqG+OW/wDLkjSkiZcJSCKlOXVbmQOu+8Hxbp6h1e97R8KPQ5JVU7Ja1ksDfN+Ive/liwvL9CgHllSnNwaQVEB3YO2wv+cfbytMXlkszChA8zckDyPT4w1p9MRPVcKVSScpYObB3dy3xMP42Ubdk9Tm3verPOz6KJUmp1Du3ChTkjmXsfxeKzPRBIcufrC4FPhB9kv1z+Fo+90mnfTajLgzMEXLX2MF1el+rkbeFzfhxsw+8Ygl02War7/axRwNPT3POpnoYgAJqW+5pvfo7f18eL9CUuwXMG3hHXPwGI9K1um+uSEvVw8gFZ87WbH3RaTo+IUKsSXdw3i8IYPb1ufyz+NeW77jXqda8TzP/gdJ/wCYsWfwg/1iIj0Ef15l72QP63j1LSaM3pWCGDZLF1ZLneJI0i3SCUkU5e+2wEQ+nPXUtYPA847P9BwlVSu8WlikoUlgrYOQ7XAPug+r9CisAXFKUJCwl1qCUgEKJAs4fG8fadq6r6LIVOmsplEBKKiSST0xkk7APBewtR9Jld4EmWQpSFJU4IUksdrjcHeM5dJlec0jhqqPPB/Z7/1Jn2P5x1XoD/1Jn+XHqQ0Z5p+f5RDpFcx8/wAor+Rmu8XULkeUn0CH+LM+wPzip9BU/wCKv7A/OPWBpDzHziw0n7Xy/nC/kZcyuoPJx6Eo/wAZf2R+cSPWvoXWJB/IS57+gupQxEiRI8g6iRIkSEB5t/a7MMtUiaE1MlaACeFlXWD14ZZf9mPn/Rj0q1C5s2YEykqmITLrnKCmoB4ZdSSxdYLdRmPT/S3sMauQUWqSakPiobHofyjxntOvRTQjulJ4iooqKGWKRUg02CgAGIINIIj0ujYnY04o58Ra6gDrJmlnzHDmZdYq4FglV2CRuVYZrjEejf2ZTpihqZymQJq5eCKUhIUnhFLAWSnfYx8D2eRNEybMlA0i71LEmWLuQ13cms2e1mj1v0F7tEnukNWkVKAJUAlWGJDYYb7c40xZ1FtkRjbpGzolFyL7kgmopL2u+988usW0CiQt008avffMX0kulLWycAJ3OwgXZ2FcQV9YvBdrm2TvHBJp5mvA2imqvxBdnn62fwgcYu2eFO/wLdYHOb6SmtmYU3a9287v8Ra8F7PJ7yfdxWN3Y0h/y92IEotqrDKQ9vP5DhvfeNV87/6+yIfyrz9zmqPGoK40lSdgaSxYWud7McfEchwFUnvEurqpJdTdOuzQSd+kXSGIIqBwQ1zkgDfDl35wHTAFygBB4hg0kOrekPbYFrfDRfL9N/sh/Nvfoc0TVAy1FSeN0kucnnckjmWiqQ6lmWWUFGoHdVAsVBgWNVr/ADi0qkrTVwTONrsCalNwhTkYF2iTUuplhlOaFAVH9Gly1JSna/XaLvtem/P+ya03tf0U0qU0I4iOKZZToCldHudhbcdTBVeNQWQpQmS8pCg/7KQXGxcxyXwpTWCf0grBwL+JZbflzjosVMK0GbLpuVHzOSbfhCbtt/jmFUkvzyKyx+iYkNqJjkusvxesqyR5eYvHdL4gELcut6SFpF1ZJNR2xc9I5Iln6qm4GomYSEgBlHkNgcc2vHZJCmLkIBXlRUpZdZDAHz69IH375iXHfgUlJSZZAJSmpFSrhSuIBmUm/wAdhHZahx1kDw0oBKNhkVAEnhPxjiiKB3iX4kUoYN4vZzhxvnEWkEjvLlZNOHVTawCbNZxl7CG+De+7v3yQLf8ArfNgpQZaSVGpg5NqA5dipJ2fdoc06W1ChUXKSz7qc5ZnDdNukKSEspLDlYEJ3twqxcPZvFu8M6Nu/WJdIBSXIJcXLFmpJf8ArIhYnf5Dj3eYppP/ANbUX3XcupOLZqB+e3SD6wDu5AqJ8JYBiRbADNZw8C0SD9G1FixMzYIV1ubdYNrW7uS9LcOVKXe1reO8Nvt/+vYSXZ9PcL2gD3qOIDw0uS2bWCuIuByzF5QeY7Ul+KlL1eKxUU8rMPjaKatDzU01JekEpSBv7Shhmxyi8tPGHU7KYEryriZ0pAGf9rxj/ivI1/y9Q+lSLk1JdIsSzJ4rgA288xzRjw0qBRScOSS4d1PzjmjZ1WBVSCqlJD5s+5ZovpkuUq4hweEs2wwOeYyl3735mke7e/ItLkOgpXxglTuA2cMNt/fBNPp0oTShISlyWAYOS5PmSXhKfoUzZKpaZkxIKi6kLNYIPtO9wB/RjRAjOfmXHgSJEiRmUSJEiQAXEdjgjsWSLd6fYV8UfxRK1ex8VCCxIV+BQKpfsp+1/wDWJUv2UfbP8EFiQX4ACdfJH2j/AAxSdIKwy0y1DkRV98MRIalXAVWeJdq9lTtFMmy5wnzZc2oIpEwoKXJS1NnxnF8ZOp6F6waFaxPmcREuXxv9WlQUsCipwCwINgXHOPWnjJ1no7p5s5M9ct5iWu6gFN4akgspusdK6TaqSM+rp2hrRpNPCpLOfVVa/VdvKB9npUymV66sgF77ELx5w7Lx7z95gemQAFMAHWp7ZuYxc+JWXgJ6FKu8n8QetL2JfhDZNvJ/hA1omfSAxGMsAGY+ZJZ+lob0dPeTiC5rAN3bgRZntACoK1LBwpAD8GXqLBSgxDPjnGqn2n5eyIcXS8/cHqUq7y6txT1t7It0cn74CiWq5UVDxsWTUkOp3U7AO9hDS5gWqYkhSSlSbEtUKVMeFT0nq0D0kwmtEwIqSVFg6hS6ykuQL391opTqInC2AlAggE2NbqDslLqclZFy9UVmyyAQSVyyS9hbgQ1j5j7MMaIrSsImcR4+NghKrqshLk2s7nJgaplKyFUJKysgFSlqWkITgMGLPa7eUWp9ohx7JTSSSmWnulVJJmWcW5tZsbfnFpEt1rMtbGtFYIcC/q2Ad47pnAQDwgmap0y6EtsFuSxseTvaCzpvEozAUJ72WEmouS/rBNh7yfdA56vff38wUOG/pyFpGnB7sl5X162BpBKuIu3NwBF5aDUkzC0wlYQkcQF1vgc9+sGcpMrvAJijPmMUI8CTXl1GwJDn5WjsuYpBciqW6z3lQJcGY/AE4a9n3gc3v14X9wUFv3r7AEoUlLAEl0OUpSPWDXUrn5wOVKI7wpUD4aipZ5PhOL2gssKEoEfWlapbkJU1JUCCUKWSwsCH90WkKJUsIpTLTS5S9VYAcUlDN4rgv0u8Cno98toHDVb34gdPKukDNriXgnd1HlT8IYkJWqcp1EcJzazkeFKsZLk7+UA00xRIWypoYUBAoNN3FK5jEi9zS7Yw7Ukq75TiURSe8uQoB1tak1Ya7WbMKcuPkOMRLSJbTTi6W46mCluw2JN/hBtbX3coucps3dnbxcTP8IroAoyJ4crDrpAQZase0SArYuG3EG1hVRI4UJBptMVxJNmASAQrkeIe+G59v19vqJR7OnLu8/oc16CZqK6MC/Glg5yxb2t47KBCxZIuyRQzDiu4dg/NtuUW181JmpCieApJFBIJd7EpL2fw3hgJaYCEk1G5ewHGME8rsBsYjN2V5b4lOPae/wCiuiWu4ABAA4it3Lnk/WOSXqTaXXRbjLtbAp5QfTJLm4ApDMLjN+XuaK6YgFIuVUXJT5M5AbyjNvV17lpcLFpCppUgyxKEkFYWkhYUo3pKDSAALbc/c/Wr2R9r+Uc0q1EF00hyzkE5Lu1h8TBoym+1wLjwBd4r2FfFP5xO9PsL/wDZ/FBYkTa5FAu+/ZX8AfuMTvxyX9hX4CCxILXICo1I5L+wv+GJBREi9CSkSJEjMokSJEhASJEiQASJEiQAB0kkoSApZmFy6iEgly+EgCBdnacoEypKRVNWsUqUpwrBNQsegtDcSKzMKENCgibPcKAKkEEpQEm16Sk1K61QLVEI1UpRKE94ko4pqgpRGAiUeE7XDG8akcIhqetioR7TlENMQCVJPElCUFcxNg1SiGAucxNVpitIUj9ImqgKWtKOIsqsJLKs+QWMPxiTe19LpFJk/owpaUhkkoExfhBOz/CxiottUuKB0MyzLnh0lClIMwBVIV3c0EXAUMhwdo6iWpYVKmCYGIFYIR3gpPEihTpxgtmDKpMwTO+NklNFSKD1IZ3xg7CKa1MtbKeUZiHMoqNkqPkXaweDNqKgCZgCUS9T3Q7xZShJVWJqabAhSRxF/DfzizmUqyVLQVpCUISgCUkW5h04sAWhjTz00JExUoqYBQSoFLjk94zD2HLWsKKpkxVThQUUJQl3I+rpSo7Xc35RSa1sK5DsuQUUd0ykmcsrrWtRANT0E1deGw8oXlT5YEtUlQRLTMXWgISh3quQoAp2L8oZXpDKpGnlyJaCsqmAugXDFSQkMVNsWdhcQHtHRon01LVMAN5YoKF8grhNPm4I5wJp8d8QovIZalzEpWlQUEAqUaFgKSQQlKykh/WZ8iBmmWg96ZUiZNWlBUhuJbCllKSKi2xHOLS+wJKZYlhCaHBKSCU1gDiFwQbf1eHNJ3tUzvBLAqBQUKUSQzcQKQxsME5hOS7goWXJebLSsTVFCAoTAaElQJ8VCg7t4SGMG08g96pZTLZqUqAPeeIkgn2Xv8ILLkETFL7xRCgAEEJpS24IFXPJOYkjSJlhXdpCaiVHLFR3/wBolyHRn6JQVp5lKjPBMwU8KSCXdHq8973zBZ0gmRLoQl092oJmlyliD4hVxDneGJEuYqVTMIQtiHlqqbkQVJF+hEdVoUqliXN+tDBysJdRGCQAA/kBFOevqKgHaM1KZskqmlFSqUoNNKySNyHqxYH3RNPKomFCULCXqC1LrSVEKcAFZUM4YDLQxrRMCPqUoKgUsFqKUkAjcJURjlEnyFKVLUJikUlylISUr5g1JfncNmEpaDrU5pKgD3lLgB6HZnVsb4jmh1CZiUKQoKSU2I6EA/OCS9IhK1TEoSFqAClAMVAYc7xw953oPB3dJe6qwryZiPeIVp2ASVj3q+8xeAaPTlAIMxcx1EgrpcA7cKRbOb3g8Q+IyRIkSEBIkSJABcR2OCOxZIMR1ozl9h6U502nPnKl/wAMRPYemGNPJHkhI+4QUijRaOQj/c8nZDeSlJ+4xw9jyv8Aqjynz0/dMhUgH4kZw7Fl+1qP/Van/Viw7KTsvUf584/eowUgH4kI/wB28ps8f+YT97xP7uO0+eP3kH70GCkA9EhA9nL/AFnUD/I/GSYqezZn63qfhpv/AI8FeIGjEjO/u6Z+t6j7Ol/0I6Oz5v61O+zp/wDRgpcwNCFZ+gSpVTAKd8JUCQGBIUDdrOGLbwL6DN/WZv2JH+nHfoU39ZX9iV/BDSrvEW+jkZlyl/8AaKD7klx/7hEeWPEhSPNJYeakukfGK/RJv6wr/Ll/wx36JN/WFf5cv8ofqAeWhCg6aVDmC4++O/Rkewn4CEZnZi1F1TnPPupdQ8iziKL7Jm+rq5yPJMtX/wDRKhBXiBpJ06BhCR5JEEjPRoZwzqlnzlyfwQIt9Dm/rC/sSv4YmvEY9EhH6FN/WZn2JP8Apxz6BN/Wp32JH+lBS5gPxIzj2dN/W9R9nTf6ET+7Zn63qfs6X/48FLmBoxIzx2cv9a1B92n/AAkRYdnK31E8++WPulwUuYD0SEf7u5zp5/fb7hEPZad5k/8Azpg+4iCkA9EjPPY8vdeo/wDU6gfdMiDsWVznnz1OpP3zYdIDRaI0If3RJ9lR85kxX3qjh7F05zJlnzSFffCpAaBEDVNSMqSPMgQj/cGl/VtP/lS/4YNL7LkJ8MiSPKWgfhBSA7M7Tkp8U6UPOYgfeYB/f2l21OnPlNQT8jDqJCRhKR5ACCvD0ATHbWn/AMaX8YkPAxIehJ//2Q==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5" descr="http://www.km3net.org/images/deployments/DU2/DU2_spla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3851275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3748088" y="2076450"/>
            <a:ext cx="541813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b="1" i="0">
                <a:latin typeface="Comic Sans MS" pitchFamily="66" charset="0"/>
              </a:rPr>
              <a:t>3/12/2015</a:t>
            </a:r>
            <a:br>
              <a:rPr lang="el-GR" b="1" i="0">
                <a:latin typeface="Comic Sans MS" pitchFamily="66" charset="0"/>
              </a:rPr>
            </a:br>
            <a:r>
              <a:rPr lang="el-GR" b="1" i="0">
                <a:latin typeface="Comic Sans MS" pitchFamily="66" charset="0"/>
              </a:rPr>
              <a:t/>
            </a:r>
            <a:br>
              <a:rPr lang="el-GR" b="1" i="0">
                <a:latin typeface="Comic Sans MS" pitchFamily="66" charset="0"/>
              </a:rPr>
            </a:br>
            <a:r>
              <a:rPr lang="el-GR" b="1" i="0">
                <a:latin typeface="Comic Sans MS" pitchFamily="66" charset="0"/>
              </a:rPr>
              <a:t>ΠΟΝΤΙΣΗ ΤΗΣ ΠΡΩΤΗΣ ΣΤΟΙΧΕΙΟΣΕΙΡΑΣ</a:t>
            </a:r>
            <a:br>
              <a:rPr lang="el-GR" b="1" i="0">
                <a:latin typeface="Comic Sans MS" pitchFamily="66" charset="0"/>
              </a:rPr>
            </a:br>
            <a:r>
              <a:rPr lang="el-GR" b="1" i="0">
                <a:latin typeface="Comic Sans MS" pitchFamily="66" charset="0"/>
              </a:rPr>
              <a:t>ΑΝΙΧΝΕΥΤΩΝ ΤΟΥ Κ</a:t>
            </a:r>
            <a:r>
              <a:rPr lang="en-US" b="1" i="0">
                <a:latin typeface="Comic Sans MS" pitchFamily="66" charset="0"/>
              </a:rPr>
              <a:t>m3NeT </a:t>
            </a:r>
            <a:r>
              <a:rPr lang="el-GR" b="1" i="0">
                <a:latin typeface="Comic Sans MS" pitchFamily="66" charset="0"/>
              </a:rPr>
              <a:t>στα 3500</a:t>
            </a:r>
            <a:r>
              <a:rPr lang="en-US" b="1" i="0">
                <a:latin typeface="Comic Sans MS" pitchFamily="66" charset="0"/>
              </a:rPr>
              <a:t>m </a:t>
            </a:r>
            <a:r>
              <a:rPr lang="el-GR" b="1" i="0">
                <a:latin typeface="Comic Sans MS" pitchFamily="66" charset="0"/>
              </a:rPr>
              <a:t>στο</a:t>
            </a:r>
            <a:br>
              <a:rPr lang="el-GR" b="1" i="0">
                <a:latin typeface="Comic Sans MS" pitchFamily="66" charset="0"/>
              </a:rPr>
            </a:br>
            <a:r>
              <a:rPr lang="en-US" b="1" i="0">
                <a:latin typeface="Comic Sans MS" pitchFamily="66" charset="0"/>
              </a:rPr>
              <a:t>Capo Passero </a:t>
            </a:r>
            <a:r>
              <a:rPr lang="el-GR" b="1" i="0">
                <a:latin typeface="Comic Sans MS" pitchFamily="66" charset="0"/>
              </a:rPr>
              <a:t>της Ιταλίας!</a:t>
            </a:r>
            <a:br>
              <a:rPr lang="el-GR" b="1" i="0">
                <a:latin typeface="Comic Sans MS" pitchFamily="66" charset="0"/>
              </a:rPr>
            </a:br>
            <a:endParaRPr lang="el-GR" b="1" i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i.ytimg.com/vi/F6ZExoQrzOc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9525"/>
            <a:ext cx="9621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020888"/>
            <a:ext cx="8229600" cy="4075112"/>
          </a:xfrm>
        </p:spPr>
        <p:txBody>
          <a:bodyPr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Comic Sans MS" pitchFamily="66" charset="0"/>
              </a:rPr>
              <a:t>To</a:t>
            </a:r>
            <a:r>
              <a:rPr lang="el-GR" b="1" dirty="0" smtClean="0">
                <a:latin typeface="Comic Sans MS" pitchFamily="66" charset="0"/>
              </a:rPr>
              <a:t> πείραμα </a:t>
            </a:r>
            <a:r>
              <a:rPr lang="en-US" b="1" dirty="0" smtClean="0">
                <a:latin typeface="Comic Sans MS" pitchFamily="66" charset="0"/>
              </a:rPr>
              <a:t>NESTOR </a:t>
            </a:r>
            <a:r>
              <a:rPr lang="el-GR" b="1" dirty="0" smtClean="0">
                <a:latin typeface="Comic Sans MS" pitchFamily="66" charset="0"/>
              </a:rPr>
              <a:t>στην Πύλο αποτελεί τον πρόγονο όλων των προσπαθειών εγκατάστασης ενός τηλεσκοπίου νετρίνο 1 </a:t>
            </a:r>
            <a:r>
              <a:rPr lang="en-US" b="1" dirty="0" smtClean="0">
                <a:latin typeface="Comic Sans MS" pitchFamily="66" charset="0"/>
              </a:rPr>
              <a:t>km3 </a:t>
            </a:r>
            <a:r>
              <a:rPr lang="el-GR" b="1" dirty="0" smtClean="0">
                <a:latin typeface="Comic Sans MS" pitchFamily="66" charset="0"/>
              </a:rPr>
              <a:t>στην Μεσόγειο.</a:t>
            </a:r>
            <a:br>
              <a:rPr lang="el-GR" b="1" dirty="0" smtClean="0">
                <a:latin typeface="Comic Sans MS" pitchFamily="66" charset="0"/>
              </a:rPr>
            </a:br>
            <a:endParaRPr lang="el-GR" b="1" dirty="0" smtClean="0">
              <a:latin typeface="Comic Sans MS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b="1" dirty="0" smtClean="0">
                <a:latin typeface="Comic Sans MS" pitchFamily="66" charset="0"/>
              </a:rPr>
              <a:t>Η προσπάθεια ξεκίνησε το 1989 με κεφαλή την ομάδα του Πανεπιστημίου Αθηνών.</a:t>
            </a:r>
            <a:br>
              <a:rPr lang="el-GR" b="1" dirty="0" smtClean="0">
                <a:latin typeface="Comic Sans MS" pitchFamily="66" charset="0"/>
              </a:rPr>
            </a:br>
            <a:r>
              <a:rPr lang="el-GR" b="1" dirty="0" smtClean="0">
                <a:latin typeface="Comic Sans MS" pitchFamily="66" charset="0"/>
              </a:rPr>
              <a:t/>
            </a:r>
            <a:br>
              <a:rPr lang="el-GR" b="1" dirty="0" smtClean="0">
                <a:latin typeface="Comic Sans MS" pitchFamily="66" charset="0"/>
              </a:rPr>
            </a:br>
            <a:r>
              <a:rPr lang="el-GR" b="1" dirty="0" smtClean="0">
                <a:latin typeface="Comic Sans MS" pitchFamily="66" charset="0"/>
              </a:rPr>
              <a:t>Πλέον αποτελεί οργανικό εταίρο της κοινοπραξίας </a:t>
            </a:r>
            <a:r>
              <a:rPr lang="en-US" b="1" dirty="0" smtClean="0">
                <a:latin typeface="Comic Sans MS" pitchFamily="66" charset="0"/>
              </a:rPr>
              <a:t>Km3NeT, </a:t>
            </a:r>
            <a:r>
              <a:rPr lang="el-GR" b="1" dirty="0" smtClean="0">
                <a:latin typeface="Comic Sans MS" pitchFamily="66" charset="0"/>
              </a:rPr>
              <a:t>καθώς στην περιοχή της Πύλου αναμένεται να ποντιστεί τμήμα του Ευρωπαϊκού τηλεσκοπίου!</a:t>
            </a:r>
            <a:br>
              <a:rPr lang="el-GR" b="1" dirty="0" smtClean="0">
                <a:latin typeface="Comic Sans MS" pitchFamily="66" charset="0"/>
              </a:rPr>
            </a:br>
            <a:r>
              <a:rPr lang="el-GR" b="1" dirty="0" smtClean="0">
                <a:latin typeface="Comic Sans MS" pitchFamily="66" charset="0"/>
              </a:rPr>
              <a:t/>
            </a:r>
            <a:br>
              <a:rPr lang="el-GR" b="1" dirty="0" smtClean="0">
                <a:latin typeface="Comic Sans MS" pitchFamily="66" charset="0"/>
              </a:rPr>
            </a:br>
            <a:r>
              <a:rPr lang="el-GR" b="1" dirty="0" smtClean="0">
                <a:latin typeface="Comic Sans MS" pitchFamily="66" charset="0"/>
              </a:rPr>
              <a:t>Παράλληλα, η ομάδα του Ινστιτούτου ΔΗΜΟΚΡΙΤΟΣ στο οποίο υπάγεται το πείραμα </a:t>
            </a:r>
            <a:r>
              <a:rPr lang="en-US" b="1" dirty="0" smtClean="0">
                <a:latin typeface="Comic Sans MS" pitchFamily="66" charset="0"/>
              </a:rPr>
              <a:t>NESTOR </a:t>
            </a:r>
            <a:r>
              <a:rPr lang="el-GR" b="1" dirty="0" smtClean="0">
                <a:latin typeface="Comic Sans MS" pitchFamily="66" charset="0"/>
              </a:rPr>
              <a:t>έχει προχωρήσει στην κατασκευή μιας αυτόνομης ανιχνευτικής μονάδας για μέτρηση νετρίνο υπερ-υψηλών ενεργειών σε συνδυασμό με </a:t>
            </a:r>
            <a:r>
              <a:rPr lang="en-US" b="1" dirty="0" smtClean="0">
                <a:latin typeface="Comic Sans MS" pitchFamily="66" charset="0"/>
              </a:rPr>
              <a:t>GRBs</a:t>
            </a:r>
            <a:r>
              <a:rPr lang="el-GR" b="1" dirty="0" smtClean="0">
                <a:latin typeface="Comic Sans MS" pitchFamily="66" charset="0"/>
              </a:rPr>
              <a:t>, το </a:t>
            </a:r>
            <a:r>
              <a:rPr lang="en-US" b="1" dirty="0" err="1" smtClean="0">
                <a:latin typeface="Comic Sans MS" pitchFamily="66" charset="0"/>
              </a:rPr>
              <a:t>GRBNeT</a:t>
            </a:r>
            <a:r>
              <a:rPr lang="en-US" b="1" dirty="0" smtClean="0">
                <a:latin typeface="Comic Sans MS" pitchFamily="66" charset="0"/>
              </a:rPr>
              <a:t> !</a:t>
            </a:r>
            <a:endParaRPr lang="el-GR" b="1" dirty="0">
              <a:latin typeface="Comic Sans MS" pitchFamily="66" charset="0"/>
            </a:endParaRPr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395288" y="333375"/>
            <a:ext cx="3167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b="1" i="0">
                <a:latin typeface="Comic Sans MS" pitchFamily="66" charset="0"/>
              </a:rPr>
              <a:t>Εν τω μεταξύ στην Πύλο...</a:t>
            </a:r>
          </a:p>
        </p:txBody>
      </p:sp>
      <p:pic>
        <p:nvPicPr>
          <p:cNvPr id="53253" name="Picture 4" descr="http://www.inp.demokritos.gr/nestor/hena/intro/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0"/>
            <a:ext cx="136842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3813"/>
            <a:ext cx="6981825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3998913"/>
            <a:ext cx="4275137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9525" y="5229225"/>
            <a:ext cx="745172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2800" b="1" i="0">
                <a:latin typeface="Comic Sans MS" pitchFamily="66" charset="0"/>
              </a:rPr>
              <a:t>28/8/2015: Πόντιση μέρους του ανιχνευτή</a:t>
            </a:r>
            <a:br>
              <a:rPr lang="el-GR" sz="2800" b="1" i="0">
                <a:latin typeface="Comic Sans MS" pitchFamily="66" charset="0"/>
              </a:rPr>
            </a:br>
            <a:r>
              <a:rPr lang="en-US" sz="2800" b="1" i="0">
                <a:latin typeface="Comic Sans MS" pitchFamily="66" charset="0"/>
              </a:rPr>
              <a:t>GRBNeT </a:t>
            </a:r>
            <a:r>
              <a:rPr lang="el-GR" sz="2800" b="1" i="0">
                <a:latin typeface="Comic Sans MS" pitchFamily="66" charset="0"/>
              </a:rPr>
              <a:t>στα 3500 </a:t>
            </a:r>
            <a:r>
              <a:rPr lang="en-US" sz="2800" b="1" i="0">
                <a:latin typeface="Comic Sans MS" pitchFamily="66" charset="0"/>
              </a:rPr>
              <a:t>m </a:t>
            </a:r>
            <a:r>
              <a:rPr lang="el-GR" sz="2800" b="1" i="0">
                <a:latin typeface="Comic Sans MS" pitchFamily="66" charset="0"/>
              </a:rPr>
              <a:t>έξω από </a:t>
            </a:r>
            <a:br>
              <a:rPr lang="el-GR" sz="2800" b="1" i="0">
                <a:latin typeface="Comic Sans MS" pitchFamily="66" charset="0"/>
              </a:rPr>
            </a:br>
            <a:r>
              <a:rPr lang="el-GR" sz="2800" b="1" i="0">
                <a:latin typeface="Comic Sans MS" pitchFamily="66" charset="0"/>
              </a:rPr>
              <a:t>την Πύλο !!!</a:t>
            </a:r>
          </a:p>
        </p:txBody>
      </p:sp>
      <p:pic>
        <p:nvPicPr>
          <p:cNvPr id="542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9213"/>
            <a:ext cx="1481138" cy="383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http://www.inp.demokritos.gr/web2/nestor/www/km3net/images/nestor_in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934" y="1162204"/>
            <a:ext cx="2684963" cy="210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07016"/>
            <a:ext cx="6052288" cy="3404412"/>
          </a:xfrm>
          <a:prstGeom prst="rect">
            <a:avLst/>
          </a:prstGeom>
        </p:spPr>
      </p:pic>
      <p:sp>
        <p:nvSpPr>
          <p:cNvPr id="55300" name="TextBox 6"/>
          <p:cNvSpPr txBox="1">
            <a:spLocks noChangeArrowheads="1"/>
          </p:cNvSpPr>
          <p:nvPr/>
        </p:nvSpPr>
        <p:spPr bwMode="auto">
          <a:xfrm>
            <a:off x="-67134" y="4609057"/>
            <a:ext cx="851532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2400" b="1" dirty="0">
                <a:solidFill>
                  <a:srgbClr val="FFC000"/>
                </a:solidFill>
                <a:latin typeface="Comic Sans MS" pitchFamily="66" charset="0"/>
              </a:rPr>
              <a:t>Η επίσκεψη και ξενάγηση θα επαναληφθούν και στο</a:t>
            </a:r>
            <a:br>
              <a:rPr lang="el-GR" sz="2400" b="1" dirty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el-GR" sz="2400" b="1" dirty="0">
                <a:solidFill>
                  <a:srgbClr val="FFC000"/>
                </a:solidFill>
                <a:latin typeface="Comic Sans MS" pitchFamily="66" charset="0"/>
              </a:rPr>
              <a:t>θερινό σχολείο της ΕΕΦ το καλοκαίρι του 2016 !!!!</a:t>
            </a:r>
            <a:br>
              <a:rPr lang="el-GR" sz="2400" b="1" dirty="0">
                <a:solidFill>
                  <a:srgbClr val="FFC000"/>
                </a:solidFill>
                <a:latin typeface="Comic Sans MS" pitchFamily="66" charset="0"/>
              </a:rPr>
            </a:br>
            <a:endParaRPr lang="el-GR" sz="24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37" y="1051012"/>
            <a:ext cx="4764021" cy="3573016"/>
          </a:xfrm>
          <a:prstGeom prst="rect">
            <a:avLst/>
          </a:prstGeom>
        </p:spPr>
      </p:pic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-84696" y="116632"/>
            <a:ext cx="92338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2000" b="1" i="0" dirty="0">
                <a:solidFill>
                  <a:srgbClr val="FFFF00"/>
                </a:solidFill>
                <a:latin typeface="Comic Sans MS" pitchFamily="66" charset="0"/>
              </a:rPr>
              <a:t>ΕΠΙΣΚΕΨΗ ΜΑΘΗΤΩΝ ΣΤΟ ΙΝΣΤΙΤΟΥΤΟ </a:t>
            </a:r>
            <a:r>
              <a:rPr lang="en-US" sz="2000" b="1" i="0" dirty="0" smtClean="0">
                <a:solidFill>
                  <a:srgbClr val="FFFF00"/>
                </a:solidFill>
                <a:latin typeface="Comic Sans MS" pitchFamily="66" charset="0"/>
              </a:rPr>
              <a:t>NESTOR</a:t>
            </a:r>
            <a:r>
              <a:rPr lang="en-US" sz="2000" b="1" i="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el-GR" sz="2000" b="1" i="0" dirty="0">
                <a:solidFill>
                  <a:srgbClr val="FFFF00"/>
                </a:solidFill>
                <a:latin typeface="Comic Sans MS" pitchFamily="66" charset="0"/>
              </a:rPr>
              <a:t>ΣΤΑ ΠΛΑΙΣΙΑ </a:t>
            </a:r>
            <a:r>
              <a:rPr lang="el-GR" sz="2000" b="1" i="0" dirty="0" smtClean="0">
                <a:solidFill>
                  <a:srgbClr val="FFFF00"/>
                </a:solidFill>
                <a:latin typeface="Comic Sans MS" pitchFamily="66" charset="0"/>
              </a:rPr>
              <a:t>ΤΟΥ ΘΕΡΙΝΟΥ </a:t>
            </a:r>
            <a:r>
              <a:rPr lang="el-GR" sz="2000" b="1" i="0" dirty="0">
                <a:solidFill>
                  <a:srgbClr val="FFFF00"/>
                </a:solidFill>
                <a:latin typeface="Comic Sans MS" pitchFamily="66" charset="0"/>
              </a:rPr>
              <a:t>ΣΧΟΛΕΙΟΥ ΤΗΣ ΕΕΦ </a:t>
            </a:r>
            <a:r>
              <a:rPr lang="el-GR" sz="2000" b="1" i="0" dirty="0" smtClean="0">
                <a:solidFill>
                  <a:srgbClr val="FFFF00"/>
                </a:solidFill>
                <a:latin typeface="Comic Sans MS" pitchFamily="66" charset="0"/>
              </a:rPr>
              <a:t>ΣΤΗ ΜΕΣΣΗΝΗ</a:t>
            </a:r>
            <a:r>
              <a:rPr lang="en-US" sz="2000" b="1" i="0" dirty="0" smtClean="0">
                <a:solidFill>
                  <a:srgbClr val="FFFF00"/>
                </a:solidFill>
                <a:latin typeface="Comic Sans MS" pitchFamily="66" charset="0"/>
              </a:rPr>
              <a:t>: </a:t>
            </a:r>
            <a:r>
              <a:rPr lang="en-US" sz="2000" b="1" i="0" dirty="0">
                <a:solidFill>
                  <a:srgbClr val="FFFF00"/>
                </a:solidFill>
                <a:latin typeface="Comic Sans MS" pitchFamily="66" charset="0"/>
              </a:rPr>
              <a:t>IOY</a:t>
            </a:r>
            <a:r>
              <a:rPr lang="el-GR" sz="2000" b="1" i="0" dirty="0">
                <a:solidFill>
                  <a:srgbClr val="FFFF00"/>
                </a:solidFill>
                <a:latin typeface="Comic Sans MS" pitchFamily="66" charset="0"/>
              </a:rPr>
              <a:t>ΛΙΟΣ 2015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00438"/>
            <a:ext cx="3630612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692150"/>
            <a:ext cx="3910013" cy="236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471488" y="692150"/>
            <a:ext cx="3959225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3600" b="1" i="0">
                <a:solidFill>
                  <a:srgbClr val="FFFF00"/>
                </a:solidFill>
                <a:latin typeface="Comic Sans MS" pitchFamily="66" charset="0"/>
              </a:rPr>
              <a:t>Το ξέρατε οτι</a:t>
            </a:r>
            <a:r>
              <a:rPr lang="en-US" sz="3600" b="1" i="0">
                <a:solidFill>
                  <a:srgbClr val="FFFF00"/>
                </a:solidFill>
                <a:latin typeface="Comic Sans MS" pitchFamily="66" charset="0"/>
              </a:rPr>
              <a:t>…</a:t>
            </a:r>
            <a:r>
              <a:rPr lang="el-GR" sz="3600" b="1" i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l-GR" sz="2000">
                <a:latin typeface="Comic Sans MS" pitchFamily="66" charset="0"/>
              </a:rPr>
              <a:t>περίπου 65 εκατομμύρια νετρίνο από τον ήλιο</a:t>
            </a:r>
            <a:r>
              <a:rPr lang="en-US" sz="2000">
                <a:latin typeface="Comic Sans MS" pitchFamily="66" charset="0"/>
              </a:rPr>
              <a:t> </a:t>
            </a:r>
            <a:r>
              <a:rPr lang="el-GR" sz="2000">
                <a:latin typeface="Comic Sans MS" pitchFamily="66" charset="0"/>
              </a:rPr>
              <a:t>περνάνε μέσα από τον αντίχειρά μας κάθε δευτερόλεπτο;;;</a:t>
            </a:r>
          </a:p>
        </p:txBody>
      </p:sp>
      <p:sp>
        <p:nvSpPr>
          <p:cNvPr id="4" name="Rectangle 3"/>
          <p:cNvSpPr/>
          <p:nvPr/>
        </p:nvSpPr>
        <p:spPr>
          <a:xfrm>
            <a:off x="4546600" y="3783013"/>
            <a:ext cx="4572000" cy="28924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i="0" kern="0" dirty="0">
                <a:latin typeface="Comic Sans MS" pitchFamily="66" charset="0"/>
                <a:cs typeface="+mn-cs"/>
              </a:rPr>
              <a:t>Πιθανότητα αλληλεπίδρασης νετρίνο με την ύλη: Απειροελάχιστη! Ένα νετρίνο ενέργειας 1 </a:t>
            </a:r>
            <a:r>
              <a:rPr lang="en-US" i="0" kern="0" dirty="0">
                <a:latin typeface="Comic Sans MS" pitchFamily="66" charset="0"/>
                <a:cs typeface="+mn-cs"/>
              </a:rPr>
              <a:t>MeV</a:t>
            </a:r>
            <a:r>
              <a:rPr lang="el-GR" i="0" kern="0" dirty="0">
                <a:latin typeface="Comic Sans MS" pitchFamily="66" charset="0"/>
                <a:cs typeface="+mn-cs"/>
              </a:rPr>
              <a:t> θα διανύσει 50 έτη φωτός στο</a:t>
            </a:r>
            <a:r>
              <a:rPr lang="en-US" i="0" kern="0" dirty="0">
                <a:latin typeface="Comic Sans MS" pitchFamily="66" charset="0"/>
                <a:cs typeface="+mn-cs"/>
              </a:rPr>
              <a:t> </a:t>
            </a:r>
            <a:r>
              <a:rPr lang="el-GR" i="0" kern="0" dirty="0">
                <a:latin typeface="Comic Sans MS" pitchFamily="66" charset="0"/>
                <a:cs typeface="+mn-cs"/>
              </a:rPr>
              <a:t>νερό μέχρι να αλληλεπιδράσει !!!</a:t>
            </a:r>
            <a:br>
              <a:rPr lang="el-GR" i="0" kern="0" dirty="0">
                <a:latin typeface="Comic Sans MS" pitchFamily="66" charset="0"/>
                <a:cs typeface="+mn-cs"/>
              </a:rPr>
            </a:br>
            <a:r>
              <a:rPr lang="el-GR" i="0" kern="0" dirty="0">
                <a:latin typeface="Comic Sans MS" pitchFamily="66" charset="0"/>
                <a:cs typeface="+mn-cs"/>
              </a:rPr>
              <a:t>( </a:t>
            </a:r>
            <a:r>
              <a:rPr lang="en-US" i="0" kern="0" dirty="0">
                <a:latin typeface="Comic Sans MS" pitchFamily="66" charset="0"/>
                <a:cs typeface="+mn-cs"/>
              </a:rPr>
              <a:t>MeV: M</a:t>
            </a:r>
            <a:r>
              <a:rPr lang="el-GR" i="0" kern="0" dirty="0">
                <a:latin typeface="Comic Sans MS" pitchFamily="66" charset="0"/>
                <a:cs typeface="+mn-cs"/>
              </a:rPr>
              <a:t>ονάδα μέτρησης ενέργειας. Ισοδυναμεί με την ενέργεια που θα αποκτήσει ένα ηλεκτρόνιο αν τοποθετηθεί σε διαφορά δυναμικού </a:t>
            </a:r>
            <a:r>
              <a:rPr lang="en-US" i="0" kern="0" dirty="0">
                <a:latin typeface="Comic Sans MS" pitchFamily="66" charset="0"/>
                <a:cs typeface="+mn-cs"/>
              </a:rPr>
              <a:t>1 MV)</a:t>
            </a:r>
            <a:br>
              <a:rPr lang="en-US" i="0" kern="0" dirty="0">
                <a:latin typeface="Comic Sans MS" pitchFamily="66" charset="0"/>
                <a:cs typeface="+mn-cs"/>
              </a:rPr>
            </a:br>
            <a:r>
              <a:rPr lang="el-GR" i="0" kern="0" dirty="0">
                <a:latin typeface="Comic Sans MS" pitchFamily="66" charset="0"/>
                <a:cs typeface="+mn-cs"/>
              </a:rPr>
              <a:t>          </a:t>
            </a:r>
            <a:br>
              <a:rPr lang="el-GR" i="0" kern="0" dirty="0">
                <a:latin typeface="Comic Sans MS" pitchFamily="66" charset="0"/>
                <a:cs typeface="+mn-cs"/>
              </a:rPr>
            </a:br>
            <a:endParaRPr lang="el-GR" i="0" kern="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39750" y="908050"/>
            <a:ext cx="8229600" cy="4075113"/>
          </a:xfrm>
        </p:spPr>
        <p:txBody>
          <a:bodyPr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sz="1800" b="1" dirty="0" smtClean="0">
                <a:latin typeface="Comic Sans MS" pitchFamily="66" charset="0"/>
              </a:rPr>
              <a:t>Το νετρίνο είναι όντως το «φάντασμα» της σωματιδιακής φυσικής: είναι πολύ δύσκολο να ανιχνευθεί.</a:t>
            </a:r>
            <a:br>
              <a:rPr lang="el-GR" sz="1800" b="1" dirty="0" smtClean="0">
                <a:latin typeface="Comic Sans MS" pitchFamily="66" charset="0"/>
              </a:rPr>
            </a:br>
            <a:endParaRPr lang="el-GR" sz="1800" b="1" dirty="0" smtClean="0">
              <a:latin typeface="Comic Sans MS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l-GR" sz="1800" b="1" dirty="0" smtClean="0">
                <a:latin typeface="Comic Sans MS" pitchFamily="66" charset="0"/>
              </a:rPr>
              <a:t>Οι ιδιότητες του σωματιδίου αυτού του επιτρέπουν να είναι ο ιδανικός «Κοσμικός Αγγελιοφόρος» ώστε να παρατηρήσουμε το σύμπαν σε ένα νέο ενεργειακό παράθυρο και να ανακαλύψουμε.. το ΑΠΡΟΣΔΟΚΗΤΟ!</a:t>
            </a:r>
            <a:br>
              <a:rPr lang="el-GR" sz="1800" b="1" dirty="0" smtClean="0">
                <a:latin typeface="Comic Sans MS" pitchFamily="66" charset="0"/>
              </a:rPr>
            </a:br>
            <a:r>
              <a:rPr lang="el-GR" sz="1800" b="1" dirty="0" smtClean="0">
                <a:latin typeface="Comic Sans MS" pitchFamily="66" charset="0"/>
              </a:rPr>
              <a:t/>
            </a:r>
            <a:br>
              <a:rPr lang="el-GR" sz="1800" b="1" dirty="0" smtClean="0">
                <a:latin typeface="Comic Sans MS" pitchFamily="66" charset="0"/>
              </a:rPr>
            </a:br>
            <a:r>
              <a:rPr lang="el-GR" sz="1800" b="1" dirty="0" smtClean="0">
                <a:latin typeface="Comic Sans MS" pitchFamily="66" charset="0"/>
              </a:rPr>
              <a:t>Για την ανίχνευση υψηλοενεργειακών Κοσμικών Νετρίνο απαιτούνται μεγάλοι ανιχνευτές (όγκου 1 </a:t>
            </a:r>
            <a:r>
              <a:rPr lang="en-US" sz="1800" b="1" dirty="0" smtClean="0">
                <a:latin typeface="Comic Sans MS" pitchFamily="66" charset="0"/>
              </a:rPr>
              <a:t>km3) </a:t>
            </a:r>
            <a:r>
              <a:rPr lang="el-GR" sz="1800" b="1" dirty="0" smtClean="0">
                <a:latin typeface="Comic Sans MS" pitchFamily="66" charset="0"/>
              </a:rPr>
              <a:t>στην θάλασσα ή στον πάγο οι οποίοι θα μετρούν την ακτινοβολία </a:t>
            </a:r>
            <a:r>
              <a:rPr lang="en-US" sz="1800" b="1" dirty="0" smtClean="0">
                <a:latin typeface="Comic Sans MS" pitchFamily="66" charset="0"/>
              </a:rPr>
              <a:t>Cherenkov </a:t>
            </a:r>
            <a:r>
              <a:rPr lang="el-GR" sz="1800" b="1" dirty="0" smtClean="0">
                <a:latin typeface="Comic Sans MS" pitchFamily="66" charset="0"/>
              </a:rPr>
              <a:t>από τα παράγωγα των αλληλεπιδράσεων τους. </a:t>
            </a:r>
            <a:r>
              <a:rPr lang="el-GR" sz="1800" b="1" dirty="0">
                <a:latin typeface="Comic Sans MS" pitchFamily="66" charset="0"/>
              </a:rPr>
              <a:t/>
            </a:r>
            <a:br>
              <a:rPr lang="el-GR" sz="1800" b="1" dirty="0">
                <a:latin typeface="Comic Sans MS" pitchFamily="66" charset="0"/>
              </a:rPr>
            </a:br>
            <a:r>
              <a:rPr lang="el-GR" sz="1800" b="1" dirty="0" smtClean="0">
                <a:latin typeface="Comic Sans MS" pitchFamily="66" charset="0"/>
              </a:rPr>
              <a:t/>
            </a:r>
            <a:br>
              <a:rPr lang="el-GR" sz="1800" b="1" dirty="0" smtClean="0">
                <a:latin typeface="Comic Sans MS" pitchFamily="66" charset="0"/>
              </a:rPr>
            </a:br>
            <a:r>
              <a:rPr lang="el-GR" sz="1800" b="1" dirty="0" smtClean="0">
                <a:latin typeface="Comic Sans MS" pitchFamily="66" charset="0"/>
              </a:rPr>
              <a:t>Αυτή τη στιγμή λειτουργεί το πείραμα </a:t>
            </a:r>
            <a:r>
              <a:rPr lang="en-US" sz="1800" b="1" dirty="0" err="1" smtClean="0">
                <a:latin typeface="Comic Sans MS" pitchFamily="66" charset="0"/>
              </a:rPr>
              <a:t>IceCube</a:t>
            </a:r>
            <a:r>
              <a:rPr lang="en-US" sz="1800" b="1" dirty="0" smtClean="0">
                <a:latin typeface="Comic Sans MS" pitchFamily="66" charset="0"/>
              </a:rPr>
              <a:t> </a:t>
            </a:r>
            <a:r>
              <a:rPr lang="el-GR" sz="1800" b="1" dirty="0" smtClean="0">
                <a:latin typeface="Comic Sans MS" pitchFamily="66" charset="0"/>
              </a:rPr>
              <a:t>στο Ν.Πόλο, ετοιμάζεται το πείραμα </a:t>
            </a:r>
            <a:r>
              <a:rPr lang="en-US" sz="1800" b="1" dirty="0" smtClean="0">
                <a:latin typeface="Comic Sans MS" pitchFamily="66" charset="0"/>
              </a:rPr>
              <a:t>Km3NeT </a:t>
            </a:r>
            <a:r>
              <a:rPr lang="el-GR" sz="1800" b="1" dirty="0" smtClean="0">
                <a:latin typeface="Comic Sans MS" pitchFamily="66" charset="0"/>
              </a:rPr>
              <a:t>στη Μεσόγειο ενώ παράλληλα λειτουργούν τα πειράματα </a:t>
            </a:r>
            <a:r>
              <a:rPr lang="en-US" sz="1800" b="1" dirty="0" smtClean="0">
                <a:latin typeface="Comic Sans MS" pitchFamily="66" charset="0"/>
              </a:rPr>
              <a:t>ANTARES </a:t>
            </a:r>
            <a:r>
              <a:rPr lang="el-GR" sz="1800" b="1" dirty="0" smtClean="0">
                <a:latin typeface="Comic Sans MS" pitchFamily="66" charset="0"/>
              </a:rPr>
              <a:t>στη Γαλλία και </a:t>
            </a:r>
            <a:r>
              <a:rPr lang="en-US" sz="1800" b="1" dirty="0" smtClean="0">
                <a:latin typeface="Comic Sans MS" pitchFamily="66" charset="0"/>
              </a:rPr>
              <a:t>Baikal </a:t>
            </a:r>
            <a:r>
              <a:rPr lang="el-GR" sz="1800" b="1" dirty="0" smtClean="0">
                <a:latin typeface="Comic Sans MS" pitchFamily="66" charset="0"/>
              </a:rPr>
              <a:t>στη Λίμνη Βαϊκάλη της Ρωσίας.</a:t>
            </a:r>
            <a:br>
              <a:rPr lang="el-GR" sz="1800" b="1" dirty="0" smtClean="0">
                <a:latin typeface="Comic Sans MS" pitchFamily="66" charset="0"/>
              </a:rPr>
            </a:br>
            <a:r>
              <a:rPr lang="el-GR" sz="1800" b="1" dirty="0" smtClean="0">
                <a:latin typeface="Comic Sans MS" pitchFamily="66" charset="0"/>
              </a:rPr>
              <a:t/>
            </a:r>
            <a:br>
              <a:rPr lang="el-GR" sz="1800" b="1" dirty="0" smtClean="0">
                <a:latin typeface="Comic Sans MS" pitchFamily="66" charset="0"/>
              </a:rPr>
            </a:br>
            <a:r>
              <a:rPr lang="el-GR" sz="1800" b="1" dirty="0" smtClean="0">
                <a:latin typeface="Comic Sans MS" pitchFamily="66" charset="0"/>
              </a:rPr>
              <a:t>Η Ελληνική ομάδα του πειράματος</a:t>
            </a:r>
            <a:r>
              <a:rPr lang="en-US" sz="1800" b="1" dirty="0" smtClean="0">
                <a:latin typeface="Comic Sans MS" pitchFamily="66" charset="0"/>
              </a:rPr>
              <a:t> NESTOR </a:t>
            </a:r>
            <a:r>
              <a:rPr lang="el-GR" sz="1800" b="1" dirty="0" smtClean="0">
                <a:latin typeface="Comic Sans MS" pitchFamily="66" charset="0"/>
              </a:rPr>
              <a:t>συμμετέχει ενεργά στην κατασκευή του ευρωπαϊκού τηλεσκοπίου ενώ παράλληλα έχει κατασκευάσει έναν πρότυπο ανιχνευτή για μέτρηση νετρίνο που είναι σε σύμπτωση με </a:t>
            </a:r>
            <a:r>
              <a:rPr lang="en-US" sz="1800" b="1" dirty="0" smtClean="0">
                <a:latin typeface="Comic Sans MS" pitchFamily="66" charset="0"/>
              </a:rPr>
              <a:t>GRB’s!</a:t>
            </a:r>
            <a:br>
              <a:rPr lang="en-US" sz="1800" b="1" dirty="0" smtClean="0">
                <a:latin typeface="Comic Sans MS" pitchFamily="66" charset="0"/>
              </a:rPr>
            </a:br>
            <a:r>
              <a:rPr lang="en-US" sz="1800" b="1" dirty="0" smtClean="0">
                <a:latin typeface="Comic Sans MS" pitchFamily="66" charset="0"/>
              </a:rPr>
              <a:t/>
            </a:r>
            <a:br>
              <a:rPr lang="en-US" sz="1800" b="1" dirty="0" smtClean="0">
                <a:latin typeface="Comic Sans MS" pitchFamily="66" charset="0"/>
              </a:rPr>
            </a:br>
            <a:endParaRPr lang="el-GR" sz="1800" b="1" dirty="0" smtClean="0">
              <a:latin typeface="Comic Sans MS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l-GR" sz="1800" b="1" dirty="0">
              <a:latin typeface="Comic Sans MS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84438" y="0"/>
            <a:ext cx="4114800" cy="7016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ΕΠΙΛΟΓΟΣ</a:t>
            </a:r>
            <a:endParaRPr lang="el-GR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83" y="0"/>
            <a:ext cx="10183981" cy="6738842"/>
          </a:xfrm>
        </p:spPr>
      </p:pic>
    </p:spTree>
    <p:extLst>
      <p:ext uri="{BB962C8B-B14F-4D97-AF65-F5344CB8AC3E}">
        <p14:creationId xmlns:p14="http://schemas.microsoft.com/office/powerpoint/2010/main" val="3747382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sz="quarter" idx="13"/>
          </p:nvPr>
        </p:nvSpPr>
        <p:spPr>
          <a:xfrm>
            <a:off x="467544" y="1268760"/>
            <a:ext cx="8229600" cy="3886200"/>
          </a:xfrm>
          <a:blipFill rotWithShape="1">
            <a:blip r:embed="rId2"/>
            <a:stretch>
              <a:fillRect l="-1259" t="-1411" r="-2074" b="-16458"/>
            </a:stretch>
          </a:blipFill>
        </p:spPr>
        <p:txBody>
          <a:bodyPr/>
          <a:lstStyle/>
          <a:p>
            <a:pPr marL="0" indent="0" eaLnBrk="1" hangingPunct="1">
              <a:defRPr/>
            </a:pPr>
            <a:r>
              <a:rPr lang="el-GR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288" y="1844675"/>
            <a:ext cx="8229600" cy="3886200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400" b="1" kern="0" spc="0" dirty="0" smtClean="0">
                <a:solidFill>
                  <a:srgbClr val="800080"/>
                </a:solidFill>
                <a:latin typeface="Comic Sans MS" pitchFamily="66" charset="0"/>
                <a:sym typeface="Wingdings" pitchFamily="2" charset="2"/>
              </a:rPr>
              <a:t>Το νετρίνο αλληλεπιδρά πολύ ασθενικά με την ύλη.</a:t>
            </a:r>
            <a:br>
              <a:rPr lang="el-GR" sz="2400" b="1" kern="0" spc="0" dirty="0" smtClean="0">
                <a:solidFill>
                  <a:srgbClr val="800080"/>
                </a:solidFill>
                <a:latin typeface="Comic Sans MS" pitchFamily="66" charset="0"/>
                <a:sym typeface="Wingdings" pitchFamily="2" charset="2"/>
              </a:rPr>
            </a:br>
            <a:endParaRPr lang="el-GR" sz="2400" b="1" kern="0" spc="0" dirty="0" smtClean="0">
              <a:solidFill>
                <a:srgbClr val="800080"/>
              </a:solidFill>
              <a:latin typeface="Comic Sans MS" pitchFamily="66" charset="0"/>
              <a:sym typeface="Wingdings" pitchFamily="2" charset="2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400" b="1" kern="0" spc="0" dirty="0" smtClean="0">
                <a:solidFill>
                  <a:srgbClr val="800080"/>
                </a:solidFill>
                <a:latin typeface="Comic Sans MS" pitchFamily="66" charset="0"/>
                <a:sym typeface="Wingdings" pitchFamily="2" charset="2"/>
              </a:rPr>
              <a:t>Η ανίχνευση του νετρίνο είναι τρομακτικά δύσκολη: θέλουμε ΜΕΓΑΛΟΥΣ ανιχνευτές.</a:t>
            </a:r>
            <a:br>
              <a:rPr lang="el-GR" sz="2400" b="1" kern="0" spc="0" dirty="0" smtClean="0">
                <a:solidFill>
                  <a:srgbClr val="800080"/>
                </a:solidFill>
                <a:latin typeface="Comic Sans MS" pitchFamily="66" charset="0"/>
                <a:sym typeface="Wingdings" pitchFamily="2" charset="2"/>
              </a:rPr>
            </a:br>
            <a:endParaRPr lang="el-GR" sz="2400" b="1" kern="0" spc="0" dirty="0" smtClean="0">
              <a:solidFill>
                <a:srgbClr val="800080"/>
              </a:solidFill>
              <a:latin typeface="Comic Sans MS" pitchFamily="66" charset="0"/>
              <a:sym typeface="Wingdings" pitchFamily="2" charset="2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400" b="1" dirty="0" smtClean="0">
                <a:solidFill>
                  <a:srgbClr val="800080"/>
                </a:solidFill>
                <a:latin typeface="Comic Sans MS" pitchFamily="66" charset="0"/>
              </a:rPr>
              <a:t>Το νετρίνο παράγεται σε διαδικασίες στις οποίες εμφανίζεται η ασθενής αλληλεπίδραση όπως κατακλυσμιαία φαινόμενα στο σύμπαν!</a:t>
            </a:r>
            <a:br>
              <a:rPr lang="el-GR" sz="2400" b="1" dirty="0" smtClean="0">
                <a:solidFill>
                  <a:srgbClr val="800080"/>
                </a:solidFill>
                <a:latin typeface="Comic Sans MS" pitchFamily="66" charset="0"/>
              </a:rPr>
            </a:br>
            <a:endParaRPr lang="el-GR" b="1" kern="0" spc="0" dirty="0" smtClean="0">
              <a:solidFill>
                <a:srgbClr val="800080"/>
              </a:solidFill>
              <a:latin typeface="Comic Sans MS" pitchFamily="66" charset="0"/>
              <a:cs typeface="+mn-cs"/>
              <a:sym typeface="Wingdings" pitchFamily="2" charset="2"/>
            </a:endParaRPr>
          </a:p>
          <a:p>
            <a:pPr marL="0" indent="0" eaLnBrk="1" fontAlgn="auto" hangingPunct="1">
              <a:spcAft>
                <a:spcPts val="0"/>
              </a:spcAft>
              <a:defRPr/>
            </a:pPr>
            <a:endParaRPr lang="el-GR" dirty="0">
              <a:solidFill>
                <a:srgbClr val="80008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Comic Sans MS" pitchFamily="66" charset="0"/>
              </a:rPr>
              <a:t>Ας ανακεφαλαιωςουμε...</a:t>
            </a:r>
            <a:endParaRPr lang="el-GR" dirty="0">
              <a:solidFill>
                <a:schemeClr val="bg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0075" y="2565400"/>
            <a:ext cx="8229600" cy="1371600"/>
          </a:xfrm>
          <a:solidFill>
            <a:srgbClr val="7030A0"/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sz="3200" dirty="0" smtClean="0">
                <a:solidFill>
                  <a:schemeClr val="bg1"/>
                </a:solidFill>
                <a:latin typeface="Comic Sans MS" pitchFamily="66" charset="0"/>
              </a:rPr>
              <a:t>Ολα καλα </a:t>
            </a:r>
            <a:r>
              <a:rPr lang="el-GR" sz="3200" dirty="0" smtClean="0">
                <a:solidFill>
                  <a:schemeClr val="bg1"/>
                </a:solidFill>
                <a:latin typeface="Comic Sans MS" pitchFamily="66" charset="0"/>
              </a:rPr>
              <a:t>ω</a:t>
            </a:r>
            <a:r>
              <a:rPr lang="el-GR" sz="3200" dirty="0">
                <a:solidFill>
                  <a:schemeClr val="bg1"/>
                </a:solidFill>
                <a:latin typeface="Comic Sans MS" pitchFamily="66" charset="0"/>
              </a:rPr>
              <a:t>Σ</a:t>
            </a:r>
            <a:r>
              <a:rPr lang="el-GR" sz="32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el-GR" sz="3200" dirty="0" smtClean="0">
                <a:solidFill>
                  <a:schemeClr val="bg1"/>
                </a:solidFill>
                <a:latin typeface="Comic Sans MS" pitchFamily="66" charset="0"/>
              </a:rPr>
              <a:t>εδω... Τι </a:t>
            </a:r>
            <a:r>
              <a:rPr lang="el-GR" sz="3200" dirty="0" smtClean="0">
                <a:solidFill>
                  <a:schemeClr val="bg1"/>
                </a:solidFill>
                <a:latin typeface="Comic Sans MS" pitchFamily="66" charset="0"/>
              </a:rPr>
              <a:t>ΣχεΣη </a:t>
            </a:r>
            <a:r>
              <a:rPr lang="el-GR" sz="3200" dirty="0">
                <a:solidFill>
                  <a:schemeClr val="bg1"/>
                </a:solidFill>
                <a:latin typeface="Comic Sans MS" pitchFamily="66" charset="0"/>
              </a:rPr>
              <a:t>ε</a:t>
            </a:r>
            <a:r>
              <a:rPr lang="el-GR" sz="3200" dirty="0" smtClean="0">
                <a:solidFill>
                  <a:schemeClr val="bg1"/>
                </a:solidFill>
                <a:latin typeface="Comic Sans MS" pitchFamily="66" charset="0"/>
              </a:rPr>
              <a:t>χουν τα παραπανω </a:t>
            </a:r>
            <a:r>
              <a:rPr lang="el-GR" sz="3200" dirty="0" smtClean="0">
                <a:solidFill>
                  <a:schemeClr val="bg1"/>
                </a:solidFill>
                <a:latin typeface="Comic Sans MS" pitchFamily="66" charset="0"/>
              </a:rPr>
              <a:t>ομωΣ </a:t>
            </a:r>
            <a:r>
              <a:rPr lang="el-GR" sz="3200" dirty="0" smtClean="0">
                <a:solidFill>
                  <a:schemeClr val="bg1"/>
                </a:solidFill>
                <a:latin typeface="Comic Sans MS" pitchFamily="66" charset="0"/>
              </a:rPr>
              <a:t>με την </a:t>
            </a:r>
            <a:r>
              <a:rPr lang="el-GR" sz="3200" dirty="0" smtClean="0">
                <a:solidFill>
                  <a:schemeClr val="bg1"/>
                </a:solidFill>
                <a:latin typeface="Comic Sans MS" pitchFamily="66" charset="0"/>
              </a:rPr>
              <a:t>αΣτροφυΣικη</a:t>
            </a:r>
            <a:r>
              <a:rPr lang="el-GR" sz="3200" dirty="0" smtClean="0">
                <a:solidFill>
                  <a:schemeClr val="bg1"/>
                </a:solidFill>
                <a:latin typeface="Comic Sans MS" pitchFamily="66" charset="0"/>
              </a:rPr>
              <a:t>; </a:t>
            </a:r>
            <a:endParaRPr lang="el-GR" sz="32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3"/>
          <p:cNvSpPr txBox="1">
            <a:spLocks noChangeArrowheads="1"/>
          </p:cNvSpPr>
          <p:nvPr/>
        </p:nvSpPr>
        <p:spPr bwMode="auto">
          <a:xfrm>
            <a:off x="179388" y="492125"/>
            <a:ext cx="89169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2400" i="0">
                <a:latin typeface="Comic Sans MS" pitchFamily="66" charset="0"/>
              </a:rPr>
              <a:t>Η αστροφυσική είναι η επιστήμη των απρόσμενων ανακαλύψεων!</a:t>
            </a:r>
          </a:p>
        </p:txBody>
      </p:sp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1481138"/>
            <a:ext cx="8323262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678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Rectangle 3"/>
          <p:cNvSpPr txBox="1">
            <a:spLocks noChangeArrowheads="1"/>
          </p:cNvSpPr>
          <p:nvPr/>
        </p:nvSpPr>
        <p:spPr bwMode="auto">
          <a:xfrm>
            <a:off x="447675" y="1557338"/>
            <a:ext cx="8229600" cy="461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l-GR" sz="2400" b="1" i="0">
                <a:latin typeface="Comic Sans MS" pitchFamily="66" charset="0"/>
              </a:rPr>
              <a:t>Όλα τα άστρα παράγουν νετρίνο στις αδρονικές αλληλεπιδράσεις που συμβαίνουν στο εσωτερικό τους!</a:t>
            </a:r>
            <a:r>
              <a:rPr lang="en-US" sz="2400" b="1" i="0">
                <a:latin typeface="Comic Sans MS" pitchFamily="66" charset="0"/>
              </a:rPr>
              <a:t/>
            </a:r>
            <a:br>
              <a:rPr lang="en-US" sz="2400" b="1" i="0">
                <a:latin typeface="Comic Sans MS" pitchFamily="66" charset="0"/>
              </a:rPr>
            </a:br>
            <a:endParaRPr lang="en-US" b="1" i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l-GR" sz="2400" b="1" i="0">
                <a:latin typeface="Comic Sans MS" pitchFamily="66" charset="0"/>
              </a:rPr>
              <a:t>Εκρηκτικά γεγονότα στο σύμπαν (π.χ εκρήξεις </a:t>
            </a:r>
            <a:r>
              <a:rPr lang="en-US" sz="2400" b="1" i="0">
                <a:latin typeface="Comic Sans MS" pitchFamily="66" charset="0"/>
              </a:rPr>
              <a:t>Supernova) </a:t>
            </a:r>
            <a:r>
              <a:rPr lang="el-GR" sz="2400" b="1" i="0">
                <a:latin typeface="Comic Sans MS" pitchFamily="66" charset="0"/>
              </a:rPr>
              <a:t>παράγουν νετρίνο: Π.χ </a:t>
            </a:r>
            <a:r>
              <a:rPr lang="en-US" sz="2400" b="1" i="0">
                <a:latin typeface="Comic Sans MS" pitchFamily="66" charset="0"/>
                <a:sym typeface="Wingdings" pitchFamily="2" charset="2"/>
              </a:rPr>
              <a:t> SN 1987 A’ </a:t>
            </a:r>
            <a:r>
              <a:rPr lang="el-GR" sz="2400" b="1" i="0">
                <a:latin typeface="Comic Sans MS" pitchFamily="66" charset="0"/>
                <a:sym typeface="Wingdings" pitchFamily="2" charset="2"/>
              </a:rPr>
              <a:t>η οποία ανιχνεύθηκε υπο το φως τον νετρίνο!</a:t>
            </a:r>
            <a:r>
              <a:rPr lang="en-US" sz="2400" b="1" i="0">
                <a:latin typeface="Comic Sans MS" pitchFamily="66" charset="0"/>
                <a:sym typeface="Wingdings" pitchFamily="2" charset="2"/>
              </a:rPr>
              <a:t/>
            </a:r>
            <a:br>
              <a:rPr lang="en-US" sz="2400" b="1" i="0">
                <a:latin typeface="Comic Sans MS" pitchFamily="66" charset="0"/>
                <a:sym typeface="Wingdings" pitchFamily="2" charset="2"/>
              </a:rPr>
            </a:br>
            <a:endParaRPr lang="en-US" sz="2400" b="1" i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l-GR" sz="2400" b="1" i="0">
                <a:latin typeface="Comic Sans MS" pitchFamily="66" charset="0"/>
              </a:rPr>
              <a:t>Κατακλυσμιαία κοσμικά γεγονότα μεγάλης ενέργειας πρέπει να παράγουν νετρίνο υψηλής ενέργειας!  </a:t>
            </a:r>
            <a:br>
              <a:rPr lang="el-GR" sz="2400" b="1" i="0">
                <a:latin typeface="Comic Sans MS" pitchFamily="66" charset="0"/>
              </a:rPr>
            </a:br>
            <a:endParaRPr lang="el-GR" sz="2400" b="1" i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l-GR" sz="2400" b="1" i="0">
                <a:latin typeface="Comic Sans MS" pitchFamily="66" charset="0"/>
              </a:rPr>
              <a:t>Αλληλεπιδράσεις εξωτικών σωματιδίων που μπορεί να υπάρχουν από την εποχή της Μεγάλης Έκρηξης μπορούν να μας δώσουν νετρίνο!</a:t>
            </a:r>
            <a:br>
              <a:rPr lang="el-GR" sz="2400" b="1" i="0">
                <a:latin typeface="Comic Sans MS" pitchFamily="66" charset="0"/>
              </a:rPr>
            </a:br>
            <a:endParaRPr lang="el-GR" sz="2400" b="1" i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n"/>
            </a:pPr>
            <a:r>
              <a:rPr lang="el-GR" sz="2400" b="1" i="0">
                <a:latin typeface="Comic Sans MS" pitchFamily="66" charset="0"/>
              </a:rPr>
              <a:t>Η αστρονομία νετρίνο ανοίγει ένα νέο παράθυρο στο σύμπαν! Πρέπει να περιμένουμε το ΑΠΡΟΣΜΕΝΟ!</a:t>
            </a:r>
            <a:br>
              <a:rPr lang="el-GR" sz="2400" b="1" i="0">
                <a:latin typeface="Comic Sans MS" pitchFamily="66" charset="0"/>
              </a:rPr>
            </a:br>
            <a:endParaRPr lang="el-GR" sz="2400" b="1" i="0">
              <a:latin typeface="Comic Sans MS" pitchFamily="66" charset="0"/>
            </a:endParaRP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777875" y="260350"/>
            <a:ext cx="378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sz="4000" b="1" i="0">
                <a:latin typeface="Comic Sans MS" pitchFamily="66" charset="0"/>
              </a:rPr>
              <a:t>Και το νετρίνο;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ckTie">
    <a:dk1>
      <a:srgbClr val="000000"/>
    </a:dk1>
    <a:lt1>
      <a:srgbClr val="FFFFFF"/>
    </a:lt1>
    <a:dk2>
      <a:srgbClr val="46464A"/>
    </a:dk2>
    <a:lt2>
      <a:srgbClr val="E3DCCF"/>
    </a:lt2>
    <a:accent1>
      <a:srgbClr val="6F6F74"/>
    </a:accent1>
    <a:accent2>
      <a:srgbClr val="A7B789"/>
    </a:accent2>
    <a:accent3>
      <a:srgbClr val="BEAE98"/>
    </a:accent3>
    <a:accent4>
      <a:srgbClr val="92A9B9"/>
    </a:accent4>
    <a:accent5>
      <a:srgbClr val="9C8265"/>
    </a:accent5>
    <a:accent6>
      <a:srgbClr val="8D6974"/>
    </a:accent6>
    <a:hlink>
      <a:srgbClr val="67AABF"/>
    </a:hlink>
    <a:folHlink>
      <a:srgbClr val="B1B5A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1843</TotalTime>
  <Words>668</Words>
  <Application>Microsoft Office PowerPoint</Application>
  <PresentationFormat>On-screen Show (4:3)</PresentationFormat>
  <Paragraphs>106</Paragraphs>
  <Slides>41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41</vt:i4>
      </vt:variant>
    </vt:vector>
  </HeadingPairs>
  <TitlesOfParts>
    <vt:vector size="58" baseType="lpstr">
      <vt:lpstr>Arial</vt:lpstr>
      <vt:lpstr>Constantia</vt:lpstr>
      <vt:lpstr>Tunga</vt:lpstr>
      <vt:lpstr>Tahoma</vt:lpstr>
      <vt:lpstr>Calibri</vt:lpstr>
      <vt:lpstr>Garamond</vt:lpstr>
      <vt:lpstr>Comic Sans MS</vt:lpstr>
      <vt:lpstr>Wingdings</vt:lpstr>
      <vt:lpstr>ＭＳ Ｐゴシック</vt:lpstr>
      <vt:lpstr>Impact</vt:lpstr>
      <vt:lpstr>Times</vt:lpstr>
      <vt:lpstr>Symbol</vt:lpstr>
      <vt:lpstr>Lucida Grande</vt:lpstr>
      <vt:lpstr>MS PMincho</vt:lpstr>
      <vt:lpstr>Times New Roman</vt:lpstr>
      <vt:lpstr>BlackTie</vt:lpstr>
      <vt:lpstr>8_Office Theme</vt:lpstr>
      <vt:lpstr>PowerPoint Presentation</vt:lpstr>
      <vt:lpstr>Τι εΙναι το       </vt:lpstr>
      <vt:lpstr>PowerPoint Presentation</vt:lpstr>
      <vt:lpstr>PowerPoint Presentation</vt:lpstr>
      <vt:lpstr>PowerPoint Presentation</vt:lpstr>
      <vt:lpstr>Ας ανακεφαλαιωςουμε...</vt:lpstr>
      <vt:lpstr>Ολα καλα ωΣ εδω... Τι ΣχεΣη εχουν τα παραπανω ομωΣ με την αΣτροφυΣικη;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ΔΕΝ ΕΙΝΑΙ ΟΛΑ ΤΟΣΟ ΕΥΚΟΛΑ...ΤΟ ΣΥΜΠΑΝ ΜΑΣ ΣΤΕΛΝΕΙ ΛΙΓΑ ΝΕΤΡΙΝΟ </vt:lpstr>
      <vt:lpstr>PowerPoint Presentation</vt:lpstr>
      <vt:lpstr>ΤΗΛΕΣΚΟΠΙΑ ΝΕΤΡΙΝΟ ΥΨΗΛΩΝ ΕΝΕΡΓΕΙΩΝ</vt:lpstr>
      <vt:lpstr>PowerPoint Presentation</vt:lpstr>
      <vt:lpstr>PowerPoint Presentation</vt:lpstr>
      <vt:lpstr>PowerPoint Presentation</vt:lpstr>
      <vt:lpstr>Πλεον ξερουμε οτι....</vt:lpstr>
      <vt:lpstr>PowerPoint Presentation</vt:lpstr>
      <vt:lpstr>PowerPoint Presentation</vt:lpstr>
      <vt:lpstr>PowerPoint Presentation</vt:lpstr>
      <vt:lpstr>Πωσ ανιχνευουμε την ακτινοβολια Cherenkov ;</vt:lpstr>
      <vt:lpstr>ΤΗΛΕΣΚΟΠΙΑ ΝΕΤΡΙΝΟ</vt:lpstr>
      <vt:lpstr>Το πείραμα IceCube στο Νότιο Πόλο (Ι)</vt:lpstr>
      <vt:lpstr>Το πείραμα IceCube στο Νότιο Πόλο (ΙΙ)</vt:lpstr>
      <vt:lpstr>Ας δουμε πως γινεται η ανιχνευΣη νετρινο Σε ενα τηλεΣκοπιο νετρινο</vt:lpstr>
      <vt:lpstr>ΑΝΙΧΝΕΥΣΗ ΣΩΜΑΤΙΔΙΩΝ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ΤΟ ΕΥΡΩΠΑΪΚΟ ΠΕΙΡΑΜΑ Km3net </vt:lpstr>
      <vt:lpstr>PowerPoint Presentation</vt:lpstr>
      <vt:lpstr>PowerPoint Presentation</vt:lpstr>
      <vt:lpstr>PowerPoint Presentation</vt:lpstr>
      <vt:lpstr>PowerPoint Presentation</vt:lpstr>
      <vt:lpstr>ΕΠΙΛΟΓΟΣ</vt:lpstr>
      <vt:lpstr>PowerPoint Presentation</vt:lpstr>
    </vt:vector>
  </TitlesOfParts>
  <Company>Goutos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Τα Γουτάκια</dc:creator>
  <cp:lastModifiedBy>echaniot</cp:lastModifiedBy>
  <cp:revision>80</cp:revision>
  <dcterms:created xsi:type="dcterms:W3CDTF">2012-03-20T21:19:55Z</dcterms:created>
  <dcterms:modified xsi:type="dcterms:W3CDTF">2015-12-19T14:00:04Z</dcterms:modified>
</cp:coreProperties>
</file>