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76" r:id="rId2"/>
    <p:sldId id="285" r:id="rId3"/>
    <p:sldId id="291" r:id="rId4"/>
    <p:sldId id="286" r:id="rId5"/>
    <p:sldId id="287" r:id="rId6"/>
    <p:sldId id="292" r:id="rId7"/>
    <p:sldId id="288" r:id="rId8"/>
    <p:sldId id="289" r:id="rId9"/>
    <p:sldId id="290" r:id="rId10"/>
    <p:sldId id="293" r:id="rId11"/>
    <p:sldId id="311" r:id="rId12"/>
    <p:sldId id="313" r:id="rId13"/>
    <p:sldId id="314" r:id="rId14"/>
    <p:sldId id="315" r:id="rId15"/>
    <p:sldId id="320" r:id="rId16"/>
    <p:sldId id="336" r:id="rId17"/>
    <p:sldId id="328" r:id="rId18"/>
    <p:sldId id="327" r:id="rId19"/>
    <p:sldId id="329" r:id="rId20"/>
    <p:sldId id="330" r:id="rId21"/>
    <p:sldId id="332" r:id="rId22"/>
    <p:sldId id="310" r:id="rId23"/>
    <p:sldId id="297" r:id="rId24"/>
    <p:sldId id="298" r:id="rId25"/>
    <p:sldId id="299" r:id="rId26"/>
    <p:sldId id="300" r:id="rId27"/>
    <p:sldId id="301" r:id="rId28"/>
    <p:sldId id="302" r:id="rId29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elioti Eleni" initials="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1"/>
    <a:srgbClr val="4C7FBC"/>
    <a:srgbClr val="99FF33"/>
    <a:srgbClr val="7AA729"/>
    <a:srgbClr val="4B9B35"/>
    <a:srgbClr val="FF3300"/>
    <a:srgbClr val="7FA3CF"/>
    <a:srgbClr val="EFF9FF"/>
    <a:srgbClr val="FC0014"/>
    <a:srgbClr val="E1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1104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32FD2-AC12-AB44-95C3-08B67E5F797F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D3AD9-53C4-DF4A-B8E3-E678F6F5A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6464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AE4CA-BD3C-954E-BBD0-FF5264AE30C2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FB885-8CDE-2545-9892-B4E9FFE70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2829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19187"/>
            <a:ext cx="7772400" cy="1470025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rgbClr val="042441"/>
                </a:solidFill>
              </a:defRPr>
            </a:lvl1pPr>
          </a:lstStyle>
          <a:p>
            <a:r>
              <a:rPr lang="en-US" dirty="0" smtClean="0">
                <a:solidFill>
                  <a:srgbClr val="042441"/>
                </a:solidFill>
              </a:rPr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9618" y="3511248"/>
            <a:ext cx="4188581" cy="1752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rgbClr val="04244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Partner Name</a:t>
            </a:r>
          </a:p>
          <a:p>
            <a:r>
              <a:rPr lang="en-US" dirty="0" smtClean="0"/>
              <a:t>email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85799" y="5517393"/>
            <a:ext cx="6753225" cy="428851"/>
          </a:xfrm>
        </p:spPr>
        <p:txBody>
          <a:bodyPr anchor="ctr">
            <a:normAutofit/>
          </a:bodyPr>
          <a:lstStyle>
            <a:lvl1pPr marL="0" indent="0">
              <a:buNone/>
              <a:defRPr sz="1400" b="0" baseline="0"/>
            </a:lvl1pPr>
          </a:lstStyle>
          <a:p>
            <a:pPr lvl="0"/>
            <a:r>
              <a:rPr lang="en-US" smtClean="0"/>
              <a:t>First review meeting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7439025" y="5518150"/>
            <a:ext cx="1116013" cy="42809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400"/>
            </a:lvl2pPr>
          </a:lstStyle>
          <a:p>
            <a:pPr lvl="0"/>
            <a:r>
              <a:rPr lang="en-US" sz="1400" smtClean="0"/>
              <a:t>06/21/2013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097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824536"/>
          </a:xfrm>
        </p:spPr>
        <p:txBody>
          <a:bodyPr/>
          <a:lstStyle>
            <a:lvl1pPr marL="342900" indent="-342900">
              <a:buClr>
                <a:srgbClr val="40B1C7"/>
              </a:buClr>
              <a:buFont typeface="Wingdings" pitchFamily="2" charset="2"/>
              <a:buChar char="Ø"/>
              <a:defRPr sz="2200"/>
            </a:lvl1pPr>
            <a:lvl2pPr marL="742950" indent="-285750">
              <a:buClr>
                <a:srgbClr val="40B1C7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40B1C7"/>
              </a:buClr>
              <a:buFont typeface="Wingdings" pitchFamily="2" charset="2"/>
              <a:buChar char="ü"/>
              <a:defRPr/>
            </a:lvl3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>
          <a:xfrm>
            <a:off x="457200" y="6309320"/>
            <a:ext cx="1306488" cy="365125"/>
          </a:xfrm>
        </p:spPr>
        <p:txBody>
          <a:bodyPr/>
          <a:lstStyle/>
          <a:p>
            <a:r>
              <a:rPr lang="en-US" dirty="0" smtClean="0"/>
              <a:t>19-20 November</a:t>
            </a:r>
            <a:endParaRPr lang="en-US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3535-9A55-4B0C-9328-805CE15A2E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051720" y="6309320"/>
            <a:ext cx="5112568" cy="548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lang="de-DE" sz="1200" kern="1200" smtClean="0">
                <a:solidFill>
                  <a:srgbClr val="40B1C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noProof="0" dirty="0" smtClean="0"/>
              <a:t>  © Go-Lab Project - Global Online Science Labs for Inquiry Learning at School</a:t>
            </a:r>
          </a:p>
          <a:p>
            <a:r>
              <a:rPr lang="en-GB" noProof="0" dirty="0" smtClean="0"/>
              <a:t>Co-funded by EU (7</a:t>
            </a:r>
            <a:r>
              <a:rPr lang="en-GB" baseline="30000" noProof="0" dirty="0" smtClean="0"/>
              <a:t>th</a:t>
            </a:r>
            <a:r>
              <a:rPr lang="en-GB" noProof="0" dirty="0" smtClean="0"/>
              <a:t> Framework Programme)  </a:t>
            </a:r>
            <a:endParaRPr lang="en-GB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88640"/>
            <a:ext cx="1152128" cy="98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666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4435" y="1326158"/>
            <a:ext cx="4816021" cy="52187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553" y="2046813"/>
            <a:ext cx="8229600" cy="4194962"/>
          </a:xfrm>
        </p:spPr>
        <p:txBody>
          <a:bodyPr/>
          <a:lstStyle>
            <a:lvl1pPr>
              <a:defRPr sz="2400" b="1">
                <a:solidFill>
                  <a:srgbClr val="042441"/>
                </a:solidFill>
              </a:defRPr>
            </a:lvl1pPr>
            <a:lvl2pPr>
              <a:defRPr sz="2000">
                <a:solidFill>
                  <a:srgbClr val="042441"/>
                </a:solidFill>
              </a:defRPr>
            </a:lvl2pPr>
            <a:lvl3pPr>
              <a:defRPr sz="1800">
                <a:solidFill>
                  <a:srgbClr val="042441"/>
                </a:solidFill>
              </a:defRPr>
            </a:lvl3pPr>
            <a:lvl4pPr>
              <a:defRPr sz="1600">
                <a:solidFill>
                  <a:srgbClr val="042441"/>
                </a:solidFill>
              </a:defRPr>
            </a:lvl4pPr>
            <a:lvl5pPr>
              <a:defRPr sz="1400">
                <a:solidFill>
                  <a:srgbClr val="04244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28/11/2013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2C347-4F61-2748-932D-DBBEA1FCAD8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C:\Users\eleftheria\Pictures\logos\Go-La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322" y="234186"/>
            <a:ext cx="887134" cy="71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leftheria\Pictures\logos\ea_logo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32" y="6299781"/>
            <a:ext cx="574390" cy="48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795130" y="6370720"/>
            <a:ext cx="3405809" cy="3651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l-GR" sz="1400" baseline="0" dirty="0" err="1" smtClean="0">
                <a:solidFill>
                  <a:sysClr val="windowText" lastClr="000000"/>
                </a:solidFill>
              </a:rPr>
              <a:t>Τσουρλιδάκη</a:t>
            </a:r>
            <a:r>
              <a:rPr lang="el-GR" sz="1400" baseline="0" dirty="0" smtClean="0">
                <a:solidFill>
                  <a:sysClr val="windowText" lastClr="000000"/>
                </a:solidFill>
              </a:rPr>
              <a:t> Ελευθερία</a:t>
            </a:r>
          </a:p>
          <a:p>
            <a:pPr algn="l"/>
            <a:r>
              <a:rPr lang="en-US" sz="1400" baseline="0" dirty="0" smtClean="0">
                <a:solidFill>
                  <a:sysClr val="windowText" lastClr="000000"/>
                </a:solidFill>
              </a:rPr>
              <a:t>eleftheria@ea.gr</a:t>
            </a:r>
            <a:endParaRPr lang="el-GR" sz="1400" baseline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1800" b="1" cap="all">
                <a:solidFill>
                  <a:srgbClr val="04244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rgbClr val="04244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0346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9022" y="6440253"/>
            <a:ext cx="49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rgbClr val="042441"/>
                </a:solidFill>
              </a:defRPr>
            </a:lvl1pPr>
          </a:lstStyle>
          <a:p>
            <a:fld id="{7A02C347-4F61-2748-932D-DBBEA1FCAD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5019524" y="6440253"/>
            <a:ext cx="1019629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042441"/>
                </a:solidFill>
              </a:defRPr>
            </a:lvl1pPr>
          </a:lstStyle>
          <a:p>
            <a:fld id="{496516C2-AD6B-5549-AE62-2D2B449F55BA}" type="datetime1">
              <a:rPr lang="en-US" smtClean="0"/>
              <a:t>12/2/2013</a:t>
            </a:fld>
            <a:endParaRPr lang="en-US" dirty="0"/>
          </a:p>
        </p:txBody>
      </p:sp>
      <p:sp>
        <p:nvSpPr>
          <p:cNvPr id="15" name="Footer Placeholder 25"/>
          <p:cNvSpPr>
            <a:spLocks noGrp="1"/>
          </p:cNvSpPr>
          <p:nvPr>
            <p:ph type="ftr" sz="quarter" idx="3"/>
          </p:nvPr>
        </p:nvSpPr>
        <p:spPr>
          <a:xfrm>
            <a:off x="457199" y="6440253"/>
            <a:ext cx="4562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042441"/>
                </a:solidFill>
              </a:defRPr>
            </a:lvl1pPr>
          </a:lstStyle>
          <a:p>
            <a:r>
              <a:rPr lang="en-US" dirty="0" smtClean="0"/>
              <a:t>Name of the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342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2C347-4F61-2748-932D-DBBEA1FCAD8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3"/>
          </p:nvPr>
        </p:nvSpPr>
        <p:spPr>
          <a:xfrm>
            <a:off x="5019524" y="6440253"/>
            <a:ext cx="1019629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042441"/>
                </a:solidFill>
              </a:defRPr>
            </a:lvl1pPr>
          </a:lstStyle>
          <a:p>
            <a:fld id="{496516C2-AD6B-5549-AE62-2D2B449F55BA}" type="datetime1">
              <a:rPr lang="en-US" smtClean="0"/>
              <a:t>12/2/2013</a:t>
            </a:fld>
            <a:endParaRPr lang="en-US" dirty="0"/>
          </a:p>
        </p:txBody>
      </p:sp>
      <p:sp>
        <p:nvSpPr>
          <p:cNvPr id="13" name="Footer Placeholder 25"/>
          <p:cNvSpPr>
            <a:spLocks noGrp="1"/>
          </p:cNvSpPr>
          <p:nvPr>
            <p:ph type="ftr" sz="quarter" idx="14"/>
          </p:nvPr>
        </p:nvSpPr>
        <p:spPr>
          <a:xfrm>
            <a:off x="457199" y="6440253"/>
            <a:ext cx="4562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042441"/>
                </a:solidFill>
              </a:defRPr>
            </a:lvl1pPr>
          </a:lstStyle>
          <a:p>
            <a:r>
              <a:rPr lang="en-US" dirty="0" smtClean="0"/>
              <a:t>Name of the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399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9524" y="91622"/>
            <a:ext cx="4003524" cy="1009045"/>
          </a:xfrm>
        </p:spPr>
        <p:txBody>
          <a:bodyPr anchor="ctr">
            <a:normAutofit/>
          </a:bodyPr>
          <a:lstStyle>
            <a:lvl1pPr algn="ctr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714" y="1435100"/>
            <a:ext cx="3247799" cy="469106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9022" y="6440253"/>
            <a:ext cx="49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rgbClr val="042441"/>
                </a:solidFill>
              </a:defRPr>
            </a:lvl1pPr>
          </a:lstStyle>
          <a:p>
            <a:fld id="{7A02C347-4F61-2748-932D-DBBEA1FCAD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5019524" y="6440253"/>
            <a:ext cx="1019629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042441"/>
                </a:solidFill>
              </a:defRPr>
            </a:lvl1pPr>
          </a:lstStyle>
          <a:p>
            <a:fld id="{496516C2-AD6B-5549-AE62-2D2B449F55BA}" type="datetime1">
              <a:rPr lang="en-US" smtClean="0"/>
              <a:t>12/2/2013</a:t>
            </a:fld>
            <a:endParaRPr lang="en-US" dirty="0"/>
          </a:p>
        </p:txBody>
      </p:sp>
      <p:sp>
        <p:nvSpPr>
          <p:cNvPr id="14" name="Footer Placeholder 25"/>
          <p:cNvSpPr>
            <a:spLocks noGrp="1"/>
          </p:cNvSpPr>
          <p:nvPr>
            <p:ph type="ftr" sz="quarter" idx="3"/>
          </p:nvPr>
        </p:nvSpPr>
        <p:spPr>
          <a:xfrm>
            <a:off x="457199" y="6440253"/>
            <a:ext cx="4562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042441"/>
                </a:solidFill>
              </a:defRPr>
            </a:lvl1pPr>
          </a:lstStyle>
          <a:p>
            <a:r>
              <a:rPr lang="en-US" dirty="0" smtClean="0"/>
              <a:t>Name of the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909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66761"/>
            <a:ext cx="5486400" cy="33608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9022" y="6440253"/>
            <a:ext cx="49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rgbClr val="042441"/>
                </a:solidFill>
              </a:defRPr>
            </a:lvl1pPr>
          </a:lstStyle>
          <a:p>
            <a:fld id="{7A02C347-4F61-2748-932D-DBBEA1FCAD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5019524" y="6440253"/>
            <a:ext cx="1019629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042441"/>
                </a:solidFill>
              </a:defRPr>
            </a:lvl1pPr>
          </a:lstStyle>
          <a:p>
            <a:fld id="{496516C2-AD6B-5549-AE62-2D2B449F55BA}" type="datetime1">
              <a:rPr lang="en-US" smtClean="0"/>
              <a:t>12/2/2013</a:t>
            </a:fld>
            <a:endParaRPr lang="en-US" dirty="0"/>
          </a:p>
        </p:txBody>
      </p:sp>
      <p:sp>
        <p:nvSpPr>
          <p:cNvPr id="14" name="Footer Placeholder 25"/>
          <p:cNvSpPr>
            <a:spLocks noGrp="1"/>
          </p:cNvSpPr>
          <p:nvPr>
            <p:ph type="ftr" sz="quarter" idx="3"/>
          </p:nvPr>
        </p:nvSpPr>
        <p:spPr>
          <a:xfrm>
            <a:off x="457199" y="6440253"/>
            <a:ext cx="4562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042441"/>
                </a:solidFill>
              </a:defRPr>
            </a:lvl1pPr>
          </a:lstStyle>
          <a:p>
            <a:r>
              <a:rPr lang="en-US" dirty="0" smtClean="0"/>
              <a:t>Name of the event</a:t>
            </a:r>
            <a:endParaRPr lang="en-US" dirty="0"/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5019524" y="91622"/>
            <a:ext cx="4003524" cy="10090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099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9022" y="6440253"/>
            <a:ext cx="49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rgbClr val="042441"/>
                </a:solidFill>
              </a:defRPr>
            </a:lvl1pPr>
          </a:lstStyle>
          <a:p>
            <a:fld id="{7A02C347-4F61-2748-932D-DBBEA1FCAD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019524" y="6440253"/>
            <a:ext cx="1019629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042441"/>
                </a:solidFill>
              </a:defRPr>
            </a:lvl1pPr>
          </a:lstStyle>
          <a:p>
            <a:fld id="{496516C2-AD6B-5549-AE62-2D2B449F55BA}" type="datetime1">
              <a:rPr lang="en-US" smtClean="0"/>
              <a:t>12/2/2013</a:t>
            </a:fld>
            <a:endParaRPr lang="en-US" dirty="0"/>
          </a:p>
        </p:txBody>
      </p:sp>
      <p:sp>
        <p:nvSpPr>
          <p:cNvPr id="13" name="Footer Placeholder 25"/>
          <p:cNvSpPr>
            <a:spLocks noGrp="1"/>
          </p:cNvSpPr>
          <p:nvPr>
            <p:ph type="ftr" sz="quarter" idx="3"/>
          </p:nvPr>
        </p:nvSpPr>
        <p:spPr>
          <a:xfrm>
            <a:off x="457199" y="6440253"/>
            <a:ext cx="4562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042441"/>
                </a:solidFill>
              </a:defRPr>
            </a:lvl1pPr>
          </a:lstStyle>
          <a:p>
            <a:r>
              <a:rPr lang="en-US" dirty="0" smtClean="0"/>
              <a:t>Name of the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949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03048"/>
            <a:ext cx="2057400" cy="472311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03048"/>
            <a:ext cx="6019800" cy="472311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9022" y="6440253"/>
            <a:ext cx="49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rgbClr val="042441"/>
                </a:solidFill>
              </a:defRPr>
            </a:lvl1pPr>
          </a:lstStyle>
          <a:p>
            <a:fld id="{7A02C347-4F61-2748-932D-DBBEA1FCAD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019524" y="6440253"/>
            <a:ext cx="1019629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042441"/>
                </a:solidFill>
              </a:defRPr>
            </a:lvl1pPr>
          </a:lstStyle>
          <a:p>
            <a:fld id="{496516C2-AD6B-5549-AE62-2D2B449F55BA}" type="datetime1">
              <a:rPr lang="en-US" smtClean="0"/>
              <a:t>12/2/2013</a:t>
            </a:fld>
            <a:endParaRPr lang="en-US" dirty="0"/>
          </a:p>
        </p:txBody>
      </p:sp>
      <p:sp>
        <p:nvSpPr>
          <p:cNvPr id="13" name="Footer Placeholder 25"/>
          <p:cNvSpPr>
            <a:spLocks noGrp="1"/>
          </p:cNvSpPr>
          <p:nvPr>
            <p:ph type="ftr" sz="quarter" idx="3"/>
          </p:nvPr>
        </p:nvSpPr>
        <p:spPr>
          <a:xfrm>
            <a:off x="457199" y="6440253"/>
            <a:ext cx="4562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042441"/>
                </a:solidFill>
              </a:defRPr>
            </a:lvl1pPr>
          </a:lstStyle>
          <a:p>
            <a:r>
              <a:rPr lang="en-US" dirty="0" smtClean="0"/>
              <a:t>Name of the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087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-3" y="0"/>
            <a:ext cx="9144001" cy="6880114"/>
            <a:chOff x="-3" y="0"/>
            <a:chExt cx="9144001" cy="6880114"/>
          </a:xfrm>
        </p:grpSpPr>
        <p:grpSp>
          <p:nvGrpSpPr>
            <p:cNvPr id="14" name="Group 13"/>
            <p:cNvGrpSpPr/>
            <p:nvPr userDrawn="1"/>
          </p:nvGrpSpPr>
          <p:grpSpPr>
            <a:xfrm>
              <a:off x="-3" y="0"/>
              <a:ext cx="9144001" cy="6880114"/>
              <a:chOff x="-3" y="0"/>
              <a:chExt cx="9144001" cy="6880114"/>
            </a:xfrm>
          </p:grpSpPr>
          <p:pic>
            <p:nvPicPr>
              <p:cNvPr id="15" name="Picture 2"/>
              <p:cNvPicPr>
                <a:picLocks noChangeAspect="1" noChangeArrowheads="1"/>
              </p:cNvPicPr>
              <p:nvPr userDrawn="1"/>
            </p:nvPicPr>
            <p:blipFill>
              <a:blip r:embed="rId12" cstate="print"/>
              <a:srcRect l="3113" t="2000" r="2718" b="7250"/>
              <a:stretch>
                <a:fillRect/>
              </a:stretch>
            </p:blipFill>
            <p:spPr bwMode="auto">
              <a:xfrm>
                <a:off x="-3" y="0"/>
                <a:ext cx="9144001" cy="1235242"/>
              </a:xfrm>
              <a:prstGeom prst="rect">
                <a:avLst/>
              </a:prstGeom>
              <a:solidFill>
                <a:srgbClr val="183962"/>
              </a:solidFill>
              <a:ln w="25400">
                <a:noFill/>
                <a:miter lim="800000"/>
                <a:headEnd/>
                <a:tailEnd/>
              </a:ln>
            </p:spPr>
          </p:pic>
          <p:pic>
            <p:nvPicPr>
              <p:cNvPr id="16" name="Picture 3" descr="C:\Documents and Settings\aymone.EURACTIV\Desktop\aymone prepresse\BROCHURES_2012\EU PROJECTS - DANIEL\2 - ODS 2012\ODS PPT\PPT-ODS2.png"/>
              <p:cNvPicPr>
                <a:picLocks noChangeAspect="1" noChangeArrowheads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197641" cy="19405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7" name="Group 16"/>
              <p:cNvGrpSpPr/>
              <p:nvPr userDrawn="1"/>
            </p:nvGrpSpPr>
            <p:grpSpPr>
              <a:xfrm>
                <a:off x="6195282" y="6508464"/>
                <a:ext cx="2453740" cy="371650"/>
                <a:chOff x="6575608" y="6508464"/>
                <a:chExt cx="2453740" cy="371650"/>
              </a:xfrm>
            </p:grpSpPr>
            <p:pic>
              <p:nvPicPr>
                <p:cNvPr id="18" name="Picture 10"/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75608" y="6508464"/>
                  <a:ext cx="2453740" cy="349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9" name="Picture 3" descr="C:\Documents and Settings\aymone.EURACTIV\Desktop\logos.png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68709" y="6543178"/>
                  <a:ext cx="645044" cy="2644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" name="Footer Placeholder 4"/>
                <p:cNvSpPr txBox="1">
                  <a:spLocks/>
                </p:cNvSpPr>
                <p:nvPr userDrawn="1"/>
              </p:nvSpPr>
              <p:spPr>
                <a:xfrm>
                  <a:off x="7420493" y="6514989"/>
                  <a:ext cx="1503801" cy="36512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000" b="0" i="0" kern="120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30000" noProof="0" dirty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+mn-cs"/>
                    </a:rPr>
                    <a:t>The Open Discovery Space Project is funded by </a:t>
                  </a:r>
                  <a:br>
                    <a:rPr kumimoji="0" lang="en-US" sz="800" b="0" i="0" u="none" strike="noStrike" kern="1200" cap="none" spc="0" normalizeH="0" baseline="30000" noProof="0" dirty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+mn-cs"/>
                    </a:rPr>
                  </a:br>
                  <a:r>
                    <a:rPr kumimoji="0" lang="en-US" sz="800" b="0" i="0" u="none" strike="noStrike" kern="1200" cap="none" spc="0" normalizeH="0" baseline="30000" noProof="0" dirty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+mn-cs"/>
                    </a:rPr>
                    <a:t>CIP-ICT-PSP-2011-5, Theme 2: Digital Content, </a:t>
                  </a:r>
                  <a:br>
                    <a:rPr kumimoji="0" lang="en-US" sz="800" b="0" i="0" u="none" strike="noStrike" kern="1200" cap="none" spc="0" normalizeH="0" baseline="30000" noProof="0" dirty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+mn-cs"/>
                    </a:rPr>
                  </a:br>
                  <a:r>
                    <a:rPr kumimoji="0" lang="en-US" sz="800" b="0" i="0" u="none" strike="noStrike" kern="1200" cap="none" spc="0" normalizeH="0" baseline="30000" noProof="0" dirty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orbel"/>
                      <a:ea typeface="+mn-ea"/>
                      <a:cs typeface="+mn-cs"/>
                    </a:rPr>
                    <a:t>Objective 2.4: eLearning Objective 2.4</a:t>
                  </a:r>
                </a:p>
              </p:txBody>
            </p:sp>
          </p:grpSp>
        </p:grpSp>
        <p:pic>
          <p:nvPicPr>
            <p:cNvPr id="21" name="Picture 2" descr="C:\Documents and Settings\aymone.EURACTIV\Desktop\aymone prepresse\BROCHURES_2012\EU PROJECTS - DANIEL\2 - ODS 2012\ODS BROCHURE EN Folder\LOGOS ODS OK\ODS-LOGO-V3.png"/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534" y="211353"/>
              <a:ext cx="2453740" cy="646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19525" y="105305"/>
            <a:ext cx="4124475" cy="1043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9022" y="6440253"/>
            <a:ext cx="49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rgbClr val="042441"/>
                </a:solidFill>
              </a:defRPr>
            </a:lvl1pPr>
          </a:lstStyle>
          <a:p>
            <a:fld id="{7A02C347-4F61-2748-932D-DBBEA1FCAD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5019524" y="6440253"/>
            <a:ext cx="1019629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042441"/>
                </a:solidFill>
              </a:defRPr>
            </a:lvl1pPr>
          </a:lstStyle>
          <a:p>
            <a:r>
              <a:rPr lang="en-US" smtClean="0"/>
              <a:t>06/21/2013</a:t>
            </a:r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3"/>
          </p:nvPr>
        </p:nvSpPr>
        <p:spPr>
          <a:xfrm>
            <a:off x="457199" y="6440253"/>
            <a:ext cx="4562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042441"/>
                </a:solidFill>
              </a:defRPr>
            </a:lvl1pPr>
          </a:lstStyle>
          <a:p>
            <a:r>
              <a:rPr lang="en-US" smtClean="0"/>
              <a:t>First review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198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rgbClr val="04244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4244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04244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04244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04244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simulator.down2earth.eu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faulkes-telescop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burro.cwru.edu/JavaLab/GalCrashWeb/" TargetMode="External"/><Relationship Id="rId2" Type="http://schemas.openxmlformats.org/officeDocument/2006/relationships/hyperlink" Target="http://www.euhou.net/index.php?option=com_content&amp;task=view&amp;id=7&amp;Itemid=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cogt.net/files/flash/rti-demo/index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graasp.epfl.ch/metawidget/1/5aa3666ce29e205aaca6d4338fbc7dc969a693dd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file:///F:\Documents%20and%20Settings\eleftheria\Desktop\Activities\Theory%20presentation\jupiter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sobservatory.org.uk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o-www.harvard.edu/OWN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stellarium.org/e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mat.uc.pt/sun4all/index.php/e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ohowww.nascom.nasa.gov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euhou.net/index.php/salsaj-software-mainmenu-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urro.cwru.edu/JavaLab/GalCrashWeb/GCSolo.html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Open Discovery Space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099930" y="2977177"/>
            <a:ext cx="6427305" cy="2297188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Εικονικά και απομακρυσμένα εργαστήρια για δραστηριότητες σχετικές με την αστρονομία</a:t>
            </a:r>
            <a:endParaRPr lang="el-GR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48700" y="6440488"/>
            <a:ext cx="495300" cy="365125"/>
          </a:xfrm>
        </p:spPr>
        <p:txBody>
          <a:bodyPr/>
          <a:lstStyle/>
          <a:p>
            <a:fld id="{7A02C347-4F61-2748-932D-DBBEA1FCAD8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1733895" y="5423904"/>
            <a:ext cx="4032448" cy="1054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400" b="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000" b="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 sz="1800" b="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kern="1200">
                <a:solidFill>
                  <a:schemeClr val="tx1">
                    <a:tint val="75000"/>
                  </a:schemeClr>
                </a:solidFill>
                <a:latin typeface="Arial Rounded MT Bold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kern="1200">
                <a:solidFill>
                  <a:schemeClr val="tx1">
                    <a:tint val="75000"/>
                  </a:schemeClr>
                </a:solidFill>
                <a:latin typeface="Arial Rounded MT Bold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Τσουρλιδάκη</a:t>
            </a:r>
            <a:r>
              <a:rPr lang="el-GR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Ελευθερία</a:t>
            </a:r>
          </a:p>
          <a:p>
            <a:r>
              <a:rPr lang="el-GR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Ελληνογερμανική</a:t>
            </a:r>
            <a:r>
              <a:rPr lang="el-GR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Αγωγή</a:t>
            </a:r>
            <a:endParaRPr lang="en-GB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952" y="5407003"/>
            <a:ext cx="1116124" cy="95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83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2C347-4F61-2748-932D-DBBEA1FCAD8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326835" y="1478558"/>
            <a:ext cx="4816021" cy="521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dirty="0" smtClean="0">
                <a:solidFill>
                  <a:schemeClr val="tx1"/>
                </a:solidFill>
              </a:rPr>
              <a:t>Προσομοιώσεις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10242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0" t="10597" r="19021" b="33971"/>
          <a:stretch/>
        </p:blipFill>
        <p:spPr bwMode="auto">
          <a:xfrm>
            <a:off x="4144328" y="3021496"/>
            <a:ext cx="4472372" cy="320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36" y="1853441"/>
            <a:ext cx="3504786" cy="14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13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3709" y="3161866"/>
            <a:ext cx="5878483" cy="22582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4800" dirty="0" smtClean="0"/>
              <a:t>Αλληλεπίδραση </a:t>
            </a:r>
          </a:p>
          <a:p>
            <a:pPr marL="0" indent="0" algn="ctr">
              <a:buNone/>
            </a:pPr>
            <a:r>
              <a:rPr lang="el-GR" sz="4800" dirty="0" smtClean="0"/>
              <a:t>Γαλαξιών</a:t>
            </a:r>
            <a:endParaRPr lang="el-GR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28/11/2013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2C347-4F61-2748-932D-DBBEA1FCAD8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4174435" y="1587094"/>
            <a:ext cx="4816021" cy="5218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2800" dirty="0" smtClean="0">
                <a:solidFill>
                  <a:schemeClr val="tx1"/>
                </a:solidFill>
              </a:rPr>
              <a:t>Παράδειγμα εκπαιδευτικής δραστηριότητας</a:t>
            </a:r>
            <a:endParaRPr lang="el-G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57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Γενικές πληροφορίες</a:t>
            </a:r>
            <a:endParaRPr lang="el-GR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4500" indent="-266700">
              <a:lnSpc>
                <a:spcPct val="90000"/>
              </a:lnSpc>
              <a:spcBef>
                <a:spcPct val="0"/>
              </a:spcBef>
              <a:buClr>
                <a:srgbClr val="660066"/>
              </a:buClr>
              <a:buFontTx/>
              <a:buNone/>
              <a:tabLst>
                <a:tab pos="723900" algn="l"/>
              </a:tabLst>
            </a:pPr>
            <a:r>
              <a:rPr lang="el-GR" dirty="0" smtClean="0"/>
              <a:t>Οι μαθητές θα χρησιμοποιήσουν ρομποτικά τηλεσκόπια και ένα πρόγραμμα προσομοίωσης για να μελετήσουν μοντέλα αλληλεπίδρασης γαλαξιών. </a:t>
            </a:r>
            <a:endParaRPr lang="el-GR" sz="2000" dirty="0" smtClean="0"/>
          </a:p>
          <a:p>
            <a:pPr marL="444500" indent="-266700">
              <a:lnSpc>
                <a:spcPct val="90000"/>
              </a:lnSpc>
              <a:buClr>
                <a:schemeClr val="hlink"/>
              </a:buClr>
              <a:buFont typeface="Wingdings" pitchFamily="2" charset="2"/>
              <a:buNone/>
              <a:tabLst>
                <a:tab pos="723900" algn="l"/>
              </a:tabLst>
            </a:pPr>
            <a:endParaRPr lang="en-US" sz="2800" dirty="0" smtClean="0"/>
          </a:p>
          <a:p>
            <a:pPr marL="444500" indent="-266700">
              <a:lnSpc>
                <a:spcPct val="90000"/>
              </a:lnSpc>
              <a:buClr>
                <a:schemeClr val="hlink"/>
              </a:buClr>
              <a:buFont typeface="Wingdings" pitchFamily="2" charset="2"/>
              <a:buNone/>
              <a:tabLst>
                <a:tab pos="723900" algn="l"/>
              </a:tabLst>
            </a:pPr>
            <a:r>
              <a:rPr lang="el-GR" sz="2800" dirty="0" smtClean="0"/>
              <a:t>Εκπαιδευτικοί στόχοι :</a:t>
            </a:r>
          </a:p>
          <a:p>
            <a:pPr marL="444500" indent="-266700">
              <a:lnSpc>
                <a:spcPct val="90000"/>
              </a:lnSpc>
              <a:buClr>
                <a:srgbClr val="660066"/>
              </a:buClr>
              <a:buSzPct val="130000"/>
              <a:buFontTx/>
              <a:buNone/>
              <a:tabLst>
                <a:tab pos="723900" algn="l"/>
              </a:tabLst>
            </a:pPr>
            <a:endParaRPr lang="el-GR" sz="1000" dirty="0" smtClean="0"/>
          </a:p>
          <a:p>
            <a:pPr marL="998538" lvl="1">
              <a:lnSpc>
                <a:spcPct val="90000"/>
              </a:lnSpc>
              <a:buClr>
                <a:schemeClr val="hlink"/>
              </a:buClr>
              <a:buSzPct val="160000"/>
              <a:buFontTx/>
              <a:buChar char="•"/>
              <a:tabLst>
                <a:tab pos="723900" algn="l"/>
              </a:tabLst>
            </a:pPr>
            <a:r>
              <a:rPr lang="el-GR" sz="2000" dirty="0" err="1" smtClean="0"/>
              <a:t>Βαρυτική</a:t>
            </a:r>
            <a:r>
              <a:rPr lang="el-GR" sz="2000" dirty="0" smtClean="0"/>
              <a:t> αλληλεπίδραση</a:t>
            </a:r>
          </a:p>
          <a:p>
            <a:pPr marL="998538" lvl="1">
              <a:lnSpc>
                <a:spcPct val="90000"/>
              </a:lnSpc>
              <a:buClr>
                <a:schemeClr val="hlink"/>
              </a:buClr>
              <a:buSzPct val="160000"/>
              <a:buFontTx/>
              <a:buChar char="•"/>
              <a:tabLst>
                <a:tab pos="723900" algn="l"/>
              </a:tabLst>
            </a:pPr>
            <a:r>
              <a:rPr lang="el-GR" sz="2000" dirty="0" smtClean="0"/>
              <a:t>Εξέλιξη των γαλαξιών </a:t>
            </a:r>
          </a:p>
          <a:p>
            <a:pPr marL="998538" lvl="1">
              <a:lnSpc>
                <a:spcPct val="90000"/>
              </a:lnSpc>
              <a:buClr>
                <a:schemeClr val="hlink"/>
              </a:buClr>
              <a:buSzPct val="160000"/>
              <a:buFontTx/>
              <a:buChar char="•"/>
              <a:tabLst>
                <a:tab pos="723900" algn="l"/>
              </a:tabLst>
            </a:pPr>
            <a:r>
              <a:rPr lang="el-GR" sz="2000" dirty="0" smtClean="0"/>
              <a:t>Χρήση επιστημονικού εξοπλισμού και προσομοιώσεων</a:t>
            </a:r>
          </a:p>
          <a:p>
            <a:pPr marL="998538" lvl="1">
              <a:lnSpc>
                <a:spcPct val="90000"/>
              </a:lnSpc>
              <a:buClr>
                <a:schemeClr val="hlink"/>
              </a:buClr>
              <a:buSzPct val="160000"/>
              <a:buFontTx/>
              <a:buChar char="•"/>
              <a:tabLst>
                <a:tab pos="723900" algn="l"/>
              </a:tabLst>
            </a:pPr>
            <a:r>
              <a:rPr lang="el-GR" sz="2000" dirty="0" smtClean="0"/>
              <a:t>Γνωριμία με την επιστημονική έρευνα</a:t>
            </a:r>
          </a:p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431B1F-967B-4ED8-9BA1-965CD96020E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9" name="8 - TextBox"/>
          <p:cNvSpPr txBox="1"/>
          <p:nvPr/>
        </p:nvSpPr>
        <p:spPr>
          <a:xfrm>
            <a:off x="2928926" y="6550223"/>
            <a:ext cx="2571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eleftheria@ea.gr</a:t>
            </a:r>
            <a:endParaRPr lang="el-G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57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5 - Τίτλος"/>
          <p:cNvSpPr>
            <a:spLocks noGrp="1"/>
          </p:cNvSpPr>
          <p:nvPr>
            <p:ph type="title"/>
          </p:nvPr>
        </p:nvSpPr>
        <p:spPr>
          <a:xfrm>
            <a:off x="4174435" y="1524941"/>
            <a:ext cx="4816021" cy="521872"/>
          </a:xfrm>
        </p:spPr>
        <p:txBody>
          <a:bodyPr>
            <a:normAutofit fontScale="90000"/>
          </a:bodyPr>
          <a:lstStyle/>
          <a:p>
            <a:r>
              <a:rPr lang="el-GR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Προσανατολισμός</a:t>
            </a:r>
            <a:endParaRPr lang="el-GR" sz="3200" b="1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idx="1"/>
          </p:nvPr>
        </p:nvSpPr>
        <p:spPr>
          <a:xfrm>
            <a:off x="596553" y="2470882"/>
            <a:ext cx="8229600" cy="3254057"/>
          </a:xfrm>
        </p:spPr>
        <p:txBody>
          <a:bodyPr/>
          <a:lstStyle/>
          <a:p>
            <a:pPr>
              <a:buClr>
                <a:srgbClr val="CC3399"/>
              </a:buClr>
              <a:buSzPct val="130000"/>
            </a:pPr>
            <a:endParaRPr lang="el-GR" sz="900" dirty="0" smtClean="0"/>
          </a:p>
          <a:p>
            <a:r>
              <a:rPr lang="el-GR" dirty="0" smtClean="0"/>
              <a:t> Γνωρίζετε πως δημιουργούνται οι γαλαξίες;</a:t>
            </a:r>
          </a:p>
          <a:p>
            <a:endParaRPr lang="el-GR" dirty="0" smtClean="0"/>
          </a:p>
          <a:p>
            <a:r>
              <a:rPr lang="el-GR" dirty="0" smtClean="0"/>
              <a:t> Τι είδη γαλαξιών υπάρχουν και πως τους ταξινομούμε;</a:t>
            </a:r>
          </a:p>
          <a:p>
            <a:endParaRPr lang="el-GR" dirty="0" smtClean="0"/>
          </a:p>
          <a:p>
            <a:r>
              <a:rPr lang="el-GR" dirty="0" smtClean="0"/>
              <a:t>Πόσος χρόνος χρειάζεται για να δημιουργηθεί ένας γαλαξίας;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431B1F-967B-4ED8-9BA1-965CD96020E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3" name="12 - TextBox"/>
          <p:cNvSpPr txBox="1"/>
          <p:nvPr/>
        </p:nvSpPr>
        <p:spPr>
          <a:xfrm>
            <a:off x="2928926" y="6550223"/>
            <a:ext cx="2571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eleftheria@ea.gr</a:t>
            </a:r>
            <a:endParaRPr lang="el-G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10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>
          <a:xfrm>
            <a:off x="4174435" y="1587094"/>
            <a:ext cx="4816021" cy="521872"/>
          </a:xfrm>
        </p:spPr>
        <p:txBody>
          <a:bodyPr>
            <a:normAutofit fontScale="90000"/>
          </a:bodyPr>
          <a:lstStyle/>
          <a:p>
            <a:r>
              <a:rPr lang="el-GR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Πρόταση αρχικών υποθέσεων ή προβλέψεων</a:t>
            </a:r>
            <a:endParaRPr lang="el-GR" sz="3200" b="1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>
          <a:xfrm>
            <a:off x="596553" y="2709422"/>
            <a:ext cx="8229600" cy="3373326"/>
          </a:xfrm>
        </p:spPr>
        <p:txBody>
          <a:bodyPr/>
          <a:lstStyle/>
          <a:p>
            <a:r>
              <a:rPr lang="el-GR" dirty="0" smtClean="0"/>
              <a:t> Πόσοι γαλαξίες υπάρχουν στο ορατό σύμπαν;</a:t>
            </a:r>
          </a:p>
          <a:p>
            <a:endParaRPr lang="el-GR" sz="1000" dirty="0" smtClean="0"/>
          </a:p>
          <a:p>
            <a:r>
              <a:rPr lang="el-GR" dirty="0" smtClean="0"/>
              <a:t> Από τι αποτελείται ένας γαλαξίας;</a:t>
            </a:r>
          </a:p>
          <a:p>
            <a:endParaRPr lang="el-GR" sz="1000" dirty="0" smtClean="0"/>
          </a:p>
          <a:p>
            <a:r>
              <a:rPr lang="el-GR" dirty="0" smtClean="0"/>
              <a:t> Τι το ιδιαίτερο έχουν τα κέντρα των γαλαξιών; Γιατί τα γαλαξιακά κέντρα είναι τόσο φωτεινά;</a:t>
            </a:r>
          </a:p>
          <a:p>
            <a:endParaRPr lang="el-GR" sz="1000" dirty="0" smtClean="0"/>
          </a:p>
          <a:p>
            <a:r>
              <a:rPr lang="el-GR" dirty="0" smtClean="0"/>
              <a:t>Τι θα συνέβαινε αν ο δικός μας γαλαξίας συγκρουόταν με κάποιον άλλο;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431B1F-967B-4ED8-9BA1-965CD96020E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9" name="8 - TextBox"/>
          <p:cNvSpPr txBox="1"/>
          <p:nvPr/>
        </p:nvSpPr>
        <p:spPr>
          <a:xfrm>
            <a:off x="2928926" y="6550223"/>
            <a:ext cx="2571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eleftheria@ea.gr</a:t>
            </a:r>
            <a:endParaRPr lang="el-G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28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431B1F-967B-4ED8-9BA1-965CD96020E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3" name="12 - TextBox"/>
          <p:cNvSpPr txBox="1"/>
          <p:nvPr/>
        </p:nvSpPr>
        <p:spPr>
          <a:xfrm>
            <a:off x="2928926" y="6550223"/>
            <a:ext cx="2571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eleftheria@ea.gr</a:t>
            </a:r>
            <a:endParaRPr lang="el-GR" sz="1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689" y="1668622"/>
            <a:ext cx="7267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Οι μαθητές χρησιμοποιούν τα </a:t>
            </a:r>
            <a:r>
              <a:rPr lang="el-GR" dirty="0"/>
              <a:t> </a:t>
            </a:r>
            <a:r>
              <a:rPr lang="el-GR" dirty="0" smtClean="0"/>
              <a:t>ρομποτικά τηλεσκόπια </a:t>
            </a:r>
            <a:r>
              <a:rPr lang="en-US" dirty="0" smtClean="0">
                <a:hlinkClick r:id="rId2"/>
              </a:rPr>
              <a:t>Faulkes </a:t>
            </a:r>
            <a:r>
              <a:rPr lang="en-US" dirty="0">
                <a:hlinkClick r:id="rId2"/>
              </a:rPr>
              <a:t>robotic </a:t>
            </a:r>
            <a:r>
              <a:rPr lang="en-US" dirty="0" smtClean="0">
                <a:hlinkClick r:id="rId2"/>
              </a:rPr>
              <a:t>telescope</a:t>
            </a:r>
            <a:r>
              <a:rPr lang="el-GR" dirty="0" smtClean="0"/>
              <a:t> και παρατηρούν έναν από τους δυο παρακάτω γαλαξίες</a:t>
            </a:r>
            <a:endParaRPr lang="en-US" dirty="0"/>
          </a:p>
        </p:txBody>
      </p:sp>
      <p:graphicFrame>
        <p:nvGraphicFramePr>
          <p:cNvPr id="14" name="6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318236"/>
              </p:ext>
            </p:extLst>
          </p:nvPr>
        </p:nvGraphicFramePr>
        <p:xfrm>
          <a:off x="611560" y="4365104"/>
          <a:ext cx="4781550" cy="1524000"/>
        </p:xfrm>
        <a:graphic>
          <a:graphicData uri="http://schemas.openxmlformats.org/drawingml/2006/table">
            <a:tbl>
              <a:tblPr/>
              <a:tblGrid>
                <a:gridCol w="1643074"/>
                <a:gridCol w="3138476"/>
              </a:tblGrid>
              <a:tr h="313690">
                <a:tc gridSpan="2">
                  <a:txBody>
                    <a:bodyPr/>
                    <a:lstStyle/>
                    <a:p>
                      <a:pPr indent="-114300" algn="ctr"/>
                      <a:r>
                        <a:rPr lang="en-US" b="1" i="0" dirty="0">
                          <a:solidFill>
                            <a:srgbClr val="FFFFFF"/>
                          </a:solidFill>
                        </a:rPr>
                        <a:t>M51 and its companion, NGC 5195</a:t>
                      </a:r>
                      <a:endParaRPr lang="en-US" dirty="0"/>
                    </a:p>
                  </a:txBody>
                  <a:tcPr marL="106045" marR="0" marT="53340" marB="533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pPr indent="-114300" algn="just"/>
                      <a:r>
                        <a:rPr lang="en-GB" b="1" i="0" dirty="0"/>
                        <a:t> Coordinates:</a:t>
                      </a:r>
                      <a:endParaRPr lang="en-GB" dirty="0"/>
                    </a:p>
                  </a:txBody>
                  <a:tcPr marL="106045" marR="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/>
                      <a:r>
                        <a:rPr lang="el-GR" dirty="0"/>
                        <a:t>   13:29:53.16, 47:11:48.120</a:t>
                      </a: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555">
                <a:tc>
                  <a:txBody>
                    <a:bodyPr/>
                    <a:lstStyle/>
                    <a:p>
                      <a:pPr indent="-114300" algn="just"/>
                      <a:r>
                        <a:rPr lang="en-GB" b="1" i="0"/>
                        <a:t> Filter:</a:t>
                      </a:r>
                      <a:endParaRPr lang="en-GB"/>
                    </a:p>
                  </a:txBody>
                  <a:tcPr marL="106045" marR="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114300" algn="just"/>
                      <a:r>
                        <a:rPr lang="en-GB" dirty="0"/>
                        <a:t>  </a:t>
                      </a:r>
                      <a:r>
                        <a:rPr lang="en-GB" dirty="0" err="1"/>
                        <a:t>Color</a:t>
                      </a:r>
                      <a:endParaRPr lang="en-GB" dirty="0"/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-114300" algn="just"/>
                      <a:r>
                        <a:rPr lang="en-GB" b="1" i="0" dirty="0"/>
                        <a:t> Exposure:</a:t>
                      </a:r>
                      <a:endParaRPr lang="en-GB" dirty="0"/>
                    </a:p>
                  </a:txBody>
                  <a:tcPr marL="106045" marR="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114300" algn="just"/>
                      <a:r>
                        <a:rPr lang="en-GB" dirty="0"/>
                        <a:t>  180 s</a:t>
                      </a: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7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988397"/>
              </p:ext>
            </p:extLst>
          </p:nvPr>
        </p:nvGraphicFramePr>
        <p:xfrm>
          <a:off x="3923928" y="2492896"/>
          <a:ext cx="4781550" cy="1524000"/>
        </p:xfrm>
        <a:graphic>
          <a:graphicData uri="http://schemas.openxmlformats.org/drawingml/2006/table">
            <a:tbl>
              <a:tblPr/>
              <a:tblGrid>
                <a:gridCol w="1785950"/>
                <a:gridCol w="2995600"/>
              </a:tblGrid>
              <a:tr h="313690">
                <a:tc gridSpan="2">
                  <a:txBody>
                    <a:bodyPr/>
                    <a:lstStyle/>
                    <a:p>
                      <a:r>
                        <a:rPr lang="en-GB" b="1" i="0" dirty="0">
                          <a:solidFill>
                            <a:srgbClr val="FFFFFF"/>
                          </a:solidFill>
                        </a:rPr>
                        <a:t>NGC 4038 - The Antennae</a:t>
                      </a:r>
                      <a:endParaRPr lang="en-GB" dirty="0"/>
                    </a:p>
                  </a:txBody>
                  <a:tcPr marL="106045" marR="0" marT="53340" marB="533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pPr indent="-114300" algn="l"/>
                      <a:r>
                        <a:rPr lang="en-GB" b="1" i="0" dirty="0"/>
                        <a:t> Coordinates:</a:t>
                      </a:r>
                      <a:endParaRPr lang="en-GB" dirty="0"/>
                    </a:p>
                  </a:txBody>
                  <a:tcPr marL="106045" marR="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114300" algn="l"/>
                      <a:r>
                        <a:rPr lang="el-GR" sz="1100" dirty="0"/>
                        <a:t>   </a:t>
                      </a:r>
                      <a:r>
                        <a:rPr lang="el-G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12:01:52.68, -18:51:54.00</a:t>
                      </a: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555">
                <a:tc>
                  <a:txBody>
                    <a:bodyPr/>
                    <a:lstStyle/>
                    <a:p>
                      <a:pPr indent="-114300" algn="l"/>
                      <a:r>
                        <a:rPr lang="en-GB" b="1" i="0"/>
                        <a:t> Filter:</a:t>
                      </a:r>
                      <a:endParaRPr lang="en-GB"/>
                    </a:p>
                  </a:txBody>
                  <a:tcPr marL="106045" marR="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114300" algn="l"/>
                      <a:r>
                        <a:rPr lang="en-GB" dirty="0"/>
                        <a:t>  </a:t>
                      </a:r>
                      <a:r>
                        <a:rPr lang="en-GB" dirty="0" err="1"/>
                        <a:t>Color</a:t>
                      </a:r>
                      <a:endParaRPr lang="en-GB" dirty="0"/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-114300" algn="l"/>
                      <a:r>
                        <a:rPr lang="en-GB" b="1" i="0"/>
                        <a:t> Exposure:</a:t>
                      </a:r>
                      <a:endParaRPr lang="en-GB"/>
                    </a:p>
                  </a:txBody>
                  <a:tcPr marL="106045" marR="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114300" algn="l"/>
                      <a:r>
                        <a:rPr lang="en-GB" dirty="0"/>
                        <a:t>  180 s</a:t>
                      </a:r>
                    </a:p>
                  </a:txBody>
                  <a:tcPr marL="53340" marR="53340" marT="53340" marB="533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6" name="Picture 9" descr="M51 - NGC 51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7562" y="4532243"/>
            <a:ext cx="2343893" cy="1638054"/>
          </a:xfrm>
          <a:prstGeom prst="rect">
            <a:avLst/>
          </a:prstGeom>
          <a:noFill/>
        </p:spPr>
      </p:pic>
      <p:pic>
        <p:nvPicPr>
          <p:cNvPr id="17" name="Picture 11" descr="NGC40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84327" y="2637183"/>
            <a:ext cx="1471171" cy="151057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459357" y="127077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l-GR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Διερεύνηση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354834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Στη συνέχεια χρησιμοποιούν το </a:t>
            </a:r>
            <a:r>
              <a:rPr lang="en-US" dirty="0" err="1" smtClean="0">
                <a:hlinkClick r:id="rId2"/>
              </a:rPr>
              <a:t>SalsaJ</a:t>
            </a:r>
            <a:r>
              <a:rPr lang="en-US" dirty="0" smtClean="0">
                <a:hlinkClick r:id="rId2"/>
              </a:rPr>
              <a:t> </a:t>
            </a:r>
            <a:r>
              <a:rPr lang="el-GR" dirty="0" smtClean="0"/>
              <a:t>για να επεξεργαστούν τη παρατήρησή τους και το </a:t>
            </a:r>
            <a:r>
              <a:rPr lang="en-US" dirty="0" smtClean="0">
                <a:hlinkClick r:id="rId3"/>
              </a:rPr>
              <a:t>Galaxy Crash </a:t>
            </a:r>
            <a:r>
              <a:rPr lang="el-GR" dirty="0" smtClean="0"/>
              <a:t>για να μελετήσουν τη δομή του γαλαξία που βλέπουν.</a:t>
            </a:r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0FCDEB-83DB-4B5F-AA73-56B78AE1B69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3541989"/>
            <a:ext cx="2652715" cy="2647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3493683"/>
            <a:ext cx="3638547" cy="2743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4459357" y="127077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l-GR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Διερεύνηση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391506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0FCDEB-83DB-4B5F-AA73-56B78AE1B69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5403" y="1326158"/>
            <a:ext cx="5204316" cy="4602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TextBox"/>
          <p:cNvSpPr txBox="1"/>
          <p:nvPr/>
        </p:nvSpPr>
        <p:spPr>
          <a:xfrm>
            <a:off x="2928926" y="6550223"/>
            <a:ext cx="2571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eleftheria@ea.gr</a:t>
            </a:r>
            <a:endParaRPr lang="el-GR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59357" y="127077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l-GR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Διερεύνηση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396084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 Πως δημιουργήθηκε το σχήμα τους;</a:t>
            </a:r>
          </a:p>
          <a:p>
            <a:endParaRPr lang="el-GR" dirty="0" smtClean="0"/>
          </a:p>
          <a:p>
            <a:r>
              <a:rPr lang="el-GR" dirty="0" smtClean="0"/>
              <a:t>Πόσος χρόνος χρειάστηκε για τη δημιουργία τους;</a:t>
            </a:r>
          </a:p>
          <a:p>
            <a:endParaRPr lang="el-GR" dirty="0" smtClean="0"/>
          </a:p>
          <a:p>
            <a:r>
              <a:rPr lang="el-GR" dirty="0" smtClean="0"/>
              <a:t> Τι θα συμβεί στο σχήμα τους στο μέλλον;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0FCDEB-83DB-4B5F-AA73-56B78AE1B69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6 - TextBox"/>
          <p:cNvSpPr txBox="1"/>
          <p:nvPr/>
        </p:nvSpPr>
        <p:spPr>
          <a:xfrm>
            <a:off x="2928926" y="6550223"/>
            <a:ext cx="2571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eleftheria@ea.gr</a:t>
            </a:r>
            <a:endParaRPr lang="el-GR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59357" y="127077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l-GR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Ανάλυση Δεδομένων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357370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96553" y="1953691"/>
            <a:ext cx="4816021" cy="521872"/>
          </a:xfrm>
        </p:spPr>
        <p:txBody>
          <a:bodyPr/>
          <a:lstStyle/>
          <a:p>
            <a:pPr algn="l"/>
            <a:r>
              <a:rPr lang="el-G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Χρήσιμες Υποδείξεις:</a:t>
            </a:r>
            <a:endParaRPr lang="el-G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96553" y="2475563"/>
            <a:ext cx="8229600" cy="3055274"/>
          </a:xfrm>
        </p:spPr>
        <p:txBody>
          <a:bodyPr/>
          <a:lstStyle/>
          <a:p>
            <a:r>
              <a:rPr lang="el-GR" sz="1800" dirty="0" smtClean="0"/>
              <a:t>Θεωρείτε ότι </a:t>
            </a:r>
            <a:r>
              <a:rPr lang="el-GR" sz="1800" b="1" dirty="0" smtClean="0"/>
              <a:t>ο NGC 5195  έχει το 30–50%  της μάζας του Μ51</a:t>
            </a:r>
            <a:r>
              <a:rPr lang="el-GR" sz="1800" dirty="0" smtClean="0"/>
              <a:t>.  Σε πρόσφατες προσομοιώσεις για τους δυο γαλαξίες οι επιστήμονες μετέβαλλαν την </a:t>
            </a:r>
            <a:r>
              <a:rPr lang="el-GR" sz="1800" b="1" dirty="0" smtClean="0"/>
              <a:t>κλίση (</a:t>
            </a:r>
            <a:r>
              <a:rPr lang="el-GR" sz="1800" b="1" dirty="0" err="1" smtClean="0"/>
              <a:t>theta</a:t>
            </a:r>
            <a:r>
              <a:rPr lang="el-GR" sz="1800" b="1" dirty="0" smtClean="0"/>
              <a:t>) του Μ51 μεταξύ 10 – 30 μοίρες και για τον NGC 5195, μεταξύ 25 – 50 μοίρες</a:t>
            </a:r>
            <a:r>
              <a:rPr lang="el-GR" sz="1800" dirty="0" smtClean="0"/>
              <a:t>. Αυτές οι τιμές είναι μια σωστή αρχή για τις προσομοιώσεις σου.</a:t>
            </a:r>
          </a:p>
          <a:p>
            <a:endParaRPr lang="el-GR" sz="1800" dirty="0" smtClean="0"/>
          </a:p>
          <a:p>
            <a:r>
              <a:rPr lang="el-GR" sz="1800" dirty="0" smtClean="0"/>
              <a:t>Οι επιστήμονες πιστεύουν ότι </a:t>
            </a:r>
            <a:r>
              <a:rPr lang="el-GR" sz="1800" b="1" dirty="0" smtClean="0"/>
              <a:t>ο NGC 4038 είναι το αποτέλεσμα μιας σύγκρουσης μεταξύ δυο σπειροειδών γαλαξιών με παρόμοιες μάζες</a:t>
            </a:r>
            <a:r>
              <a:rPr lang="el-GR" sz="1800" dirty="0" smtClean="0"/>
              <a:t>. Σε πρόσφατες προσομοιώσεις για την αλληλεπίδραση αυτών των γαλαξιών οι αστροφυσικοί έβαλαν και τους </a:t>
            </a:r>
            <a:r>
              <a:rPr lang="el-GR" sz="1800" b="1" dirty="0" smtClean="0"/>
              <a:t>δυο γαλαξίες σε γωνία 60</a:t>
            </a:r>
            <a:r>
              <a:rPr lang="el-GR" sz="1800" b="1" baseline="30000" dirty="0" smtClean="0"/>
              <a:t>ο </a:t>
            </a:r>
            <a:r>
              <a:rPr lang="el-GR" sz="1800" dirty="0" smtClean="0"/>
              <a:t>σε σχέση με το επίπεδο περιστροφής 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0FCDEB-83DB-4B5F-AA73-56B78AE1B69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" name="6 - TextBox"/>
          <p:cNvSpPr txBox="1"/>
          <p:nvPr/>
        </p:nvSpPr>
        <p:spPr>
          <a:xfrm>
            <a:off x="2928926" y="6550223"/>
            <a:ext cx="2571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eleftheria@ea.gr</a:t>
            </a:r>
            <a:endParaRPr lang="el-GR" sz="1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1998" y="132951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l-GR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Ανάλυση Δεδομένων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427708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780" y="1318883"/>
            <a:ext cx="4253948" cy="521872"/>
          </a:xfrm>
        </p:spPr>
        <p:txBody>
          <a:bodyPr/>
          <a:lstStyle/>
          <a:p>
            <a:pPr algn="r"/>
            <a:r>
              <a:rPr lang="el-GR" dirty="0" smtClean="0">
                <a:solidFill>
                  <a:schemeClr val="tx1"/>
                </a:solidFill>
              </a:rPr>
              <a:t>Ρομποτικά τηλεσκόπια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9022" y="6440253"/>
            <a:ext cx="494976" cy="365125"/>
          </a:xfrm>
        </p:spPr>
        <p:txBody>
          <a:bodyPr/>
          <a:lstStyle/>
          <a:p>
            <a:fld id="{7A02C347-4F61-2748-932D-DBBEA1FCAD8D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03" y="2033653"/>
            <a:ext cx="7400097" cy="100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" t="11176" r="23369" b="34069"/>
          <a:stretch/>
        </p:blipFill>
        <p:spPr bwMode="auto">
          <a:xfrm>
            <a:off x="3016014" y="3100528"/>
            <a:ext cx="5279847" cy="3057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56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0FCDEB-83DB-4B5F-AA73-56B78AE1B69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 rotWithShape="1">
          <a:blip r:embed="rId2"/>
          <a:srcRect b="8581"/>
          <a:stretch/>
        </p:blipFill>
        <p:spPr bwMode="auto">
          <a:xfrm>
            <a:off x="946475" y="1462877"/>
            <a:ext cx="3625523" cy="4686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TextBox"/>
          <p:cNvSpPr txBox="1"/>
          <p:nvPr/>
        </p:nvSpPr>
        <p:spPr>
          <a:xfrm>
            <a:off x="2928926" y="6550223"/>
            <a:ext cx="2571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eleftheria@ea.gr</a:t>
            </a:r>
            <a:endParaRPr lang="el-GR" sz="1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1998" y="132951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l-GR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Ανάλυση Δεδομένων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279682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Παρουσίαση με μορφή εργαστηριακής αναφοράς</a:t>
            </a:r>
            <a:endParaRPr lang="el-G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0FCDEB-83DB-4B5F-AA73-56B78AE1B69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" name="6 - TextBox"/>
          <p:cNvSpPr txBox="1"/>
          <p:nvPr/>
        </p:nvSpPr>
        <p:spPr>
          <a:xfrm>
            <a:off x="2928926" y="6550223"/>
            <a:ext cx="2571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eleftheria@ea.gr</a:t>
            </a:r>
            <a:endParaRPr lang="el-GR" sz="1400" dirty="0">
              <a:solidFill>
                <a:schemeClr val="bg1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928662" y="2071678"/>
            <a:ext cx="2143140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l-GR" dirty="0"/>
              <a:t>Περίληψη εργασίας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2571736" y="2500306"/>
            <a:ext cx="2143140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Περιγραφή μελέτης</a:t>
            </a:r>
            <a:endParaRPr lang="el-GR" dirty="0">
              <a:solidFill>
                <a:srgbClr val="FFC000"/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4357686" y="2928934"/>
            <a:ext cx="2143140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Αρχικές Υποθέσεις</a:t>
            </a:r>
            <a:endParaRPr lang="el-GR" dirty="0">
              <a:solidFill>
                <a:srgbClr val="FFC000"/>
              </a:solidFill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5643570" y="3357562"/>
            <a:ext cx="285752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Περιγραφή Πειραματικής εξοπλισμού</a:t>
            </a:r>
            <a:endParaRPr lang="el-GR" dirty="0">
              <a:solidFill>
                <a:srgbClr val="FFC000"/>
              </a:solidFill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3214678" y="4071942"/>
            <a:ext cx="2857520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Διεξαγωγή μελέτης</a:t>
            </a:r>
            <a:endParaRPr lang="el-GR" dirty="0">
              <a:solidFill>
                <a:srgbClr val="FFC000"/>
              </a:solidFill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571472" y="4500570"/>
            <a:ext cx="2857520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Ανάλυση δεδομένων</a:t>
            </a:r>
            <a:endParaRPr lang="el-GR" dirty="0">
              <a:solidFill>
                <a:srgbClr val="FFC000"/>
              </a:solidFill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2071670" y="4929198"/>
            <a:ext cx="285752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Σχολιασμός αποτελεσμάτων</a:t>
            </a:r>
            <a:endParaRPr lang="el-GR" dirty="0">
              <a:solidFill>
                <a:srgbClr val="FFC000"/>
              </a:solidFill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4286248" y="5643578"/>
            <a:ext cx="2857520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Συμπέρασμα</a:t>
            </a:r>
            <a:endParaRPr lang="el-GR" dirty="0">
              <a:solidFill>
                <a:srgbClr val="FFC000"/>
              </a:solidFill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5500694" y="6060064"/>
            <a:ext cx="2857520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Πηγές</a:t>
            </a:r>
            <a:endParaRPr lang="el-GR" dirty="0">
              <a:solidFill>
                <a:srgbClr val="FFC000"/>
              </a:solidFill>
            </a:endParaRPr>
          </a:p>
        </p:txBody>
      </p:sp>
      <p:cxnSp>
        <p:nvCxnSpPr>
          <p:cNvPr id="25" name="24 - Ευθύγραμμο βέλος σύνδεσης"/>
          <p:cNvCxnSpPr/>
          <p:nvPr/>
        </p:nvCxnSpPr>
        <p:spPr>
          <a:xfrm rot="5400000">
            <a:off x="3463917" y="2393149"/>
            <a:ext cx="215108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26 - Ευθεία γραμμή σύνδεσης"/>
          <p:cNvCxnSpPr/>
          <p:nvPr/>
        </p:nvCxnSpPr>
        <p:spPr>
          <a:xfrm>
            <a:off x="3071802" y="2284404"/>
            <a:ext cx="500066" cy="1588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29 - Ευθύγραμμο βέλος σύνδεσης"/>
          <p:cNvCxnSpPr/>
          <p:nvPr/>
        </p:nvCxnSpPr>
        <p:spPr>
          <a:xfrm rot="5400000">
            <a:off x="5285983" y="2786455"/>
            <a:ext cx="28654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30 - Ευθεία γραμμή σύνδεσης"/>
          <p:cNvCxnSpPr/>
          <p:nvPr/>
        </p:nvCxnSpPr>
        <p:spPr>
          <a:xfrm>
            <a:off x="4714876" y="2640800"/>
            <a:ext cx="714380" cy="2382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33 - Ευθύγραμμο βέλος σύνδεσης"/>
          <p:cNvCxnSpPr/>
          <p:nvPr/>
        </p:nvCxnSpPr>
        <p:spPr>
          <a:xfrm rot="5400000">
            <a:off x="6892941" y="3251993"/>
            <a:ext cx="215108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34 - Ευθεία γραμμή σύνδεσης"/>
          <p:cNvCxnSpPr/>
          <p:nvPr/>
        </p:nvCxnSpPr>
        <p:spPr>
          <a:xfrm>
            <a:off x="6500826" y="3143248"/>
            <a:ext cx="500066" cy="1588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35 - Ευθύγραμμο βέλος σύνδεσης"/>
          <p:cNvCxnSpPr/>
          <p:nvPr/>
        </p:nvCxnSpPr>
        <p:spPr>
          <a:xfrm rot="5400000">
            <a:off x="4393008" y="3893744"/>
            <a:ext cx="35798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36 - Ευθεία γραμμή σύνδεσης"/>
          <p:cNvCxnSpPr/>
          <p:nvPr/>
        </p:nvCxnSpPr>
        <p:spPr>
          <a:xfrm>
            <a:off x="4572000" y="3714752"/>
            <a:ext cx="1071570" cy="1588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39 - Ευθύγραμμο βέλος σύνδεσης"/>
          <p:cNvCxnSpPr/>
          <p:nvPr/>
        </p:nvCxnSpPr>
        <p:spPr>
          <a:xfrm rot="16200000" flipH="1">
            <a:off x="1599789" y="4388261"/>
            <a:ext cx="222258" cy="55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40 - Ευθεία γραμμή σύνδεσης"/>
          <p:cNvCxnSpPr/>
          <p:nvPr/>
        </p:nvCxnSpPr>
        <p:spPr>
          <a:xfrm>
            <a:off x="1714480" y="4286256"/>
            <a:ext cx="1500198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0" name="49 - Ευθύγραμμο βέλος σύνδεσης"/>
          <p:cNvCxnSpPr/>
          <p:nvPr/>
        </p:nvCxnSpPr>
        <p:spPr>
          <a:xfrm>
            <a:off x="1714480" y="5286388"/>
            <a:ext cx="35560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1" name="50 - Ευθεία γραμμή σύνδεσης"/>
          <p:cNvCxnSpPr/>
          <p:nvPr/>
        </p:nvCxnSpPr>
        <p:spPr>
          <a:xfrm rot="5400000" flipH="1" flipV="1">
            <a:off x="1500960" y="5071280"/>
            <a:ext cx="428628" cy="1588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54 - Ευθύγραμμο βέλος σύνδεσης"/>
          <p:cNvCxnSpPr/>
          <p:nvPr/>
        </p:nvCxnSpPr>
        <p:spPr>
          <a:xfrm rot="5400000">
            <a:off x="5464578" y="5464586"/>
            <a:ext cx="357190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6" name="55 - Ευθεία γραμμή σύνδεσης"/>
          <p:cNvCxnSpPr/>
          <p:nvPr/>
        </p:nvCxnSpPr>
        <p:spPr>
          <a:xfrm>
            <a:off x="4929190" y="5282418"/>
            <a:ext cx="714380" cy="2382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1" name="60 - Ευθύγραμμο βέλος σύνδεσης"/>
          <p:cNvCxnSpPr/>
          <p:nvPr/>
        </p:nvCxnSpPr>
        <p:spPr>
          <a:xfrm rot="5400000">
            <a:off x="7714080" y="5932109"/>
            <a:ext cx="28654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2" name="61 - Ευθεία γραμμή σύνδεσης"/>
          <p:cNvCxnSpPr/>
          <p:nvPr/>
        </p:nvCxnSpPr>
        <p:spPr>
          <a:xfrm>
            <a:off x="7142973" y="5786454"/>
            <a:ext cx="714380" cy="2382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24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3709" y="3161866"/>
            <a:ext cx="5878483" cy="22582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4800" dirty="0"/>
              <a:t>Πόσο διαρκεί μια ημέρα στο Δία;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28/11/2013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2C347-4F61-2748-932D-DBBEA1FCAD8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4174435" y="1587094"/>
            <a:ext cx="4816021" cy="5218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2800" dirty="0" smtClean="0">
                <a:solidFill>
                  <a:schemeClr val="tx1"/>
                </a:solidFill>
              </a:rPr>
              <a:t>Παράδειγμα εκπαιδευτικής δραστηριότητας</a:t>
            </a:r>
            <a:endParaRPr lang="el-G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77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Πόσο διαρκεί μια ημέρα στο Δία;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3535-9A55-4B0C-9328-805CE15A2EE6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46907" y="2030355"/>
            <a:ext cx="7777162" cy="3168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0B1C7"/>
              </a:buClr>
              <a:buFont typeface="Wingdings" pitchFamily="2" charset="2"/>
              <a:buChar char="Ø"/>
              <a:defRPr sz="2200" b="0" kern="120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0B1C7"/>
              </a:buClr>
              <a:buFont typeface="Wingdings" pitchFamily="2" charset="2"/>
              <a:buChar char="§"/>
              <a:defRPr sz="2000" b="0" kern="1200" baseline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0B1C7"/>
              </a:buClr>
              <a:buFont typeface="Wingdings" pitchFamily="2" charset="2"/>
              <a:buChar char="ü"/>
              <a:defRPr sz="1800" b="0" kern="120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kern="1200">
                <a:solidFill>
                  <a:schemeClr val="tx1"/>
                </a:solidFill>
                <a:latin typeface="Arial Rounded MT Bold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0" kern="1200">
                <a:solidFill>
                  <a:schemeClr val="tx1"/>
                </a:solidFill>
                <a:latin typeface="Arial Rounded MT Bold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l-GR" sz="2400" b="1" dirty="0" smtClean="0"/>
              <a:t>Εκπαιδευτική Δραστηριότητα με βάση:</a:t>
            </a:r>
            <a:endParaRPr lang="el-GR" sz="2400" b="1" dirty="0"/>
          </a:p>
          <a:p>
            <a:pPr marL="457200" lvl="1" indent="0">
              <a:lnSpc>
                <a:spcPct val="80000"/>
              </a:lnSpc>
              <a:buNone/>
            </a:pPr>
            <a:r>
              <a:rPr lang="en-US" sz="2400" dirty="0" smtClean="0"/>
              <a:t>- </a:t>
            </a:r>
            <a:r>
              <a:rPr lang="el-GR" sz="2400" dirty="0" smtClean="0"/>
              <a:t>Αστρονομικές εικόνες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sz="2400" dirty="0" smtClean="0"/>
              <a:t>- </a:t>
            </a:r>
            <a:r>
              <a:rPr lang="el-GR" sz="2400" dirty="0" smtClean="0"/>
              <a:t>Γεωμετρία</a:t>
            </a: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el-GR" sz="2400" dirty="0" smtClean="0"/>
              <a:t>το λογισμικό </a:t>
            </a:r>
            <a:r>
              <a:rPr lang="en-US" sz="2400" dirty="0" err="1" smtClean="0"/>
              <a:t>SalsaJ</a:t>
            </a:r>
            <a:endParaRPr lang="el-GR" sz="2400" dirty="0" smtClean="0"/>
          </a:p>
          <a:p>
            <a:pPr lvl="1">
              <a:lnSpc>
                <a:spcPct val="80000"/>
              </a:lnSpc>
              <a:buFontTx/>
              <a:buChar char="-"/>
            </a:pPr>
            <a:endParaRPr lang="en-US" sz="2400" dirty="0" smtClean="0"/>
          </a:p>
          <a:p>
            <a:pPr marL="363538" lvl="1" indent="-363538">
              <a:lnSpc>
                <a:spcPct val="80000"/>
              </a:lnSpc>
              <a:buFont typeface="Wingdings" pitchFamily="2" charset="2"/>
              <a:buChar char="Ø"/>
            </a:pPr>
            <a:r>
              <a:rPr lang="el-GR" sz="2400" b="1" dirty="0" smtClean="0">
                <a:cs typeface="Arial" charset="0"/>
              </a:rPr>
              <a:t>Διάρκεια: </a:t>
            </a:r>
            <a:r>
              <a:rPr lang="el-GR" sz="2400" dirty="0" smtClean="0">
                <a:cs typeface="Arial" charset="0"/>
              </a:rPr>
              <a:t>2 διδακτικές ώρες</a:t>
            </a:r>
            <a:endParaRPr lang="en-US" sz="2400" dirty="0" smtClean="0">
              <a:cs typeface="Arial" charset="0"/>
            </a:endParaRPr>
          </a:p>
          <a:p>
            <a:pPr marL="363538" lvl="1" indent="-363538">
              <a:lnSpc>
                <a:spcPct val="80000"/>
              </a:lnSpc>
              <a:buFont typeface="Wingdings" pitchFamily="2" charset="2"/>
              <a:buChar char="Ø"/>
            </a:pPr>
            <a:endParaRPr lang="en-US" sz="2400" dirty="0">
              <a:cs typeface="Arial" charset="0"/>
            </a:endParaRPr>
          </a:p>
          <a:p>
            <a:pPr marL="363538" lvl="1" indent="-363538">
              <a:lnSpc>
                <a:spcPct val="80000"/>
              </a:lnSpc>
              <a:buFont typeface="Wingdings" pitchFamily="2" charset="2"/>
              <a:buChar char="Ø"/>
            </a:pPr>
            <a:r>
              <a:rPr lang="el-GR" sz="2400" b="1" dirty="0" smtClean="0">
                <a:cs typeface="Arial" charset="0"/>
              </a:rPr>
              <a:t>Ηλικία</a:t>
            </a:r>
            <a:r>
              <a:rPr lang="en-US" sz="2400" b="1" dirty="0" smtClean="0">
                <a:cs typeface="Arial" charset="0"/>
              </a:rPr>
              <a:t>: </a:t>
            </a:r>
            <a:r>
              <a:rPr lang="en-US" sz="2400" dirty="0">
                <a:cs typeface="Arial" charset="0"/>
              </a:rPr>
              <a:t>12-15, 15-18</a:t>
            </a:r>
            <a:endParaRPr lang="en-US" sz="2400" dirty="0" smtClean="0">
              <a:cs typeface="Arial" charset="0"/>
            </a:endParaRPr>
          </a:p>
          <a:p>
            <a:pPr marL="363538" lvl="1" indent="-363538">
              <a:lnSpc>
                <a:spcPct val="80000"/>
              </a:lnSpc>
              <a:buFont typeface="Wingdings" pitchFamily="2" charset="2"/>
              <a:buChar char="Ø"/>
            </a:pPr>
            <a:endParaRPr lang="el-GR" sz="2400" dirty="0">
              <a:cs typeface="Arial" charset="0"/>
            </a:endParaRPr>
          </a:p>
          <a:p>
            <a:pPr lvl="1">
              <a:lnSpc>
                <a:spcPct val="80000"/>
              </a:lnSpc>
              <a:buFontTx/>
              <a:buChar char="-"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64050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Πόσο διαρκεί μια ημέρα στο Δία;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6553" y="1880513"/>
            <a:ext cx="8229600" cy="4194962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el-GR" sz="2400" b="1" dirty="0" smtClean="0"/>
              <a:t>Εκπαιδευτικοί στόχοι</a:t>
            </a:r>
            <a:r>
              <a:rPr lang="en-US" sz="2400" b="1" dirty="0" smtClean="0"/>
              <a:t>:</a:t>
            </a:r>
            <a:endParaRPr lang="el-GR" sz="2400" b="1" dirty="0" smtClean="0"/>
          </a:p>
          <a:p>
            <a:pPr marL="0" indent="0">
              <a:lnSpc>
                <a:spcPct val="80000"/>
              </a:lnSpc>
              <a:buNone/>
            </a:pPr>
            <a:endParaRPr lang="en-US" sz="2400" b="1" dirty="0"/>
          </a:p>
          <a:p>
            <a:pPr>
              <a:buFontTx/>
              <a:buChar char="-"/>
            </a:pPr>
            <a:r>
              <a:rPr lang="el-GR" sz="2400" dirty="0" smtClean="0"/>
              <a:t>Συλλογή πληροφοριών και εικόνων με πλανήτες από το διαδίκτυο.</a:t>
            </a:r>
          </a:p>
          <a:p>
            <a:pPr>
              <a:buFontTx/>
              <a:buChar char="-"/>
            </a:pPr>
            <a:r>
              <a:rPr lang="el-GR" sz="2400" dirty="0" smtClean="0"/>
              <a:t>Γνωριμία με το σημασία του μοντέλου εξέλιξης ενός φυσικού συστήματος και επιβεβαίωση (ή μη) αυτού του μοντέλου μέσα από πειράματα και μετρήσεις.</a:t>
            </a:r>
          </a:p>
          <a:p>
            <a:pPr>
              <a:buFontTx/>
              <a:buChar char="-"/>
            </a:pPr>
            <a:r>
              <a:rPr lang="el-GR" sz="2400" dirty="0" smtClean="0"/>
              <a:t>Εκμάθησης χρήσης το λογισμικού </a:t>
            </a:r>
            <a:r>
              <a:rPr lang="en-US" sz="2400" b="1" dirty="0" err="1" smtClean="0"/>
              <a:t>Salsaj</a:t>
            </a:r>
            <a:endParaRPr lang="el-GR" sz="2400" dirty="0"/>
          </a:p>
          <a:p>
            <a:pPr>
              <a:buFontTx/>
              <a:buChar char="-"/>
            </a:pPr>
            <a:r>
              <a:rPr lang="el-GR" sz="2400" dirty="0" smtClean="0"/>
              <a:t>Χρήση εξισώσεων στατιστικής σε ένα φυσικό σύστημα.</a:t>
            </a:r>
            <a:endParaRPr lang="el-GR" sz="2400" dirty="0"/>
          </a:p>
          <a:p>
            <a:pPr>
              <a:buFontTx/>
              <a:buChar char="-"/>
            </a:pPr>
            <a:r>
              <a:rPr lang="el-GR" sz="2400" dirty="0" smtClean="0"/>
              <a:t>Αύξηση του ενδιαφέροντος και των κινήτρων των μαθητών για πραγματοποίηση δραστηριοτήτων στην</a:t>
            </a:r>
            <a:r>
              <a:rPr lang="el-GR" sz="2400" b="1" dirty="0" smtClean="0"/>
              <a:t> Αστρονομία.</a:t>
            </a:r>
            <a:endParaRPr lang="el-GR" sz="2400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3535-9A55-4B0C-9328-805CE15A2EE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50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69155" y="1631330"/>
            <a:ext cx="4816021" cy="521872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Χρήση ρομποτικού τηλεσκοπίου </a:t>
            </a:r>
            <a:br>
              <a:rPr lang="el-GR" dirty="0" smtClean="0">
                <a:solidFill>
                  <a:schemeClr val="tx1"/>
                </a:solidFill>
              </a:rPr>
            </a:br>
            <a:r>
              <a:rPr lang="el-GR" dirty="0" smtClean="0">
                <a:solidFill>
                  <a:schemeClr val="tx1"/>
                </a:solidFill>
              </a:rPr>
              <a:t>για συλλογή εικόνων του Δία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7170" name="Picture 2" descr="F:\Documents and Settings\eleftheria\Desktop\Activities\Theory presentation\JUPITER.jpg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06625" y="2577306"/>
            <a:ext cx="501015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3535-9A55-4B0C-9328-805CE15A2EE6}" type="slidenum">
              <a:rPr lang="en-US" smtClean="0"/>
              <a:t>25</a:t>
            </a:fld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8064" y="3628571"/>
            <a:ext cx="3178629" cy="2569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5940152" y="1268760"/>
            <a:ext cx="3045024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rgbClr val="40B1C7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82133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2"/>
          <p:cNvSpPr>
            <a:spLocks noGrp="1"/>
          </p:cNvSpPr>
          <p:nvPr>
            <p:ph type="title"/>
          </p:nvPr>
        </p:nvSpPr>
        <p:spPr>
          <a:xfrm>
            <a:off x="4174435" y="1407062"/>
            <a:ext cx="4023139" cy="44096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Χρήση του θεωρητικού υπόβαθρου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9022" y="6496857"/>
            <a:ext cx="413486" cy="308521"/>
          </a:xfrm>
        </p:spPr>
        <p:txBody>
          <a:bodyPr/>
          <a:lstStyle/>
          <a:p>
            <a:fld id="{91913535-9A55-4B0C-9328-805CE15A2EE6}" type="slidenum">
              <a:rPr lang="en-US" smtClean="0"/>
              <a:t>26</a:t>
            </a:fld>
            <a:endParaRPr lang="en-US" dirty="0"/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2106267" y="1519128"/>
            <a:ext cx="5232961" cy="4528740"/>
            <a:chOff x="2160" y="5580"/>
            <a:chExt cx="7200" cy="6386"/>
          </a:xfrm>
        </p:grpSpPr>
        <p:grpSp>
          <p:nvGrpSpPr>
            <p:cNvPr id="10" name="Group 5"/>
            <p:cNvGrpSpPr>
              <a:grpSpLocks/>
            </p:cNvGrpSpPr>
            <p:nvPr/>
          </p:nvGrpSpPr>
          <p:grpSpPr bwMode="auto">
            <a:xfrm>
              <a:off x="2700" y="6120"/>
              <a:ext cx="5760" cy="5220"/>
              <a:chOff x="2700" y="4860"/>
              <a:chExt cx="5760" cy="5220"/>
            </a:xfrm>
          </p:grpSpPr>
          <p:sp>
            <p:nvSpPr>
              <p:cNvPr id="18" name="Line 6"/>
              <p:cNvSpPr>
                <a:spLocks noChangeShapeType="1"/>
              </p:cNvSpPr>
              <p:nvPr/>
            </p:nvSpPr>
            <p:spPr bwMode="auto">
              <a:xfrm flipH="1">
                <a:off x="7740" y="5580"/>
                <a:ext cx="360" cy="54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19" name="Group 7"/>
              <p:cNvGrpSpPr>
                <a:grpSpLocks/>
              </p:cNvGrpSpPr>
              <p:nvPr/>
            </p:nvGrpSpPr>
            <p:grpSpPr bwMode="auto">
              <a:xfrm>
                <a:off x="2700" y="4860"/>
                <a:ext cx="5220" cy="5220"/>
                <a:chOff x="2700" y="4860"/>
                <a:chExt cx="5220" cy="5220"/>
              </a:xfrm>
            </p:grpSpPr>
            <p:grpSp>
              <p:nvGrpSpPr>
                <p:cNvPr id="22" name="Group 8"/>
                <p:cNvGrpSpPr>
                  <a:grpSpLocks/>
                </p:cNvGrpSpPr>
                <p:nvPr/>
              </p:nvGrpSpPr>
              <p:grpSpPr bwMode="auto">
                <a:xfrm>
                  <a:off x="2700" y="4860"/>
                  <a:ext cx="5220" cy="5220"/>
                  <a:chOff x="2700" y="4860"/>
                  <a:chExt cx="5220" cy="5220"/>
                </a:xfrm>
              </p:grpSpPr>
              <p:grpSp>
                <p:nvGrpSpPr>
                  <p:cNvPr id="26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2700" y="4860"/>
                    <a:ext cx="5220" cy="5220"/>
                    <a:chOff x="2700" y="4860"/>
                    <a:chExt cx="5220" cy="5220"/>
                  </a:xfrm>
                </p:grpSpPr>
                <p:grpSp>
                  <p:nvGrpSpPr>
                    <p:cNvPr id="2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00" y="4860"/>
                      <a:ext cx="5220" cy="5220"/>
                      <a:chOff x="2700" y="4860"/>
                      <a:chExt cx="5220" cy="5220"/>
                    </a:xfrm>
                  </p:grpSpPr>
                  <p:grpSp>
                    <p:nvGrpSpPr>
                      <p:cNvPr id="37" name="Group 1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700" y="4860"/>
                        <a:ext cx="5220" cy="5220"/>
                        <a:chOff x="2700" y="4860"/>
                        <a:chExt cx="5220" cy="5220"/>
                      </a:xfrm>
                    </p:grpSpPr>
                    <p:grpSp>
                      <p:nvGrpSpPr>
                        <p:cNvPr id="39" name="Group 1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700" y="4860"/>
                          <a:ext cx="5220" cy="5220"/>
                          <a:chOff x="2700" y="4860"/>
                          <a:chExt cx="5220" cy="5220"/>
                        </a:xfrm>
                      </p:grpSpPr>
                      <p:sp>
                        <p:nvSpPr>
                          <p:cNvPr id="41" name="Oval 1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00" y="4860"/>
                            <a:ext cx="5220" cy="5220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/>
                          </a:p>
                        </p:txBody>
                      </p:sp>
                      <p:sp>
                        <p:nvSpPr>
                          <p:cNvPr id="42" name="Line 1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220" y="4860"/>
                            <a:ext cx="0" cy="522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prstDash val="dash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l-GR"/>
                          </a:p>
                        </p:txBody>
                      </p:sp>
                      <p:sp>
                        <p:nvSpPr>
                          <p:cNvPr id="43" name="Oval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00" y="7020"/>
                            <a:ext cx="5220" cy="720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l-GR"/>
                          </a:p>
                        </p:txBody>
                      </p:sp>
                      <p:sp>
                        <p:nvSpPr>
                          <p:cNvPr id="44" name="Line 1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220" y="7020"/>
                            <a:ext cx="0" cy="36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prstDash val="dash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l-GR"/>
                          </a:p>
                        </p:txBody>
                      </p:sp>
                    </p:grpSp>
                    <p:sp>
                      <p:nvSpPr>
                        <p:cNvPr id="40" name="Oval 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60" y="5940"/>
                          <a:ext cx="4500" cy="540"/>
                        </a:xfrm>
                        <a:prstGeom prst="ellipse">
                          <a:avLst/>
                        </a:prstGeom>
                        <a:solidFill>
                          <a:srgbClr val="FFCC99"/>
                        </a:solidFill>
                        <a:ln w="9525">
                          <a:solidFill>
                            <a:srgbClr val="000000"/>
                          </a:solidFill>
                          <a:prstDash val="dash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</p:grpSp>
                  <p:sp>
                    <p:nvSpPr>
                      <p:cNvPr id="38" name="Line 1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220" y="5580"/>
                        <a:ext cx="3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dash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</p:grpSp>
                <p:grpSp>
                  <p:nvGrpSpPr>
                    <p:cNvPr id="30" name="Group 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0" y="5940"/>
                      <a:ext cx="4860" cy="540"/>
                      <a:chOff x="2880" y="5940"/>
                      <a:chExt cx="4860" cy="540"/>
                    </a:xfrm>
                  </p:grpSpPr>
                  <p:sp>
                    <p:nvSpPr>
                      <p:cNvPr id="31" name="Oval 20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6840" y="6300"/>
                        <a:ext cx="180" cy="180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32" name="Oval 21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3600" y="6300"/>
                        <a:ext cx="180" cy="180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33" name="Oval 22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2880" y="6120"/>
                        <a:ext cx="180" cy="180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34" name="Oval 23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3600" y="5940"/>
                        <a:ext cx="180" cy="180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35" name="Oval 24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6660" y="5940"/>
                        <a:ext cx="180" cy="180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36" name="Oval 25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7560" y="6120"/>
                        <a:ext cx="180" cy="180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</p:grpSp>
              </p:grpSp>
              <p:sp>
                <p:nvSpPr>
                  <p:cNvPr id="27" name="Line 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80" y="6120"/>
                    <a:ext cx="1440" cy="1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8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5220" y="6120"/>
                    <a:ext cx="1620" cy="1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23" name="Group 28"/>
                <p:cNvGrpSpPr>
                  <a:grpSpLocks/>
                </p:cNvGrpSpPr>
                <p:nvPr/>
              </p:nvGrpSpPr>
              <p:grpSpPr bwMode="auto">
                <a:xfrm>
                  <a:off x="3780" y="5760"/>
                  <a:ext cx="2340" cy="900"/>
                  <a:chOff x="3780" y="5760"/>
                  <a:chExt cx="2340" cy="900"/>
                </a:xfrm>
              </p:grpSpPr>
              <p:sp>
                <p:nvSpPr>
                  <p:cNvPr id="24" name="Line 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00" y="6660"/>
                    <a:ext cx="72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5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780" y="5760"/>
                    <a:ext cx="72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</p:grpSp>
          <p:sp>
            <p:nvSpPr>
              <p:cNvPr id="20" name="Line 31"/>
              <p:cNvSpPr>
                <a:spLocks noChangeShapeType="1"/>
              </p:cNvSpPr>
              <p:nvPr/>
            </p:nvSpPr>
            <p:spPr bwMode="auto">
              <a:xfrm flipV="1">
                <a:off x="3780" y="8460"/>
                <a:ext cx="1260" cy="138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" name="Line 32"/>
              <p:cNvSpPr>
                <a:spLocks noChangeShapeType="1"/>
              </p:cNvSpPr>
              <p:nvPr/>
            </p:nvSpPr>
            <p:spPr bwMode="auto">
              <a:xfrm flipH="1" flipV="1">
                <a:off x="7200" y="6300"/>
                <a:ext cx="1260" cy="36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1" name="Group 33"/>
            <p:cNvGrpSpPr>
              <a:grpSpLocks/>
            </p:cNvGrpSpPr>
            <p:nvPr/>
          </p:nvGrpSpPr>
          <p:grpSpPr bwMode="auto">
            <a:xfrm>
              <a:off x="2160" y="5580"/>
              <a:ext cx="7200" cy="6386"/>
              <a:chOff x="2160" y="5580"/>
              <a:chExt cx="7200" cy="6386"/>
            </a:xfrm>
          </p:grpSpPr>
          <p:sp>
            <p:nvSpPr>
              <p:cNvPr id="12" name="Text Box 34"/>
              <p:cNvSpPr txBox="1">
                <a:spLocks noChangeArrowheads="1"/>
              </p:cNvSpPr>
              <p:nvPr/>
            </p:nvSpPr>
            <p:spPr bwMode="auto">
              <a:xfrm>
                <a:off x="7740" y="6300"/>
                <a:ext cx="900" cy="5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spot</a:t>
                </a:r>
                <a:endParaRPr lang="el-GR" sz="200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3" name="Text Box 35"/>
              <p:cNvSpPr txBox="1">
                <a:spLocks noChangeArrowheads="1"/>
              </p:cNvSpPr>
              <p:nvPr/>
            </p:nvSpPr>
            <p:spPr bwMode="auto">
              <a:xfrm>
                <a:off x="8100" y="7920"/>
                <a:ext cx="1260" cy="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rotation plane</a:t>
                </a:r>
                <a:endParaRPr lang="el-GR" sz="200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4" name="Text Box 36"/>
              <p:cNvSpPr txBox="1">
                <a:spLocks noChangeArrowheads="1"/>
              </p:cNvSpPr>
              <p:nvPr/>
            </p:nvSpPr>
            <p:spPr bwMode="auto">
              <a:xfrm>
                <a:off x="5760" y="9000"/>
                <a:ext cx="1260" cy="5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equator</a:t>
                </a:r>
                <a:endParaRPr lang="el-GR" sz="200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5" name="Text Box 37"/>
              <p:cNvSpPr txBox="1">
                <a:spLocks noChangeArrowheads="1"/>
              </p:cNvSpPr>
              <p:nvPr/>
            </p:nvSpPr>
            <p:spPr bwMode="auto">
              <a:xfrm>
                <a:off x="2160" y="11160"/>
                <a:ext cx="1980" cy="5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/>
                <a:r>
                  <a:rPr lang="en-US" sz="14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rotation axis</a:t>
                </a:r>
                <a:endParaRPr lang="el-GR" sz="200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6" name="Text Box 38"/>
              <p:cNvSpPr txBox="1">
                <a:spLocks noChangeArrowheads="1"/>
              </p:cNvSpPr>
              <p:nvPr/>
            </p:nvSpPr>
            <p:spPr bwMode="auto">
              <a:xfrm>
                <a:off x="4998" y="11426"/>
                <a:ext cx="720" cy="5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sz="2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lang="el-GR" sz="2000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7" name="Text Box 39"/>
              <p:cNvSpPr txBox="1">
                <a:spLocks noChangeArrowheads="1"/>
              </p:cNvSpPr>
              <p:nvPr/>
            </p:nvSpPr>
            <p:spPr bwMode="auto">
              <a:xfrm>
                <a:off x="5081" y="5580"/>
                <a:ext cx="720" cy="5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sz="2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endParaRPr lang="el-GR" sz="2000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6116124" y="2031621"/>
            <a:ext cx="1002217" cy="38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κηλίδα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64009" y="3316461"/>
            <a:ext cx="1463055" cy="1010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Επίπεδο περιστροφής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645340" y="4071153"/>
            <a:ext cx="1463055" cy="512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ισημερινός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094271" y="5611270"/>
            <a:ext cx="1463055" cy="512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ά</a:t>
            </a:r>
            <a:r>
              <a:rPr lang="el-GR" dirty="0" smtClean="0">
                <a:solidFill>
                  <a:schemeClr val="tx1"/>
                </a:solidFill>
              </a:rPr>
              <a:t>ξονας περιστροφής</a:t>
            </a:r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95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l-GR" dirty="0" smtClean="0">
                <a:solidFill>
                  <a:schemeClr val="tx1"/>
                </a:solidFill>
              </a:rPr>
              <a:t>Χρήση του </a:t>
            </a:r>
            <a:r>
              <a:rPr lang="en-US" dirty="0" err="1" smtClean="0">
                <a:solidFill>
                  <a:schemeClr val="tx1"/>
                </a:solidFill>
              </a:rPr>
              <a:t>SalsaJ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l-GR" dirty="0" smtClean="0">
                <a:solidFill>
                  <a:schemeClr val="tx1"/>
                </a:solidFill>
              </a:rPr>
              <a:t>για συλλογή</a:t>
            </a:r>
            <a:br>
              <a:rPr lang="el-GR" dirty="0" smtClean="0">
                <a:solidFill>
                  <a:schemeClr val="tx1"/>
                </a:solidFill>
              </a:rPr>
            </a:br>
            <a:r>
              <a:rPr lang="el-GR" dirty="0" smtClean="0">
                <a:solidFill>
                  <a:schemeClr val="tx1"/>
                </a:solidFill>
              </a:rPr>
              <a:t> και ανάλυση δεδομένων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3535-9A55-4B0C-9328-805CE15A2EE6}" type="slidenum">
              <a:rPr lang="en-US" smtClean="0"/>
              <a:t>27</a:t>
            </a:fld>
            <a:endParaRPr 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297008"/>
            <a:ext cx="3670996" cy="267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3212976"/>
            <a:ext cx="3894310" cy="289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919"/>
          <a:stretch/>
        </p:blipFill>
        <p:spPr bwMode="auto">
          <a:xfrm>
            <a:off x="5652120" y="1988840"/>
            <a:ext cx="2897738" cy="2706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51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Υποστήριξη της δραστηριότητες από</a:t>
            </a:r>
            <a:br>
              <a:rPr lang="el-GR" dirty="0" smtClean="0">
                <a:solidFill>
                  <a:schemeClr val="tx1"/>
                </a:solidFill>
              </a:rPr>
            </a:br>
            <a:r>
              <a:rPr lang="el-GR" dirty="0" smtClean="0">
                <a:solidFill>
                  <a:schemeClr val="tx1"/>
                </a:solidFill>
              </a:rPr>
              <a:t> ψηφιακό εκπαιδευτικό περιεχόμενο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3535-9A55-4B0C-9328-805CE15A2EE6}" type="slidenum">
              <a:rPr lang="en-US" smtClean="0"/>
              <a:t>28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4237" y="2046813"/>
            <a:ext cx="5987143" cy="3672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89893" y="2060848"/>
            <a:ext cx="4817619" cy="4169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72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2C347-4F61-2748-932D-DBBEA1FCAD8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130909"/>
            <a:ext cx="84963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433" y="3019409"/>
            <a:ext cx="5883759" cy="296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70780" y="1318883"/>
            <a:ext cx="4253948" cy="521872"/>
          </a:xfrm>
        </p:spPr>
        <p:txBody>
          <a:bodyPr/>
          <a:lstStyle/>
          <a:p>
            <a:pPr algn="r"/>
            <a:r>
              <a:rPr lang="el-GR" dirty="0" smtClean="0">
                <a:solidFill>
                  <a:schemeClr val="tx1"/>
                </a:solidFill>
              </a:rPr>
              <a:t>Ρομποτικά τηλεσκόπια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95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9022" y="6440253"/>
            <a:ext cx="494976" cy="365125"/>
          </a:xfrm>
        </p:spPr>
        <p:txBody>
          <a:bodyPr/>
          <a:lstStyle/>
          <a:p>
            <a:fld id="{7A02C347-4F61-2748-932D-DBBEA1FCAD8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3" y="2097816"/>
            <a:ext cx="7712765" cy="7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81" y="3008243"/>
            <a:ext cx="5945991" cy="2979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770780" y="1318883"/>
            <a:ext cx="4253948" cy="521872"/>
          </a:xfrm>
        </p:spPr>
        <p:txBody>
          <a:bodyPr/>
          <a:lstStyle/>
          <a:p>
            <a:pPr algn="r"/>
            <a:r>
              <a:rPr lang="el-GR" dirty="0" smtClean="0">
                <a:solidFill>
                  <a:schemeClr val="tx1"/>
                </a:solidFill>
              </a:rPr>
              <a:t>Ρομποτικά τηλεσκόπια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26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9022" y="6440253"/>
            <a:ext cx="494976" cy="365125"/>
          </a:xfrm>
        </p:spPr>
        <p:txBody>
          <a:bodyPr/>
          <a:lstStyle/>
          <a:p>
            <a:fld id="{7A02C347-4F61-2748-932D-DBBEA1FCAD8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57660" y="1326158"/>
            <a:ext cx="5632797" cy="521872"/>
          </a:xfrm>
        </p:spPr>
        <p:txBody>
          <a:bodyPr>
            <a:normAutofit fontScale="90000"/>
          </a:bodyPr>
          <a:lstStyle/>
          <a:p>
            <a:pPr algn="r"/>
            <a:r>
              <a:rPr lang="el-GR" dirty="0" smtClean="0">
                <a:solidFill>
                  <a:schemeClr val="tx1"/>
                </a:solidFill>
              </a:rPr>
              <a:t>Πρόσθετα Εργαλεία – εντοπισμός στόχων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://apollo.astro.amu.edu.pl/PAD/obrazki/logo24bits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9" r="5907"/>
          <a:stretch/>
        </p:blipFill>
        <p:spPr bwMode="auto">
          <a:xfrm>
            <a:off x="556589" y="1590261"/>
            <a:ext cx="2801071" cy="318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390" y="2239617"/>
            <a:ext cx="4903305" cy="392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26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l-GR" dirty="0" smtClean="0">
                <a:solidFill>
                  <a:schemeClr val="tx1"/>
                </a:solidFill>
              </a:rPr>
              <a:t>Βιβλιοθήκες δεδομένων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2C347-4F61-2748-932D-DBBEA1FCAD8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171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524" y="2096327"/>
            <a:ext cx="3494612" cy="4106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85" y="1772838"/>
            <a:ext cx="36766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9022" y="6440253"/>
            <a:ext cx="494976" cy="365125"/>
          </a:xfrm>
        </p:spPr>
        <p:txBody>
          <a:bodyPr/>
          <a:lstStyle/>
          <a:p>
            <a:fld id="{7A02C347-4F61-2748-932D-DBBEA1FCAD8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72" y="2126326"/>
            <a:ext cx="81343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326835" y="1478558"/>
            <a:ext cx="4816021" cy="521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mtClean="0">
                <a:solidFill>
                  <a:schemeClr val="tx1"/>
                </a:solidFill>
              </a:rPr>
              <a:t>Βιβλιοθήκες δεδομένων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5122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796209" y="3621521"/>
            <a:ext cx="5454098" cy="257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26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9022" y="6440253"/>
            <a:ext cx="494976" cy="365125"/>
          </a:xfrm>
        </p:spPr>
        <p:txBody>
          <a:bodyPr/>
          <a:lstStyle/>
          <a:p>
            <a:fld id="{7A02C347-4F61-2748-932D-DBBEA1FCAD8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326835" y="1478558"/>
            <a:ext cx="4816021" cy="521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dirty="0" smtClean="0">
                <a:solidFill>
                  <a:schemeClr val="tx1"/>
                </a:solidFill>
              </a:rPr>
              <a:t>Επεξεργασία παρατηρήσεων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8195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338" y="2173357"/>
            <a:ext cx="5100940" cy="395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48" y="2173357"/>
            <a:ext cx="16002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26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9022" y="6440253"/>
            <a:ext cx="494976" cy="365125"/>
          </a:xfrm>
        </p:spPr>
        <p:txBody>
          <a:bodyPr/>
          <a:lstStyle/>
          <a:p>
            <a:fld id="{7A02C347-4F61-2748-932D-DBBEA1FCAD8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26835" y="1478558"/>
            <a:ext cx="4816021" cy="521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dirty="0" smtClean="0">
                <a:solidFill>
                  <a:schemeClr val="tx1"/>
                </a:solidFill>
              </a:rPr>
              <a:t>Προσομοιώσεις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85" y="2000430"/>
            <a:ext cx="39814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305" y="2803336"/>
            <a:ext cx="4193485" cy="33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26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1273</TotalTime>
  <Words>486</Words>
  <Application>Microsoft Office PowerPoint</Application>
  <PresentationFormat>On-screen Show (4:3)</PresentationFormat>
  <Paragraphs>155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Open Discovery Space</vt:lpstr>
      <vt:lpstr>Ρομποτικά τηλεσκόπια</vt:lpstr>
      <vt:lpstr>Ρομποτικά τηλεσκόπια</vt:lpstr>
      <vt:lpstr>Ρομποτικά τηλεσκόπια</vt:lpstr>
      <vt:lpstr>Πρόσθετα Εργαλεία – εντοπισμός στόχων</vt:lpstr>
      <vt:lpstr>Βιβλιοθήκες δεδομένων</vt:lpstr>
      <vt:lpstr>Title</vt:lpstr>
      <vt:lpstr>Title</vt:lpstr>
      <vt:lpstr>PowerPoint Presentation</vt:lpstr>
      <vt:lpstr>PowerPoint Presentation</vt:lpstr>
      <vt:lpstr>Παράδειγμα εκπαιδευτικής δραστηριότητας</vt:lpstr>
      <vt:lpstr>Γενικές πληροφορίες</vt:lpstr>
      <vt:lpstr>Προσανατολισμός</vt:lpstr>
      <vt:lpstr>Πρόταση αρχικών υποθέσεων ή προβλέψεων</vt:lpstr>
      <vt:lpstr>PowerPoint Presentation</vt:lpstr>
      <vt:lpstr>PowerPoint Presentation</vt:lpstr>
      <vt:lpstr>PowerPoint Presentation</vt:lpstr>
      <vt:lpstr>PowerPoint Presentation</vt:lpstr>
      <vt:lpstr>Χρήσιμες Υποδείξεις:</vt:lpstr>
      <vt:lpstr>PowerPoint Presentation</vt:lpstr>
      <vt:lpstr>Παρουσίαση με μορφή εργαστηριακής αναφοράς</vt:lpstr>
      <vt:lpstr>Παράδειγμα εκπαιδευτικής δραστηριότητας</vt:lpstr>
      <vt:lpstr>Πόσο διαρκεί μια ημέρα στο Δία;</vt:lpstr>
      <vt:lpstr>Πόσο διαρκεί μια ημέρα στο Δία;</vt:lpstr>
      <vt:lpstr>Χρήση ρομποτικού τηλεσκοπίου  για συλλογή εικόνων του Δία </vt:lpstr>
      <vt:lpstr>Χρήση του θεωρητικού υπόβαθρου</vt:lpstr>
      <vt:lpstr>Χρήση του SalsaJ για συλλογή  και ανάλυση δεδομένων</vt:lpstr>
      <vt:lpstr>Υποστήριξη της δραστηριότητες από  ψηφιακό εκπαιδευτικό περιεχόμενο</vt:lpstr>
    </vt:vector>
  </TitlesOfParts>
  <Company>Fondation EurActiv PoliTech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VAN LERBERGHE</dc:creator>
  <cp:lastModifiedBy>Stefanos Cherouvis</cp:lastModifiedBy>
  <cp:revision>191</cp:revision>
  <cp:lastPrinted>2013-09-27T09:33:43Z</cp:lastPrinted>
  <dcterms:created xsi:type="dcterms:W3CDTF">2013-04-15T08:59:09Z</dcterms:created>
  <dcterms:modified xsi:type="dcterms:W3CDTF">2013-12-02T08:31:51Z</dcterms:modified>
</cp:coreProperties>
</file>