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99" r:id="rId3"/>
    <p:sldId id="297" r:id="rId4"/>
    <p:sldId id="262" r:id="rId5"/>
    <p:sldId id="321" r:id="rId6"/>
    <p:sldId id="311" r:id="rId7"/>
    <p:sldId id="295" r:id="rId8"/>
    <p:sldId id="296" r:id="rId9"/>
    <p:sldId id="260" r:id="rId10"/>
    <p:sldId id="300" r:id="rId11"/>
    <p:sldId id="261" r:id="rId12"/>
    <p:sldId id="314" r:id="rId13"/>
    <p:sldId id="301" r:id="rId14"/>
    <p:sldId id="302" r:id="rId15"/>
    <p:sldId id="264" r:id="rId16"/>
    <p:sldId id="266" r:id="rId17"/>
    <p:sldId id="322" r:id="rId18"/>
    <p:sldId id="323" r:id="rId19"/>
    <p:sldId id="267" r:id="rId20"/>
    <p:sldId id="268" r:id="rId21"/>
    <p:sldId id="269" r:id="rId22"/>
    <p:sldId id="270" r:id="rId23"/>
    <p:sldId id="272" r:id="rId24"/>
    <p:sldId id="326" r:id="rId25"/>
    <p:sldId id="271" r:id="rId26"/>
    <p:sldId id="304" r:id="rId27"/>
    <p:sldId id="276" r:id="rId28"/>
    <p:sldId id="277" r:id="rId29"/>
    <p:sldId id="318" r:id="rId30"/>
    <p:sldId id="279" r:id="rId31"/>
    <p:sldId id="305" r:id="rId32"/>
    <p:sldId id="319" r:id="rId33"/>
    <p:sldId id="280" r:id="rId34"/>
    <p:sldId id="315" r:id="rId35"/>
    <p:sldId id="281" r:id="rId36"/>
    <p:sldId id="282" r:id="rId37"/>
    <p:sldId id="306" r:id="rId38"/>
    <p:sldId id="283" r:id="rId39"/>
    <p:sldId id="284" r:id="rId40"/>
    <p:sldId id="287" r:id="rId41"/>
    <p:sldId id="307" r:id="rId42"/>
    <p:sldId id="316" r:id="rId43"/>
    <p:sldId id="288" r:id="rId44"/>
    <p:sldId id="289" r:id="rId45"/>
    <p:sldId id="308" r:id="rId46"/>
    <p:sldId id="290" r:id="rId47"/>
    <p:sldId id="291" r:id="rId48"/>
    <p:sldId id="317" r:id="rId49"/>
    <p:sldId id="309" r:id="rId50"/>
    <p:sldId id="310" r:id="rId51"/>
    <p:sldId id="312" r:id="rId5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ADBC1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54314" autoAdjust="0"/>
  </p:normalViewPr>
  <p:slideViewPr>
    <p:cSldViewPr>
      <p:cViewPr varScale="1">
        <p:scale>
          <a:sx n="52" d="100"/>
          <a:sy n="52" d="100"/>
        </p:scale>
        <p:origin x="-102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3CBE5A-E9EB-47CC-9D29-FC920542310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l-GR"/>
        </a:p>
      </dgm:t>
    </dgm:pt>
    <dgm:pt modelId="{DC93E748-46F6-4F9A-BAA0-F1BFFE58B999}">
      <dgm:prSet phldrT="[Κείμενο]"/>
      <dgm:spPr>
        <a:solidFill>
          <a:srgbClr val="FFFF00"/>
        </a:solidFill>
      </dgm:spPr>
      <dgm:t>
        <a:bodyPr/>
        <a:lstStyle/>
        <a:p>
          <a:r>
            <a:rPr lang="el-GR" b="1" i="0" baseline="0" dirty="0" smtClean="0">
              <a:solidFill>
                <a:schemeClr val="tx2">
                  <a:lumMod val="60000"/>
                  <a:lumOff val="40000"/>
                </a:schemeClr>
              </a:solidFill>
            </a:rPr>
            <a:t>ΓΝΩΣΤΙΚΟΙ</a:t>
          </a:r>
          <a:endParaRPr lang="el-GR" b="1" i="0" baseline="0" dirty="0">
            <a:solidFill>
              <a:schemeClr val="tx2">
                <a:lumMod val="60000"/>
                <a:lumOff val="40000"/>
              </a:schemeClr>
            </a:solidFill>
          </a:endParaRPr>
        </a:p>
      </dgm:t>
    </dgm:pt>
    <dgm:pt modelId="{E6F3DAD3-FB9A-4641-9135-2379B2193F06}" type="parTrans" cxnId="{50DFE2F3-DE64-4513-8E07-7BB3814C452F}">
      <dgm:prSet/>
      <dgm:spPr/>
      <dgm:t>
        <a:bodyPr/>
        <a:lstStyle/>
        <a:p>
          <a:endParaRPr lang="el-GR"/>
        </a:p>
      </dgm:t>
    </dgm:pt>
    <dgm:pt modelId="{8B2BE034-C84E-47B6-82C8-9772D1A94B4A}" type="sibTrans" cxnId="{50DFE2F3-DE64-4513-8E07-7BB3814C452F}">
      <dgm:prSet/>
      <dgm:spPr/>
      <dgm:t>
        <a:bodyPr/>
        <a:lstStyle/>
        <a:p>
          <a:endParaRPr lang="el-GR"/>
        </a:p>
      </dgm:t>
    </dgm:pt>
    <dgm:pt modelId="{8F6B3940-C69E-471B-99C8-89072BD246A4}">
      <dgm:prSet phldrT="[Κείμενο]"/>
      <dgm:spPr/>
      <dgm:t>
        <a:bodyPr/>
        <a:lstStyle/>
        <a:p>
          <a:r>
            <a:rPr lang="el-GR" altLang="el-GR" dirty="0" smtClean="0">
              <a:latin typeface="Arial" charset="0"/>
              <a:cs typeface="Arial" charset="0"/>
            </a:rPr>
            <a:t>Να αφηγούνται ιστορίες με τον δικό τους τρόπο</a:t>
          </a:r>
          <a:endParaRPr lang="el-GR" dirty="0"/>
        </a:p>
      </dgm:t>
    </dgm:pt>
    <dgm:pt modelId="{CE8533F6-F292-4774-9470-5441203D9481}" type="parTrans" cxnId="{162E8222-9EAE-456A-952B-C6EA08EB1D80}">
      <dgm:prSet/>
      <dgm:spPr/>
      <dgm:t>
        <a:bodyPr/>
        <a:lstStyle/>
        <a:p>
          <a:endParaRPr lang="el-GR"/>
        </a:p>
      </dgm:t>
    </dgm:pt>
    <dgm:pt modelId="{6260305A-DA4A-4735-8D47-DB4844757AC5}" type="sibTrans" cxnId="{162E8222-9EAE-456A-952B-C6EA08EB1D80}">
      <dgm:prSet/>
      <dgm:spPr/>
      <dgm:t>
        <a:bodyPr/>
        <a:lstStyle/>
        <a:p>
          <a:endParaRPr lang="el-GR"/>
        </a:p>
      </dgm:t>
    </dgm:pt>
    <dgm:pt modelId="{167B9C42-D034-44E7-9373-2BCB539F1665}">
      <dgm:prSet phldrT="[Κείμενο]"/>
      <dgm:spPr/>
      <dgm:t>
        <a:bodyPr/>
        <a:lstStyle/>
        <a:p>
          <a:r>
            <a:rPr lang="el-GR" altLang="el-GR" dirty="0" smtClean="0">
              <a:latin typeface="Arial" charset="0"/>
              <a:cs typeface="Arial" charset="0"/>
            </a:rPr>
            <a:t>Να προβληματιστούν και να ερευνούν ποικίλες καταστάσεις και κάνοντας απλές υποθέσεις να καταλήγουν σε συμπεράσματα και λύσεις. </a:t>
          </a:r>
          <a:r>
            <a:rPr lang="el-GR" altLang="el-GR" b="1" dirty="0" smtClean="0">
              <a:latin typeface="Arial" charset="0"/>
              <a:cs typeface="Arial" charset="0"/>
            </a:rPr>
            <a:t>(ΜΑΘΗΜΑΤΙΚΑ)</a:t>
          </a:r>
          <a:endParaRPr lang="el-GR" dirty="0"/>
        </a:p>
      </dgm:t>
    </dgm:pt>
    <dgm:pt modelId="{869D9DD2-63AB-4D62-AD35-9B6E7B66B759}" type="parTrans" cxnId="{D4E2EB61-7948-494B-BA4D-86E13D0C8262}">
      <dgm:prSet/>
      <dgm:spPr/>
      <dgm:t>
        <a:bodyPr/>
        <a:lstStyle/>
        <a:p>
          <a:endParaRPr lang="el-GR"/>
        </a:p>
      </dgm:t>
    </dgm:pt>
    <dgm:pt modelId="{EDA49037-C5FE-4D9F-A349-F169D01D29CF}" type="sibTrans" cxnId="{D4E2EB61-7948-494B-BA4D-86E13D0C8262}">
      <dgm:prSet/>
      <dgm:spPr/>
      <dgm:t>
        <a:bodyPr/>
        <a:lstStyle/>
        <a:p>
          <a:endParaRPr lang="el-GR"/>
        </a:p>
      </dgm:t>
    </dgm:pt>
    <dgm:pt modelId="{2277CEFD-2811-467F-95A5-4677E97F911C}">
      <dgm:prSet/>
      <dgm:spPr/>
      <dgm:t>
        <a:bodyPr/>
        <a:lstStyle/>
        <a:p>
          <a:r>
            <a:rPr lang="el-GR" altLang="el-GR" dirty="0" smtClean="0">
              <a:latin typeface="Arial" charset="0"/>
              <a:cs typeface="Arial" charset="0"/>
            </a:rPr>
            <a:t>Να περιγράφουν, να ερμηνεύουν καταστάσεις και να δίνουν εξηγήσεις   </a:t>
          </a:r>
          <a:r>
            <a:rPr lang="el-GR" altLang="el-GR" b="1" dirty="0" smtClean="0">
              <a:latin typeface="Arial" charset="0"/>
              <a:cs typeface="Arial" charset="0"/>
            </a:rPr>
            <a:t>(ΓΛΩΣΣΑ)</a:t>
          </a:r>
        </a:p>
      </dgm:t>
    </dgm:pt>
    <dgm:pt modelId="{99E2DC2B-6DDF-4844-9E48-0E7DC03D9DE0}" type="parTrans" cxnId="{04B92AC3-C852-4170-9D1F-EE3B533AC6CA}">
      <dgm:prSet/>
      <dgm:spPr/>
      <dgm:t>
        <a:bodyPr/>
        <a:lstStyle/>
        <a:p>
          <a:endParaRPr lang="el-GR"/>
        </a:p>
      </dgm:t>
    </dgm:pt>
    <dgm:pt modelId="{96752C17-9AE2-4182-BF4B-1C93EFD59388}" type="sibTrans" cxnId="{04B92AC3-C852-4170-9D1F-EE3B533AC6CA}">
      <dgm:prSet/>
      <dgm:spPr/>
      <dgm:t>
        <a:bodyPr/>
        <a:lstStyle/>
        <a:p>
          <a:endParaRPr lang="el-GR"/>
        </a:p>
      </dgm:t>
    </dgm:pt>
    <dgm:pt modelId="{152E1365-A600-4843-A733-5E45D5192B7A}">
      <dgm:prSet phldrT="[Κείμενο]"/>
      <dgm:spPr/>
      <dgm:t>
        <a:bodyPr/>
        <a:lstStyle/>
        <a:p>
          <a:endParaRPr lang="el-GR" dirty="0"/>
        </a:p>
      </dgm:t>
    </dgm:pt>
    <dgm:pt modelId="{5379909F-947C-498D-9850-58A31E0D0C2B}" type="parTrans" cxnId="{B0F06DE4-13CB-47A9-A3E0-FCD87FC9B530}">
      <dgm:prSet/>
      <dgm:spPr/>
      <dgm:t>
        <a:bodyPr/>
        <a:lstStyle/>
        <a:p>
          <a:endParaRPr lang="el-GR"/>
        </a:p>
      </dgm:t>
    </dgm:pt>
    <dgm:pt modelId="{5079FBBF-9BC8-4709-891C-EB94D2359A92}" type="sibTrans" cxnId="{B0F06DE4-13CB-47A9-A3E0-FCD87FC9B530}">
      <dgm:prSet/>
      <dgm:spPr/>
      <dgm:t>
        <a:bodyPr/>
        <a:lstStyle/>
        <a:p>
          <a:endParaRPr lang="el-GR"/>
        </a:p>
      </dgm:t>
    </dgm:pt>
    <dgm:pt modelId="{6DDDC949-13BF-4F9F-8A04-29F9528E1528}">
      <dgm:prSet/>
      <dgm:spPr/>
      <dgm:t>
        <a:bodyPr/>
        <a:lstStyle/>
        <a:p>
          <a:r>
            <a:rPr lang="el-GR" altLang="el-GR" smtClean="0">
              <a:latin typeface="Arial" charset="0"/>
              <a:cs typeface="Arial" charset="0"/>
            </a:rPr>
            <a:t>Να διευρύνουν τις γνώσεις τους για τους φυσικούς και ζωικούς οργανισμούς στο δάσος </a:t>
          </a:r>
          <a:r>
            <a:rPr lang="el-GR" altLang="el-GR" b="1" smtClean="0">
              <a:latin typeface="Arial" charset="0"/>
              <a:cs typeface="Arial" charset="0"/>
            </a:rPr>
            <a:t>(ΜΕΛΕΤΗ ΠΕΡΙΒΑΛΛΟΝΤΟΣ)</a:t>
          </a:r>
          <a:endParaRPr lang="el-GR" altLang="el-GR" b="1" dirty="0" smtClean="0">
            <a:latin typeface="Arial" charset="0"/>
            <a:cs typeface="Arial" charset="0"/>
          </a:endParaRPr>
        </a:p>
      </dgm:t>
    </dgm:pt>
    <dgm:pt modelId="{CA1201BF-D98D-4715-8427-19E03991D55B}" type="parTrans" cxnId="{3D64095C-A5C4-4351-AFFF-D76A6343FF52}">
      <dgm:prSet/>
      <dgm:spPr/>
      <dgm:t>
        <a:bodyPr/>
        <a:lstStyle/>
        <a:p>
          <a:endParaRPr lang="el-GR"/>
        </a:p>
      </dgm:t>
    </dgm:pt>
    <dgm:pt modelId="{292B16FE-B924-4222-98CA-CEA9CA06C771}" type="sibTrans" cxnId="{3D64095C-A5C4-4351-AFFF-D76A6343FF52}">
      <dgm:prSet/>
      <dgm:spPr/>
      <dgm:t>
        <a:bodyPr/>
        <a:lstStyle/>
        <a:p>
          <a:endParaRPr lang="el-GR"/>
        </a:p>
      </dgm:t>
    </dgm:pt>
    <dgm:pt modelId="{030AD9B4-1625-48F4-B6B6-160F55697740}">
      <dgm:prSet phldrT="[Κείμενο]"/>
      <dgm:spPr/>
      <dgm:t>
        <a:bodyPr/>
        <a:lstStyle/>
        <a:p>
          <a:r>
            <a:rPr lang="el-GR" dirty="0" smtClean="0">
              <a:latin typeface="Arial" charset="0"/>
              <a:cs typeface="Arial" charset="0"/>
            </a:rPr>
            <a:t>Να ανακαλύψουν τις δυνατότητες του υπολογιστή και να τον χρησιμοποιούν στις καθημερινές τους ασχολίες</a:t>
          </a:r>
          <a:endParaRPr lang="el-GR" dirty="0"/>
        </a:p>
      </dgm:t>
    </dgm:pt>
    <dgm:pt modelId="{030F188A-9DFB-4B65-90CF-3DF19425ECD3}" type="parTrans" cxnId="{700CAAC8-6E38-4E4E-99C2-E97A10BE397D}">
      <dgm:prSet/>
      <dgm:spPr/>
      <dgm:t>
        <a:bodyPr/>
        <a:lstStyle/>
        <a:p>
          <a:endParaRPr lang="el-GR"/>
        </a:p>
      </dgm:t>
    </dgm:pt>
    <dgm:pt modelId="{0C49812A-E5A0-43F2-8894-9CFF8960738D}" type="sibTrans" cxnId="{700CAAC8-6E38-4E4E-99C2-E97A10BE397D}">
      <dgm:prSet/>
      <dgm:spPr/>
      <dgm:t>
        <a:bodyPr/>
        <a:lstStyle/>
        <a:p>
          <a:endParaRPr lang="el-GR"/>
        </a:p>
      </dgm:t>
    </dgm:pt>
    <dgm:pt modelId="{21D42C63-88FD-4C82-B8A5-D90351F985F2}">
      <dgm:prSet/>
      <dgm:spPr/>
      <dgm:t>
        <a:bodyPr/>
        <a:lstStyle/>
        <a:p>
          <a:r>
            <a:rPr lang="el-GR" smtClean="0">
              <a:latin typeface="Arial" charset="0"/>
              <a:cs typeface="Arial" charset="0"/>
            </a:rPr>
            <a:t>Με τη χρήση λογισμικού να παίζουν με τα ζώα του δάσους </a:t>
          </a:r>
          <a:r>
            <a:rPr lang="el-GR" b="1" smtClean="0">
              <a:latin typeface="Arial" charset="0"/>
              <a:cs typeface="Arial" charset="0"/>
            </a:rPr>
            <a:t>(ΤΕΧΝΟΛΟΓΙΑ)</a:t>
          </a:r>
          <a:endParaRPr lang="el-GR" b="1" dirty="0" smtClean="0">
            <a:latin typeface="Arial" charset="0"/>
            <a:cs typeface="Arial" charset="0"/>
          </a:endParaRPr>
        </a:p>
      </dgm:t>
    </dgm:pt>
    <dgm:pt modelId="{2B32D048-6A20-44FA-9E3B-B3F2823DF3E1}" type="parTrans" cxnId="{BEA38062-7AD1-4DA3-87D5-2B3E8A746E0C}">
      <dgm:prSet/>
      <dgm:spPr/>
      <dgm:t>
        <a:bodyPr/>
        <a:lstStyle/>
        <a:p>
          <a:endParaRPr lang="el-GR"/>
        </a:p>
      </dgm:t>
    </dgm:pt>
    <dgm:pt modelId="{77A08CF2-FE14-4EC2-8AE2-A748BA6112F7}" type="sibTrans" cxnId="{BEA38062-7AD1-4DA3-87D5-2B3E8A746E0C}">
      <dgm:prSet/>
      <dgm:spPr/>
      <dgm:t>
        <a:bodyPr/>
        <a:lstStyle/>
        <a:p>
          <a:endParaRPr lang="el-GR"/>
        </a:p>
      </dgm:t>
    </dgm:pt>
    <dgm:pt modelId="{95EB0CB6-7DEA-408D-B5AE-3DAD0A87E6CC}">
      <dgm:prSet/>
      <dgm:spPr/>
      <dgm:t>
        <a:bodyPr/>
        <a:lstStyle/>
        <a:p>
          <a:r>
            <a:rPr lang="el-GR" dirty="0" smtClean="0">
              <a:latin typeface="Arial" charset="0"/>
              <a:cs typeface="Arial" charset="0"/>
            </a:rPr>
            <a:t>Να ενθαρρύνονται έτσι ώστε μέσα από τη χρήση πολλών υλικών να εκφράζονται με τη μουσική, τη ζωγραφική, τη χειροτεχνία.</a:t>
          </a:r>
        </a:p>
      </dgm:t>
    </dgm:pt>
    <dgm:pt modelId="{D08B5262-21C5-4275-9392-84B17722194A}" type="parTrans" cxnId="{7AE67CE9-EC77-4428-A978-C67FD6FC3974}">
      <dgm:prSet/>
      <dgm:spPr/>
      <dgm:t>
        <a:bodyPr/>
        <a:lstStyle/>
        <a:p>
          <a:endParaRPr lang="el-GR"/>
        </a:p>
      </dgm:t>
    </dgm:pt>
    <dgm:pt modelId="{96106EB0-3F39-4750-8DF4-FF863F6F8FA5}" type="sibTrans" cxnId="{7AE67CE9-EC77-4428-A978-C67FD6FC3974}">
      <dgm:prSet/>
      <dgm:spPr/>
      <dgm:t>
        <a:bodyPr/>
        <a:lstStyle/>
        <a:p>
          <a:endParaRPr lang="el-GR"/>
        </a:p>
      </dgm:t>
    </dgm:pt>
    <dgm:pt modelId="{8B049250-C3BA-4D72-A8A9-ED76E87A87C7}">
      <dgm:prSet/>
      <dgm:spPr/>
      <dgm:t>
        <a:bodyPr/>
        <a:lstStyle/>
        <a:p>
          <a:r>
            <a:rPr lang="el-GR" dirty="0" smtClean="0">
              <a:latin typeface="Arial" charset="0"/>
              <a:cs typeface="Arial" charset="0"/>
            </a:rPr>
            <a:t>Να αναπτύξουν θεατρική παιδεία .</a:t>
          </a:r>
        </a:p>
      </dgm:t>
    </dgm:pt>
    <dgm:pt modelId="{2DC477D4-1ED9-42AC-8497-EECE0949B970}" type="parTrans" cxnId="{8244EF17-2B08-45A3-A441-AFBDFED1D322}">
      <dgm:prSet/>
      <dgm:spPr/>
      <dgm:t>
        <a:bodyPr/>
        <a:lstStyle/>
        <a:p>
          <a:endParaRPr lang="el-GR"/>
        </a:p>
      </dgm:t>
    </dgm:pt>
    <dgm:pt modelId="{AA4E02E9-9FF2-4C48-9B58-1E8ED7429CE0}" type="sibTrans" cxnId="{8244EF17-2B08-45A3-A441-AFBDFED1D322}">
      <dgm:prSet/>
      <dgm:spPr/>
      <dgm:t>
        <a:bodyPr/>
        <a:lstStyle/>
        <a:p>
          <a:endParaRPr lang="el-GR"/>
        </a:p>
      </dgm:t>
    </dgm:pt>
    <dgm:pt modelId="{1C2258EC-B493-4B2C-84A1-3602B6810E96}">
      <dgm:prSet/>
      <dgm:spPr/>
      <dgm:t>
        <a:bodyPr/>
        <a:lstStyle/>
        <a:p>
          <a:r>
            <a:rPr lang="el-GR" dirty="0" smtClean="0">
              <a:latin typeface="Arial" charset="0"/>
              <a:cs typeface="Arial" charset="0"/>
            </a:rPr>
            <a:t>Να έρθουν σε επαφή με έργα τέχνης. </a:t>
          </a:r>
          <a:r>
            <a:rPr lang="el-GR" b="1" dirty="0" smtClean="0">
              <a:latin typeface="Arial" charset="0"/>
              <a:cs typeface="Arial" charset="0"/>
            </a:rPr>
            <a:t>(ΕΚΦΡΑΣΗ ΚΑΙ ΔΗΜΙΟΥΡΓΙΑ)</a:t>
          </a:r>
        </a:p>
      </dgm:t>
    </dgm:pt>
    <dgm:pt modelId="{E3D54473-487F-43C1-B433-CB2B140364A6}" type="parTrans" cxnId="{F76AC7CE-7396-44A5-AC45-F3301665932D}">
      <dgm:prSet/>
      <dgm:spPr/>
      <dgm:t>
        <a:bodyPr/>
        <a:lstStyle/>
        <a:p>
          <a:endParaRPr lang="el-GR"/>
        </a:p>
      </dgm:t>
    </dgm:pt>
    <dgm:pt modelId="{6A23D0AE-F573-4452-85E9-DFA9AC29F743}" type="sibTrans" cxnId="{F76AC7CE-7396-44A5-AC45-F3301665932D}">
      <dgm:prSet/>
      <dgm:spPr/>
      <dgm:t>
        <a:bodyPr/>
        <a:lstStyle/>
        <a:p>
          <a:endParaRPr lang="el-GR"/>
        </a:p>
      </dgm:t>
    </dgm:pt>
    <dgm:pt modelId="{31E775F3-7361-4C37-814B-672480E0F844}" type="pres">
      <dgm:prSet presAssocID="{FD3CBE5A-E9EB-47CC-9D29-FC920542310D}" presName="linearFlow" presStyleCnt="0">
        <dgm:presLayoutVars>
          <dgm:dir/>
          <dgm:animLvl val="lvl"/>
          <dgm:resizeHandles val="exact"/>
        </dgm:presLayoutVars>
      </dgm:prSet>
      <dgm:spPr/>
      <dgm:t>
        <a:bodyPr/>
        <a:lstStyle/>
        <a:p>
          <a:endParaRPr lang="el-GR"/>
        </a:p>
      </dgm:t>
    </dgm:pt>
    <dgm:pt modelId="{89C608A3-4CC8-4B43-9A23-D91145E03B5D}" type="pres">
      <dgm:prSet presAssocID="{DC93E748-46F6-4F9A-BAA0-F1BFFE58B999}" presName="composite" presStyleCnt="0"/>
      <dgm:spPr/>
    </dgm:pt>
    <dgm:pt modelId="{89291619-94C0-4DB9-A363-848E66BDF198}" type="pres">
      <dgm:prSet presAssocID="{DC93E748-46F6-4F9A-BAA0-F1BFFE58B999}" presName="parentText" presStyleLbl="alignNode1" presStyleIdx="0" presStyleCnt="1" custScaleX="91409" custScaleY="162260" custLinFactNeighborX="-2491" custLinFactNeighborY="-26611">
        <dgm:presLayoutVars>
          <dgm:chMax val="1"/>
          <dgm:bulletEnabled val="1"/>
        </dgm:presLayoutVars>
      </dgm:prSet>
      <dgm:spPr/>
      <dgm:t>
        <a:bodyPr/>
        <a:lstStyle/>
        <a:p>
          <a:endParaRPr lang="el-GR"/>
        </a:p>
      </dgm:t>
    </dgm:pt>
    <dgm:pt modelId="{A46E1A59-81A9-4A7C-8F71-D6664317F13B}" type="pres">
      <dgm:prSet presAssocID="{DC93E748-46F6-4F9A-BAA0-F1BFFE58B999}" presName="descendantText" presStyleLbl="alignAcc1" presStyleIdx="0" presStyleCnt="1" custScaleX="74400" custScaleY="274382" custLinFactY="-51965" custLinFactNeighborX="3431" custLinFactNeighborY="-100000">
        <dgm:presLayoutVars>
          <dgm:bulletEnabled val="1"/>
        </dgm:presLayoutVars>
      </dgm:prSet>
      <dgm:spPr/>
      <dgm:t>
        <a:bodyPr/>
        <a:lstStyle/>
        <a:p>
          <a:endParaRPr lang="el-GR"/>
        </a:p>
      </dgm:t>
    </dgm:pt>
  </dgm:ptLst>
  <dgm:cxnLst>
    <dgm:cxn modelId="{700CAAC8-6E38-4E4E-99C2-E97A10BE397D}" srcId="{DC93E748-46F6-4F9A-BAA0-F1BFFE58B999}" destId="{030AD9B4-1625-48F4-B6B6-160F55697740}" srcOrd="4" destOrd="0" parTransId="{030F188A-9DFB-4B65-90CF-3DF19425ECD3}" sibTransId="{0C49812A-E5A0-43F2-8894-9CFF8960738D}"/>
    <dgm:cxn modelId="{01E461E6-3C04-4A02-B818-6F4FA04C5A52}" type="presOf" srcId="{167B9C42-D034-44E7-9373-2BCB539F1665}" destId="{A46E1A59-81A9-4A7C-8F71-D6664317F13B}" srcOrd="0" destOrd="3" presId="urn:microsoft.com/office/officeart/2005/8/layout/chevron2"/>
    <dgm:cxn modelId="{04B92AC3-C852-4170-9D1F-EE3B533AC6CA}" srcId="{DC93E748-46F6-4F9A-BAA0-F1BFFE58B999}" destId="{2277CEFD-2811-467F-95A5-4677E97F911C}" srcOrd="2" destOrd="0" parTransId="{99E2DC2B-6DDF-4844-9E48-0E7DC03D9DE0}" sibTransId="{96752C17-9AE2-4182-BF4B-1C93EFD59388}"/>
    <dgm:cxn modelId="{BC46EECE-2A35-4658-9A1D-713E7042B8FD}" type="presOf" srcId="{030AD9B4-1625-48F4-B6B6-160F55697740}" destId="{A46E1A59-81A9-4A7C-8F71-D6664317F13B}" srcOrd="0" destOrd="4" presId="urn:microsoft.com/office/officeart/2005/8/layout/chevron2"/>
    <dgm:cxn modelId="{C93D319E-17B2-49A9-A6EA-A0182E8020BC}" type="presOf" srcId="{FD3CBE5A-E9EB-47CC-9D29-FC920542310D}" destId="{31E775F3-7361-4C37-814B-672480E0F844}" srcOrd="0" destOrd="0" presId="urn:microsoft.com/office/officeart/2005/8/layout/chevron2"/>
    <dgm:cxn modelId="{52D7AF9F-98B2-4FF0-9768-1315DF73FB8D}" type="presOf" srcId="{1C2258EC-B493-4B2C-84A1-3602B6810E96}" destId="{A46E1A59-81A9-4A7C-8F71-D6664317F13B}" srcOrd="0" destOrd="8" presId="urn:microsoft.com/office/officeart/2005/8/layout/chevron2"/>
    <dgm:cxn modelId="{D4E2EB61-7948-494B-BA4D-86E13D0C8262}" srcId="{DC93E748-46F6-4F9A-BAA0-F1BFFE58B999}" destId="{167B9C42-D034-44E7-9373-2BCB539F1665}" srcOrd="3" destOrd="0" parTransId="{869D9DD2-63AB-4D62-AD35-9B6E7B66B759}" sibTransId="{EDA49037-C5FE-4D9F-A349-F169D01D29CF}"/>
    <dgm:cxn modelId="{0EECC5DF-6342-471F-9E01-296298A85C25}" type="presOf" srcId="{6DDDC949-13BF-4F9F-8A04-29F9528E1528}" destId="{A46E1A59-81A9-4A7C-8F71-D6664317F13B}" srcOrd="0" destOrd="1" presId="urn:microsoft.com/office/officeart/2005/8/layout/chevron2"/>
    <dgm:cxn modelId="{50DFE2F3-DE64-4513-8E07-7BB3814C452F}" srcId="{FD3CBE5A-E9EB-47CC-9D29-FC920542310D}" destId="{DC93E748-46F6-4F9A-BAA0-F1BFFE58B999}" srcOrd="0" destOrd="0" parTransId="{E6F3DAD3-FB9A-4641-9135-2379B2193F06}" sibTransId="{8B2BE034-C84E-47B6-82C8-9772D1A94B4A}"/>
    <dgm:cxn modelId="{162E8222-9EAE-456A-952B-C6EA08EB1D80}" srcId="{DC93E748-46F6-4F9A-BAA0-F1BFFE58B999}" destId="{8F6B3940-C69E-471B-99C8-89072BD246A4}" srcOrd="0" destOrd="0" parTransId="{CE8533F6-F292-4774-9470-5441203D9481}" sibTransId="{6260305A-DA4A-4735-8D47-DB4844757AC5}"/>
    <dgm:cxn modelId="{F76AC7CE-7396-44A5-AC45-F3301665932D}" srcId="{DC93E748-46F6-4F9A-BAA0-F1BFFE58B999}" destId="{1C2258EC-B493-4B2C-84A1-3602B6810E96}" srcOrd="8" destOrd="0" parTransId="{E3D54473-487F-43C1-B433-CB2B140364A6}" sibTransId="{6A23D0AE-F573-4452-85E9-DFA9AC29F743}"/>
    <dgm:cxn modelId="{62EF3CE6-E05B-48D0-8B97-F8323934D3B0}" type="presOf" srcId="{8B049250-C3BA-4D72-A8A9-ED76E87A87C7}" destId="{A46E1A59-81A9-4A7C-8F71-D6664317F13B}" srcOrd="0" destOrd="7" presId="urn:microsoft.com/office/officeart/2005/8/layout/chevron2"/>
    <dgm:cxn modelId="{8244EF17-2B08-45A3-A441-AFBDFED1D322}" srcId="{DC93E748-46F6-4F9A-BAA0-F1BFFE58B999}" destId="{8B049250-C3BA-4D72-A8A9-ED76E87A87C7}" srcOrd="7" destOrd="0" parTransId="{2DC477D4-1ED9-42AC-8497-EECE0949B970}" sibTransId="{AA4E02E9-9FF2-4C48-9B58-1E8ED7429CE0}"/>
    <dgm:cxn modelId="{B9722E10-70C7-4C8E-84BD-24838EE8178B}" type="presOf" srcId="{8F6B3940-C69E-471B-99C8-89072BD246A4}" destId="{A46E1A59-81A9-4A7C-8F71-D6664317F13B}" srcOrd="0" destOrd="0" presId="urn:microsoft.com/office/officeart/2005/8/layout/chevron2"/>
    <dgm:cxn modelId="{7AE67CE9-EC77-4428-A978-C67FD6FC3974}" srcId="{DC93E748-46F6-4F9A-BAA0-F1BFFE58B999}" destId="{95EB0CB6-7DEA-408D-B5AE-3DAD0A87E6CC}" srcOrd="6" destOrd="0" parTransId="{D08B5262-21C5-4275-9392-84B17722194A}" sibTransId="{96106EB0-3F39-4750-8DF4-FF863F6F8FA5}"/>
    <dgm:cxn modelId="{17147CF4-5A21-48FD-952C-4EB8B9459C83}" type="presOf" srcId="{DC93E748-46F6-4F9A-BAA0-F1BFFE58B999}" destId="{89291619-94C0-4DB9-A363-848E66BDF198}" srcOrd="0" destOrd="0" presId="urn:microsoft.com/office/officeart/2005/8/layout/chevron2"/>
    <dgm:cxn modelId="{4B4BADDF-1068-441E-AF7B-593A4821F5BF}" type="presOf" srcId="{152E1365-A600-4843-A733-5E45D5192B7A}" destId="{A46E1A59-81A9-4A7C-8F71-D6664317F13B}" srcOrd="0" destOrd="9" presId="urn:microsoft.com/office/officeart/2005/8/layout/chevron2"/>
    <dgm:cxn modelId="{B0F06DE4-13CB-47A9-A3E0-FCD87FC9B530}" srcId="{DC93E748-46F6-4F9A-BAA0-F1BFFE58B999}" destId="{152E1365-A600-4843-A733-5E45D5192B7A}" srcOrd="9" destOrd="0" parTransId="{5379909F-947C-498D-9850-58A31E0D0C2B}" sibTransId="{5079FBBF-9BC8-4709-891C-EB94D2359A92}"/>
    <dgm:cxn modelId="{8FBF6401-DE6B-4552-913F-124FDC9EFEA9}" type="presOf" srcId="{2277CEFD-2811-467F-95A5-4677E97F911C}" destId="{A46E1A59-81A9-4A7C-8F71-D6664317F13B}" srcOrd="0" destOrd="2" presId="urn:microsoft.com/office/officeart/2005/8/layout/chevron2"/>
    <dgm:cxn modelId="{9942CFED-BB13-4EE0-B10C-1CB6B5EFC4A3}" type="presOf" srcId="{95EB0CB6-7DEA-408D-B5AE-3DAD0A87E6CC}" destId="{A46E1A59-81A9-4A7C-8F71-D6664317F13B}" srcOrd="0" destOrd="6" presId="urn:microsoft.com/office/officeart/2005/8/layout/chevron2"/>
    <dgm:cxn modelId="{BEA38062-7AD1-4DA3-87D5-2B3E8A746E0C}" srcId="{DC93E748-46F6-4F9A-BAA0-F1BFFE58B999}" destId="{21D42C63-88FD-4C82-B8A5-D90351F985F2}" srcOrd="5" destOrd="0" parTransId="{2B32D048-6A20-44FA-9E3B-B3F2823DF3E1}" sibTransId="{77A08CF2-FE14-4EC2-8AE2-A748BA6112F7}"/>
    <dgm:cxn modelId="{3D64095C-A5C4-4351-AFFF-D76A6343FF52}" srcId="{DC93E748-46F6-4F9A-BAA0-F1BFFE58B999}" destId="{6DDDC949-13BF-4F9F-8A04-29F9528E1528}" srcOrd="1" destOrd="0" parTransId="{CA1201BF-D98D-4715-8427-19E03991D55B}" sibTransId="{292B16FE-B924-4222-98CA-CEA9CA06C771}"/>
    <dgm:cxn modelId="{EC492A42-F4A0-4F96-A39E-BFB5FE67FAB6}" type="presOf" srcId="{21D42C63-88FD-4C82-B8A5-D90351F985F2}" destId="{A46E1A59-81A9-4A7C-8F71-D6664317F13B}" srcOrd="0" destOrd="5" presId="urn:microsoft.com/office/officeart/2005/8/layout/chevron2"/>
    <dgm:cxn modelId="{D501B77B-5F0F-49A5-B146-C7E75CE5704D}" type="presParOf" srcId="{31E775F3-7361-4C37-814B-672480E0F844}" destId="{89C608A3-4CC8-4B43-9A23-D91145E03B5D}" srcOrd="0" destOrd="0" presId="urn:microsoft.com/office/officeart/2005/8/layout/chevron2"/>
    <dgm:cxn modelId="{ED3205D9-E577-4623-BDBE-8691C2C55CAB}" type="presParOf" srcId="{89C608A3-4CC8-4B43-9A23-D91145E03B5D}" destId="{89291619-94C0-4DB9-A363-848E66BDF198}" srcOrd="0" destOrd="0" presId="urn:microsoft.com/office/officeart/2005/8/layout/chevron2"/>
    <dgm:cxn modelId="{20B89E71-9945-4842-976C-1A6B3E1EDDDE}" type="presParOf" srcId="{89C608A3-4CC8-4B43-9A23-D91145E03B5D}" destId="{A46E1A59-81A9-4A7C-8F71-D6664317F13B}"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42CEA3-3058-4D43-AE35-B3DA76CB4003}" type="datetimeFigureOut">
              <a:rPr lang="el-GR" smtClean="0"/>
              <a:pPr/>
              <a:t>02/08/2015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66">
            <a:alpha val="4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02/08/2015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file:///C:\Documents%20and%20Settings\CHRISTINA\&#917;&#960;&#953;&#966;&#940;&#957;&#949;&#953;&#945;%20&#949;&#961;&#947;&#945;&#963;&#943;&#945;&#962;\etoima\&#923;&#933;&#922;&#917;-&#923;&#933;&#922;&#917;.wmv"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ζωγραφιζω το δασος.jpg1ΕΤΟΙΜΗ.jpg"/>
          <p:cNvPicPr>
            <a:picLocks noChangeAspect="1"/>
          </p:cNvPicPr>
          <p:nvPr/>
        </p:nvPicPr>
        <p:blipFill>
          <a:blip r:embed="rId2"/>
          <a:stretch>
            <a:fillRect/>
          </a:stretch>
        </p:blipFill>
        <p:spPr>
          <a:xfrm>
            <a:off x="0" y="24"/>
            <a:ext cx="9144000" cy="6858000"/>
          </a:xfrm>
          <a:prstGeom prst="rect">
            <a:avLst/>
          </a:prstGeom>
        </p:spPr>
      </p:pic>
      <p:sp>
        <p:nvSpPr>
          <p:cNvPr id="2" name="1 - Τίτλος"/>
          <p:cNvSpPr>
            <a:spLocks noGrp="1"/>
          </p:cNvSpPr>
          <p:nvPr>
            <p:ph type="ctrTitle"/>
          </p:nvPr>
        </p:nvSpPr>
        <p:spPr>
          <a:xfrm>
            <a:off x="236971" y="0"/>
            <a:ext cx="5648995" cy="2500306"/>
          </a:xfrm>
        </p:spPr>
        <p:txBody>
          <a:bodyPr>
            <a:noAutofit/>
            <a:scene3d>
              <a:camera prst="isometricOffAxis1Right"/>
              <a:lightRig rig="freezing" dir="t">
                <a:rot lat="0" lon="0" rev="5640000"/>
              </a:lightRig>
            </a:scene3d>
          </a:bodyPr>
          <a:lstStyle/>
          <a:p>
            <a:pPr algn="ctr"/>
            <a:r>
              <a:rPr lang="el-GR" sz="6000" b="1" u="sng" dirty="0" smtClean="0">
                <a:solidFill>
                  <a:srgbClr val="FFFF00"/>
                </a:solidFill>
              </a:rPr>
              <a:t>«</a:t>
            </a:r>
            <a:r>
              <a:rPr lang="el-GR" sz="6000" b="1" u="sng" dirty="0" smtClean="0">
                <a:solidFill>
                  <a:srgbClr val="FFFF00"/>
                </a:solidFill>
                <a:cs typeface="Arial" pitchFamily="34" charset="0"/>
              </a:rPr>
              <a:t>Γνωρίζοντας</a:t>
            </a:r>
            <a:r>
              <a:rPr lang="el-GR" sz="6000" b="1" u="sng" dirty="0" smtClean="0">
                <a:solidFill>
                  <a:srgbClr val="FFFF00"/>
                </a:solidFill>
              </a:rPr>
              <a:t> το δάσος</a:t>
            </a:r>
            <a:r>
              <a:rPr lang="el-GR" sz="6000" b="1" u="sng" dirty="0" smtClean="0"/>
              <a:t>»</a:t>
            </a:r>
            <a:endParaRPr lang="el-GR" sz="6000" u="sng" dirty="0"/>
          </a:p>
        </p:txBody>
      </p:sp>
      <p:sp>
        <p:nvSpPr>
          <p:cNvPr id="10" name="9 - Σύννεφο"/>
          <p:cNvSpPr/>
          <p:nvPr/>
        </p:nvSpPr>
        <p:spPr>
          <a:xfrm>
            <a:off x="5857884" y="5857892"/>
            <a:ext cx="3286116" cy="928670"/>
          </a:xfrm>
          <a:prstGeom prst="cloud">
            <a:avLst/>
          </a:prstGeom>
          <a:solidFill>
            <a:schemeClr val="accent6">
              <a:lumMod val="60000"/>
              <a:lumOff val="40000"/>
            </a:schemeClr>
          </a:solidFill>
          <a:ln>
            <a:solidFill>
              <a:schemeClr val="bg1"/>
            </a:solidFill>
          </a:ln>
          <a:scene3d>
            <a:camera prst="orthographicFront"/>
            <a:lightRig rig="threePt" dir="t"/>
          </a:scene3d>
          <a:sp3d extrusionH="76200">
            <a:bevelT prst="relaxedIns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latin typeface="+mj-lt"/>
              </a:rPr>
              <a:t>ΧΑΛΚΙΩΤΟΥ ΜΑΡΙΑ</a:t>
            </a:r>
          </a:p>
          <a:p>
            <a:pPr algn="ctr"/>
            <a:r>
              <a:rPr lang="el-GR" b="1" dirty="0" smtClean="0">
                <a:solidFill>
                  <a:schemeClr val="tx1"/>
                </a:solidFill>
                <a:latin typeface="+mj-lt"/>
              </a:rPr>
              <a:t>ΤΣΑΝΤΗ ΠΑΡΑΣΚΕΥΗ</a:t>
            </a:r>
            <a:endParaRPr lang="el-GR" b="1" dirty="0">
              <a:solidFill>
                <a:schemeClr val="tx1"/>
              </a:solidFill>
              <a:latin typeface="+mj-lt"/>
            </a:endParaRPr>
          </a:p>
        </p:txBody>
      </p:sp>
      <p:sp>
        <p:nvSpPr>
          <p:cNvPr id="7" name="9 - Σύννεφο"/>
          <p:cNvSpPr/>
          <p:nvPr/>
        </p:nvSpPr>
        <p:spPr>
          <a:xfrm>
            <a:off x="285720" y="5857892"/>
            <a:ext cx="4357718" cy="928670"/>
          </a:xfrm>
          <a:prstGeom prst="cloud">
            <a:avLst/>
          </a:prstGeom>
          <a:solidFill>
            <a:schemeClr val="accent6">
              <a:lumMod val="60000"/>
              <a:lumOff val="40000"/>
            </a:schemeClr>
          </a:solidFill>
          <a:ln>
            <a:solidFill>
              <a:schemeClr val="bg1"/>
            </a:solidFill>
          </a:ln>
          <a:scene3d>
            <a:camera prst="orthographicFront"/>
            <a:lightRig rig="threePt" dir="t"/>
          </a:scene3d>
          <a:sp3d extrusionH="76200">
            <a:bevelT prst="relaxedInse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latin typeface="+mj-lt"/>
              </a:rPr>
              <a:t>2</a:t>
            </a:r>
            <a:r>
              <a:rPr lang="el-GR" b="1" baseline="30000" dirty="0" smtClean="0">
                <a:solidFill>
                  <a:schemeClr val="tx1"/>
                </a:solidFill>
                <a:latin typeface="+mj-lt"/>
              </a:rPr>
              <a:t>ο</a:t>
            </a:r>
            <a:r>
              <a:rPr lang="el-GR" b="1" dirty="0" smtClean="0">
                <a:solidFill>
                  <a:schemeClr val="tx1"/>
                </a:solidFill>
                <a:latin typeface="+mj-lt"/>
              </a:rPr>
              <a:t> ΝΗΠΙΑΓΩΓΕΙΟ ΖΕΦΥΡΙΟΥ</a:t>
            </a:r>
          </a:p>
          <a:p>
            <a:pPr algn="ctr"/>
            <a:r>
              <a:rPr lang="el-GR" b="1" dirty="0" smtClean="0">
                <a:solidFill>
                  <a:schemeClr val="tx1"/>
                </a:solidFill>
                <a:latin typeface="+mj-lt"/>
              </a:rPr>
              <a:t>ΣΧΟΛΙΚΟ ΕΤΟΣ 2014-2015</a:t>
            </a:r>
            <a:endParaRPr lang="el-GR" b="1" dirty="0">
              <a:solidFill>
                <a:schemeClr val="tx1"/>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85728"/>
            <a:ext cx="8229600" cy="714380"/>
          </a:xfrm>
        </p:spPr>
        <p:txBody>
          <a:bodyPr>
            <a:normAutofit/>
          </a:bodyPr>
          <a:lstStyle/>
          <a:p>
            <a:pPr algn="ctr"/>
            <a:r>
              <a:rPr lang="el-GR" sz="2000" b="1" u="sng" dirty="0" smtClean="0">
                <a:solidFill>
                  <a:schemeClr val="tx1"/>
                </a:solidFill>
                <a:latin typeface="Arial" pitchFamily="34" charset="0"/>
                <a:cs typeface="Arial" pitchFamily="34" charset="0"/>
              </a:rPr>
              <a:t>4) Με αναζήτηση πληροφοριών στο διαδίκτυο</a:t>
            </a:r>
            <a:endParaRPr lang="el-GR" sz="2000" b="1" u="sng" dirty="0">
              <a:solidFill>
                <a:schemeClr val="tx1"/>
              </a:solidFill>
              <a:latin typeface="Arial" pitchFamily="34" charset="0"/>
              <a:cs typeface="Arial" pitchFamily="34" charset="0"/>
            </a:endParaRPr>
          </a:p>
        </p:txBody>
      </p:sp>
      <p:pic>
        <p:nvPicPr>
          <p:cNvPr id="5" name="Content Placeholder 4" descr="DSC02043.JPG"/>
          <p:cNvPicPr>
            <a:picLocks noGrp="1" noChangeAspect="1"/>
          </p:cNvPicPr>
          <p:nvPr>
            <p:ph sz="half" idx="1"/>
          </p:nvPr>
        </p:nvPicPr>
        <p:blipFill>
          <a:blip r:embed="rId2" cstate="print"/>
          <a:stretch>
            <a:fillRect/>
          </a:stretch>
        </p:blipFill>
        <p:spPr>
          <a:xfrm>
            <a:off x="457200" y="1428736"/>
            <a:ext cx="4038600" cy="4786346"/>
          </a:xfrm>
        </p:spPr>
      </p:pic>
      <p:pic>
        <p:nvPicPr>
          <p:cNvPr id="6" name="Content Placeholder 5" descr="DSC02045.JPG"/>
          <p:cNvPicPr>
            <a:picLocks noGrp="1" noChangeAspect="1"/>
          </p:cNvPicPr>
          <p:nvPr>
            <p:ph sz="half" idx="2"/>
          </p:nvPr>
        </p:nvPicPr>
        <p:blipFill>
          <a:blip r:embed="rId3" cstate="print"/>
          <a:stretch>
            <a:fillRect/>
          </a:stretch>
        </p:blipFill>
        <p:spPr>
          <a:xfrm>
            <a:off x="4648200" y="1714488"/>
            <a:ext cx="4038600" cy="421484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57166"/>
            <a:ext cx="4857752" cy="1143008"/>
          </a:xfrm>
        </p:spPr>
        <p:txBody>
          <a:bodyPr>
            <a:normAutofit/>
          </a:bodyPr>
          <a:lstStyle/>
          <a:p>
            <a:r>
              <a:rPr lang="el-GR" sz="2000" b="1" u="sng" dirty="0" smtClean="0">
                <a:solidFill>
                  <a:schemeClr val="tx1"/>
                </a:solidFill>
                <a:latin typeface="Arial" pitchFamily="34" charset="0"/>
                <a:cs typeface="Arial" pitchFamily="34" charset="0"/>
              </a:rPr>
              <a:t>Τι θέλουμε να κάνουμε  για το δάσος;</a:t>
            </a:r>
            <a:r>
              <a:rPr lang="el-GR" sz="1100" dirty="0" smtClean="0"/>
              <a:t/>
            </a:r>
            <a:br>
              <a:rPr lang="el-GR" sz="1100" dirty="0" smtClean="0"/>
            </a:br>
            <a:r>
              <a:rPr lang="el-GR" sz="1100" b="1" dirty="0" smtClean="0"/>
              <a:t> </a:t>
            </a:r>
            <a:r>
              <a:rPr lang="el-GR" sz="1100" dirty="0" smtClean="0"/>
              <a:t/>
            </a:r>
            <a:br>
              <a:rPr lang="el-GR" sz="1100" dirty="0" smtClean="0"/>
            </a:br>
            <a:r>
              <a:rPr lang="el-GR" sz="1100" dirty="0" smtClean="0"/>
              <a:t/>
            </a:r>
            <a:br>
              <a:rPr lang="el-GR" sz="1100" dirty="0" smtClean="0"/>
            </a:br>
            <a:endParaRPr lang="el-GR" sz="1100" dirty="0"/>
          </a:p>
        </p:txBody>
      </p:sp>
      <p:pic>
        <p:nvPicPr>
          <p:cNvPr id="4" name="3 - Θέση περιεχομένου" descr="εννοιλογικος πινακας.jpg"/>
          <p:cNvPicPr>
            <a:picLocks noGrp="1" noChangeAspect="1"/>
          </p:cNvPicPr>
          <p:nvPr>
            <p:ph idx="1"/>
          </p:nvPr>
        </p:nvPicPr>
        <p:blipFill>
          <a:blip r:embed="rId2" cstate="print"/>
          <a:stretch>
            <a:fillRect/>
          </a:stretch>
        </p:blipFill>
        <p:spPr>
          <a:xfrm>
            <a:off x="0" y="1285860"/>
            <a:ext cx="6357918" cy="5572140"/>
          </a:xfrm>
        </p:spPr>
      </p:pic>
      <p:sp>
        <p:nvSpPr>
          <p:cNvPr id="5" name="4 - Ορθογώνιο"/>
          <p:cNvSpPr/>
          <p:nvPr/>
        </p:nvSpPr>
        <p:spPr>
          <a:xfrm rot="1239317">
            <a:off x="4808503" y="684927"/>
            <a:ext cx="4238816" cy="1569660"/>
          </a:xfrm>
          <a:prstGeom prst="rect">
            <a:avLst/>
          </a:prstGeom>
        </p:spPr>
        <p:txBody>
          <a:bodyPr wrap="square">
            <a:spAutoFit/>
          </a:bodyPr>
          <a:lstStyle/>
          <a:p>
            <a:pPr algn="r"/>
            <a:r>
              <a:rPr lang="el-GR" sz="1600" dirty="0" smtClean="0">
                <a:latin typeface="Arial" pitchFamily="34" charset="0"/>
                <a:cs typeface="Arial" pitchFamily="34" charset="0"/>
              </a:rPr>
              <a:t> (να παίξουμε στο δάσος, να τραγουδήσουμε για το δάσος, να δούμε ζώα του δάσους, να κόψουμε μανιτάρια και να τα μαγειρέψουμε, να διαβάσουμε παραμύθι για το δάσος, να ζωγραφίσουμε το δάσος, να φυτέψουμε δέντρα στην αυλή μας).</a:t>
            </a:r>
            <a:endParaRPr lang="el-GR" sz="1600" dirty="0">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dasos.JPG"/>
          <p:cNvPicPr>
            <a:picLocks noGrp="1" noChangeAspect="1"/>
          </p:cNvPicPr>
          <p:nvPr>
            <p:ph idx="1"/>
          </p:nvPr>
        </p:nvPicPr>
        <p:blipFill>
          <a:blip r:embed="rId2"/>
          <a:stretch>
            <a:fillRect/>
          </a:stretch>
        </p:blipFill>
        <p:spPr>
          <a:xfrm>
            <a:off x="0" y="0"/>
            <a:ext cx="9144000" cy="6858000"/>
          </a:xfrm>
        </p:spPr>
      </p:pic>
      <p:sp>
        <p:nvSpPr>
          <p:cNvPr id="2" name="Title 1"/>
          <p:cNvSpPr>
            <a:spLocks noGrp="1"/>
          </p:cNvSpPr>
          <p:nvPr>
            <p:ph type="title"/>
          </p:nvPr>
        </p:nvSpPr>
        <p:spPr>
          <a:xfrm>
            <a:off x="457200" y="-357214"/>
            <a:ext cx="8229600" cy="45719"/>
          </a:xfrm>
        </p:spPr>
        <p:txBody>
          <a:bodyPr>
            <a:normAutofit fontScale="90000"/>
          </a:bodyPr>
          <a:lstStyle/>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500042"/>
            <a:ext cx="8229600" cy="1071570"/>
          </a:xfrm>
        </p:spPr>
        <p:txBody>
          <a:bodyPr>
            <a:normAutofit/>
          </a:bodyPr>
          <a:lstStyle/>
          <a:p>
            <a:r>
              <a:rPr lang="el-GR" sz="2000" b="1" dirty="0" smtClean="0">
                <a:solidFill>
                  <a:schemeClr val="tx1"/>
                </a:solidFill>
                <a:latin typeface="Arial" pitchFamily="34" charset="0"/>
                <a:cs typeface="Arial" pitchFamily="34" charset="0"/>
              </a:rPr>
              <a:t>Επισκεπτόμαστε τα δασάκι κοντά στο σχολείο μας</a:t>
            </a:r>
            <a:br>
              <a:rPr lang="el-GR" sz="2000" b="1" dirty="0" smtClean="0">
                <a:solidFill>
                  <a:schemeClr val="tx1"/>
                </a:solidFill>
                <a:latin typeface="Arial" pitchFamily="34" charset="0"/>
                <a:cs typeface="Arial" pitchFamily="34" charset="0"/>
              </a:rPr>
            </a:br>
            <a:r>
              <a:rPr lang="el-GR" sz="2000" b="1" dirty="0" smtClean="0">
                <a:solidFill>
                  <a:schemeClr val="tx1"/>
                </a:solidFill>
                <a:latin typeface="Arial" pitchFamily="34" charset="0"/>
                <a:cs typeface="Arial" pitchFamily="34" charset="0"/>
              </a:rPr>
              <a:t>Παρατηρούμε το δέντρο, τον κορμό του, (η ομάδα επιστημόνων) </a:t>
            </a:r>
            <a:r>
              <a:rPr lang="el-GR" sz="1400" dirty="0" smtClean="0"/>
              <a:t/>
            </a:r>
            <a:br>
              <a:rPr lang="el-GR" sz="1400" dirty="0" smtClean="0"/>
            </a:br>
            <a:endParaRPr lang="el-GR" sz="1400" dirty="0"/>
          </a:p>
        </p:txBody>
      </p:sp>
      <p:pic>
        <p:nvPicPr>
          <p:cNvPr id="5" name="4 - Θέση περιεχομένου" descr="βλέπω το δέντρο με φακο.jpg"/>
          <p:cNvPicPr>
            <a:picLocks noGrp="1" noChangeAspect="1"/>
          </p:cNvPicPr>
          <p:nvPr>
            <p:ph sz="half" idx="1"/>
          </p:nvPr>
        </p:nvPicPr>
        <p:blipFill>
          <a:blip r:embed="rId2" cstate="print"/>
          <a:stretch>
            <a:fillRect/>
          </a:stretch>
        </p:blipFill>
        <p:spPr>
          <a:xfrm>
            <a:off x="500034" y="1645761"/>
            <a:ext cx="3643338" cy="4434840"/>
          </a:xfrm>
        </p:spPr>
      </p:pic>
      <p:pic>
        <p:nvPicPr>
          <p:cNvPr id="6" name="5 - Θέση περιεχομένου" descr="βλέπω το δάσος με φακό 2.jpg"/>
          <p:cNvPicPr>
            <a:picLocks noGrp="1" noChangeAspect="1"/>
          </p:cNvPicPr>
          <p:nvPr>
            <p:ph sz="half" idx="2"/>
          </p:nvPr>
        </p:nvPicPr>
        <p:blipFill>
          <a:blip r:embed="rId3" cstate="print"/>
          <a:stretch>
            <a:fillRect/>
          </a:stretch>
        </p:blipFill>
        <p:spPr>
          <a:xfrm>
            <a:off x="4643438" y="1920875"/>
            <a:ext cx="3929090" cy="44338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581772"/>
          </a:xfrm>
        </p:spPr>
        <p:txBody>
          <a:bodyPr>
            <a:normAutofit/>
          </a:bodyPr>
          <a:lstStyle/>
          <a:p>
            <a:pPr algn="ctr"/>
            <a:r>
              <a:rPr lang="el-GR" sz="2000" b="1" dirty="0" smtClean="0">
                <a:solidFill>
                  <a:schemeClr val="tx1"/>
                </a:solidFill>
                <a:latin typeface="Arial" pitchFamily="34" charset="0"/>
                <a:cs typeface="Arial" pitchFamily="34" charset="0"/>
              </a:rPr>
              <a:t>νιώθουμε το δάσος</a:t>
            </a:r>
            <a:endParaRPr lang="el-GR" sz="2000" dirty="0">
              <a:latin typeface="Arial" pitchFamily="34" charset="0"/>
              <a:cs typeface="Arial" pitchFamily="34" charset="0"/>
            </a:endParaRPr>
          </a:p>
        </p:txBody>
      </p:sp>
      <p:pic>
        <p:nvPicPr>
          <p:cNvPr id="5" name="4 - Θέση περιεχομένου" descr="γυρω απο το δεντρο.jpg"/>
          <p:cNvPicPr>
            <a:picLocks noGrp="1" noChangeAspect="1"/>
          </p:cNvPicPr>
          <p:nvPr>
            <p:ph sz="half" idx="1"/>
          </p:nvPr>
        </p:nvPicPr>
        <p:blipFill>
          <a:blip r:embed="rId2" cstate="print"/>
          <a:stretch>
            <a:fillRect/>
          </a:stretch>
        </p:blipFill>
        <p:spPr>
          <a:xfrm>
            <a:off x="357158" y="1714488"/>
            <a:ext cx="3857652" cy="4576764"/>
          </a:xfrm>
        </p:spPr>
      </p:pic>
      <p:pic>
        <p:nvPicPr>
          <p:cNvPr id="6" name="5 - Θέση περιεχομένου" descr="ξαπλα στο χώμα.jpg"/>
          <p:cNvPicPr>
            <a:picLocks noGrp="1" noChangeAspect="1"/>
          </p:cNvPicPr>
          <p:nvPr>
            <p:ph sz="half" idx="2"/>
          </p:nvPr>
        </p:nvPicPr>
        <p:blipFill>
          <a:blip r:embed="rId3" cstate="print"/>
          <a:stretch>
            <a:fillRect/>
          </a:stretch>
        </p:blipFill>
        <p:spPr>
          <a:xfrm>
            <a:off x="4714876" y="1785926"/>
            <a:ext cx="3857652" cy="4568837"/>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428604"/>
            <a:ext cx="8229600" cy="1143000"/>
          </a:xfrm>
        </p:spPr>
        <p:txBody>
          <a:bodyPr>
            <a:normAutofit/>
          </a:bodyPr>
          <a:lstStyle/>
          <a:p>
            <a:r>
              <a:rPr lang="el-GR" sz="2000" b="1" dirty="0" smtClean="0">
                <a:solidFill>
                  <a:schemeClr val="tx1"/>
                </a:solidFill>
                <a:latin typeface="Arial" pitchFamily="34" charset="0"/>
                <a:cs typeface="Arial" pitchFamily="34" charset="0"/>
              </a:rPr>
              <a:t> Η ομάδα των κυνηγών του θησαυρού του δάσους συλλέγει  υλικά</a:t>
            </a:r>
            <a:endParaRPr lang="el-GR" sz="2000" dirty="0">
              <a:solidFill>
                <a:schemeClr val="tx1"/>
              </a:solidFill>
              <a:latin typeface="Arial" pitchFamily="34" charset="0"/>
              <a:cs typeface="Arial" pitchFamily="34" charset="0"/>
            </a:endParaRPr>
          </a:p>
        </p:txBody>
      </p:sp>
      <p:pic>
        <p:nvPicPr>
          <p:cNvPr id="5" name="4 - Θέση περιεχομένου" descr="επίσκεψη στο δάσος.jpg"/>
          <p:cNvPicPr>
            <a:picLocks noGrp="1" noChangeAspect="1"/>
          </p:cNvPicPr>
          <p:nvPr>
            <p:ph sz="half" idx="1"/>
          </p:nvPr>
        </p:nvPicPr>
        <p:blipFill>
          <a:blip r:embed="rId2" cstate="print"/>
          <a:stretch>
            <a:fillRect/>
          </a:stretch>
        </p:blipFill>
        <p:spPr>
          <a:xfrm>
            <a:off x="457200" y="1857364"/>
            <a:ext cx="4038600" cy="3857651"/>
          </a:xfrm>
        </p:spPr>
      </p:pic>
      <p:sp>
        <p:nvSpPr>
          <p:cNvPr id="4" name="3 - Θέση περιεχομένου"/>
          <p:cNvSpPr>
            <a:spLocks noGrp="1"/>
          </p:cNvSpPr>
          <p:nvPr>
            <p:ph sz="half" idx="2"/>
          </p:nvPr>
        </p:nvSpPr>
        <p:spPr/>
        <p:txBody>
          <a:bodyPr>
            <a:normAutofit/>
          </a:bodyPr>
          <a:lstStyle/>
          <a:p>
            <a:endParaRPr lang="el-GR" sz="2000" b="1" dirty="0" smtClean="0">
              <a:latin typeface="Arial" pitchFamily="34" charset="0"/>
              <a:cs typeface="Arial" pitchFamily="34" charset="0"/>
            </a:endParaRPr>
          </a:p>
          <a:p>
            <a:pPr algn="ctr"/>
            <a:r>
              <a:rPr lang="el-GR" sz="2000" b="1" dirty="0" smtClean="0">
                <a:latin typeface="Arial" pitchFamily="34" charset="0"/>
                <a:cs typeface="Arial" pitchFamily="34" charset="0"/>
              </a:rPr>
              <a:t>Τα υλικά που συλλέξαμε</a:t>
            </a:r>
          </a:p>
        </p:txBody>
      </p:sp>
      <p:pic>
        <p:nvPicPr>
          <p:cNvPr id="6" name="5 - Εικόνα" descr="τα υλικα που συλλεξαμε.jpg"/>
          <p:cNvPicPr>
            <a:picLocks noChangeAspect="1"/>
          </p:cNvPicPr>
          <p:nvPr/>
        </p:nvPicPr>
        <p:blipFill>
          <a:blip r:embed="rId3" cstate="print"/>
          <a:stretch>
            <a:fillRect/>
          </a:stretch>
        </p:blipFill>
        <p:spPr>
          <a:xfrm>
            <a:off x="5143504" y="2786058"/>
            <a:ext cx="3429024" cy="34290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ζωγραφίζω το δάσος.jpg"/>
          <p:cNvPicPr>
            <a:picLocks noGrp="1" noChangeAspect="1"/>
          </p:cNvPicPr>
          <p:nvPr>
            <p:ph idx="1"/>
          </p:nvPr>
        </p:nvPicPr>
        <p:blipFill>
          <a:blip r:embed="rId2"/>
          <a:stretch>
            <a:fillRect/>
          </a:stretch>
        </p:blipFill>
        <p:spPr>
          <a:xfrm>
            <a:off x="0" y="0"/>
            <a:ext cx="9144000" cy="6911187"/>
          </a:xfrm>
        </p:spPr>
      </p:pic>
      <p:sp>
        <p:nvSpPr>
          <p:cNvPr id="2" name="1 - Τίτλος"/>
          <p:cNvSpPr>
            <a:spLocks noGrp="1"/>
          </p:cNvSpPr>
          <p:nvPr>
            <p:ph type="title"/>
          </p:nvPr>
        </p:nvSpPr>
        <p:spPr>
          <a:xfrm rot="20317347">
            <a:off x="152121" y="729985"/>
            <a:ext cx="4283723" cy="1398745"/>
          </a:xfrm>
        </p:spPr>
        <p:txBody>
          <a:bodyPr>
            <a:normAutofit/>
          </a:bodyPr>
          <a:lstStyle/>
          <a:p>
            <a:r>
              <a:rPr lang="el-GR" sz="2000" b="1" dirty="0" smtClean="0">
                <a:solidFill>
                  <a:schemeClr val="tx1"/>
                </a:solidFill>
                <a:latin typeface="Arial" pitchFamily="34" charset="0"/>
                <a:cs typeface="Arial" pitchFamily="34" charset="0"/>
              </a:rPr>
              <a:t> Έτσι μας αρέσει  το δάσος!!!!!!</a:t>
            </a:r>
            <a:br>
              <a:rPr lang="el-GR" sz="2000" b="1" dirty="0" smtClean="0">
                <a:solidFill>
                  <a:schemeClr val="tx1"/>
                </a:solidFill>
                <a:latin typeface="Arial" pitchFamily="34" charset="0"/>
                <a:cs typeface="Arial" pitchFamily="34" charset="0"/>
              </a:rPr>
            </a:br>
            <a:r>
              <a:rPr lang="el-GR" sz="2000" b="1" dirty="0" smtClean="0">
                <a:solidFill>
                  <a:schemeClr val="tx1"/>
                </a:solidFill>
                <a:latin typeface="Arial" pitchFamily="34" charset="0"/>
                <a:cs typeface="Arial" pitchFamily="34" charset="0"/>
              </a:rPr>
              <a:t> Η ομάδα των ζωγράφων αποτυπώνει το δάσος</a:t>
            </a:r>
            <a:endParaRPr lang="el-GR" sz="2000" dirty="0">
              <a:solidFill>
                <a:schemeClr val="tx1"/>
              </a:solidFill>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2852"/>
            <a:ext cx="8229600" cy="1071570"/>
          </a:xfrm>
        </p:spPr>
        <p:txBody>
          <a:bodyPr>
            <a:normAutofit/>
          </a:bodyPr>
          <a:lstStyle/>
          <a:p>
            <a:r>
              <a:rPr lang="el-GR" sz="2000" b="1" dirty="0" smtClean="0">
                <a:latin typeface="Arial" pitchFamily="34" charset="0"/>
                <a:cs typeface="Arial" pitchFamily="34" charset="0"/>
              </a:rPr>
              <a:t>Ζωγραφίζουμε στον υπολογιστή το δάσος</a:t>
            </a:r>
            <a:endParaRPr lang="el-GR" sz="2000" b="1" dirty="0">
              <a:latin typeface="Arial" pitchFamily="34" charset="0"/>
              <a:cs typeface="Arial" pitchFamily="34" charset="0"/>
            </a:endParaRPr>
          </a:p>
        </p:txBody>
      </p:sp>
      <p:pic>
        <p:nvPicPr>
          <p:cNvPr id="4" name="3 - Θέση περιεχομένου" descr="ζωγραφιζω το δασος.jpg1ΕΤΟΙΜΗ.jpg"/>
          <p:cNvPicPr>
            <a:picLocks noGrp="1" noChangeAspect="1"/>
          </p:cNvPicPr>
          <p:nvPr>
            <p:ph idx="1"/>
          </p:nvPr>
        </p:nvPicPr>
        <p:blipFill>
          <a:blip r:embed="rId2"/>
          <a:stretch>
            <a:fillRect/>
          </a:stretch>
        </p:blipFill>
        <p:spPr>
          <a:xfrm>
            <a:off x="928662" y="1214422"/>
            <a:ext cx="7358114" cy="5214974"/>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000" b="1" dirty="0" smtClean="0">
                <a:latin typeface="Arial" pitchFamily="34" charset="0"/>
                <a:cs typeface="Arial" pitchFamily="34" charset="0"/>
              </a:rPr>
              <a:t>Και  δημιουργούμε </a:t>
            </a:r>
            <a:r>
              <a:rPr lang="en-US" sz="2000" b="1" dirty="0" err="1" smtClean="0">
                <a:latin typeface="Arial" pitchFamily="34" charset="0"/>
                <a:cs typeface="Arial" pitchFamily="34" charset="0"/>
              </a:rPr>
              <a:t>pazl</a:t>
            </a:r>
            <a:endParaRPr lang="el-GR" sz="2000" b="1" dirty="0">
              <a:latin typeface="Arial" pitchFamily="34" charset="0"/>
              <a:cs typeface="Arial" pitchFamily="34" charset="0"/>
            </a:endParaRPr>
          </a:p>
        </p:txBody>
      </p:sp>
      <p:pic>
        <p:nvPicPr>
          <p:cNvPr id="4" name="3 - Θέση περιεχομένου" descr="DSC02283.JPG"/>
          <p:cNvPicPr>
            <a:picLocks noGrp="1" noChangeAspect="1"/>
          </p:cNvPicPr>
          <p:nvPr>
            <p:ph idx="1"/>
          </p:nvPr>
        </p:nvPicPr>
        <p:blipFill>
          <a:blip r:embed="rId2" cstate="print"/>
          <a:stretch>
            <a:fillRect/>
          </a:stretch>
        </p:blipFill>
        <p:spPr>
          <a:xfrm>
            <a:off x="785786" y="1285860"/>
            <a:ext cx="7715303" cy="5072098"/>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14290"/>
            <a:ext cx="8229600" cy="1143000"/>
          </a:xfrm>
        </p:spPr>
        <p:txBody>
          <a:bodyPr>
            <a:normAutofit/>
          </a:bodyPr>
          <a:lstStyle/>
          <a:p>
            <a:pPr algn="ctr"/>
            <a:r>
              <a:rPr lang="el-GR" sz="2000" b="1" dirty="0" smtClean="0">
                <a:solidFill>
                  <a:schemeClr val="tx1"/>
                </a:solidFill>
                <a:latin typeface="Arial" pitchFamily="34" charset="0"/>
                <a:cs typeface="Arial" pitchFamily="34" charset="0"/>
              </a:rPr>
              <a:t>Παίζουμε </a:t>
            </a:r>
            <a:r>
              <a:rPr lang="el-GR" sz="2000" b="1" dirty="0" err="1" smtClean="0">
                <a:solidFill>
                  <a:schemeClr val="tx1"/>
                </a:solidFill>
                <a:latin typeface="Arial" pitchFamily="34" charset="0"/>
                <a:cs typeface="Arial" pitchFamily="34" charset="0"/>
              </a:rPr>
              <a:t>εικονόλεξο</a:t>
            </a:r>
            <a:r>
              <a:rPr lang="el-GR" sz="2000" b="1" dirty="0" smtClean="0">
                <a:solidFill>
                  <a:schemeClr val="tx1"/>
                </a:solidFill>
                <a:latin typeface="Arial" pitchFamily="34" charset="0"/>
                <a:cs typeface="Arial" pitchFamily="34" charset="0"/>
              </a:rPr>
              <a:t> με θέμα τα φυτά του δάσους</a:t>
            </a:r>
            <a:r>
              <a:rPr lang="el-GR" sz="1400" dirty="0" smtClean="0"/>
              <a:t/>
            </a:r>
            <a:br>
              <a:rPr lang="el-GR" sz="1400" dirty="0" smtClean="0"/>
            </a:br>
            <a:endParaRPr lang="el-GR" sz="1400" dirty="0"/>
          </a:p>
        </p:txBody>
      </p:sp>
      <p:pic>
        <p:nvPicPr>
          <p:cNvPr id="4" name="3 - Θέση περιεχομένου" descr="ντομινο τα φυτά.JPG"/>
          <p:cNvPicPr>
            <a:picLocks noGrp="1" noChangeAspect="1"/>
          </p:cNvPicPr>
          <p:nvPr>
            <p:ph idx="1"/>
          </p:nvPr>
        </p:nvPicPr>
        <p:blipFill>
          <a:blip r:embed="rId2" cstate="print"/>
          <a:stretch>
            <a:fillRect/>
          </a:stretch>
        </p:blipFill>
        <p:spPr>
          <a:xfrm>
            <a:off x="1000100" y="1000108"/>
            <a:ext cx="7358114" cy="5643601"/>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071546"/>
            <a:ext cx="8305800" cy="3000396"/>
          </a:xfrm>
        </p:spPr>
        <p:txBody>
          <a:bodyPr>
            <a:normAutofit/>
          </a:bodyPr>
          <a:lstStyle/>
          <a:p>
            <a:r>
              <a:rPr lang="en-US" sz="2000" dirty="0" smtClean="0">
                <a:solidFill>
                  <a:schemeClr val="tx1"/>
                </a:solidFill>
                <a:latin typeface="Arial" pitchFamily="34" charset="0"/>
                <a:cs typeface="Arial" pitchFamily="34" charset="0"/>
              </a:rPr>
              <a:t>    </a:t>
            </a:r>
            <a:r>
              <a:rPr lang="el-GR" sz="2000" dirty="0" smtClean="0">
                <a:solidFill>
                  <a:schemeClr val="tx1"/>
                </a:solidFill>
                <a:latin typeface="Arial" pitchFamily="34" charset="0"/>
                <a:cs typeface="Arial" pitchFamily="34" charset="0"/>
              </a:rPr>
              <a:t>Η παρούσα εργασία αφορά την υλοποίηση ενός προγράμματος περιβαλλοντικής αγωγής με κεντρικό άξονα το δάσος</a:t>
            </a:r>
            <a:r>
              <a:rPr lang="en-US" sz="2000" dirty="0" smtClean="0">
                <a:solidFill>
                  <a:schemeClr val="tx1"/>
                </a:solidFill>
                <a:latin typeface="Arial" pitchFamily="34" charset="0"/>
                <a:cs typeface="Arial" pitchFamily="34" charset="0"/>
              </a:rPr>
              <a:t>.</a:t>
            </a:r>
            <a:r>
              <a:rPr lang="el-GR" sz="2000" dirty="0" smtClean="0">
                <a:solidFill>
                  <a:schemeClr val="tx1"/>
                </a:solidFill>
                <a:latin typeface="Arial" pitchFamily="34" charset="0"/>
                <a:cs typeface="Arial" pitchFamily="34" charset="0"/>
              </a:rPr>
              <a:t/>
            </a:r>
            <a:br>
              <a:rPr lang="el-GR" sz="2000" dirty="0" smtClean="0">
                <a:solidFill>
                  <a:schemeClr val="tx1"/>
                </a:solidFill>
                <a:latin typeface="Arial" pitchFamily="34" charset="0"/>
                <a:cs typeface="Arial" pitchFamily="34" charset="0"/>
              </a:rPr>
            </a:br>
            <a:r>
              <a:rPr lang="en-US" sz="2000" dirty="0" smtClean="0">
                <a:solidFill>
                  <a:schemeClr val="tx1"/>
                </a:solidFill>
                <a:latin typeface="Arial" pitchFamily="34" charset="0"/>
                <a:cs typeface="Arial" pitchFamily="34" charset="0"/>
              </a:rPr>
              <a:t>    </a:t>
            </a:r>
            <a:r>
              <a:rPr lang="el-GR" sz="2000" dirty="0" smtClean="0">
                <a:solidFill>
                  <a:schemeClr val="tx1"/>
                </a:solidFill>
                <a:latin typeface="Arial" pitchFamily="34" charset="0"/>
                <a:cs typeface="Arial" pitchFamily="34" charset="0"/>
              </a:rPr>
              <a:t>Οι δράσεις οι οποίες αναδύθηκαν μέσα από την προσέγγιση του θέματος συνδέονται και διατρέχουν όλες σχεδόν τις γνωστικές περιοχές του Αναλυτικού Προγράμματος του Νηπιαγωγείου και πραγματοποιήθηκαν τόσο εντός της τάξης όσο και εκτός του σχολείου με επισκέψεις και συνεργασία με κοινωνικούς φορείς, θεσμούς και γονείς.</a:t>
            </a:r>
            <a:r>
              <a:rPr lang="el-GR" sz="1600" dirty="0" smtClean="0">
                <a:solidFill>
                  <a:schemeClr val="tx1"/>
                </a:solidFill>
              </a:rPr>
              <a:t/>
            </a:r>
            <a:br>
              <a:rPr lang="el-GR" sz="1600" dirty="0" smtClean="0">
                <a:solidFill>
                  <a:schemeClr val="tx1"/>
                </a:solidFill>
              </a:rPr>
            </a:br>
            <a:endParaRPr lang="el-GR" sz="160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000" b="1" dirty="0" smtClean="0">
                <a:solidFill>
                  <a:schemeClr val="tx1"/>
                </a:solidFill>
                <a:latin typeface="Arial" pitchFamily="34" charset="0"/>
                <a:cs typeface="Arial" pitchFamily="34" charset="0"/>
              </a:rPr>
              <a:t>Δράση ανασύνθεσης πρότασης με θέμα το δάσος</a:t>
            </a:r>
            <a:r>
              <a:rPr lang="el-GR" b="1" u="sng" dirty="0" smtClean="0"/>
              <a:t/>
            </a:r>
            <a:br>
              <a:rPr lang="el-GR" b="1" u="sng" dirty="0" smtClean="0"/>
            </a:br>
            <a:endParaRPr lang="el-GR" dirty="0"/>
          </a:p>
        </p:txBody>
      </p:sp>
      <p:pic>
        <p:nvPicPr>
          <p:cNvPr id="4" name="3 - Θέση περιεχομένου" descr="ανασύνθεση πρότασης.jpg"/>
          <p:cNvPicPr>
            <a:picLocks noGrp="1" noChangeAspect="1"/>
          </p:cNvPicPr>
          <p:nvPr>
            <p:ph idx="1"/>
          </p:nvPr>
        </p:nvPicPr>
        <p:blipFill>
          <a:blip r:embed="rId2" cstate="print"/>
          <a:stretch>
            <a:fillRect/>
          </a:stretch>
        </p:blipFill>
        <p:spPr>
          <a:xfrm>
            <a:off x="928662" y="1000108"/>
            <a:ext cx="7786742" cy="532449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000" b="1" dirty="0" smtClean="0">
                <a:solidFill>
                  <a:schemeClr val="tx1"/>
                </a:solidFill>
                <a:latin typeface="Arial" pitchFamily="34" charset="0"/>
                <a:cs typeface="Arial" pitchFamily="34" charset="0"/>
              </a:rPr>
              <a:t>Χωρίζουμε τα δέντρα σε αειθαλή και φυλλοβόλα</a:t>
            </a:r>
            <a:r>
              <a:rPr lang="el-GR" b="1" u="sng" dirty="0" smtClean="0"/>
              <a:t/>
            </a:r>
            <a:br>
              <a:rPr lang="el-GR" b="1" u="sng" dirty="0" smtClean="0"/>
            </a:br>
            <a:endParaRPr lang="el-GR" dirty="0"/>
          </a:p>
        </p:txBody>
      </p:sp>
      <p:pic>
        <p:nvPicPr>
          <p:cNvPr id="4" name="3 - Θέση περιεχομένου" descr="αειθαλη φυλοβόλα.jpg"/>
          <p:cNvPicPr>
            <a:picLocks noGrp="1" noChangeAspect="1"/>
          </p:cNvPicPr>
          <p:nvPr>
            <p:ph idx="1"/>
          </p:nvPr>
        </p:nvPicPr>
        <p:blipFill>
          <a:blip r:embed="rId2" cstate="print"/>
          <a:stretch>
            <a:fillRect/>
          </a:stretch>
        </p:blipFill>
        <p:spPr>
          <a:xfrm>
            <a:off x="428596" y="928670"/>
            <a:ext cx="8286807" cy="557216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357213"/>
            <a:ext cx="8229600" cy="357213"/>
          </a:xfrm>
        </p:spPr>
        <p:txBody>
          <a:bodyPr>
            <a:normAutofit fontScale="90000"/>
          </a:bodyPr>
          <a:lstStyle/>
          <a:p>
            <a:endParaRPr lang="el-GR" dirty="0"/>
          </a:p>
        </p:txBody>
      </p:sp>
      <p:sp>
        <p:nvSpPr>
          <p:cNvPr id="3" name="2 - Θέση περιεχομένου"/>
          <p:cNvSpPr>
            <a:spLocks noGrp="1"/>
          </p:cNvSpPr>
          <p:nvPr>
            <p:ph sz="half" idx="1"/>
          </p:nvPr>
        </p:nvSpPr>
        <p:spPr>
          <a:xfrm>
            <a:off x="457200" y="785794"/>
            <a:ext cx="4038600" cy="5569131"/>
          </a:xfrm>
        </p:spPr>
        <p:txBody>
          <a:bodyPr/>
          <a:lstStyle/>
          <a:p>
            <a:r>
              <a:rPr lang="el-GR" sz="2000" b="1" dirty="0" smtClean="0">
                <a:latin typeface="Arial" pitchFamily="34" charset="0"/>
                <a:cs typeface="Arial" pitchFamily="34" charset="0"/>
              </a:rPr>
              <a:t>Μαθαίνουμε τα είδη των φυτών</a:t>
            </a:r>
            <a:endParaRPr lang="el-GR" sz="2000" dirty="0" smtClean="0">
              <a:latin typeface="Arial" pitchFamily="34" charset="0"/>
              <a:cs typeface="Arial" pitchFamily="34" charset="0"/>
            </a:endParaRPr>
          </a:p>
          <a:p>
            <a:endParaRPr lang="el-GR" dirty="0"/>
          </a:p>
        </p:txBody>
      </p:sp>
      <p:sp>
        <p:nvSpPr>
          <p:cNvPr id="4" name="3 - Θέση περιεχομένου"/>
          <p:cNvSpPr>
            <a:spLocks noGrp="1"/>
          </p:cNvSpPr>
          <p:nvPr>
            <p:ph sz="half" idx="2"/>
          </p:nvPr>
        </p:nvSpPr>
        <p:spPr>
          <a:xfrm>
            <a:off x="4643438" y="714356"/>
            <a:ext cx="4043362" cy="5640569"/>
          </a:xfrm>
        </p:spPr>
        <p:txBody>
          <a:bodyPr/>
          <a:lstStyle/>
          <a:p>
            <a:r>
              <a:rPr lang="el-GR" sz="2000" b="1" dirty="0" smtClean="0">
                <a:latin typeface="Arial" pitchFamily="34" charset="0"/>
                <a:cs typeface="Arial" pitchFamily="34" charset="0"/>
              </a:rPr>
              <a:t>Μαθαίνουμε τα μέρη του δέντρου</a:t>
            </a:r>
            <a:endParaRPr lang="el-GR" sz="2000" dirty="0" smtClean="0">
              <a:latin typeface="Arial" pitchFamily="34" charset="0"/>
              <a:cs typeface="Arial" pitchFamily="34" charset="0"/>
            </a:endParaRPr>
          </a:p>
          <a:p>
            <a:endParaRPr lang="el-GR" dirty="0"/>
          </a:p>
        </p:txBody>
      </p:sp>
      <p:pic>
        <p:nvPicPr>
          <p:cNvPr id="5" name="4 - Εικόνα" descr="γνωριζουμε τα φυτά.jpg"/>
          <p:cNvPicPr>
            <a:picLocks noChangeAspect="1"/>
          </p:cNvPicPr>
          <p:nvPr/>
        </p:nvPicPr>
        <p:blipFill>
          <a:blip r:embed="rId2" cstate="print"/>
          <a:stretch>
            <a:fillRect/>
          </a:stretch>
        </p:blipFill>
        <p:spPr>
          <a:xfrm>
            <a:off x="571472" y="1500174"/>
            <a:ext cx="3786214" cy="5000636"/>
          </a:xfrm>
          <a:prstGeom prst="rect">
            <a:avLst/>
          </a:prstGeom>
        </p:spPr>
      </p:pic>
      <p:pic>
        <p:nvPicPr>
          <p:cNvPr id="6" name="5 - Εικόνα" descr="τα μέρη του δέντρου.jpg"/>
          <p:cNvPicPr>
            <a:picLocks noChangeAspect="1"/>
          </p:cNvPicPr>
          <p:nvPr/>
        </p:nvPicPr>
        <p:blipFill>
          <a:blip r:embed="rId3" cstate="print"/>
          <a:stretch>
            <a:fillRect/>
          </a:stretch>
        </p:blipFill>
        <p:spPr>
          <a:xfrm>
            <a:off x="4786314" y="1428736"/>
            <a:ext cx="3857893" cy="50006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V="1">
            <a:off x="457200" y="-214337"/>
            <a:ext cx="8229600" cy="71437"/>
          </a:xfrm>
        </p:spPr>
        <p:txBody>
          <a:bodyPr>
            <a:normAutofit fontScale="90000"/>
          </a:bodyPr>
          <a:lstStyle/>
          <a:p>
            <a:endParaRPr lang="el-GR" dirty="0"/>
          </a:p>
        </p:txBody>
      </p:sp>
      <p:sp>
        <p:nvSpPr>
          <p:cNvPr id="3" name="2 - Θέση περιεχομένου"/>
          <p:cNvSpPr>
            <a:spLocks noGrp="1"/>
          </p:cNvSpPr>
          <p:nvPr>
            <p:ph sz="half" idx="1"/>
          </p:nvPr>
        </p:nvSpPr>
        <p:spPr>
          <a:xfrm>
            <a:off x="457200" y="714356"/>
            <a:ext cx="4038600" cy="5640569"/>
          </a:xfrm>
        </p:spPr>
        <p:txBody>
          <a:bodyPr/>
          <a:lstStyle/>
          <a:p>
            <a:pPr algn="ctr">
              <a:buNone/>
            </a:pPr>
            <a:r>
              <a:rPr lang="el-GR" sz="2000" b="1" dirty="0" smtClean="0">
                <a:latin typeface="Arial" pitchFamily="34" charset="0"/>
                <a:cs typeface="Arial" pitchFamily="34" charset="0"/>
              </a:rPr>
              <a:t>Τα δώρα του δάσους, οι καρποί του</a:t>
            </a:r>
            <a:endParaRPr lang="el-GR" sz="2000" dirty="0" smtClean="0">
              <a:latin typeface="Arial" pitchFamily="34" charset="0"/>
              <a:cs typeface="Arial" pitchFamily="34" charset="0"/>
            </a:endParaRPr>
          </a:p>
          <a:p>
            <a:endParaRPr lang="el-GR" dirty="0"/>
          </a:p>
        </p:txBody>
      </p:sp>
      <p:sp>
        <p:nvSpPr>
          <p:cNvPr id="4" name="3 - Θέση περιεχομένου"/>
          <p:cNvSpPr>
            <a:spLocks noGrp="1"/>
          </p:cNvSpPr>
          <p:nvPr>
            <p:ph sz="half" idx="2"/>
          </p:nvPr>
        </p:nvSpPr>
        <p:spPr/>
        <p:txBody>
          <a:bodyPr/>
          <a:lstStyle/>
          <a:p>
            <a:r>
              <a:rPr lang="el-GR" sz="2000" b="1" dirty="0" smtClean="0">
                <a:latin typeface="Arial" pitchFamily="34" charset="0"/>
                <a:cs typeface="Arial" pitchFamily="34" charset="0"/>
              </a:rPr>
              <a:t>Τι ωραία μυρίζουν!!!!!!!! </a:t>
            </a:r>
            <a:endParaRPr lang="el-GR" sz="2000" dirty="0" smtClean="0">
              <a:latin typeface="Arial" pitchFamily="34" charset="0"/>
              <a:cs typeface="Arial" pitchFamily="34" charset="0"/>
            </a:endParaRPr>
          </a:p>
          <a:p>
            <a:endParaRPr lang="el-GR" dirty="0"/>
          </a:p>
        </p:txBody>
      </p:sp>
      <p:pic>
        <p:nvPicPr>
          <p:cNvPr id="5" name="4 - Εικόνα" descr="οι καρποι του δάσους.jpg"/>
          <p:cNvPicPr>
            <a:picLocks noChangeAspect="1"/>
          </p:cNvPicPr>
          <p:nvPr/>
        </p:nvPicPr>
        <p:blipFill>
          <a:blip r:embed="rId2" cstate="print"/>
          <a:stretch>
            <a:fillRect/>
          </a:stretch>
        </p:blipFill>
        <p:spPr>
          <a:xfrm>
            <a:off x="357158" y="1428736"/>
            <a:ext cx="4071934" cy="5072098"/>
          </a:xfrm>
          <a:prstGeom prst="rect">
            <a:avLst/>
          </a:prstGeom>
        </p:spPr>
      </p:pic>
      <p:pic>
        <p:nvPicPr>
          <p:cNvPr id="6" name="5 - Εικόνα" descr="τι ωραία μυρίζει.jpg"/>
          <p:cNvPicPr>
            <a:picLocks noChangeAspect="1"/>
          </p:cNvPicPr>
          <p:nvPr/>
        </p:nvPicPr>
        <p:blipFill>
          <a:blip r:embed="rId3" cstate="print"/>
          <a:stretch>
            <a:fillRect/>
          </a:stretch>
        </p:blipFill>
        <p:spPr>
          <a:xfrm>
            <a:off x="4786314" y="2071678"/>
            <a:ext cx="4000528" cy="42862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00108"/>
          </a:xfrm>
        </p:spPr>
        <p:txBody>
          <a:bodyPr>
            <a:normAutofit/>
          </a:bodyPr>
          <a:lstStyle/>
          <a:p>
            <a:r>
              <a:rPr lang="el-GR" sz="2000" b="1" dirty="0" smtClean="0">
                <a:latin typeface="Arial" pitchFamily="34" charset="0"/>
                <a:cs typeface="Arial" pitchFamily="34" charset="0"/>
              </a:rPr>
              <a:t>Μαθαίνουμε το γράμμα Δ στον υπολογιστή</a:t>
            </a:r>
            <a:endParaRPr lang="el-GR" sz="2000" b="1" dirty="0">
              <a:latin typeface="Arial" pitchFamily="34" charset="0"/>
              <a:cs typeface="Arial" pitchFamily="34" charset="0"/>
            </a:endParaRPr>
          </a:p>
        </p:txBody>
      </p:sp>
      <p:pic>
        <p:nvPicPr>
          <p:cNvPr id="5" name="4 - Θέση περιεχομένου" descr="DSC02285.JPG"/>
          <p:cNvPicPr>
            <a:picLocks noGrp="1" noChangeAspect="1"/>
          </p:cNvPicPr>
          <p:nvPr>
            <p:ph sz="half" idx="1"/>
          </p:nvPr>
        </p:nvPicPr>
        <p:blipFill>
          <a:blip r:embed="rId2" cstate="print"/>
          <a:stretch>
            <a:fillRect/>
          </a:stretch>
        </p:blipFill>
        <p:spPr>
          <a:xfrm rot="5400000">
            <a:off x="-397702" y="2040720"/>
            <a:ext cx="5429287" cy="3348065"/>
          </a:xfrm>
        </p:spPr>
      </p:pic>
      <p:pic>
        <p:nvPicPr>
          <p:cNvPr id="6" name="5 - Θέση περιεχομένου" descr="DSC02286.JPG"/>
          <p:cNvPicPr>
            <a:picLocks noGrp="1" noChangeAspect="1"/>
          </p:cNvPicPr>
          <p:nvPr>
            <p:ph sz="half" idx="2"/>
          </p:nvPr>
        </p:nvPicPr>
        <p:blipFill>
          <a:blip r:embed="rId3" cstate="print"/>
          <a:stretch>
            <a:fillRect/>
          </a:stretch>
        </p:blipFill>
        <p:spPr>
          <a:xfrm>
            <a:off x="4648200" y="1357298"/>
            <a:ext cx="4038600" cy="457203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68412"/>
          </a:xfrm>
        </p:spPr>
        <p:txBody>
          <a:bodyPr>
            <a:normAutofit fontScale="90000"/>
          </a:bodyPr>
          <a:lstStyle/>
          <a:p>
            <a:pPr algn="ctr"/>
            <a:r>
              <a:rPr lang="el-GR" sz="2200" b="1" dirty="0" smtClean="0">
                <a:solidFill>
                  <a:schemeClr val="tx1"/>
                </a:solidFill>
                <a:latin typeface="Arial" pitchFamily="34" charset="0"/>
                <a:cs typeface="Arial" pitchFamily="34" charset="0"/>
              </a:rPr>
              <a:t>Μετρώντας τους δακτυλίους μαθαίνουμε πόσο χρονών είναι το δέντρο</a:t>
            </a:r>
            <a:r>
              <a:rPr lang="el-GR" dirty="0" smtClean="0"/>
              <a:t/>
            </a:r>
            <a:br>
              <a:rPr lang="el-GR" dirty="0" smtClean="0"/>
            </a:br>
            <a:endParaRPr lang="el-GR" dirty="0"/>
          </a:p>
        </p:txBody>
      </p:sp>
      <p:pic>
        <p:nvPicPr>
          <p:cNvPr id="4" name="3 - Θέση περιεχομένου" descr="μετράμε τους δακτυλίους.jpg"/>
          <p:cNvPicPr>
            <a:picLocks noGrp="1" noChangeAspect="1"/>
          </p:cNvPicPr>
          <p:nvPr>
            <p:ph idx="1"/>
          </p:nvPr>
        </p:nvPicPr>
        <p:blipFill>
          <a:blip r:embed="rId2" cstate="print"/>
          <a:stretch>
            <a:fillRect/>
          </a:stretch>
        </p:blipFill>
        <p:spPr>
          <a:xfrm>
            <a:off x="857224" y="1285861"/>
            <a:ext cx="7358114" cy="503874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57166"/>
            <a:ext cx="8229600" cy="714380"/>
          </a:xfrm>
        </p:spPr>
        <p:txBody>
          <a:bodyPr>
            <a:normAutofit/>
          </a:bodyPr>
          <a:lstStyle/>
          <a:p>
            <a:pPr algn="ctr"/>
            <a:r>
              <a:rPr lang="el-GR" sz="2000" b="1" dirty="0" smtClean="0">
                <a:solidFill>
                  <a:schemeClr val="tx1"/>
                </a:solidFill>
                <a:latin typeface="Arial" pitchFamily="34" charset="0"/>
                <a:cs typeface="Arial" pitchFamily="34" charset="0"/>
              </a:rPr>
              <a:t>Δημιουργούμε κατασκευές</a:t>
            </a:r>
            <a:endParaRPr lang="el-GR" sz="2000" b="1" dirty="0">
              <a:solidFill>
                <a:schemeClr val="tx1"/>
              </a:solidFill>
              <a:latin typeface="Arial" pitchFamily="34" charset="0"/>
              <a:cs typeface="Arial" pitchFamily="34" charset="0"/>
            </a:endParaRPr>
          </a:p>
        </p:txBody>
      </p:sp>
      <p:pic>
        <p:nvPicPr>
          <p:cNvPr id="4" name="3 - Θέση περιεχομένου" descr="κατασκευές.jpg"/>
          <p:cNvPicPr>
            <a:picLocks noGrp="1" noChangeAspect="1"/>
          </p:cNvPicPr>
          <p:nvPr>
            <p:ph idx="1"/>
          </p:nvPr>
        </p:nvPicPr>
        <p:blipFill>
          <a:blip r:embed="rId2" cstate="print"/>
          <a:stretch>
            <a:fillRect/>
          </a:stretch>
        </p:blipFill>
        <p:spPr>
          <a:xfrm>
            <a:off x="642910" y="1214422"/>
            <a:ext cx="7929618" cy="5357849"/>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200" b="1" dirty="0" smtClean="0">
                <a:solidFill>
                  <a:schemeClr val="tx1"/>
                </a:solidFill>
                <a:latin typeface="Arial" pitchFamily="34" charset="0"/>
                <a:cs typeface="Arial" pitchFamily="34" charset="0"/>
              </a:rPr>
              <a:t>Διάφορες εργασίες των παιδιών </a:t>
            </a:r>
            <a:r>
              <a:rPr lang="el-GR" dirty="0" smtClean="0"/>
              <a:t/>
            </a:r>
            <a:br>
              <a:rPr lang="el-GR" dirty="0" smtClean="0"/>
            </a:br>
            <a:endParaRPr lang="el-GR" dirty="0"/>
          </a:p>
        </p:txBody>
      </p:sp>
      <p:pic>
        <p:nvPicPr>
          <p:cNvPr id="4" name="3 - Θέση περιεχομένου" descr="εργασίες των παιδιών.jpg"/>
          <p:cNvPicPr>
            <a:picLocks noGrp="1" noChangeAspect="1"/>
          </p:cNvPicPr>
          <p:nvPr>
            <p:ph idx="1"/>
          </p:nvPr>
        </p:nvPicPr>
        <p:blipFill>
          <a:blip r:embed="rId2" cstate="print"/>
          <a:stretch>
            <a:fillRect/>
          </a:stretch>
        </p:blipFill>
        <p:spPr>
          <a:xfrm>
            <a:off x="571472" y="928670"/>
            <a:ext cx="8143931" cy="5643601"/>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200" b="1" dirty="0" smtClean="0">
                <a:solidFill>
                  <a:schemeClr val="tx1"/>
                </a:solidFill>
                <a:latin typeface="Arial" pitchFamily="34" charset="0"/>
                <a:cs typeface="Arial" pitchFamily="34" charset="0"/>
              </a:rPr>
              <a:t>Παίζουμε το παιχνίδι «συνάντηση με ένα δέντρο»</a:t>
            </a:r>
            <a:r>
              <a:rPr lang="el-GR" dirty="0" smtClean="0"/>
              <a:t/>
            </a:r>
            <a:br>
              <a:rPr lang="el-GR" dirty="0" smtClean="0"/>
            </a:br>
            <a:endParaRPr lang="el-GR" dirty="0"/>
          </a:p>
        </p:txBody>
      </p:sp>
      <p:pic>
        <p:nvPicPr>
          <p:cNvPr id="4" name="3 - Θέση περιεχομένου" descr="ακούω το δέντρο.jpg"/>
          <p:cNvPicPr>
            <a:picLocks noGrp="1" noChangeAspect="1"/>
          </p:cNvPicPr>
          <p:nvPr>
            <p:ph idx="1"/>
          </p:nvPr>
        </p:nvPicPr>
        <p:blipFill>
          <a:blip r:embed="rId2" cstate="print"/>
          <a:stretch>
            <a:fillRect/>
          </a:stretch>
        </p:blipFill>
        <p:spPr>
          <a:xfrm>
            <a:off x="571472" y="928670"/>
            <a:ext cx="8072494" cy="5715039"/>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normAutofit/>
          </a:bodyPr>
          <a:lstStyle/>
          <a:p>
            <a:r>
              <a:rPr lang="el-GR" sz="2000" b="1" dirty="0" smtClean="0">
                <a:latin typeface="Arial" pitchFamily="34" charset="0"/>
                <a:cs typeface="Arial" pitchFamily="34" charset="0"/>
              </a:rPr>
              <a:t>Αναζητούμε πληροφορίες για τα ζώα του δάσους</a:t>
            </a:r>
            <a:endParaRPr lang="el-GR" sz="2000" b="1" dirty="0">
              <a:latin typeface="Arial" pitchFamily="34" charset="0"/>
              <a:cs typeface="Arial" pitchFamily="34" charset="0"/>
            </a:endParaRPr>
          </a:p>
        </p:txBody>
      </p:sp>
      <p:pic>
        <p:nvPicPr>
          <p:cNvPr id="4" name="Content Placeholder 3" descr="DSC02048 επεξεργασμενη.JPG"/>
          <p:cNvPicPr>
            <a:picLocks noGrp="1" noChangeAspect="1"/>
          </p:cNvPicPr>
          <p:nvPr>
            <p:ph idx="1"/>
          </p:nvPr>
        </p:nvPicPr>
        <p:blipFill>
          <a:blip r:embed="rId2" cstate="print"/>
          <a:stretch>
            <a:fillRect/>
          </a:stretch>
        </p:blipFill>
        <p:spPr>
          <a:xfrm>
            <a:off x="571472" y="1071546"/>
            <a:ext cx="8001056" cy="535785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68412"/>
          </a:xfrm>
        </p:spPr>
        <p:txBody>
          <a:bodyPr>
            <a:normAutofit/>
          </a:bodyPr>
          <a:lstStyle/>
          <a:p>
            <a:pPr algn="ctr"/>
            <a:r>
              <a:rPr lang="el-GR" sz="3600" dirty="0" smtClean="0">
                <a:solidFill>
                  <a:schemeClr val="tx1"/>
                </a:solidFill>
                <a:latin typeface="Arial" pitchFamily="34" charset="0"/>
                <a:cs typeface="Arial" pitchFamily="34" charset="0"/>
              </a:rPr>
              <a:t>ΣΚΟΠΟΣ ΤΟΥ ΠΡΟΓΡΑΜΜΑΤΟΣ</a:t>
            </a:r>
            <a:endParaRPr lang="el-GR" sz="3600" dirty="0">
              <a:solidFill>
                <a:schemeClr val="tx1"/>
              </a:solidFill>
              <a:latin typeface="Arial" pitchFamily="34" charset="0"/>
              <a:cs typeface="Arial" pitchFamily="34" charset="0"/>
            </a:endParaRPr>
          </a:p>
        </p:txBody>
      </p:sp>
      <p:sp>
        <p:nvSpPr>
          <p:cNvPr id="3" name="2 - Θέση περιεχομένου"/>
          <p:cNvSpPr>
            <a:spLocks noGrp="1"/>
          </p:cNvSpPr>
          <p:nvPr>
            <p:ph idx="1"/>
          </p:nvPr>
        </p:nvSpPr>
        <p:spPr>
          <a:xfrm>
            <a:off x="457200" y="2285992"/>
            <a:ext cx="8229600" cy="4038608"/>
          </a:xfrm>
        </p:spPr>
        <p:txBody>
          <a:bodyPr>
            <a:normAutofit/>
          </a:bodyPr>
          <a:lstStyle/>
          <a:p>
            <a:pPr lvl="0">
              <a:buNone/>
            </a:pPr>
            <a:r>
              <a:rPr lang="en-US" sz="2000" dirty="0" smtClean="0">
                <a:latin typeface="Arial" pitchFamily="34" charset="0"/>
                <a:cs typeface="Arial" pitchFamily="34" charset="0"/>
              </a:rPr>
              <a:t>           </a:t>
            </a:r>
            <a:r>
              <a:rPr lang="el-GR" sz="2000" dirty="0" smtClean="0">
                <a:latin typeface="Arial" pitchFamily="34" charset="0"/>
                <a:cs typeface="Arial" pitchFamily="34" charset="0"/>
              </a:rPr>
              <a:t>Σκοπός διδασκαλίας του παρόντος προγράμματος είναι να </a:t>
            </a:r>
            <a:r>
              <a:rPr lang="el-GR" sz="2000" u="sng" dirty="0" smtClean="0">
                <a:latin typeface="Arial" pitchFamily="34" charset="0"/>
                <a:cs typeface="Arial" pitchFamily="34" charset="0"/>
              </a:rPr>
              <a:t> γνωρίσουν </a:t>
            </a:r>
            <a:r>
              <a:rPr lang="el-GR" sz="2000" dirty="0" smtClean="0">
                <a:latin typeface="Arial" pitchFamily="34" charset="0"/>
                <a:cs typeface="Arial" pitchFamily="34" charset="0"/>
              </a:rPr>
              <a:t>το οικοσύστημα του δάσους και να ευαισθητοποιηθούν σχετικά, με την αλληλεπίδραση ανάμεσα στον άνθρωπο και το δάσος, να </a:t>
            </a:r>
            <a:r>
              <a:rPr lang="el-GR" sz="2000" u="sng" dirty="0" smtClean="0">
                <a:latin typeface="Arial" pitchFamily="34" charset="0"/>
                <a:cs typeface="Arial" pitchFamily="34" charset="0"/>
              </a:rPr>
              <a:t>εκτιμήσουν</a:t>
            </a:r>
            <a:r>
              <a:rPr lang="el-GR" sz="2000" dirty="0" smtClean="0">
                <a:latin typeface="Arial" pitchFamily="34" charset="0"/>
                <a:cs typeface="Arial" pitchFamily="34" charset="0"/>
              </a:rPr>
              <a:t> «τα δώρα» που μας προσφέρει το δάσος και να υιοθετήσουν θετικές στάσεις και αξίες ως προς την προστασία των δασών,</a:t>
            </a:r>
            <a:r>
              <a:rPr lang="en-US" sz="2000" dirty="0" smtClean="0">
                <a:latin typeface="Arial" pitchFamily="34" charset="0"/>
                <a:cs typeface="Arial" pitchFamily="34" charset="0"/>
              </a:rPr>
              <a:t> </a:t>
            </a:r>
            <a:r>
              <a:rPr lang="el-GR" sz="2000" dirty="0" smtClean="0">
                <a:latin typeface="Arial" pitchFamily="34" charset="0"/>
                <a:cs typeface="Arial" pitchFamily="34" charset="0"/>
              </a:rPr>
              <a:t>να</a:t>
            </a:r>
            <a:r>
              <a:rPr lang="el-GR" sz="2000" u="sng" dirty="0" smtClean="0">
                <a:latin typeface="Arial" pitchFamily="34" charset="0"/>
                <a:cs typeface="Arial" pitchFamily="34" charset="0"/>
              </a:rPr>
              <a:t> αναπτύξουν </a:t>
            </a:r>
            <a:r>
              <a:rPr lang="el-GR" sz="2000" dirty="0" smtClean="0">
                <a:latin typeface="Arial" pitchFamily="34" charset="0"/>
                <a:cs typeface="Arial" pitchFamily="34" charset="0"/>
              </a:rPr>
              <a:t>δεξιότητες αναζήτησης και επεξεργασίες πληροφοριών καθώς και συνεργασίας.</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κουκλοθέτρο σωστη.jpg"/>
          <p:cNvPicPr>
            <a:picLocks noGrp="1" noChangeAspect="1"/>
          </p:cNvPicPr>
          <p:nvPr>
            <p:ph idx="1"/>
          </p:nvPr>
        </p:nvPicPr>
        <p:blipFill>
          <a:blip r:embed="rId2"/>
          <a:stretch>
            <a:fillRect/>
          </a:stretch>
        </p:blipFill>
        <p:spPr>
          <a:xfrm>
            <a:off x="0" y="-13524"/>
            <a:ext cx="9144000" cy="6871523"/>
          </a:xfrm>
        </p:spPr>
      </p:pic>
      <p:sp>
        <p:nvSpPr>
          <p:cNvPr id="2" name="1 - Τίτλος"/>
          <p:cNvSpPr>
            <a:spLocks noGrp="1"/>
          </p:cNvSpPr>
          <p:nvPr>
            <p:ph type="title"/>
          </p:nvPr>
        </p:nvSpPr>
        <p:spPr/>
        <p:txBody>
          <a:bodyPr>
            <a:normAutofit fontScale="90000"/>
          </a:bodyPr>
          <a:lstStyle/>
          <a:p>
            <a:pPr algn="r"/>
            <a:r>
              <a:rPr lang="el-GR" sz="2000" b="1" dirty="0" smtClean="0">
                <a:solidFill>
                  <a:schemeClr val="tx1"/>
                </a:solidFill>
                <a:latin typeface="Arial" pitchFamily="34" charset="0"/>
                <a:cs typeface="Arial" pitchFamily="34" charset="0"/>
              </a:rPr>
              <a:t>Παίζουμε κουκλοθέατρο </a:t>
            </a:r>
            <a:br>
              <a:rPr lang="el-GR" sz="2000" b="1" dirty="0" smtClean="0">
                <a:solidFill>
                  <a:schemeClr val="tx1"/>
                </a:solidFill>
                <a:latin typeface="Arial" pitchFamily="34" charset="0"/>
                <a:cs typeface="Arial" pitchFamily="34" charset="0"/>
              </a:rPr>
            </a:br>
            <a:r>
              <a:rPr lang="el-GR" sz="2000" b="1" dirty="0" smtClean="0">
                <a:solidFill>
                  <a:schemeClr val="tx1"/>
                </a:solidFill>
                <a:latin typeface="Arial" pitchFamily="34" charset="0"/>
                <a:cs typeface="Arial" pitchFamily="34" charset="0"/>
              </a:rPr>
              <a:t> και μαθαίνουμε τα ζώα του δάσους </a:t>
            </a:r>
            <a:r>
              <a:rPr lang="el-GR" b="1" u="sng" dirty="0" smtClean="0"/>
              <a:t/>
            </a:r>
            <a:br>
              <a:rPr lang="el-GR" b="1" u="sng" dirty="0" smtClean="0"/>
            </a:br>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το βιβλίο των ζώων.jpg"/>
          <p:cNvPicPr>
            <a:picLocks noGrp="1" noChangeAspect="1"/>
          </p:cNvPicPr>
          <p:nvPr>
            <p:ph idx="1"/>
          </p:nvPr>
        </p:nvPicPr>
        <p:blipFill>
          <a:blip r:embed="rId2"/>
          <a:stretch>
            <a:fillRect/>
          </a:stretch>
        </p:blipFill>
        <p:spPr>
          <a:xfrm>
            <a:off x="0" y="0"/>
            <a:ext cx="9144000" cy="6858000"/>
          </a:xfrm>
        </p:spPr>
      </p:pic>
      <p:sp>
        <p:nvSpPr>
          <p:cNvPr id="2" name="1 - Τίτλος"/>
          <p:cNvSpPr>
            <a:spLocks noGrp="1"/>
          </p:cNvSpPr>
          <p:nvPr>
            <p:ph type="title"/>
          </p:nvPr>
        </p:nvSpPr>
        <p:spPr/>
        <p:txBody>
          <a:bodyPr>
            <a:normAutofit/>
          </a:bodyPr>
          <a:lstStyle/>
          <a:p>
            <a:pPr algn="r"/>
            <a:r>
              <a:rPr lang="el-GR" sz="2000" b="1" dirty="0" smtClean="0">
                <a:solidFill>
                  <a:schemeClr val="tx1"/>
                </a:solidFill>
                <a:latin typeface="Arial" pitchFamily="34" charset="0"/>
                <a:cs typeface="Arial" pitchFamily="34" charset="0"/>
              </a:rPr>
              <a:t>Φτιάχνουμε το βιβλίο των ζώων</a:t>
            </a:r>
            <a:endParaRPr lang="el-GR" sz="2000" b="1" dirty="0">
              <a:solidFill>
                <a:schemeClr val="tx1"/>
              </a:solidFill>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000" dirty="0" smtClean="0">
                <a:latin typeface="Arial" pitchFamily="34" charset="0"/>
                <a:cs typeface="Arial" pitchFamily="34" charset="0"/>
              </a:rPr>
              <a:t>Παίζουμε το ΛΥΚΕ – ΛΥΚΕ ΕΙΣΑΙ ΕΔΩ;</a:t>
            </a:r>
            <a:endParaRPr lang="el-GR" sz="2000" dirty="0">
              <a:latin typeface="Arial" pitchFamily="34" charset="0"/>
              <a:cs typeface="Arial" pitchFamily="34" charset="0"/>
            </a:endParaRPr>
          </a:p>
        </p:txBody>
      </p:sp>
      <p:pic>
        <p:nvPicPr>
          <p:cNvPr id="6" name="ΛΥΚΕ-ΛΥΚΕ.wmv">
            <a:hlinkClick r:id="" action="ppaction://media"/>
          </p:cNvPr>
          <p:cNvPicPr>
            <a:picLocks noGrp="1" noRot="1" noChangeAspect="1"/>
          </p:cNvPicPr>
          <p:nvPr>
            <p:ph idx="1"/>
            <a:videoFile r:link="rId1"/>
          </p:nvPr>
        </p:nvPicPr>
        <p:blipFill>
          <a:blip r:embed="rId3"/>
          <a:stretch>
            <a:fillRect/>
          </a:stretch>
        </p:blipFill>
        <p:spPr>
          <a:xfrm>
            <a:off x="504825" y="1576388"/>
            <a:ext cx="813435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000" b="1" dirty="0" smtClean="0">
                <a:solidFill>
                  <a:schemeClr val="tx1"/>
                </a:solidFill>
                <a:latin typeface="Arial" pitchFamily="34" charset="0"/>
                <a:cs typeface="Arial" pitchFamily="34" charset="0"/>
              </a:rPr>
              <a:t>Φτιάχνουμε το δάσος όπως είναι όλες τις εποχές</a:t>
            </a:r>
            <a:r>
              <a:rPr lang="el-GR" b="1" u="sng" dirty="0" smtClean="0"/>
              <a:t/>
            </a:r>
            <a:br>
              <a:rPr lang="el-GR" b="1" u="sng" dirty="0" smtClean="0"/>
            </a:br>
            <a:endParaRPr lang="el-GR" dirty="0"/>
          </a:p>
        </p:txBody>
      </p:sp>
      <p:pic>
        <p:nvPicPr>
          <p:cNvPr id="4" name="3 - Θέση περιεχομένου" descr="οι 4 εποχές του δάσους.jpg"/>
          <p:cNvPicPr>
            <a:picLocks noGrp="1" noChangeAspect="1"/>
          </p:cNvPicPr>
          <p:nvPr>
            <p:ph idx="1"/>
          </p:nvPr>
        </p:nvPicPr>
        <p:blipFill>
          <a:blip r:embed="rId2" cstate="print"/>
          <a:stretch>
            <a:fillRect/>
          </a:stretch>
        </p:blipFill>
        <p:spPr>
          <a:xfrm>
            <a:off x="1000100" y="1285860"/>
            <a:ext cx="7000924" cy="514353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οι 4 εποχες του δασους.jpg"/>
          <p:cNvPicPr>
            <a:picLocks noChangeAspect="1"/>
          </p:cNvPicPr>
          <p:nvPr/>
        </p:nvPicPr>
        <p:blipFill>
          <a:blip r:embed="rId2"/>
          <a:stretch>
            <a:fillRect/>
          </a:stretch>
        </p:blipFill>
        <p:spPr>
          <a:xfrm>
            <a:off x="857224" y="571480"/>
            <a:ext cx="7500990" cy="578647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000" b="1" dirty="0" smtClean="0">
                <a:latin typeface="Arial" pitchFamily="34" charset="0"/>
                <a:cs typeface="Arial" pitchFamily="34" charset="0"/>
              </a:rPr>
              <a:t>Κατασκευάζουμε μακέτα με ζώα και φυτά του δάσους</a:t>
            </a:r>
            <a:r>
              <a:rPr lang="el-GR" dirty="0" smtClean="0"/>
              <a:t/>
            </a:r>
            <a:br>
              <a:rPr lang="el-GR" dirty="0" smtClean="0"/>
            </a:br>
            <a:endParaRPr lang="el-GR" dirty="0"/>
          </a:p>
        </p:txBody>
      </p:sp>
      <p:pic>
        <p:nvPicPr>
          <p:cNvPr id="4" name="3 - Θέση περιεχομένου" descr="μακέτα δάους.jpg"/>
          <p:cNvPicPr>
            <a:picLocks noGrp="1" noChangeAspect="1"/>
          </p:cNvPicPr>
          <p:nvPr>
            <p:ph idx="1"/>
          </p:nvPr>
        </p:nvPicPr>
        <p:blipFill>
          <a:blip r:embed="rId2" cstate="print"/>
          <a:stretch>
            <a:fillRect/>
          </a:stretch>
        </p:blipFill>
        <p:spPr>
          <a:xfrm>
            <a:off x="939789" y="1357299"/>
            <a:ext cx="7264422" cy="4967302"/>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γινόματε δέντρα.jpg"/>
          <p:cNvPicPr>
            <a:picLocks noGrp="1" noChangeAspect="1"/>
          </p:cNvPicPr>
          <p:nvPr>
            <p:ph idx="1"/>
          </p:nvPr>
        </p:nvPicPr>
        <p:blipFill>
          <a:blip r:embed="rId2"/>
          <a:stretch>
            <a:fillRect/>
          </a:stretch>
        </p:blipFill>
        <p:spPr>
          <a:xfrm>
            <a:off x="0" y="-428652"/>
            <a:ext cx="9144000" cy="7514457"/>
          </a:xfrm>
        </p:spPr>
      </p:pic>
      <p:sp>
        <p:nvSpPr>
          <p:cNvPr id="2" name="1 - Τίτλος"/>
          <p:cNvSpPr>
            <a:spLocks noGrp="1"/>
          </p:cNvSpPr>
          <p:nvPr>
            <p:ph type="title"/>
          </p:nvPr>
        </p:nvSpPr>
        <p:spPr>
          <a:xfrm>
            <a:off x="457200" y="704088"/>
            <a:ext cx="4329114" cy="2224846"/>
          </a:xfrm>
        </p:spPr>
        <p:txBody>
          <a:bodyPr>
            <a:normAutofit fontScale="90000"/>
          </a:bodyPr>
          <a:lstStyle/>
          <a:p>
            <a:r>
              <a:rPr lang="el-GR" b="1" u="sng" dirty="0" smtClean="0"/>
              <a:t/>
            </a:r>
            <a:br>
              <a:rPr lang="el-GR" b="1" u="sng" dirty="0" smtClean="0"/>
            </a:br>
            <a:r>
              <a:rPr lang="el-GR" sz="2200" b="1" dirty="0" smtClean="0">
                <a:solidFill>
                  <a:schemeClr val="tx1"/>
                </a:solidFill>
                <a:latin typeface="Arial" pitchFamily="34" charset="0"/>
                <a:cs typeface="Arial" pitchFamily="34" charset="0"/>
              </a:rPr>
              <a:t>Παριστάνουμε τα δέντρα του δάσους (είμαστε σπόροι, μετά γινόμαστε δέντρα, ανοίγουμε τα κλαδιά μας, λυγίζουμε από τον αέρα)</a:t>
            </a:r>
            <a:br>
              <a:rPr lang="el-GR" sz="2200" b="1" dirty="0" smtClean="0">
                <a:solidFill>
                  <a:schemeClr val="tx1"/>
                </a:solidFill>
                <a:latin typeface="Arial" pitchFamily="34" charset="0"/>
                <a:cs typeface="Arial" pitchFamily="34" charset="0"/>
              </a:rPr>
            </a:br>
            <a:r>
              <a:rPr lang="el-GR" sz="2200" b="1" dirty="0" smtClean="0">
                <a:solidFill>
                  <a:schemeClr val="tx1"/>
                </a:solidFill>
                <a:latin typeface="Arial" pitchFamily="34" charset="0"/>
                <a:cs typeface="Arial" pitchFamily="34" charset="0"/>
              </a:rPr>
              <a:t/>
            </a:r>
            <a:br>
              <a:rPr lang="el-GR" sz="2200" b="1" dirty="0" smtClean="0">
                <a:solidFill>
                  <a:schemeClr val="tx1"/>
                </a:solidFill>
                <a:latin typeface="Arial" pitchFamily="34" charset="0"/>
                <a:cs typeface="Arial" pitchFamily="34" charset="0"/>
              </a:rPr>
            </a:br>
            <a:r>
              <a:rPr lang="el-GR" sz="2200" b="1" dirty="0" smtClean="0">
                <a:solidFill>
                  <a:schemeClr val="tx1"/>
                </a:solidFill>
                <a:latin typeface="Arial" pitchFamily="34" charset="0"/>
                <a:cs typeface="Arial" pitchFamily="34" charset="0"/>
              </a:rPr>
              <a:t>παίζουμε την κοκκινοσκουφίτσα</a:t>
            </a:r>
            <a:endParaRPr lang="el-GR" sz="2200" dirty="0">
              <a:solidFill>
                <a:schemeClr val="tx1"/>
              </a:solidFill>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500174"/>
          </a:xfrm>
        </p:spPr>
        <p:txBody>
          <a:bodyPr>
            <a:normAutofit/>
          </a:bodyPr>
          <a:lstStyle/>
          <a:p>
            <a:r>
              <a:rPr lang="el-GR" sz="1100" u="sng" dirty="0" smtClean="0"/>
              <a:t/>
            </a:r>
            <a:br>
              <a:rPr lang="el-GR" sz="1100" u="sng" dirty="0" smtClean="0"/>
            </a:br>
            <a:r>
              <a:rPr lang="el-GR" sz="1100" u="sng" dirty="0" smtClean="0">
                <a:latin typeface="Arial" pitchFamily="34" charset="0"/>
                <a:cs typeface="Arial" pitchFamily="34" charset="0"/>
              </a:rPr>
              <a:t> </a:t>
            </a:r>
            <a:r>
              <a:rPr lang="el-GR" sz="2000" b="1" dirty="0" smtClean="0">
                <a:solidFill>
                  <a:schemeClr val="tx1"/>
                </a:solidFill>
                <a:latin typeface="Arial" pitchFamily="34" charset="0"/>
                <a:cs typeface="Arial" pitchFamily="34" charset="0"/>
              </a:rPr>
              <a:t>Παίζουμε το παιχνίδι «οι αλεπούδες» (δε φοβάμαι εγώ, διόλου τον κυνηγό, στο δέντρο μου θα τρέξω αμέσως να κρυφτώ) </a:t>
            </a:r>
            <a:r>
              <a:rPr lang="el-GR" sz="1100" dirty="0" smtClean="0">
                <a:latin typeface="Arial" pitchFamily="34" charset="0"/>
                <a:cs typeface="Arial" pitchFamily="34" charset="0"/>
              </a:rPr>
              <a:t/>
            </a:r>
            <a:br>
              <a:rPr lang="el-GR" sz="1100" dirty="0" smtClean="0">
                <a:latin typeface="Arial" pitchFamily="34" charset="0"/>
                <a:cs typeface="Arial" pitchFamily="34" charset="0"/>
              </a:rPr>
            </a:br>
            <a:endParaRPr lang="el-GR" sz="1100" dirty="0">
              <a:latin typeface="Arial" pitchFamily="34" charset="0"/>
              <a:cs typeface="Arial" pitchFamily="34" charset="0"/>
            </a:endParaRPr>
          </a:p>
        </p:txBody>
      </p:sp>
      <p:pic>
        <p:nvPicPr>
          <p:cNvPr id="4" name="3 - Θέση περιεχομένου" descr="παίζω το λύκο.jpg"/>
          <p:cNvPicPr>
            <a:picLocks noGrp="1" noChangeAspect="1"/>
          </p:cNvPicPr>
          <p:nvPr>
            <p:ph idx="1"/>
          </p:nvPr>
        </p:nvPicPr>
        <p:blipFill>
          <a:blip r:embed="rId2"/>
          <a:stretch>
            <a:fillRect/>
          </a:stretch>
        </p:blipFill>
        <p:spPr>
          <a:xfrm>
            <a:off x="285720" y="1357298"/>
            <a:ext cx="8501122" cy="507209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142852"/>
            <a:ext cx="8929718" cy="1428760"/>
          </a:xfrm>
        </p:spPr>
        <p:txBody>
          <a:bodyPr>
            <a:normAutofit fontScale="90000"/>
          </a:bodyPr>
          <a:lstStyle/>
          <a:p>
            <a:pPr algn="ctr"/>
            <a:r>
              <a:rPr lang="el-GR" sz="2200" b="1" dirty="0" smtClean="0">
                <a:latin typeface="Arial" pitchFamily="34" charset="0"/>
                <a:cs typeface="Arial" pitchFamily="34" charset="0"/>
              </a:rPr>
              <a:t>Δημιουργήσαμε ιστορίες με θέμα το δάσος</a:t>
            </a:r>
            <a:r>
              <a:rPr lang="el-GR" sz="2200" dirty="0" smtClean="0">
                <a:latin typeface="Arial" pitchFamily="34" charset="0"/>
                <a:cs typeface="Arial" pitchFamily="34" charset="0"/>
              </a:rPr>
              <a:t/>
            </a:r>
            <a:br>
              <a:rPr lang="el-GR" sz="2200" dirty="0" smtClean="0">
                <a:latin typeface="Arial" pitchFamily="34" charset="0"/>
                <a:cs typeface="Arial" pitchFamily="34" charset="0"/>
              </a:rPr>
            </a:br>
            <a:r>
              <a:rPr lang="el-GR" sz="2200" b="1" dirty="0" smtClean="0">
                <a:latin typeface="Arial" pitchFamily="34" charset="0"/>
                <a:cs typeface="Arial" pitchFamily="34" charset="0"/>
              </a:rPr>
              <a:t>«Ο κυνηγός»</a:t>
            </a:r>
            <a:r>
              <a:rPr lang="el-GR" sz="2200" dirty="0" smtClean="0">
                <a:latin typeface="Arial" pitchFamily="34" charset="0"/>
                <a:cs typeface="Arial" pitchFamily="34" charset="0"/>
              </a:rPr>
              <a:t/>
            </a:r>
            <a:br>
              <a:rPr lang="el-GR" sz="2200" dirty="0" smtClean="0">
                <a:latin typeface="Arial" pitchFamily="34" charset="0"/>
                <a:cs typeface="Arial" pitchFamily="34" charset="0"/>
              </a:rPr>
            </a:br>
            <a:r>
              <a:rPr lang="el-GR" sz="2200" b="1" dirty="0" smtClean="0">
                <a:latin typeface="Arial" pitchFamily="34" charset="0"/>
                <a:cs typeface="Arial" pitchFamily="34" charset="0"/>
              </a:rPr>
              <a:t>«Μια ημέρα στο δάσος γεμάτη περιπέτεια»</a:t>
            </a:r>
            <a:r>
              <a:rPr lang="el-GR" sz="2200" dirty="0" smtClean="0">
                <a:latin typeface="Arial" pitchFamily="34" charset="0"/>
                <a:cs typeface="Arial" pitchFamily="34" charset="0"/>
              </a:rPr>
              <a:t/>
            </a:r>
            <a:br>
              <a:rPr lang="el-GR" sz="2200" dirty="0" smtClean="0">
                <a:latin typeface="Arial" pitchFamily="34" charset="0"/>
                <a:cs typeface="Arial" pitchFamily="34" charset="0"/>
              </a:rPr>
            </a:br>
            <a:r>
              <a:rPr lang="el-GR" sz="2200" b="1" dirty="0" smtClean="0">
                <a:latin typeface="Arial" pitchFamily="34" charset="0"/>
                <a:cs typeface="Arial" pitchFamily="34" charset="0"/>
              </a:rPr>
              <a:t>«Το αλφαβητάρι του δάσους» </a:t>
            </a:r>
            <a:r>
              <a:rPr lang="el-GR" sz="1200" dirty="0" smtClean="0"/>
              <a:t/>
            </a:r>
            <a:br>
              <a:rPr lang="el-GR" sz="1200" dirty="0" smtClean="0"/>
            </a:br>
            <a:endParaRPr lang="el-GR" sz="1200" dirty="0"/>
          </a:p>
        </p:txBody>
      </p:sp>
      <p:pic>
        <p:nvPicPr>
          <p:cNvPr id="4" name="3 - Θέση περιεχομένου" descr="τα βιβλία που φτιάξαμε.jpg"/>
          <p:cNvPicPr>
            <a:picLocks noGrp="1" noChangeAspect="1"/>
          </p:cNvPicPr>
          <p:nvPr>
            <p:ph idx="1"/>
          </p:nvPr>
        </p:nvPicPr>
        <p:blipFill>
          <a:blip r:embed="rId2" cstate="print"/>
          <a:stretch>
            <a:fillRect/>
          </a:stretch>
        </p:blipFill>
        <p:spPr>
          <a:xfrm>
            <a:off x="785786" y="1571612"/>
            <a:ext cx="7786742" cy="4818065"/>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438896"/>
          </a:xfrm>
        </p:spPr>
        <p:txBody>
          <a:bodyPr>
            <a:normAutofit/>
          </a:bodyPr>
          <a:lstStyle/>
          <a:p>
            <a:pPr algn="ctr"/>
            <a:r>
              <a:rPr lang="el-GR" sz="2000" b="1" dirty="0" smtClean="0">
                <a:solidFill>
                  <a:schemeClr val="tx1"/>
                </a:solidFill>
                <a:latin typeface="Arial" pitchFamily="34" charset="0"/>
                <a:cs typeface="Arial" pitchFamily="34" charset="0"/>
              </a:rPr>
              <a:t>και συμπληρώσαμε το φυτολόγιο του σχολείου</a:t>
            </a:r>
            <a:endParaRPr lang="el-GR" sz="2000" dirty="0">
              <a:solidFill>
                <a:schemeClr val="tx1"/>
              </a:solidFill>
              <a:latin typeface="Arial" pitchFamily="34" charset="0"/>
              <a:cs typeface="Arial" pitchFamily="34" charset="0"/>
            </a:endParaRPr>
          </a:p>
        </p:txBody>
      </p:sp>
      <p:pic>
        <p:nvPicPr>
          <p:cNvPr id="4" name="3 - Θέση περιεχομένου" descr="φυτολογιο.jpg"/>
          <p:cNvPicPr>
            <a:picLocks noGrp="1" noChangeAspect="1"/>
          </p:cNvPicPr>
          <p:nvPr>
            <p:ph idx="1"/>
          </p:nvPr>
        </p:nvPicPr>
        <p:blipFill>
          <a:blip r:embed="rId2"/>
          <a:stretch>
            <a:fillRect/>
          </a:stretch>
        </p:blipFill>
        <p:spPr>
          <a:xfrm>
            <a:off x="1000100" y="1428736"/>
            <a:ext cx="7072362" cy="4857784"/>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0" y="500042"/>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714348" y="0"/>
            <a:ext cx="7000924" cy="523220"/>
          </a:xfrm>
          <a:prstGeom prst="rect">
            <a:avLst/>
          </a:prstGeom>
          <a:noFill/>
        </p:spPr>
        <p:txBody>
          <a:bodyPr wrap="square" rtlCol="0">
            <a:spAutoFit/>
          </a:bodyPr>
          <a:lstStyle/>
          <a:p>
            <a:pPr algn="ctr"/>
            <a:r>
              <a:rPr lang="el-GR" sz="2800" b="1" dirty="0" smtClean="0"/>
              <a:t>ΣΤΟΧΟΙ ΤΟΥ ΠΡΟΓΡΑΜΜΑΤΟΣ</a:t>
            </a:r>
            <a:endParaRPr lang="el-GR" sz="28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000" b="1" dirty="0" smtClean="0">
                <a:solidFill>
                  <a:schemeClr val="tx1"/>
                </a:solidFill>
                <a:latin typeface="Arial" pitchFamily="34" charset="0"/>
                <a:cs typeface="Arial" pitchFamily="34" charset="0"/>
              </a:rPr>
              <a:t>Διαβάσαμε το παραμύθι «το καμένο δάσος» και το ζωγραφίσαμε</a:t>
            </a:r>
            <a:r>
              <a:rPr lang="el-GR" dirty="0" smtClean="0"/>
              <a:t/>
            </a:r>
            <a:br>
              <a:rPr lang="el-GR" dirty="0" smtClean="0"/>
            </a:br>
            <a:endParaRPr lang="el-GR" dirty="0"/>
          </a:p>
        </p:txBody>
      </p:sp>
      <p:pic>
        <p:nvPicPr>
          <p:cNvPr id="4" name="3 - Θέση περιεχομένου" descr="καμενο δάσος.jpg"/>
          <p:cNvPicPr>
            <a:picLocks noGrp="1" noChangeAspect="1"/>
          </p:cNvPicPr>
          <p:nvPr>
            <p:ph idx="1"/>
          </p:nvPr>
        </p:nvPicPr>
        <p:blipFill>
          <a:blip r:embed="rId2" cstate="print"/>
          <a:stretch>
            <a:fillRect/>
          </a:stretch>
        </p:blipFill>
        <p:spPr>
          <a:xfrm>
            <a:off x="714348" y="1000108"/>
            <a:ext cx="7572428" cy="564360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85728"/>
            <a:ext cx="8229600" cy="500066"/>
          </a:xfrm>
        </p:spPr>
        <p:txBody>
          <a:bodyPr>
            <a:normAutofit/>
          </a:bodyPr>
          <a:lstStyle/>
          <a:p>
            <a:pPr algn="ctr"/>
            <a:r>
              <a:rPr lang="el-GR" sz="2000" b="1" dirty="0" smtClean="0">
                <a:solidFill>
                  <a:schemeClr val="tx1"/>
                </a:solidFill>
                <a:latin typeface="Arial" pitchFamily="34" charset="0"/>
                <a:cs typeface="Arial" pitchFamily="34" charset="0"/>
              </a:rPr>
              <a:t>Αιτίες καταστροφής των δασών</a:t>
            </a:r>
            <a:endParaRPr lang="el-GR" sz="2000" b="1" dirty="0">
              <a:solidFill>
                <a:schemeClr val="tx1"/>
              </a:solidFill>
              <a:latin typeface="Arial" pitchFamily="34" charset="0"/>
              <a:cs typeface="Arial" pitchFamily="34" charset="0"/>
            </a:endParaRPr>
          </a:p>
        </p:txBody>
      </p:sp>
      <p:pic>
        <p:nvPicPr>
          <p:cNvPr id="4" name="3 - Θέση περιεχομένου" descr="απο τι καταστρέφονται τα δάση.jpg"/>
          <p:cNvPicPr>
            <a:picLocks noGrp="1" noChangeAspect="1"/>
          </p:cNvPicPr>
          <p:nvPr>
            <p:ph idx="1"/>
          </p:nvPr>
        </p:nvPicPr>
        <p:blipFill>
          <a:blip r:embed="rId2"/>
          <a:stretch>
            <a:fillRect/>
          </a:stretch>
        </p:blipFill>
        <p:spPr>
          <a:xfrm>
            <a:off x="500034" y="1000108"/>
            <a:ext cx="8143932" cy="5572163"/>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0_kindinoiDasous.png"/>
          <p:cNvPicPr>
            <a:picLocks noGrp="1" noChangeAspect="1"/>
          </p:cNvPicPr>
          <p:nvPr>
            <p:ph idx="1"/>
          </p:nvPr>
        </p:nvPicPr>
        <p:blipFill>
          <a:blip r:embed="rId2" cstate="print"/>
          <a:stretch>
            <a:fillRect/>
          </a:stretch>
        </p:blipFill>
        <p:spPr>
          <a:xfrm>
            <a:off x="0" y="0"/>
            <a:ext cx="9144000" cy="6858000"/>
          </a:xfrm>
        </p:spPr>
      </p:pic>
      <p:sp>
        <p:nvSpPr>
          <p:cNvPr id="2" name="Title 1"/>
          <p:cNvSpPr>
            <a:spLocks noGrp="1"/>
          </p:cNvSpPr>
          <p:nvPr>
            <p:ph type="title"/>
          </p:nvPr>
        </p:nvSpPr>
        <p:spPr>
          <a:xfrm flipV="1">
            <a:off x="457200" y="-1000155"/>
            <a:ext cx="8229600" cy="500066"/>
          </a:xfrm>
        </p:spPr>
        <p:txBody>
          <a:bodyPr>
            <a:normAutofit fontScale="90000"/>
          </a:bodyPr>
          <a:lstStyle/>
          <a:p>
            <a:endParaRPr lang="el-G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κουκλοθέτρο σωστη.jpg"/>
          <p:cNvPicPr>
            <a:picLocks noGrp="1" noChangeAspect="1"/>
          </p:cNvPicPr>
          <p:nvPr>
            <p:ph idx="1"/>
          </p:nvPr>
        </p:nvPicPr>
        <p:blipFill>
          <a:blip r:embed="rId2"/>
          <a:stretch>
            <a:fillRect/>
          </a:stretch>
        </p:blipFill>
        <p:spPr>
          <a:xfrm>
            <a:off x="714348" y="660777"/>
            <a:ext cx="7810555" cy="5857917"/>
          </a:xfrm>
        </p:spPr>
      </p:pic>
      <p:sp>
        <p:nvSpPr>
          <p:cNvPr id="2" name="1 - Τίτλος"/>
          <p:cNvSpPr>
            <a:spLocks noGrp="1"/>
          </p:cNvSpPr>
          <p:nvPr>
            <p:ph type="title"/>
          </p:nvPr>
        </p:nvSpPr>
        <p:spPr>
          <a:xfrm>
            <a:off x="4429124" y="704088"/>
            <a:ext cx="4257676" cy="2153408"/>
          </a:xfrm>
        </p:spPr>
        <p:txBody>
          <a:bodyPr>
            <a:normAutofit/>
          </a:bodyPr>
          <a:lstStyle/>
          <a:p>
            <a:pPr algn="r"/>
            <a:r>
              <a:rPr lang="el-GR" sz="2000" b="1" dirty="0" smtClean="0">
                <a:latin typeface="Arial" pitchFamily="34" charset="0"/>
                <a:cs typeface="Arial" pitchFamily="34" charset="0"/>
              </a:rPr>
              <a:t>Παίζουμε κουκλοθέατρο  «ελάτε να σώσουμε το δάσος»</a:t>
            </a:r>
            <a:r>
              <a:rPr lang="el-GR" dirty="0" smtClean="0"/>
              <a:t/>
            </a:r>
            <a:br>
              <a:rPr lang="el-GR" dirty="0" smtClean="0"/>
            </a:br>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28604"/>
            <a:ext cx="8229600" cy="571504"/>
          </a:xfrm>
        </p:spPr>
        <p:txBody>
          <a:bodyPr>
            <a:normAutofit fontScale="90000"/>
          </a:bodyPr>
          <a:lstStyle/>
          <a:p>
            <a:pPr algn="ctr"/>
            <a:r>
              <a:rPr lang="el-GR" sz="2000" b="1" dirty="0" smtClean="0">
                <a:latin typeface="Arial" pitchFamily="34" charset="0"/>
                <a:cs typeface="Arial" pitchFamily="34" charset="0"/>
              </a:rPr>
              <a:t/>
            </a:r>
            <a:br>
              <a:rPr lang="el-GR" sz="2000" b="1" dirty="0" smtClean="0">
                <a:latin typeface="Arial" pitchFamily="34" charset="0"/>
                <a:cs typeface="Arial" pitchFamily="34" charset="0"/>
              </a:rPr>
            </a:br>
            <a:r>
              <a:rPr lang="el-GR" sz="2000" b="1" dirty="0" smtClean="0">
                <a:latin typeface="Arial" pitchFamily="34" charset="0"/>
                <a:cs typeface="Arial" pitchFamily="34" charset="0"/>
              </a:rPr>
              <a:t/>
            </a:r>
            <a:br>
              <a:rPr lang="el-GR" sz="2000" b="1" dirty="0" smtClean="0">
                <a:latin typeface="Arial" pitchFamily="34" charset="0"/>
                <a:cs typeface="Arial" pitchFamily="34" charset="0"/>
              </a:rPr>
            </a:br>
            <a:r>
              <a:rPr lang="el-GR" sz="2000" b="1" dirty="0" smtClean="0">
                <a:latin typeface="Arial" pitchFamily="34" charset="0"/>
                <a:cs typeface="Arial" pitchFamily="34" charset="0"/>
              </a:rPr>
              <a:t>Παίζουμε παιχνίδι ντόμινο για να θυμόμαστε από τι καταστρέφονται τα δάση</a:t>
            </a:r>
            <a:r>
              <a:rPr lang="el-GR" b="1" u="sng" dirty="0" smtClean="0"/>
              <a:t/>
            </a:r>
            <a:br>
              <a:rPr lang="el-GR" b="1" u="sng" dirty="0" smtClean="0"/>
            </a:br>
            <a:endParaRPr lang="el-GR" dirty="0"/>
          </a:p>
        </p:txBody>
      </p:sp>
      <p:pic>
        <p:nvPicPr>
          <p:cNvPr id="4" name="3 - Θέση περιεχομένου" descr="ντόμινο απο τι κινδυνεύει το δάσος.jpg"/>
          <p:cNvPicPr>
            <a:picLocks noGrp="1" noChangeAspect="1"/>
          </p:cNvPicPr>
          <p:nvPr>
            <p:ph idx="1"/>
          </p:nvPr>
        </p:nvPicPr>
        <p:blipFill>
          <a:blip r:embed="rId2" cstate="print"/>
          <a:stretch>
            <a:fillRect/>
          </a:stretch>
        </p:blipFill>
        <p:spPr>
          <a:xfrm>
            <a:off x="857224" y="1285860"/>
            <a:ext cx="7500990" cy="5286411"/>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οι κανονες του δάσους.JPG"/>
          <p:cNvPicPr>
            <a:picLocks noGrp="1" noChangeAspect="1"/>
          </p:cNvPicPr>
          <p:nvPr>
            <p:ph idx="1"/>
          </p:nvPr>
        </p:nvPicPr>
        <p:blipFill>
          <a:blip r:embed="rId2" cstate="print"/>
          <a:stretch>
            <a:fillRect/>
          </a:stretch>
        </p:blipFill>
        <p:spPr>
          <a:xfrm>
            <a:off x="0" y="0"/>
            <a:ext cx="9158202" cy="6858000"/>
          </a:xfrm>
        </p:spPr>
      </p:pic>
      <p:sp>
        <p:nvSpPr>
          <p:cNvPr id="2" name="1 - Τίτλος"/>
          <p:cNvSpPr>
            <a:spLocks noGrp="1"/>
          </p:cNvSpPr>
          <p:nvPr>
            <p:ph type="title"/>
          </p:nvPr>
        </p:nvSpPr>
        <p:spPr>
          <a:xfrm>
            <a:off x="3428992" y="4857760"/>
            <a:ext cx="5429288" cy="1285884"/>
          </a:xfrm>
        </p:spPr>
        <p:txBody>
          <a:bodyPr>
            <a:normAutofit/>
          </a:bodyPr>
          <a:lstStyle/>
          <a:p>
            <a:pPr algn="ctr"/>
            <a:r>
              <a:rPr lang="el-GR" sz="2000" b="1" dirty="0" smtClean="0">
                <a:solidFill>
                  <a:schemeClr val="tx1"/>
                </a:solidFill>
                <a:latin typeface="Arial" pitchFamily="34" charset="0"/>
                <a:cs typeface="Arial" pitchFamily="34" charset="0"/>
              </a:rPr>
              <a:t>Κανόνες για την επίσκεψη στο δάσος όπως μας ενημέρωσε ο υπεύθυνος της πυροσβεστικής</a:t>
            </a:r>
            <a:endParaRPr lang="el-GR" sz="2000" b="1" dirty="0">
              <a:solidFill>
                <a:schemeClr val="tx1"/>
              </a:solidFill>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διαδηλώνω γαι το δάσος.jpg"/>
          <p:cNvPicPr>
            <a:picLocks noGrp="1" noChangeAspect="1"/>
          </p:cNvPicPr>
          <p:nvPr>
            <p:ph idx="1"/>
          </p:nvPr>
        </p:nvPicPr>
        <p:blipFill>
          <a:blip r:embed="rId2"/>
          <a:stretch>
            <a:fillRect/>
          </a:stretch>
        </p:blipFill>
        <p:spPr>
          <a:xfrm>
            <a:off x="0" y="0"/>
            <a:ext cx="9144000" cy="6858000"/>
          </a:xfrm>
        </p:spPr>
      </p:pic>
      <p:sp>
        <p:nvSpPr>
          <p:cNvPr id="2" name="1 - Τίτλος"/>
          <p:cNvSpPr>
            <a:spLocks noGrp="1"/>
          </p:cNvSpPr>
          <p:nvPr>
            <p:ph type="title"/>
          </p:nvPr>
        </p:nvSpPr>
        <p:spPr>
          <a:xfrm>
            <a:off x="457200" y="357166"/>
            <a:ext cx="4400552" cy="2714644"/>
          </a:xfrm>
        </p:spPr>
        <p:txBody>
          <a:bodyPr>
            <a:noAutofit/>
          </a:bodyPr>
          <a:lstStyle/>
          <a:p>
            <a:r>
              <a:rPr lang="el-GR" sz="2000" b="1" dirty="0" smtClean="0">
                <a:solidFill>
                  <a:schemeClr val="tx1"/>
                </a:solidFill>
                <a:latin typeface="Arial" pitchFamily="34" charset="0"/>
                <a:cs typeface="Arial" pitchFamily="34" charset="0"/>
              </a:rPr>
              <a:t>Φτιάχνουμε πλακάτ με συνθήματα και ενημερώνουμε τους γείτονες για την καταστροφή των δασών</a:t>
            </a:r>
            <a:br>
              <a:rPr lang="el-GR" sz="2000" b="1" dirty="0" smtClean="0">
                <a:solidFill>
                  <a:schemeClr val="tx1"/>
                </a:solidFill>
                <a:latin typeface="Arial" pitchFamily="34" charset="0"/>
                <a:cs typeface="Arial" pitchFamily="34" charset="0"/>
              </a:rPr>
            </a:br>
            <a:r>
              <a:rPr lang="el-GR" sz="2000" dirty="0" smtClean="0">
                <a:solidFill>
                  <a:schemeClr val="tx1"/>
                </a:solidFill>
                <a:latin typeface="Arial" pitchFamily="34" charset="0"/>
                <a:cs typeface="Arial" pitchFamily="34" charset="0"/>
              </a:rPr>
              <a:t>(αγαπάτε το δάσος, μην πετάτε σκουπίδια στο δάσος, προστατέψτε το δάσος από τη φωτιά……)</a:t>
            </a:r>
            <a:r>
              <a:rPr lang="el-GR" sz="2000" b="1" dirty="0" smtClean="0">
                <a:solidFill>
                  <a:schemeClr val="tx1"/>
                </a:solidFill>
                <a:latin typeface="Arial" pitchFamily="34" charset="0"/>
                <a:cs typeface="Arial" pitchFamily="34" charset="0"/>
              </a:rPr>
              <a:t/>
            </a:r>
            <a:br>
              <a:rPr lang="el-GR" sz="2000" b="1" dirty="0" smtClean="0">
                <a:solidFill>
                  <a:schemeClr val="tx1"/>
                </a:solidFill>
                <a:latin typeface="Arial" pitchFamily="34" charset="0"/>
                <a:cs typeface="Arial" pitchFamily="34" charset="0"/>
              </a:rPr>
            </a:br>
            <a:endParaRPr lang="el-GR" sz="2000" dirty="0">
              <a:solidFill>
                <a:schemeClr val="tx1"/>
              </a:solidFill>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1480"/>
            <a:ext cx="8229600" cy="500066"/>
          </a:xfrm>
        </p:spPr>
        <p:txBody>
          <a:bodyPr>
            <a:normAutofit fontScale="90000"/>
          </a:bodyPr>
          <a:lstStyle/>
          <a:p>
            <a:pPr algn="ctr"/>
            <a:r>
              <a:rPr lang="el-GR" sz="2200" b="1" dirty="0" smtClean="0">
                <a:solidFill>
                  <a:schemeClr val="tx1"/>
                </a:solidFill>
                <a:latin typeface="Arial" pitchFamily="34" charset="0"/>
                <a:cs typeface="Arial" pitchFamily="34" charset="0"/>
              </a:rPr>
              <a:t/>
            </a:r>
            <a:br>
              <a:rPr lang="el-GR" sz="2200" b="1" dirty="0" smtClean="0">
                <a:solidFill>
                  <a:schemeClr val="tx1"/>
                </a:solidFill>
                <a:latin typeface="Arial" pitchFamily="34" charset="0"/>
                <a:cs typeface="Arial" pitchFamily="34" charset="0"/>
              </a:rPr>
            </a:br>
            <a:r>
              <a:rPr lang="el-GR" sz="2200" b="1" dirty="0" smtClean="0">
                <a:solidFill>
                  <a:schemeClr val="tx1"/>
                </a:solidFill>
                <a:latin typeface="Arial" pitchFamily="34" charset="0"/>
                <a:cs typeface="Arial" pitchFamily="34" charset="0"/>
              </a:rPr>
              <a:t>Γράφουμε γράμμα στον δήμαρχο ζητώντας του να μας δώσει δέντρα για να φυτέψουμε στην αυλή μας</a:t>
            </a:r>
            <a:r>
              <a:rPr lang="el-GR" b="1" u="sng" dirty="0" smtClean="0"/>
              <a:t/>
            </a:r>
            <a:br>
              <a:rPr lang="el-GR" b="1" u="sng" dirty="0" smtClean="0"/>
            </a:br>
            <a:endParaRPr lang="el-GR" dirty="0"/>
          </a:p>
        </p:txBody>
      </p:sp>
      <p:pic>
        <p:nvPicPr>
          <p:cNvPr id="6" name="5 - Θέση περιεχομένου" descr="γραμμα στο δήμαρχο.jpg"/>
          <p:cNvPicPr>
            <a:picLocks noGrp="1" noChangeAspect="1"/>
          </p:cNvPicPr>
          <p:nvPr>
            <p:ph idx="1"/>
          </p:nvPr>
        </p:nvPicPr>
        <p:blipFill>
          <a:blip r:embed="rId2"/>
          <a:stretch>
            <a:fillRect/>
          </a:stretch>
        </p:blipFill>
        <p:spPr>
          <a:xfrm>
            <a:off x="571472" y="1214422"/>
            <a:ext cx="8215370" cy="5429287"/>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2046.JPG"/>
          <p:cNvPicPr>
            <a:picLocks noGrp="1" noChangeAspect="1"/>
          </p:cNvPicPr>
          <p:nvPr>
            <p:ph idx="1"/>
          </p:nvPr>
        </p:nvPicPr>
        <p:blipFill>
          <a:blip r:embed="rId2" cstate="print"/>
          <a:stretch>
            <a:fillRect/>
          </a:stretch>
        </p:blipFill>
        <p:spPr>
          <a:xfrm>
            <a:off x="1" y="0"/>
            <a:ext cx="9144000" cy="6858000"/>
          </a:xfrm>
        </p:spPr>
      </p:pic>
      <p:sp>
        <p:nvSpPr>
          <p:cNvPr id="2" name="Title 1"/>
          <p:cNvSpPr>
            <a:spLocks noGrp="1"/>
          </p:cNvSpPr>
          <p:nvPr>
            <p:ph type="title"/>
          </p:nvPr>
        </p:nvSpPr>
        <p:spPr>
          <a:xfrm>
            <a:off x="457200" y="-285776"/>
            <a:ext cx="8229600" cy="285776"/>
          </a:xfrm>
        </p:spPr>
        <p:txBody>
          <a:bodyPr>
            <a:normAutofit fontScale="90000"/>
          </a:bodyPr>
          <a:lstStyle/>
          <a:p>
            <a:endParaRPr lang="el-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714356"/>
            <a:ext cx="8229600" cy="357190"/>
          </a:xfrm>
        </p:spPr>
        <p:txBody>
          <a:bodyPr>
            <a:normAutofit fontScale="90000"/>
          </a:bodyPr>
          <a:lstStyle/>
          <a:p>
            <a:pPr algn="ctr"/>
            <a:r>
              <a:rPr lang="el-GR" sz="2000" b="1" dirty="0" smtClean="0">
                <a:solidFill>
                  <a:schemeClr val="tx1"/>
                </a:solidFill>
                <a:latin typeface="Arial" pitchFamily="34" charset="0"/>
                <a:cs typeface="Arial" pitchFamily="34" charset="0"/>
              </a:rPr>
              <a:t>Παίρνουμε δέντρα από το φυτώριο Πάρνηθας και τον κήπο του Διομήδους και με τις οδηγίες του γεωπόνου τα φυτεύουμε</a:t>
            </a:r>
            <a:endParaRPr lang="el-GR" sz="2000" b="1" dirty="0">
              <a:solidFill>
                <a:schemeClr val="tx1"/>
              </a:solidFill>
              <a:latin typeface="Arial" pitchFamily="34" charset="0"/>
              <a:cs typeface="Arial" pitchFamily="34" charset="0"/>
            </a:endParaRPr>
          </a:p>
        </p:txBody>
      </p:sp>
      <p:pic>
        <p:nvPicPr>
          <p:cNvPr id="4" name="3 - Θέση περιεχομένου" descr="φυτα απο το φυτωριο.jpg"/>
          <p:cNvPicPr>
            <a:picLocks noGrp="1" noChangeAspect="1"/>
          </p:cNvPicPr>
          <p:nvPr>
            <p:ph idx="1"/>
          </p:nvPr>
        </p:nvPicPr>
        <p:blipFill>
          <a:blip r:embed="rId2"/>
          <a:stretch>
            <a:fillRect/>
          </a:stretch>
        </p:blipFill>
        <p:spPr>
          <a:xfrm>
            <a:off x="714348" y="1285860"/>
            <a:ext cx="7858180" cy="5286412"/>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71736" y="1571612"/>
            <a:ext cx="6072230" cy="3714776"/>
            <a:chOff x="533208" y="5030497"/>
            <a:chExt cx="7253532" cy="1096140"/>
          </a:xfrm>
        </p:grpSpPr>
        <p:sp>
          <p:nvSpPr>
            <p:cNvPr id="3" name="Round Same Side Corner Rectangle 2"/>
            <p:cNvSpPr/>
            <p:nvPr/>
          </p:nvSpPr>
          <p:spPr>
            <a:xfrm rot="5400000">
              <a:off x="3977759" y="2317655"/>
              <a:ext cx="1096140" cy="6521823"/>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ound Same Side Corner Rectangle 4"/>
            <p:cNvSpPr/>
            <p:nvPr/>
          </p:nvSpPr>
          <p:spPr>
            <a:xfrm>
              <a:off x="533208" y="5084006"/>
              <a:ext cx="7200024" cy="9891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endParaRPr lang="el-GR" sz="1000" kern="1200"/>
            </a:p>
            <a:p>
              <a:pPr marL="57150" lvl="1" indent="-57150" algn="l" defTabSz="444500">
                <a:lnSpc>
                  <a:spcPct val="90000"/>
                </a:lnSpc>
                <a:spcBef>
                  <a:spcPct val="0"/>
                </a:spcBef>
                <a:spcAft>
                  <a:spcPct val="15000"/>
                </a:spcAft>
                <a:buChar char="••"/>
              </a:pPr>
              <a:endParaRPr lang="el-GR" sz="1000" kern="1200"/>
            </a:p>
          </p:txBody>
        </p:sp>
      </p:grpSp>
      <p:grpSp>
        <p:nvGrpSpPr>
          <p:cNvPr id="5" name="Group 4"/>
          <p:cNvGrpSpPr/>
          <p:nvPr/>
        </p:nvGrpSpPr>
        <p:grpSpPr>
          <a:xfrm>
            <a:off x="428596" y="428604"/>
            <a:ext cx="1857388" cy="5929354"/>
            <a:chOff x="1" y="5331006"/>
            <a:chExt cx="533208" cy="761725"/>
          </a:xfrm>
        </p:grpSpPr>
        <p:sp>
          <p:nvSpPr>
            <p:cNvPr id="6" name="Chevron 5"/>
            <p:cNvSpPr/>
            <p:nvPr/>
          </p:nvSpPr>
          <p:spPr>
            <a:xfrm rot="5400000">
              <a:off x="-114258" y="5445265"/>
              <a:ext cx="761725" cy="533208"/>
            </a:xfrm>
            <a:prstGeom prst="chevron">
              <a:avLst/>
            </a:prstGeom>
            <a:solidFill>
              <a:schemeClr val="accent5">
                <a:lumMod val="40000"/>
                <a:lumOff val="6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Chevron 4"/>
            <p:cNvSpPr/>
            <p:nvPr/>
          </p:nvSpPr>
          <p:spPr>
            <a:xfrm>
              <a:off x="1" y="5597610"/>
              <a:ext cx="533208" cy="2285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l-GR" sz="2700" b="1" dirty="0" smtClean="0">
                  <a:solidFill>
                    <a:schemeClr val="accent2"/>
                  </a:solidFill>
                </a:rPr>
                <a:t>ΔΕΞΙΟΤΗΤΕΣ</a:t>
              </a:r>
              <a:endParaRPr lang="el-GR" sz="2700" b="1" kern="1200" dirty="0">
                <a:solidFill>
                  <a:schemeClr val="accent2"/>
                </a:solidFill>
              </a:endParaRPr>
            </a:p>
          </p:txBody>
        </p:sp>
      </p:grpSp>
      <p:sp>
        <p:nvSpPr>
          <p:cNvPr id="8" name="Rectangle 7"/>
          <p:cNvSpPr/>
          <p:nvPr/>
        </p:nvSpPr>
        <p:spPr>
          <a:xfrm>
            <a:off x="3428992" y="2214554"/>
            <a:ext cx="5143536" cy="1477328"/>
          </a:xfrm>
          <a:prstGeom prst="rect">
            <a:avLst/>
          </a:prstGeom>
        </p:spPr>
        <p:txBody>
          <a:bodyPr wrap="square">
            <a:spAutoFit/>
          </a:bodyPr>
          <a:lstStyle/>
          <a:p>
            <a:pPr algn="just"/>
            <a:r>
              <a:rPr lang="el-GR" dirty="0" smtClean="0">
                <a:latin typeface="Arial" charset="0"/>
                <a:cs typeface="Arial" charset="0"/>
              </a:rPr>
              <a:t>Να αποκτήσουν θετικές στάσεις και συμπεριφορές για το περιβάλλον</a:t>
            </a:r>
          </a:p>
          <a:p>
            <a:pPr algn="just"/>
            <a:r>
              <a:rPr lang="el-GR" dirty="0" smtClean="0">
                <a:latin typeface="Arial" charset="0"/>
                <a:cs typeface="Arial" charset="0"/>
              </a:rPr>
              <a:t>Να αισθάνονται συνυπεύθυνα για το περιβάλλον</a:t>
            </a:r>
          </a:p>
          <a:p>
            <a:pPr algn="just"/>
            <a:r>
              <a:rPr lang="el-GR" dirty="0" smtClean="0">
                <a:latin typeface="Arial" charset="0"/>
                <a:cs typeface="Arial" charset="0"/>
              </a:rPr>
              <a:t>Να αναπτύξουν ικανότητες συνεργασίας </a:t>
            </a:r>
            <a:r>
              <a:rPr lang="el-GR" b="1" dirty="0" smtClean="0">
                <a:latin typeface="Arial" charset="0"/>
                <a:cs typeface="Arial" charset="0"/>
              </a:rPr>
              <a:t>(ΣΤΑΣΕΙΣ – ΑΞΙΕΣ)</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θατρικο παιχνιδι.jpg"/>
          <p:cNvPicPr>
            <a:picLocks noGrp="1" noChangeAspect="1"/>
          </p:cNvPicPr>
          <p:nvPr>
            <p:ph idx="1"/>
          </p:nvPr>
        </p:nvPicPr>
        <p:blipFill>
          <a:blip r:embed="rId2"/>
          <a:stretch>
            <a:fillRect/>
          </a:stretch>
        </p:blipFill>
        <p:spPr>
          <a:xfrm>
            <a:off x="0" y="0"/>
            <a:ext cx="9144000" cy="6858000"/>
          </a:xfrm>
        </p:spPr>
      </p:pic>
      <p:sp>
        <p:nvSpPr>
          <p:cNvPr id="2" name="1 - Τίτλος"/>
          <p:cNvSpPr>
            <a:spLocks noGrp="1"/>
          </p:cNvSpPr>
          <p:nvPr>
            <p:ph type="title"/>
          </p:nvPr>
        </p:nvSpPr>
        <p:spPr>
          <a:xfrm>
            <a:off x="457200" y="428604"/>
            <a:ext cx="4043362" cy="2143140"/>
          </a:xfrm>
        </p:spPr>
        <p:txBody>
          <a:bodyPr>
            <a:normAutofit/>
          </a:bodyPr>
          <a:lstStyle/>
          <a:p>
            <a:pPr algn="ctr"/>
            <a:r>
              <a:rPr lang="el-GR" sz="2000" b="1" dirty="0" smtClean="0">
                <a:solidFill>
                  <a:schemeClr val="tx1"/>
                </a:solidFill>
                <a:latin typeface="Arial" pitchFamily="34" charset="0"/>
                <a:cs typeface="Arial" pitchFamily="34" charset="0"/>
              </a:rPr>
              <a:t>Δραματοποίηση του παραμυθιού «Η γέννηση του πρώτου δέντρου» και παρουσίαση του δρώμενου στους γονείς</a:t>
            </a:r>
            <a:endParaRPr lang="el-GR" sz="2000" dirty="0">
              <a:solidFill>
                <a:schemeClr val="tx1"/>
              </a:solidFill>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85728"/>
            <a:ext cx="8229600" cy="642942"/>
          </a:xfrm>
        </p:spPr>
        <p:txBody>
          <a:bodyPr>
            <a:normAutofit/>
          </a:bodyPr>
          <a:lstStyle/>
          <a:p>
            <a:pPr algn="ctr"/>
            <a:r>
              <a:rPr lang="el-GR" sz="3600" b="1" dirty="0" smtClean="0">
                <a:solidFill>
                  <a:schemeClr val="tx1"/>
                </a:solidFill>
                <a:latin typeface="Arial" pitchFamily="34" charset="0"/>
                <a:cs typeface="Arial" pitchFamily="34" charset="0"/>
              </a:rPr>
              <a:t>ΑΞΙΟΛΟΓΗΣΗ</a:t>
            </a:r>
            <a:endParaRPr lang="el-GR" sz="3600" b="1" dirty="0">
              <a:solidFill>
                <a:schemeClr val="tx1"/>
              </a:solidFill>
              <a:latin typeface="Arial" pitchFamily="34" charset="0"/>
              <a:cs typeface="Arial" pitchFamily="34" charset="0"/>
            </a:endParaRPr>
          </a:p>
        </p:txBody>
      </p:sp>
      <p:sp>
        <p:nvSpPr>
          <p:cNvPr id="3" name="2 - Θέση περιεχομένου"/>
          <p:cNvSpPr>
            <a:spLocks noGrp="1"/>
          </p:cNvSpPr>
          <p:nvPr>
            <p:ph idx="1"/>
          </p:nvPr>
        </p:nvSpPr>
        <p:spPr>
          <a:xfrm>
            <a:off x="0" y="928670"/>
            <a:ext cx="9144000" cy="5929330"/>
          </a:xfrm>
        </p:spPr>
        <p:txBody>
          <a:bodyPr>
            <a:normAutofit lnSpcReduction="10000"/>
          </a:bodyPr>
          <a:lstStyle/>
          <a:p>
            <a:pPr algn="ctr"/>
            <a:r>
              <a:rPr lang="el-GR" sz="2000" dirty="0" smtClean="0">
                <a:latin typeface="Arial" pitchFamily="34" charset="0"/>
                <a:cs typeface="Arial" pitchFamily="34" charset="0"/>
              </a:rPr>
              <a:t> </a:t>
            </a:r>
            <a:r>
              <a:rPr lang="el-GR" sz="2200" dirty="0" smtClean="0">
                <a:latin typeface="Arial" pitchFamily="34" charset="0"/>
                <a:cs typeface="Arial" pitchFamily="34" charset="0"/>
              </a:rPr>
              <a:t>Τα παιδιά κατά τη διάρκεια της επεξεργασίας του θέματος, καλλιέργησαν και ανέπτυξαν διαθεματικά δραστηριότητες που σχετίζονται και διατρέχουν όλα τα γνωστικά αντικείμενα του αναλυτικού προγράμματος. Το θέμα ανταποκρινόταν στις προϋπάρχουσες εμπειρίες, γνώσεις και στα ενδιαφέροντα των παιδιών.  Τα παιδιά αφηγήθηκαν, περιέγραψαν, παρήγαγαν γραπτό λόγο, δραματοποίησαν, ζωγράφισαν, πειραματίστηκαν προβληματίστηκαν και πάνω από όλα ευαισθητοποιήθηκαν απέναντι στο περιβάλλον.</a:t>
            </a:r>
          </a:p>
          <a:p>
            <a:pPr algn="ctr"/>
            <a:r>
              <a:rPr lang="el-GR" sz="2200" dirty="0" smtClean="0">
                <a:latin typeface="Arial" pitchFamily="34" charset="0"/>
                <a:cs typeface="Arial" pitchFamily="34" charset="0"/>
              </a:rPr>
              <a:t>	Όλες οι δράσεις υλοποιήθηκαν σε ένα κλίμα αγάπης, αποδοχής, σεβασμού.</a:t>
            </a:r>
          </a:p>
          <a:p>
            <a:pPr algn="ctr"/>
            <a:r>
              <a:rPr lang="el-GR" sz="2200" dirty="0" smtClean="0">
                <a:latin typeface="Arial" pitchFamily="34" charset="0"/>
                <a:cs typeface="Arial" pitchFamily="34" charset="0"/>
              </a:rPr>
              <a:t>	Το σχολείο άνοιξε στην κοινωνία και έδωσε τη δυνατότητα συνεργασίας τόσο με τους γονείς όσο και με φορείς όπως ο δήμος. </a:t>
            </a:r>
          </a:p>
          <a:p>
            <a:pPr algn="ctr"/>
            <a:r>
              <a:rPr lang="el-GR" sz="2200" dirty="0" smtClean="0">
                <a:latin typeface="Arial" pitchFamily="34" charset="0"/>
                <a:cs typeface="Arial" pitchFamily="34" charset="0"/>
              </a:rPr>
              <a:t>	Καθ΄όλη τη διάρκεια του προγράμματος η νηπιαγωγός συμμετείχε σε αυτό ως ισότιμο μέλος της ομάδας ενισχύοντας, ενθαρρύνοντας, δίνοντας πρωτοβουλίες, διευκολύνοντας και υποστηρίζοντας τις προσπάθειες των παιδιών.</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dirty="0" smtClean="0">
                <a:solidFill>
                  <a:schemeClr val="tx1"/>
                </a:solidFill>
                <a:latin typeface="Arial" pitchFamily="34" charset="0"/>
                <a:cs typeface="Arial" pitchFamily="34" charset="0"/>
              </a:rPr>
              <a:t>ΠΕΡΙΓΡΑΦΗ ΠΡΟΓΡΑΜΜΑΤΟΣ</a:t>
            </a:r>
            <a:endParaRPr lang="el-GR" sz="3600" dirty="0">
              <a:solidFill>
                <a:schemeClr val="tx1"/>
              </a:solidFill>
              <a:latin typeface="Arial" pitchFamily="34" charset="0"/>
              <a:cs typeface="Arial" pitchFamily="34" charset="0"/>
            </a:endParaRPr>
          </a:p>
        </p:txBody>
      </p:sp>
      <p:sp>
        <p:nvSpPr>
          <p:cNvPr id="3" name="2 - Θέση περιεχομένου"/>
          <p:cNvSpPr>
            <a:spLocks noGrp="1"/>
          </p:cNvSpPr>
          <p:nvPr>
            <p:ph idx="1"/>
          </p:nvPr>
        </p:nvSpPr>
        <p:spPr/>
        <p:txBody>
          <a:bodyPr>
            <a:normAutofit/>
          </a:bodyPr>
          <a:lstStyle/>
          <a:p>
            <a:pPr>
              <a:buNone/>
            </a:pPr>
            <a:r>
              <a:rPr lang="el-GR" sz="2000" dirty="0" smtClean="0">
                <a:latin typeface="Arial" pitchFamily="34" charset="0"/>
                <a:cs typeface="Arial" pitchFamily="34" charset="0"/>
              </a:rPr>
              <a:t>       Η αφορμή για την ενασχόλησή μας με το θέμα δόθηκε όταν κάποιο παιδί έφερε στο σχολείο κλαδιά φωτογραφίες από μια πρόσφατη εκδρομή του στο δάσος.</a:t>
            </a:r>
          </a:p>
          <a:p>
            <a:pPr>
              <a:buNone/>
            </a:pPr>
            <a:r>
              <a:rPr lang="el-GR" sz="2000" dirty="0" smtClean="0">
                <a:latin typeface="Arial" pitchFamily="34" charset="0"/>
                <a:cs typeface="Arial" pitchFamily="34" charset="0"/>
              </a:rPr>
              <a:t>     Έτσι δημιουργήθηκε ένας προβληματισμός σχετικά με το δάσος. </a:t>
            </a:r>
          </a:p>
          <a:p>
            <a:pPr>
              <a:buNone/>
            </a:pPr>
            <a:r>
              <a:rPr lang="el-GR" sz="2000" dirty="0" smtClean="0">
                <a:latin typeface="Arial" pitchFamily="34" charset="0"/>
                <a:cs typeface="Arial" pitchFamily="34" charset="0"/>
              </a:rPr>
              <a:t>      Μετά από συζήτηση τα παιδιά αποφάσισαν να ασχοληθούν με το δάος. Έτσι προέκυψαν οι εξής ενότητες :</a:t>
            </a:r>
          </a:p>
          <a:p>
            <a:r>
              <a:rPr lang="el-GR" sz="2000" dirty="0" smtClean="0">
                <a:latin typeface="Arial" pitchFamily="34" charset="0"/>
                <a:cs typeface="Arial" pitchFamily="34" charset="0"/>
              </a:rPr>
              <a:t>Γνωριμία με το δάσος</a:t>
            </a:r>
          </a:p>
          <a:p>
            <a:r>
              <a:rPr lang="el-GR" sz="2000" dirty="0" smtClean="0">
                <a:latin typeface="Arial" pitchFamily="34" charset="0"/>
                <a:cs typeface="Arial" pitchFamily="34" charset="0"/>
              </a:rPr>
              <a:t>Τα δάση απειλούνται </a:t>
            </a:r>
          </a:p>
          <a:p>
            <a:pPr lvl="0">
              <a:buNone/>
            </a:pPr>
            <a:endParaRPr lang="el-GR" sz="2000" dirty="0" smtClean="0">
              <a:latin typeface="Arial" pitchFamily="34" charset="0"/>
              <a:cs typeface="Arial" pitchFamily="34" charset="0"/>
            </a:endParaRPr>
          </a:p>
          <a:p>
            <a:pPr>
              <a:buNone/>
            </a:pPr>
            <a:r>
              <a:rPr lang="el-GR" sz="2000" dirty="0" smtClean="0">
                <a:latin typeface="Arial" pitchFamily="34" charset="0"/>
                <a:cs typeface="Arial" pitchFamily="34" charset="0"/>
              </a:rPr>
              <a:t>	Στη συνέχεια παραθέτουμε ενδεικτικές βιωματικές παιδαγωγικές δραστηριότητες, οι οποίες υλοποιήθηκαν σε όλη τη διάρκεια του προγράμματος. </a:t>
            </a:r>
          </a:p>
          <a:p>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0042"/>
            <a:ext cx="9144000" cy="1143000"/>
          </a:xfrm>
        </p:spPr>
        <p:txBody>
          <a:bodyPr>
            <a:normAutofit fontScale="90000"/>
          </a:bodyPr>
          <a:lstStyle/>
          <a:p>
            <a:r>
              <a:rPr lang="el-GR" sz="5400" dirty="0" smtClean="0"/>
              <a:t/>
            </a:r>
            <a:br>
              <a:rPr lang="el-GR" sz="5400" dirty="0" smtClean="0"/>
            </a:br>
            <a:r>
              <a:rPr lang="el-GR" sz="5400" dirty="0" smtClean="0"/>
              <a:t> </a:t>
            </a:r>
            <a:endParaRPr lang="el-GR" dirty="0"/>
          </a:p>
        </p:txBody>
      </p:sp>
      <p:pic>
        <p:nvPicPr>
          <p:cNvPr id="6" name="5 - Θέση περιεχομένου" descr="τι ειναι δάσος.jpg"/>
          <p:cNvPicPr>
            <a:picLocks noGrp="1" noChangeAspect="1"/>
          </p:cNvPicPr>
          <p:nvPr>
            <p:ph idx="1"/>
          </p:nvPr>
        </p:nvPicPr>
        <p:blipFill>
          <a:blip r:embed="rId2"/>
          <a:stretch>
            <a:fillRect/>
          </a:stretch>
        </p:blipFill>
        <p:spPr>
          <a:xfrm>
            <a:off x="571472" y="1428736"/>
            <a:ext cx="7937630" cy="5243782"/>
          </a:xfrm>
        </p:spPr>
      </p:pic>
      <p:sp>
        <p:nvSpPr>
          <p:cNvPr id="7" name="6 - TextBox"/>
          <p:cNvSpPr txBox="1"/>
          <p:nvPr/>
        </p:nvSpPr>
        <p:spPr>
          <a:xfrm>
            <a:off x="857224" y="357166"/>
            <a:ext cx="7500990" cy="1015663"/>
          </a:xfrm>
          <a:prstGeom prst="rect">
            <a:avLst/>
          </a:prstGeom>
          <a:noFill/>
        </p:spPr>
        <p:txBody>
          <a:bodyPr wrap="square" rtlCol="0">
            <a:spAutoFit/>
          </a:bodyPr>
          <a:lstStyle/>
          <a:p>
            <a:r>
              <a:rPr lang="el-GR" sz="2000" b="1" dirty="0" smtClean="0">
                <a:latin typeface="Arial" pitchFamily="34" charset="0"/>
                <a:cs typeface="Arial" pitchFamily="34" charset="0"/>
              </a:rPr>
              <a:t>Ανιχνεύοντας τις προϋπάρχουσες γνώσεις των παιδιών</a:t>
            </a:r>
          </a:p>
          <a:p>
            <a:pPr algn="ctr"/>
            <a:endParaRPr lang="el-GR" sz="2000" b="1" u="sng" dirty="0" smtClean="0">
              <a:latin typeface="Arial" pitchFamily="34" charset="0"/>
              <a:cs typeface="Arial" pitchFamily="34" charset="0"/>
            </a:endParaRPr>
          </a:p>
          <a:p>
            <a:pPr algn="ctr"/>
            <a:r>
              <a:rPr lang="el-GR" sz="2000" b="1" u="sng" dirty="0" smtClean="0">
                <a:latin typeface="Arial" pitchFamily="34" charset="0"/>
                <a:cs typeface="Arial" pitchFamily="34" charset="0"/>
              </a:rPr>
              <a:t>1 ) με συζήτηση</a:t>
            </a:r>
            <a:endParaRPr lang="el-GR" sz="2000" b="1" u="sng" dirty="0">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357166"/>
            <a:ext cx="8472518" cy="357190"/>
          </a:xfrm>
        </p:spPr>
        <p:txBody>
          <a:bodyPr>
            <a:normAutofit fontScale="90000"/>
          </a:bodyPr>
          <a:lstStyle/>
          <a:p>
            <a:pPr algn="ctr"/>
            <a:r>
              <a:rPr lang="el-GR" dirty="0" smtClean="0"/>
              <a:t/>
            </a:r>
            <a:br>
              <a:rPr lang="el-GR" dirty="0" smtClean="0"/>
            </a:br>
            <a:r>
              <a:rPr lang="el-GR" sz="2200" b="1" u="sng" dirty="0" smtClean="0">
                <a:solidFill>
                  <a:schemeClr val="tx1"/>
                </a:solidFill>
                <a:latin typeface="Arial" pitchFamily="34" charset="0"/>
                <a:cs typeface="Arial" pitchFamily="34" charset="0"/>
              </a:rPr>
              <a:t>2) με ζωγραφιές</a:t>
            </a:r>
            <a:endParaRPr lang="el-GR" sz="2200" b="1" u="sng" dirty="0">
              <a:solidFill>
                <a:schemeClr val="tx1"/>
              </a:solidFill>
              <a:latin typeface="Arial" pitchFamily="34" charset="0"/>
              <a:cs typeface="Arial" pitchFamily="34" charset="0"/>
            </a:endParaRPr>
          </a:p>
        </p:txBody>
      </p:sp>
      <p:pic>
        <p:nvPicPr>
          <p:cNvPr id="4" name="3 - Θέση περιεχομένου" descr="ζωγραφιεσ παιδιων.jpg"/>
          <p:cNvPicPr>
            <a:picLocks noGrp="1" noChangeAspect="1"/>
          </p:cNvPicPr>
          <p:nvPr>
            <p:ph idx="1"/>
          </p:nvPr>
        </p:nvPicPr>
        <p:blipFill>
          <a:blip r:embed="rId2"/>
          <a:stretch>
            <a:fillRect/>
          </a:stretch>
        </p:blipFill>
        <p:spPr>
          <a:xfrm>
            <a:off x="714348" y="1214422"/>
            <a:ext cx="7715304" cy="5357826"/>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κουκλοθέατρο με τα ζωα.jpg"/>
          <p:cNvPicPr>
            <a:picLocks noGrp="1" noChangeAspect="1"/>
          </p:cNvPicPr>
          <p:nvPr>
            <p:ph idx="1"/>
          </p:nvPr>
        </p:nvPicPr>
        <p:blipFill>
          <a:blip r:embed="rId2"/>
          <a:stretch>
            <a:fillRect/>
          </a:stretch>
        </p:blipFill>
        <p:spPr>
          <a:xfrm>
            <a:off x="785786" y="642918"/>
            <a:ext cx="7929618" cy="5911471"/>
          </a:xfrm>
        </p:spPr>
      </p:pic>
      <p:sp>
        <p:nvSpPr>
          <p:cNvPr id="2" name="1 - Τίτλος"/>
          <p:cNvSpPr>
            <a:spLocks noGrp="1"/>
          </p:cNvSpPr>
          <p:nvPr>
            <p:ph type="title"/>
          </p:nvPr>
        </p:nvSpPr>
        <p:spPr>
          <a:xfrm>
            <a:off x="500034" y="0"/>
            <a:ext cx="8229600" cy="785818"/>
          </a:xfrm>
        </p:spPr>
        <p:txBody>
          <a:bodyPr>
            <a:normAutofit/>
          </a:bodyPr>
          <a:lstStyle/>
          <a:p>
            <a:pPr algn="ctr"/>
            <a:r>
              <a:rPr lang="el-GR" sz="2000" b="1" u="sng" dirty="0" smtClean="0">
                <a:latin typeface="Arial" pitchFamily="34" charset="0"/>
                <a:cs typeface="Arial" pitchFamily="34" charset="0"/>
              </a:rPr>
              <a:t>3</a:t>
            </a:r>
            <a:r>
              <a:rPr lang="el-GR" sz="2000" b="1" u="sng" dirty="0" smtClean="0">
                <a:solidFill>
                  <a:schemeClr val="tx1"/>
                </a:solidFill>
                <a:latin typeface="Arial" pitchFamily="34" charset="0"/>
                <a:cs typeface="Arial" pitchFamily="34" charset="0"/>
              </a:rPr>
              <a:t>) με κουκλοθέατρο «πως είναι το δάσος άραγε;»</a:t>
            </a:r>
            <a:br>
              <a:rPr lang="el-GR" sz="2000" b="1" u="sng" dirty="0" smtClean="0">
                <a:solidFill>
                  <a:schemeClr val="tx1"/>
                </a:solidFill>
                <a:latin typeface="Arial" pitchFamily="34" charset="0"/>
                <a:cs typeface="Arial" pitchFamily="34" charset="0"/>
              </a:rPr>
            </a:br>
            <a:endParaRPr lang="el-GR" sz="2000" b="1" u="sng" dirty="0">
              <a:solidFill>
                <a:schemeClr val="tx1"/>
              </a:solidFill>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TotalTime>
  <Words>719</Words>
  <PresentationFormat>On-screen Show (4:3)</PresentationFormat>
  <Paragraphs>84</Paragraphs>
  <Slides>51</Slides>
  <Notes>0</Notes>
  <HiddenSlides>0</HiddenSlides>
  <MMClips>1</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«Γνωρίζοντας το δάσος»</vt:lpstr>
      <vt:lpstr>    Η παρούσα εργασία αφορά την υλοποίηση ενός προγράμματος περιβαλλοντικής αγωγής με κεντρικό άξονα το δάσος.     Οι δράσεις οι οποίες αναδύθηκαν μέσα από την προσέγγιση του θέματος συνδέονται και διατρέχουν όλες σχεδόν τις γνωστικές περιοχές του Αναλυτικού Προγράμματος του Νηπιαγωγείου και πραγματοποιήθηκαν τόσο εντός της τάξης όσο και εκτός του σχολείου με επισκέψεις και συνεργασία με κοινωνικούς φορείς, θεσμούς και γονείς. </vt:lpstr>
      <vt:lpstr>ΣΚΟΠΟΣ ΤΟΥ ΠΡΟΓΡΑΜΜΑΤΟΣ</vt:lpstr>
      <vt:lpstr>Slide 4</vt:lpstr>
      <vt:lpstr>Slide 5</vt:lpstr>
      <vt:lpstr>ΠΕΡΙΓΡΑΦΗ ΠΡΟΓΡΑΜΜΑΤΟΣ</vt:lpstr>
      <vt:lpstr>  </vt:lpstr>
      <vt:lpstr> 2) με ζωγραφιές</vt:lpstr>
      <vt:lpstr>3) με κουκλοθέατρο «πως είναι το δάσος άραγε;» </vt:lpstr>
      <vt:lpstr>4) Με αναζήτηση πληροφοριών στο διαδίκτυο</vt:lpstr>
      <vt:lpstr>Τι θέλουμε να κάνουμε  για το δάσος;    </vt:lpstr>
      <vt:lpstr>Slide 12</vt:lpstr>
      <vt:lpstr>Επισκεπτόμαστε τα δασάκι κοντά στο σχολείο μας Παρατηρούμε το δέντρο, τον κορμό του, (η ομάδα επιστημόνων)  </vt:lpstr>
      <vt:lpstr>νιώθουμε το δάσος</vt:lpstr>
      <vt:lpstr> Η ομάδα των κυνηγών του θησαυρού του δάσους συλλέγει  υλικά</vt:lpstr>
      <vt:lpstr> Έτσι μας αρέσει  το δάσος!!!!!!  Η ομάδα των ζωγράφων αποτυπώνει το δάσος</vt:lpstr>
      <vt:lpstr>Ζωγραφίζουμε στον υπολογιστή το δάσος</vt:lpstr>
      <vt:lpstr>Και  δημιουργούμε pazl</vt:lpstr>
      <vt:lpstr>Παίζουμε εικονόλεξο με θέμα τα φυτά του δάσους </vt:lpstr>
      <vt:lpstr>Δράση ανασύνθεσης πρότασης με θέμα το δάσος </vt:lpstr>
      <vt:lpstr>Χωρίζουμε τα δέντρα σε αειθαλή και φυλλοβόλα </vt:lpstr>
      <vt:lpstr>Slide 22</vt:lpstr>
      <vt:lpstr>Slide 23</vt:lpstr>
      <vt:lpstr>Μαθαίνουμε το γράμμα Δ στον υπολογιστή</vt:lpstr>
      <vt:lpstr>Μετρώντας τους δακτυλίους μαθαίνουμε πόσο χρονών είναι το δέντρο </vt:lpstr>
      <vt:lpstr>Δημιουργούμε κατασκευές</vt:lpstr>
      <vt:lpstr>Διάφορες εργασίες των παιδιών  </vt:lpstr>
      <vt:lpstr>Παίζουμε το παιχνίδι «συνάντηση με ένα δέντρο» </vt:lpstr>
      <vt:lpstr>Αναζητούμε πληροφορίες για τα ζώα του δάσους</vt:lpstr>
      <vt:lpstr>Παίζουμε κουκλοθέατρο   και μαθαίνουμε τα ζώα του δάσους  </vt:lpstr>
      <vt:lpstr>Φτιάχνουμε το βιβλίο των ζώων</vt:lpstr>
      <vt:lpstr>Παίζουμε το ΛΥΚΕ – ΛΥΚΕ ΕΙΣΑΙ ΕΔΩ;</vt:lpstr>
      <vt:lpstr>Φτιάχνουμε το δάσος όπως είναι όλες τις εποχές </vt:lpstr>
      <vt:lpstr>Slide 34</vt:lpstr>
      <vt:lpstr>Κατασκευάζουμε μακέτα με ζώα και φυτά του δάσους </vt:lpstr>
      <vt:lpstr> Παριστάνουμε τα δέντρα του δάσους (είμαστε σπόροι, μετά γινόμαστε δέντρα, ανοίγουμε τα κλαδιά μας, λυγίζουμε από τον αέρα)  παίζουμε την κοκκινοσκουφίτσα</vt:lpstr>
      <vt:lpstr>  Παίζουμε το παιχνίδι «οι αλεπούδες» (δε φοβάμαι εγώ, διόλου τον κυνηγό, στο δέντρο μου θα τρέξω αμέσως να κρυφτώ)  </vt:lpstr>
      <vt:lpstr>Δημιουργήσαμε ιστορίες με θέμα το δάσος «Ο κυνηγός» «Μια ημέρα στο δάσος γεμάτη περιπέτεια» «Το αλφαβητάρι του δάσους»  </vt:lpstr>
      <vt:lpstr>και συμπληρώσαμε το φυτολόγιο του σχολείου</vt:lpstr>
      <vt:lpstr>Διαβάσαμε το παραμύθι «το καμένο δάσος» και το ζωγραφίσαμε </vt:lpstr>
      <vt:lpstr>Αιτίες καταστροφής των δασών</vt:lpstr>
      <vt:lpstr>Slide 42</vt:lpstr>
      <vt:lpstr>Παίζουμε κουκλοθέατρο  «ελάτε να σώσουμε το δάσος» </vt:lpstr>
      <vt:lpstr>  Παίζουμε παιχνίδι ντόμινο για να θυμόμαστε από τι καταστρέφονται τα δάση </vt:lpstr>
      <vt:lpstr>Κανόνες για την επίσκεψη στο δάσος όπως μας ενημέρωσε ο υπεύθυνος της πυροσβεστικής</vt:lpstr>
      <vt:lpstr>Φτιάχνουμε πλακάτ με συνθήματα και ενημερώνουμε τους γείτονες για την καταστροφή των δασών (αγαπάτε το δάσος, μην πετάτε σκουπίδια στο δάσος, προστατέψτε το δάσος από τη φωτιά……) </vt:lpstr>
      <vt:lpstr> Γράφουμε γράμμα στον δήμαρχο ζητώντας του να μας δώσει δέντρα για να φυτέψουμε στην αυλή μας </vt:lpstr>
      <vt:lpstr>Slide 48</vt:lpstr>
      <vt:lpstr>Παίρνουμε δέντρα από το φυτώριο Πάρνηθας και τον κήπο του Διομήδους και με τις οδηγίες του γεωπόνου τα φυτεύουμε</vt:lpstr>
      <vt:lpstr>Δραματοποίηση του παραμυθιού «Η γέννηση του πρώτου δέντρου» και παρουσίαση του δρώμενου στους γονείς</vt:lpstr>
      <vt:lpstr>ΑΞΙΟΛΟΓΗΣΗ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“Γνωρίζοντας το δάσος”</dc:title>
  <dc:creator>ΜΑΡΙΑ</dc:creator>
  <cp:lastModifiedBy>CHRISTINA</cp:lastModifiedBy>
  <cp:revision>174</cp:revision>
  <dcterms:created xsi:type="dcterms:W3CDTF">2015-05-09T16:29:49Z</dcterms:created>
  <dcterms:modified xsi:type="dcterms:W3CDTF">2015-08-02T15:27:58Z</dcterms:modified>
</cp:coreProperties>
</file>