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501" r:id="rId3"/>
    <p:sldId id="476" r:id="rId4"/>
    <p:sldId id="518" r:id="rId5"/>
    <p:sldId id="519" r:id="rId6"/>
    <p:sldId id="520" r:id="rId7"/>
    <p:sldId id="521" r:id="rId8"/>
    <p:sldId id="525" r:id="rId9"/>
    <p:sldId id="526" r:id="rId10"/>
    <p:sldId id="450" r:id="rId11"/>
    <p:sldId id="451" r:id="rId12"/>
    <p:sldId id="452" r:id="rId13"/>
    <p:sldId id="453" r:id="rId14"/>
    <p:sldId id="454" r:id="rId15"/>
    <p:sldId id="455" r:id="rId16"/>
    <p:sldId id="462" r:id="rId17"/>
    <p:sldId id="463" r:id="rId18"/>
    <p:sldId id="464" r:id="rId19"/>
    <p:sldId id="465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61" r:id="rId29"/>
    <p:sldId id="522" r:id="rId30"/>
    <p:sldId id="523" r:id="rId31"/>
    <p:sldId id="524" r:id="rId32"/>
    <p:sldId id="34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8205EF-0ACC-4460-80E5-63A2A4155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15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F9F410-6233-4AE2-8BD5-097DF26B61B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94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9F410-6233-4AE2-8BD5-097DF26B61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7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275" y="1422401"/>
            <a:ext cx="7810500" cy="421640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4800" y="6521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5F94C85-0521-48E9-98C1-A33D26788C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81345B0-B196-4ED4-86BD-D7B8BE6ADB48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0300"/>
            <a:ext cx="2057400" cy="49958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0300"/>
            <a:ext cx="6019800" cy="4995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8BD07-DD86-4312-B26C-863557F799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AF3970C-25D1-4733-9DC4-12551A098080}" type="datetime1">
              <a:rPr lang="fr-FR" smtClean="0"/>
              <a:t>7/6/15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57D1F2-9018-4B8A-91D5-8C2D7628B0BD}" type="datetime1">
              <a:rPr lang="fr-FR" smtClean="0"/>
              <a:t>7/6/15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83D7E0-8A51-4F60-A17C-A3120D2EC0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Pathway consortium meeting - 18-20/02/2013 - WP6: Workshop in Volos</a:t>
            </a:r>
          </a:p>
        </p:txBody>
      </p:sp>
    </p:spTree>
    <p:extLst>
      <p:ext uri="{BB962C8B-B14F-4D97-AF65-F5344CB8AC3E}">
        <p14:creationId xmlns:p14="http://schemas.microsoft.com/office/powerpoint/2010/main" val="4208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129F-4DB9-4E98-8549-71D49449C5D1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94C85-0521-48E9-98C1-A33D26788C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14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24536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Courier New" pitchFamily="49" charset="0"/>
              <a:buChar char="o"/>
              <a:defRPr sz="2200"/>
            </a:lvl1pPr>
            <a:lvl2pPr marL="742950" indent="-285750">
              <a:buClr>
                <a:srgbClr val="0070C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70C0"/>
              </a:buClr>
              <a:buFont typeface="Wingdings" pitchFamily="2" charset="2"/>
              <a:buChar char="ü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C29-B973-4357-9E7A-AF458DDC8225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94C85-0521-48E9-98C1-A33D26788C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4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CDA4-4705-43A4-B0AE-012D93346C65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B757-A121-46BE-9B80-56945D8B1241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2EE4-A8B8-46D3-8743-0ADB9FF42419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09D1-1DDB-44A8-B7DF-033D04807957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AD3D-5E2A-4F88-B0DD-05F25922D09A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4800" y="6521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5F94C85-0521-48E9-98C1-A33D26788C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FD5CC58C-B55B-45AB-9805-1C55AE5103F1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96E-E0F1-4EEC-B530-20CC07DD01B4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1F08-2758-4ACC-AFCE-7377121F09BB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2688914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908720"/>
            <a:ext cx="9134475" cy="541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99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3860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68AD-F6A0-476C-9F09-BD9604C0845F}" type="datetime1">
              <a:rPr lang="fr-FR" smtClean="0"/>
              <a:t>7/6/15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Pathway consortium meeting - 18-20/02/2013 - WP6: Workshop in Volos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234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B0E4-97C9-4FCC-ACA4-32D36925A296}" type="datetime1">
              <a:rPr lang="fr-FR" smtClean="0"/>
              <a:t>7/6/15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Pathway consortium meeting - 18-20/02/2013 - WP6: Workshop in Volos</a:t>
            </a:r>
            <a:endParaRPr lang="fr-FR" dirty="0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6929-2CA3-438C-99DB-997E2AA9D5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3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35BA-34A4-4439-8A60-275410AC944B}" type="datetime1">
              <a:rPr kumimoji="0" lang="fr-FR" smtClean="0"/>
              <a:t>7/6/15</a:t>
            </a:fld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5897563"/>
            <a:ext cx="3200400" cy="366712"/>
          </a:xfrm>
          <a:prstGeom prst="rect">
            <a:avLst/>
          </a:prstGeom>
        </p:spPr>
        <p:txBody>
          <a:bodyPr/>
          <a:lstStyle/>
          <a:p>
            <a:r>
              <a:rPr kumimoji="0" lang="en-GB" smtClean="0"/>
              <a:t>Pathway consortium meeting - 18-20/02/2013 - WP6: Workshop in Volos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el-GR"/>
          </a:p>
        </p:txBody>
      </p:sp>
    </p:spTree>
    <p:extLst>
      <p:ext uri="{BB962C8B-B14F-4D97-AF65-F5344CB8AC3E}">
        <p14:creationId xmlns:p14="http://schemas.microsoft.com/office/powerpoint/2010/main" val="98757959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72C58-7615-403F-8D86-2298A617F9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3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50232AA0-ED4E-4C95-8506-7A78CC99C75D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F7E5-1BA5-44BC-B7E6-43BE6D80F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3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C077E0D-BF6B-4208-B6D6-370FA53D2AD9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6BEEC-D902-4EDA-8D01-F2580B03E9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941CA39A-D0B4-4B20-8702-B545057E3B62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4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A5924-03A9-4308-AAB4-09354041E2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0F8A1AED-EFC2-45A5-BE60-35BFEDA2A7E5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7500"/>
            <a:ext cx="5111750" cy="453866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4A28-68FA-4AA6-9619-12AE8DF287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3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771213ED-FDC8-4677-A6CF-083DC99881EE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6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1900"/>
            <a:ext cx="5486400" cy="3495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52115-B488-4EC0-B85F-670DC2B99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EF1AA-8679-4358-8A41-D09D2CD0C4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A6B3299C-AAB5-43B0-BD29-4F1CA861F015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5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9600" y="5655734"/>
            <a:ext cx="2031999" cy="795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1200"/>
              </a:spcAft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4800" y="6521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95F94C85-0521-48E9-98C1-A33D26788C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530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64A21A1-C9B4-4F4E-9A2F-D8C8385A68E1}" type="datetime1">
              <a:rPr lang="fr-FR" smtClean="0"/>
              <a:t>7/6/15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0.wp.com/mfeldstein.com/wp-content/uploads/2011/08/DI_LMS_Predictions729screen.jpg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91166"/>
            <a:ext cx="9217972" cy="1092199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/>
              <a:t>Open </a:t>
            </a:r>
            <a:r>
              <a:rPr lang="en-US" sz="2800" b="1" dirty="0"/>
              <a:t>Discovery Space: </a:t>
            </a:r>
            <a:endParaRPr lang="en-US" sz="2800" b="1" dirty="0" smtClean="0"/>
          </a:p>
          <a:p>
            <a:pPr algn="ctr"/>
            <a:r>
              <a:rPr lang="en-US" sz="2800" dirty="0" smtClean="0"/>
              <a:t>A </a:t>
            </a:r>
            <a:r>
              <a:rPr lang="en-US" sz="2800" dirty="0"/>
              <a:t>social platform for school </a:t>
            </a:r>
            <a:r>
              <a:rPr lang="en-US" sz="2800" dirty="0" smtClean="0"/>
              <a:t>communities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40818" y="4103916"/>
            <a:ext cx="3536649" cy="1060751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rgbClr val="04244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Content Placeholder 3"/>
          <p:cNvPicPr>
            <a:picLocks noGrp="1" noChangeAspect="1"/>
          </p:cNvPicPr>
          <p:nvPr>
            <p:ph idx="1"/>
          </p:nvPr>
        </p:nvPicPr>
        <p:blipFill>
          <a:blip cstate="print"/>
          <a:stretch>
            <a:fillRect/>
          </a:stretch>
        </p:blipFill>
        <p:spPr>
          <a:xfrm>
            <a:off x="457200" y="1756901"/>
            <a:ext cx="8229600" cy="4212560"/>
          </a:xfrm>
          <a:prstGeom prst="rect">
            <a:avLst/>
          </a:prstGeom>
        </p:spPr>
      </p:pic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136358" y="0"/>
            <a:ext cx="8077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School Innovation Model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588" y="1916832"/>
            <a:ext cx="8727412" cy="41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31013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Ορθογώνιο 61"/>
          <p:cNvSpPr/>
          <p:nvPr/>
        </p:nvSpPr>
        <p:spPr>
          <a:xfrm>
            <a:off x="107950" y="764704"/>
            <a:ext cx="8774113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0" name="Picture 34" descr="http://i-stream.gr/wp-content/uploads/2012/11/server_room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32" y="1266446"/>
            <a:ext cx="13017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C:\Users\kolovou\Documents\Projects\ODS\Cluster II\LK\Alingment - Integration - Moodle\Moodle Logo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2" y="1775276"/>
            <a:ext cx="638464" cy="4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kolovou\Dropbox\ICONS\icons_geothink\student1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90" y="3991408"/>
            <a:ext cx="525290" cy="5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46" y="841997"/>
            <a:ext cx="1648721" cy="434341"/>
          </a:xfrm>
          <a:prstGeom prst="rect">
            <a:avLst/>
          </a:prstGeom>
        </p:spPr>
      </p:pic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654800" y="65214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5F94C85-0521-48E9-98C1-A33D26788C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854667" y="68018"/>
            <a:ext cx="7139514" cy="643466"/>
          </a:xfrm>
        </p:spPr>
        <p:txBody>
          <a:bodyPr>
            <a:noAutofit/>
          </a:bodyPr>
          <a:lstStyle/>
          <a:p>
            <a:r>
              <a:rPr lang="en-US" sz="2400" b="1" dirty="0"/>
              <a:t>ODS Academies and Communities to support the introduction of innovation in schools</a:t>
            </a:r>
            <a:endParaRPr lang="el-GR" sz="2400" b="1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 rot="18994">
            <a:off x="3488505" y="2238645"/>
            <a:ext cx="23338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 algn="ctr"/>
            <a:r>
              <a:rPr lang="en-US" sz="1500" dirty="0"/>
              <a:t>ODS public cloud </a:t>
            </a:r>
            <a:r>
              <a:rPr lang="en-US" sz="1500" dirty="0" smtClean="0"/>
              <a:t>infrastructure</a:t>
            </a:r>
          </a:p>
          <a:p>
            <a:pPr marL="280988" algn="ctr"/>
            <a:r>
              <a:rPr lang="en-US" sz="1500" dirty="0" smtClean="0"/>
              <a:t>(ODS users data, ed. Resources, social data)</a:t>
            </a:r>
          </a:p>
          <a:p>
            <a:pPr marL="280988" algn="ctr"/>
            <a:r>
              <a:rPr lang="en-US" sz="1500" dirty="0" smtClean="0"/>
              <a:t>-</a:t>
            </a:r>
            <a:r>
              <a:rPr lang="en-US" sz="1500" dirty="0"/>
              <a:t>computing </a:t>
            </a:r>
            <a:r>
              <a:rPr lang="en-US" sz="1500" dirty="0" smtClean="0"/>
              <a:t>power</a:t>
            </a:r>
          </a:p>
          <a:p>
            <a:pPr marL="280988" algn="ctr"/>
            <a:r>
              <a:rPr lang="en-US" sz="1500" dirty="0" smtClean="0"/>
              <a:t>- high availability </a:t>
            </a:r>
            <a:endParaRPr lang="en-US" sz="1500" dirty="0"/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 rot="18994">
            <a:off x="99921" y="4084022"/>
            <a:ext cx="1595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500" b="1" dirty="0" err="1" smtClean="0">
                <a:solidFill>
                  <a:srgbClr val="A50021"/>
                </a:solidFill>
              </a:rPr>
              <a:t>MyDiscoverySpace</a:t>
            </a:r>
            <a:r>
              <a:rPr lang="en-US" sz="1500" b="1" dirty="0" smtClean="0">
                <a:solidFill>
                  <a:srgbClr val="A50021"/>
                </a:solidFill>
              </a:rPr>
              <a:t> Portals</a:t>
            </a:r>
          </a:p>
          <a:p>
            <a:r>
              <a:rPr lang="en-US" sz="1200" dirty="0" smtClean="0"/>
              <a:t>(e.g</a:t>
            </a:r>
            <a:r>
              <a:rPr lang="en-US" sz="1200" dirty="0"/>
              <a:t>. </a:t>
            </a:r>
            <a:r>
              <a:rPr lang="en-US" sz="1200" dirty="0" smtClean="0"/>
              <a:t>school, national, thematic communities)</a:t>
            </a:r>
            <a:endParaRPr lang="en-US" sz="2400" dirty="0">
              <a:cs typeface="Arial" charset="0"/>
              <a:sym typeface="Arial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 rot="18994">
            <a:off x="6803439" y="1922925"/>
            <a:ext cx="216943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/>
            <a:r>
              <a:rPr lang="en-US" sz="1500" dirty="0" smtClean="0"/>
              <a:t>External Educational Repositories &amp; Aggregators</a:t>
            </a:r>
          </a:p>
          <a:p>
            <a:pPr marL="280988"/>
            <a:r>
              <a:rPr lang="en-US" sz="1200" dirty="0" smtClean="0"/>
              <a:t>(</a:t>
            </a:r>
            <a:r>
              <a:rPr lang="en-US" sz="1200" dirty="0"/>
              <a:t>e.g. </a:t>
            </a:r>
            <a:r>
              <a:rPr lang="en-US" sz="1200" dirty="0" smtClean="0"/>
              <a:t>TES Connect)</a:t>
            </a:r>
            <a:endParaRPr lang="en-US" sz="2400" dirty="0">
              <a:cs typeface="Arial" charset="0"/>
              <a:sym typeface="Arial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90356" y="914765"/>
            <a:ext cx="338138" cy="15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8733">
            <a:off x="6385361" y="1235500"/>
            <a:ext cx="403531" cy="27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193">
            <a:off x="1672759" y="2699464"/>
            <a:ext cx="471618" cy="94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/>
          </p:cNvSpPr>
          <p:nvPr/>
        </p:nvSpPr>
        <p:spPr bwMode="auto">
          <a:xfrm rot="18994">
            <a:off x="2007529" y="3020088"/>
            <a:ext cx="170645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/>
            <a:r>
              <a:rPr lang="en-US" sz="1500" dirty="0"/>
              <a:t>User-generated </a:t>
            </a:r>
            <a:r>
              <a:rPr lang="en-US" sz="1500" dirty="0" smtClean="0"/>
              <a:t>educational content</a:t>
            </a:r>
            <a:endParaRPr lang="en-US" sz="2400" dirty="0">
              <a:cs typeface="Arial" charset="0"/>
              <a:sym typeface="Arial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684">
            <a:off x="2987268" y="1559422"/>
            <a:ext cx="761947" cy="119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9 - TextBox"/>
          <p:cNvSpPr txBox="1">
            <a:spLocks noChangeArrowheads="1"/>
          </p:cNvSpPr>
          <p:nvPr/>
        </p:nvSpPr>
        <p:spPr bwMode="auto">
          <a:xfrm>
            <a:off x="1526500" y="1282222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/>
              <a:t>School </a:t>
            </a:r>
            <a:r>
              <a:rPr lang="en-US" sz="1400" dirty="0" smtClean="0"/>
              <a:t>pages, Blogs </a:t>
            </a:r>
            <a:r>
              <a:rPr lang="en-US" sz="1400" dirty="0"/>
              <a:t>&amp; portals</a:t>
            </a:r>
            <a:endParaRPr lang="el-GR" sz="1400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848">
            <a:off x="536796" y="2393936"/>
            <a:ext cx="457537" cy="9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6037">
            <a:off x="772259" y="2444311"/>
            <a:ext cx="504059" cy="50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2331">
            <a:off x="1419617" y="4229717"/>
            <a:ext cx="339725" cy="9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2">
            <a:off x="1374000" y="4448953"/>
            <a:ext cx="339725" cy="8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8"/>
          <p:cNvSpPr>
            <a:spLocks/>
          </p:cNvSpPr>
          <p:nvPr/>
        </p:nvSpPr>
        <p:spPr bwMode="auto">
          <a:xfrm rot="18994">
            <a:off x="1970726" y="5415075"/>
            <a:ext cx="173519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/>
            <a:r>
              <a:rPr lang="en-US" sz="1500" dirty="0" smtClean="0"/>
              <a:t>School Action Plans and e-maturity Data</a:t>
            </a:r>
            <a:endParaRPr lang="en-US" sz="2400" dirty="0">
              <a:cs typeface="Arial" charset="0"/>
              <a:sym typeface="Arial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5564">
            <a:off x="1881102" y="3543072"/>
            <a:ext cx="339725" cy="109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9726">
            <a:off x="1763027" y="3683919"/>
            <a:ext cx="339725" cy="109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8"/>
          <p:cNvSpPr>
            <a:spLocks/>
          </p:cNvSpPr>
          <p:nvPr/>
        </p:nvSpPr>
        <p:spPr bwMode="auto">
          <a:xfrm rot="18994">
            <a:off x="2953937" y="4129255"/>
            <a:ext cx="15192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/>
            <a:r>
              <a:rPr lang="en-US" sz="1500" dirty="0"/>
              <a:t>Teachers Competence Profiles</a:t>
            </a:r>
            <a:endParaRPr lang="en-US" sz="1500" dirty="0">
              <a:sym typeface="Arial" charset="0"/>
            </a:endParaRPr>
          </a:p>
        </p:txBody>
      </p:sp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34" flipH="1">
            <a:off x="4744737" y="2224207"/>
            <a:ext cx="400622" cy="19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2084">
            <a:off x="3930279" y="4624700"/>
            <a:ext cx="554769" cy="7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42 - TextBox"/>
          <p:cNvSpPr txBox="1">
            <a:spLocks noChangeArrowheads="1"/>
          </p:cNvSpPr>
          <p:nvPr/>
        </p:nvSpPr>
        <p:spPr bwMode="auto">
          <a:xfrm>
            <a:off x="4904173" y="5204427"/>
            <a:ext cx="1368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dirty="0">
                <a:latin typeface="Arial" pitchFamily="34" charset="0"/>
                <a:ea typeface="+mn-ea"/>
              </a:rPr>
              <a:t>ODS Academies</a:t>
            </a:r>
            <a:endParaRPr lang="el-GR" sz="1500" dirty="0">
              <a:latin typeface="Arial" pitchFamily="34" charset="0"/>
              <a:ea typeface="+mn-ea"/>
            </a:endParaRPr>
          </a:p>
        </p:txBody>
      </p:sp>
      <p:pic>
        <p:nvPicPr>
          <p:cNvPr id="49" name="Picture 3" descr="E:\ED\personal\icons\database\databas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53" y="1276338"/>
            <a:ext cx="515961" cy="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E:\ED\personal\icons\database\databas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92" y="1388747"/>
            <a:ext cx="515961" cy="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E:\ED\personal\icons\database\databas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19" y="1195363"/>
            <a:ext cx="515961" cy="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:\ED\personal\icons\database\1905749255312757880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18" y="3072192"/>
            <a:ext cx="579853" cy="5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E:\ED\personal\icons\database\1905749255312757880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71" y="3212979"/>
            <a:ext cx="579853" cy="5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E:\ED\personal\icons\database\1905749255312757880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93" y="3411555"/>
            <a:ext cx="579853" cy="5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78" y="1444147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73" y="2060679"/>
            <a:ext cx="438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openclipart.org/image/300px/svg_to_png/34117/ruota_dentata_2_architet_01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73" y="1582895"/>
            <a:ext cx="570942" cy="6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lovou\Documents\Projects\ODS\PM - Reporting\ODS deliverables_Year_2\mockups\developers-academy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85" y="4047918"/>
            <a:ext cx="601662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lovou\Documents\Projects\ODS\PM - Reporting\ODS deliverables_Year_2\mockups\teachers-academy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1" y="4169270"/>
            <a:ext cx="570890" cy="5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lovou\Documents\Projects\ODS\PM - Reporting\ODS deliverables_Year_2\mockups\content-providers-academy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74" y="4622693"/>
            <a:ext cx="528027" cy="5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lovou\Documents\Projects\ODS\PM - Reporting\ODS deliverables_Year_2\mockups\parents-academy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49" y="4562788"/>
            <a:ext cx="563037" cy="56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672" y="3464873"/>
            <a:ext cx="468712" cy="46296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33" y="3093014"/>
            <a:ext cx="468712" cy="46296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621" y="3469999"/>
            <a:ext cx="468712" cy="462963"/>
          </a:xfrm>
          <a:prstGeom prst="rect">
            <a:avLst/>
          </a:prstGeom>
        </p:spPr>
      </p:pic>
      <p:pic>
        <p:nvPicPr>
          <p:cNvPr id="5128" name="Picture 8" descr="http://openclipart.org/image/300px/svg_to_png/182517/paper-notes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26" y="4924488"/>
            <a:ext cx="480464" cy="4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openclipart.org/image/300px/svg_to_png/182517/paper-notes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93" y="5232848"/>
            <a:ext cx="480464" cy="4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3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35" y="2439906"/>
            <a:ext cx="304674" cy="36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4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49" y="2665843"/>
            <a:ext cx="310917" cy="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5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84" y="2484417"/>
            <a:ext cx="336544" cy="3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60"/>
          <p:cNvSpPr/>
          <p:nvPr/>
        </p:nvSpPr>
        <p:spPr>
          <a:xfrm>
            <a:off x="278823" y="2837143"/>
            <a:ext cx="1504715" cy="1437668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0" name="Picture 8" descr="http://openclipart.org/image/300px/svg_to_png/182517/paper-notes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51" y="4314948"/>
            <a:ext cx="480464" cy="4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8"/>
          <p:cNvSpPr>
            <a:spLocks/>
          </p:cNvSpPr>
          <p:nvPr/>
        </p:nvSpPr>
        <p:spPr bwMode="auto">
          <a:xfrm rot="18994">
            <a:off x="7021004" y="4003183"/>
            <a:ext cx="216943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8" bIns="0">
            <a:spAutoFit/>
          </a:bodyPr>
          <a:lstStyle/>
          <a:p>
            <a:pPr marL="280988"/>
            <a:r>
              <a:rPr lang="en-US" sz="1500" dirty="0" smtClean="0"/>
              <a:t>External Educational Repositories &amp; Aggregators</a:t>
            </a:r>
          </a:p>
          <a:p>
            <a:pPr marL="280988"/>
            <a:r>
              <a:rPr lang="en-US" sz="1200" dirty="0" smtClean="0"/>
              <a:t>(</a:t>
            </a:r>
            <a:r>
              <a:rPr lang="en-US" sz="1200" dirty="0"/>
              <a:t>e.g. </a:t>
            </a:r>
            <a:r>
              <a:rPr lang="en-US" sz="1200" dirty="0" err="1"/>
              <a:t>Organic.Edune</a:t>
            </a:r>
            <a:r>
              <a:rPr lang="en-US" sz="1200" dirty="0"/>
              <a:t>)</a:t>
            </a:r>
            <a:endParaRPr lang="en-US" sz="2400" dirty="0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</a:p>
          <a:p>
            <a:r>
              <a:rPr lang="en-US" dirty="0" smtClean="0"/>
              <a:t>Communities</a:t>
            </a:r>
          </a:p>
          <a:p>
            <a:r>
              <a:rPr lang="en-US" dirty="0" smtClean="0"/>
              <a:t>Content in the communities</a:t>
            </a:r>
          </a:p>
        </p:txBody>
      </p:sp>
    </p:spTree>
    <p:extLst>
      <p:ext uri="{BB962C8B-B14F-4D97-AF65-F5344CB8AC3E}">
        <p14:creationId xmlns:p14="http://schemas.microsoft.com/office/powerpoint/2010/main" val="185464250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3242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Open Discover Space Schools </a:t>
            </a:r>
            <a:br>
              <a:rPr lang="en-US" dirty="0" smtClean="0"/>
            </a:br>
            <a:r>
              <a:rPr lang="en-US" dirty="0" smtClean="0"/>
              <a:t>(e-maturity level)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984776" cy="44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87275" cy="58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8" y="764704"/>
            <a:ext cx="780310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488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Between Countries (Greece vs Finland)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55976" cy="29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56" y="2276872"/>
            <a:ext cx="4441325" cy="295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“Lessons Learnt from Open Discovery Space Schools”</a:t>
            </a:r>
          </a:p>
          <a:p>
            <a:pPr marL="0" indent="0">
              <a:buNone/>
            </a:pPr>
            <a:r>
              <a:rPr lang="en-US" dirty="0" err="1" smtClean="0"/>
              <a:t>Sofoklis</a:t>
            </a:r>
            <a:r>
              <a:rPr lang="en-US" dirty="0" smtClean="0"/>
              <a:t> A. </a:t>
            </a:r>
            <a:r>
              <a:rPr lang="en-US" dirty="0" err="1" smtClean="0"/>
              <a:t>Sotiriou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Head of Research </a:t>
            </a:r>
            <a:r>
              <a:rPr lang="en-US" sz="2000" dirty="0"/>
              <a:t>and </a:t>
            </a:r>
            <a:r>
              <a:rPr lang="en-US" sz="2000" dirty="0" smtClean="0"/>
              <a:t>Development, </a:t>
            </a:r>
            <a:r>
              <a:rPr lang="en-US" sz="2000" dirty="0" err="1" smtClean="0"/>
              <a:t>Ellinogermaniki</a:t>
            </a:r>
            <a:r>
              <a:rPr lang="en-US" sz="2000" dirty="0" smtClean="0"/>
              <a:t> </a:t>
            </a:r>
            <a:r>
              <a:rPr lang="en-US" sz="2000" dirty="0" err="1" smtClean="0"/>
              <a:t>Agogi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344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Assessing the impact of the intervention at school level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16832"/>
            <a:ext cx="67246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April-May 2013</a:t>
            </a:r>
            <a:endParaRPr lang="el-G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94" y="1755978"/>
            <a:ext cx="65341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3674" y="25155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April-May 2014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6984996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Mapping the Change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85" y="5207496"/>
            <a:ext cx="3985815" cy="15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32" y="1228725"/>
            <a:ext cx="7496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7982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143000"/>
          </a:xfrm>
        </p:spPr>
        <p:txBody>
          <a:bodyPr/>
          <a:lstStyle/>
          <a:p>
            <a:r>
              <a:rPr lang="en-US" dirty="0" smtClean="0"/>
              <a:t>Impact on ICT Culture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0800" cy="50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36337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449" y="0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 on Professional Development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17" y="1556792"/>
            <a:ext cx="64865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228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8380"/>
            <a:ext cx="4860758" cy="32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28" y="1668380"/>
            <a:ext cx="4482515" cy="39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1" y="350148"/>
            <a:ext cx="7915525" cy="60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" y="228393"/>
            <a:ext cx="8037096" cy="684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5" y="228393"/>
            <a:ext cx="8942572" cy="671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6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80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317832" cy="4876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Design</a:t>
            </a:r>
            <a:r>
              <a:rPr lang="en-US" sz="2400" dirty="0" smtClean="0"/>
              <a:t> Lessons/Scenarios by using existing resources and tools (such as online labs, AR/VR tools) and store them on the cloud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Deliver</a:t>
            </a:r>
            <a:r>
              <a:rPr lang="en-US" sz="2400" dirty="0" smtClean="0"/>
              <a:t> Lessons/Scenarios to students.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Collect </a:t>
            </a:r>
            <a:r>
              <a:rPr lang="en-US" sz="2400" b="1" i="1" dirty="0" smtClean="0"/>
              <a:t>Educational Data </a:t>
            </a:r>
            <a:r>
              <a:rPr lang="en-US" sz="2400" dirty="0" smtClean="0"/>
              <a:t>for student assessment based on PISA Framework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0134" y="135467"/>
            <a:ext cx="6485466" cy="643466"/>
          </a:xfrm>
        </p:spPr>
        <p:txBody>
          <a:bodyPr/>
          <a:lstStyle/>
          <a:p>
            <a:r>
              <a:rPr lang="en-US" dirty="0" smtClean="0"/>
              <a:t>Authoring – Access – Deliver - Assess</a:t>
            </a:r>
            <a:endParaRPr lang="el-GR" dirty="0"/>
          </a:p>
        </p:txBody>
      </p:sp>
      <p:pic>
        <p:nvPicPr>
          <p:cNvPr id="8" name="Picture 2" descr="C:\Users\Panagiotis\AppData\Local\Microsoft\Windows\Temporary Internet Files\Content.Outlook\25MYYG4T\21_DeliveryEnvironmentTrans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634" y="1133225"/>
            <a:ext cx="5791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90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eateacher\Downloads\WP_00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8" y="424084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c-a.akamaihd.net/hphotos-ak-prn1/t1/q71/s720x720/28183_790774714272878_68911147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8" y="40910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bcdn-sphotos-d-a.akamaihd.net/hphotos-ak-ash3/q79/s720x720/549469_689734301043587_168995340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8" y="409109"/>
            <a:ext cx="6858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b-a.akamaihd.net/hphotos-ak-ash3/1011408_690157027667981_150896654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" y="-107035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cdn-sphotos-e-a.akamaihd.net/hphotos-ak-frc1/1005666_691388920878125_196783062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035"/>
            <a:ext cx="9144000" cy="69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Eleftheria Files\Summer Schools\2013\01 Go Lab\1175084_10151802359680708_180159309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6" y="-95575"/>
            <a:ext cx="9243786" cy="69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fr-FR" cap="none" dirty="0" smtClean="0"/>
              <a:t>Training </a:t>
            </a:r>
            <a:r>
              <a:rPr lang="fr-FR" cap="none" dirty="0" err="1" smtClean="0"/>
              <a:t>framework</a:t>
            </a:r>
            <a:r>
              <a:rPr lang="fr-FR" cap="none" dirty="0" smtClean="0"/>
              <a:t> </a:t>
            </a:r>
            <a:r>
              <a:rPr lang="fr-FR" cap="none" dirty="0" err="1" smtClean="0"/>
              <a:t>based</a:t>
            </a:r>
            <a:r>
              <a:rPr lang="fr-FR" cap="none" dirty="0" smtClean="0"/>
              <a:t> on Open </a:t>
            </a:r>
            <a:r>
              <a:rPr lang="fr-FR" cap="none" dirty="0" err="1" smtClean="0"/>
              <a:t>Discovery</a:t>
            </a:r>
            <a:r>
              <a:rPr lang="fr-FR" cap="none" dirty="0" smtClean="0"/>
              <a:t> </a:t>
            </a:r>
            <a:r>
              <a:rPr lang="fr-FR" cap="none" dirty="0" err="1" smtClean="0"/>
              <a:t>Space</a:t>
            </a:r>
            <a:r>
              <a:rPr lang="fr-FR" cap="none" dirty="0" smtClean="0"/>
              <a:t> Documentation and </a:t>
            </a:r>
            <a:r>
              <a:rPr lang="fr-FR" cap="none" dirty="0" err="1" smtClean="0"/>
              <a:t>Approach</a:t>
            </a:r>
            <a:endParaRPr lang="fr-FR" cap="none" dirty="0" smtClean="0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79400" y="2030413"/>
            <a:ext cx="46101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 smtClean="0"/>
              <a:t>ODS Innovation Model </a:t>
            </a:r>
            <a:endParaRPr lang="en-US" dirty="0"/>
          </a:p>
          <a:p>
            <a:pPr defTabSz="914400">
              <a:spcBef>
                <a:spcPct val="50000"/>
              </a:spcBef>
            </a:pPr>
            <a:r>
              <a:rPr lang="en-US" dirty="0" smtClean="0"/>
              <a:t>ODS Tool Kit</a:t>
            </a:r>
          </a:p>
          <a:p>
            <a:pPr defTabSz="914400">
              <a:spcBef>
                <a:spcPct val="50000"/>
              </a:spcBef>
            </a:pPr>
            <a:r>
              <a:rPr lang="en-US" dirty="0" smtClean="0"/>
              <a:t>ODS Best </a:t>
            </a:r>
            <a:r>
              <a:rPr lang="en-US" dirty="0"/>
              <a:t>Practices </a:t>
            </a:r>
          </a:p>
          <a:p>
            <a:pPr defTabSz="914400">
              <a:spcBef>
                <a:spcPct val="50000"/>
              </a:spcBef>
            </a:pPr>
            <a:r>
              <a:rPr lang="en-US" dirty="0"/>
              <a:t>Guidelines for </a:t>
            </a:r>
            <a:r>
              <a:rPr lang="en-US" dirty="0" smtClean="0"/>
              <a:t>Teachers (ODS Academies)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709738"/>
            <a:ext cx="4108092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2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profile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3" y="1021625"/>
            <a:ext cx="71031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9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 smtClean="0"/>
              <a:t>Further Activities</a:t>
            </a:r>
            <a:endParaRPr lang="el-GR" cap="none" dirty="0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946484" y="1600201"/>
            <a:ext cx="7740316" cy="39503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of workshops in different countries to further develop the proposed framework (in Parallel with EDEN conferences)</a:t>
            </a:r>
          </a:p>
          <a:p>
            <a:r>
              <a:rPr lang="en-US" dirty="0" err="1" smtClean="0"/>
              <a:t>Organisation</a:t>
            </a:r>
            <a:r>
              <a:rPr lang="en-US" dirty="0" smtClean="0"/>
              <a:t> and Support of Teachers and Students Contests </a:t>
            </a:r>
          </a:p>
          <a:p>
            <a:r>
              <a:rPr lang="en-US" dirty="0" smtClean="0"/>
              <a:t>Cooperation with UNESCO in Balkan Countries</a:t>
            </a:r>
          </a:p>
          <a:p>
            <a:r>
              <a:rPr lang="en-US" dirty="0" smtClean="0"/>
              <a:t>Presentations in Conferences and Workshops</a:t>
            </a:r>
          </a:p>
          <a:p>
            <a:endParaRPr lang="el-GR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17638"/>
            <a:ext cx="8864600" cy="18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6" y="1177006"/>
            <a:ext cx="7206949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for 2015-2016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Europe outlin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966912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Αστέρι 5 ακτινών 5"/>
          <p:cNvSpPr/>
          <p:nvPr/>
        </p:nvSpPr>
        <p:spPr>
          <a:xfrm>
            <a:off x="5041900" y="6159500"/>
            <a:ext cx="292100" cy="31445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Αστέρι 5 ακτινών 8"/>
          <p:cNvSpPr/>
          <p:nvPr/>
        </p:nvSpPr>
        <p:spPr>
          <a:xfrm>
            <a:off x="2832100" y="5940298"/>
            <a:ext cx="292100" cy="31445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Αστέρι 5 ακτινών 9"/>
          <p:cNvSpPr/>
          <p:nvPr/>
        </p:nvSpPr>
        <p:spPr>
          <a:xfrm>
            <a:off x="5559235" y="5646927"/>
            <a:ext cx="292100" cy="31445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4667250" y="5576824"/>
            <a:ext cx="292100" cy="31445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στέρι 5 ακτινών 11"/>
          <p:cNvSpPr/>
          <p:nvPr/>
        </p:nvSpPr>
        <p:spPr>
          <a:xfrm>
            <a:off x="5193917" y="3632200"/>
            <a:ext cx="292100" cy="31445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αμπύλο βέλος προς τα επάνω 6"/>
          <p:cNvSpPr/>
          <p:nvPr/>
        </p:nvSpPr>
        <p:spPr>
          <a:xfrm rot="11213554" flipV="1">
            <a:off x="2702638" y="6401703"/>
            <a:ext cx="2474689" cy="42550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Καμπύλο βέλος προς τα επάνω 12"/>
          <p:cNvSpPr/>
          <p:nvPr/>
        </p:nvSpPr>
        <p:spPr>
          <a:xfrm rot="18893839" flipV="1">
            <a:off x="2039543" y="4314496"/>
            <a:ext cx="3485646" cy="48341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Καμπύλο βέλος προς τα επάνω 13"/>
          <p:cNvSpPr/>
          <p:nvPr/>
        </p:nvSpPr>
        <p:spPr>
          <a:xfrm rot="4595483" flipV="1">
            <a:off x="4969664" y="4639449"/>
            <a:ext cx="1933196" cy="31432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Καμπύλο βέλος προς τα επάνω 14"/>
          <p:cNvSpPr/>
          <p:nvPr/>
        </p:nvSpPr>
        <p:spPr>
          <a:xfrm flipH="1" flipV="1">
            <a:off x="4813300" y="5340350"/>
            <a:ext cx="800100" cy="3302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350" y="6159500"/>
            <a:ext cx="179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Athens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1968500" y="5937250"/>
            <a:ext cx="1155700" cy="37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Lisbon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486017" y="3530600"/>
            <a:ext cx="12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Helsinki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5705285" y="5721096"/>
            <a:ext cx="1404338" cy="37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Varna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4124132" y="5646927"/>
            <a:ext cx="124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02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en-US" sz="2400" dirty="0" smtClean="0"/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l-GR" dirty="0"/>
          </a:p>
        </p:txBody>
      </p:sp>
      <p:pic>
        <p:nvPicPr>
          <p:cNvPr id="6" name="Picture 2" descr="C:\Users\kolovou\Documents\Projects\ODS\Project Review_06.2013\images\ThankYou-Multilingual (B&amp;W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8" y="1391971"/>
            <a:ext cx="45148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1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TRENDS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104900" y="2108200"/>
            <a:ext cx="5753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Social Platforms and Open Tools support the development of teachers and students competences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663700" y="3619500"/>
            <a:ext cx="5753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Bottom up approaches are providing alternative ways to support teachers professional development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51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deltainitiative.com/wp-content/uploads/2012/10/LMS_MarketShare_20120919-Home-1024x6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423" cy="54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0.wp.com/mfeldstein.com/wp-content/uploads/2011/08/DI_LMS_Predictions729screen.jpg?resize=640%2C4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80" y="908720"/>
            <a:ext cx="7848617" cy="52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</a:t>
            </a:r>
            <a:r>
              <a:rPr lang="en-US" dirty="0" err="1" smtClean="0"/>
              <a:t>programmes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12776"/>
            <a:ext cx="810920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3236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60338"/>
            <a:ext cx="7031566" cy="6434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Collaborative Learning and Community Development</a:t>
            </a:r>
            <a:endParaRPr lang="el-GR" sz="32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07975" y="1346131"/>
            <a:ext cx="7988300" cy="4927082"/>
          </a:xfrm>
          <a:prstGeom prst="rect">
            <a:avLst/>
          </a:prstGeom>
          <a:noFill/>
        </p:spPr>
      </p:pic>
      <p:sp>
        <p:nvSpPr>
          <p:cNvPr id="3" name="AutoShape 2" descr="http://cmsrnd.intrasoft-intl.com/alfresco/d/d/workspace/SpacesStore/a5cd3ff0-b282-4f40-a1af-2770fa9296d7/Logo%20web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http://cmsrnd.intrasoft-intl.com/alfresco/d/d/workspace/SpacesStore/a5cd3ff0-b282-4f40-a1af-2770fa9296d7/Logo%20web-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3" name="Picture 5" descr="C:\Users\NIKOLAOS\Desktop\Logo web-1.png"/>
          <p:cNvPicPr>
            <a:picLocks noChangeAspect="1" noChangeArrowheads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6300" y="2611727"/>
            <a:ext cx="3187700" cy="10353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fik 4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85" y="3647040"/>
            <a:ext cx="2794000" cy="605692"/>
          </a:xfrm>
          <a:prstGeom prst="rect">
            <a:avLst/>
          </a:prstGeom>
        </p:spPr>
      </p:pic>
      <p:sp>
        <p:nvSpPr>
          <p:cNvPr id="10" name="Rounded Rectangle 1"/>
          <p:cNvSpPr/>
          <p:nvPr/>
        </p:nvSpPr>
        <p:spPr>
          <a:xfrm>
            <a:off x="1475656" y="2780928"/>
            <a:ext cx="4453429" cy="180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Supporting the role of change agents (innovative teachers)</a:t>
            </a:r>
            <a:endParaRPr lang="el-GR" sz="2800" dirty="0"/>
          </a:p>
        </p:txBody>
      </p:sp>
      <p:sp>
        <p:nvSpPr>
          <p:cNvPr id="11" name="Rectangle 3"/>
          <p:cNvSpPr/>
          <p:nvPr/>
        </p:nvSpPr>
        <p:spPr>
          <a:xfrm>
            <a:off x="323528" y="1948623"/>
            <a:ext cx="8424936" cy="31393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b="1" u="sng" dirty="0">
                <a:latin typeface="Calibri"/>
                <a:ea typeface="Times New Roman"/>
                <a:cs typeface="Times New Roman"/>
              </a:rPr>
              <a:t>What is the mission of a change agent?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hangingPunct="0">
              <a:spcAft>
                <a:spcPts val="0"/>
              </a:spcAft>
            </a:pP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ea typeface="Times New Roman"/>
                <a:cs typeface="Times New Roman"/>
              </a:rPr>
              <a:t>A pioneering teacher who leads the team of the participating teachers from each school, and: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54610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Times New Roman"/>
                <a:cs typeface="Times New Roman"/>
              </a:rPr>
              <a:t>Takes initiative in order to implement innovative practices that aim to have </a:t>
            </a:r>
            <a:r>
              <a:rPr lang="en-US" b="1" dirty="0">
                <a:latin typeface="Calibri"/>
                <a:ea typeface="Times New Roman"/>
                <a:cs typeface="Times New Roman"/>
              </a:rPr>
              <a:t>long-term effect</a:t>
            </a:r>
            <a:r>
              <a:rPr lang="en-US" dirty="0">
                <a:latin typeface="Calibri"/>
                <a:ea typeface="Times New Roman"/>
                <a:cs typeface="Times New Roman"/>
              </a:rPr>
              <a:t> on the development of the </a:t>
            </a:r>
            <a:r>
              <a:rPr lang="en-US" b="1" dirty="0">
                <a:latin typeface="Calibri"/>
                <a:ea typeface="Times New Roman"/>
                <a:cs typeface="Times New Roman"/>
              </a:rPr>
              <a:t>school as a whole</a:t>
            </a:r>
            <a:r>
              <a:rPr lang="en-US" dirty="0">
                <a:latin typeface="Calibri"/>
                <a:ea typeface="Times New Roman"/>
                <a:cs typeface="Times New Roman"/>
              </a:rPr>
              <a:t>. 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54610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Times New Roman"/>
                <a:cs typeface="Times New Roman"/>
              </a:rPr>
              <a:t>Develops a </a:t>
            </a:r>
            <a:r>
              <a:rPr lang="en-US" b="1" dirty="0">
                <a:latin typeface="Calibri"/>
                <a:ea typeface="Times New Roman"/>
                <a:cs typeface="Times New Roman"/>
              </a:rPr>
              <a:t>strategy </a:t>
            </a:r>
            <a:r>
              <a:rPr lang="en-US" dirty="0">
                <a:latin typeface="Calibri"/>
                <a:ea typeface="Times New Roman"/>
                <a:cs typeface="Times New Roman"/>
              </a:rPr>
              <a:t>for involving and disseminating the results of innovative practices to the </a:t>
            </a:r>
            <a:r>
              <a:rPr lang="en-US" b="1" dirty="0">
                <a:latin typeface="Calibri"/>
                <a:ea typeface="Times New Roman"/>
                <a:cs typeface="Times New Roman"/>
              </a:rPr>
              <a:t>whole school community 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54610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Times New Roman"/>
                <a:cs typeface="Times New Roman"/>
              </a:rPr>
              <a:t>Develops a strategy for </a:t>
            </a:r>
            <a:r>
              <a:rPr lang="en-US" b="1" dirty="0">
                <a:latin typeface="Calibri"/>
                <a:ea typeface="Times New Roman"/>
                <a:cs typeface="Times New Roman"/>
              </a:rPr>
              <a:t>dealing with resistance to change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54610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ea typeface="Times New Roman"/>
                <a:cs typeface="Times New Roman"/>
              </a:rPr>
              <a:t>Reflects </a:t>
            </a:r>
            <a:r>
              <a:rPr lang="en-US" dirty="0">
                <a:latin typeface="Calibri"/>
                <a:ea typeface="Times New Roman"/>
                <a:cs typeface="Times New Roman"/>
              </a:rPr>
              <a:t>on the progress of organizational changes </a:t>
            </a:r>
            <a:endParaRPr lang="el-GR" dirty="0">
              <a:latin typeface="Calibri"/>
              <a:ea typeface="Times New Roman"/>
              <a:cs typeface="Times New Roman"/>
            </a:endParaRPr>
          </a:p>
          <a:p>
            <a:pPr marL="54610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  <a:ea typeface="Times New Roman"/>
                <a:cs typeface="Times New Roman"/>
              </a:rPr>
              <a:t>Explains why innovation is important to ensure long-term success</a:t>
            </a:r>
            <a:endParaRPr lang="el-GR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6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36357" y="0"/>
            <a:ext cx="5754216" cy="1143000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Open Discovery Space: </a:t>
            </a:r>
            <a:br>
              <a:rPr lang="en-US" sz="2400" dirty="0" smtClean="0"/>
            </a:br>
            <a:r>
              <a:rPr lang="en-US" sz="2400" dirty="0" smtClean="0"/>
              <a:t>Large Scale School Innovation Initiative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723"/>
            <a:ext cx="6912768" cy="48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256490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3500 schools </a:t>
            </a:r>
            <a:r>
              <a:rPr lang="en-US" dirty="0" smtClean="0"/>
              <a:t>currently involved</a:t>
            </a:r>
          </a:p>
          <a:p>
            <a:r>
              <a:rPr lang="en-US" b="1" dirty="0"/>
              <a:t>9</a:t>
            </a:r>
            <a:r>
              <a:rPr lang="en-US" b="1" dirty="0" smtClean="0"/>
              <a:t>000 teachers </a:t>
            </a:r>
            <a:r>
              <a:rPr lang="en-US" dirty="0" smtClean="0"/>
              <a:t>registered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4" y="3303379"/>
            <a:ext cx="4011256" cy="290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3102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136357" y="0"/>
            <a:ext cx="5754216" cy="1143000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Open Discovery Space:</a:t>
            </a:r>
            <a:br>
              <a:rPr lang="en-US" sz="2400" dirty="0" smtClean="0"/>
            </a:br>
            <a:r>
              <a:rPr lang="en-US" sz="2400" dirty="0" smtClean="0"/>
              <a:t>From 2013 to 2015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en-US" dirty="0"/>
              <a:t>3,500 schools</a:t>
            </a:r>
          </a:p>
          <a:p>
            <a:endParaRPr lang="en-US" dirty="0"/>
          </a:p>
          <a:p>
            <a:r>
              <a:rPr lang="en-US" dirty="0"/>
              <a:t>9,000 teachers </a:t>
            </a:r>
          </a:p>
          <a:p>
            <a:endParaRPr lang="en-US" dirty="0"/>
          </a:p>
          <a:p>
            <a:r>
              <a:rPr lang="en-US" dirty="0"/>
              <a:t>1,000,000 educational </a:t>
            </a:r>
            <a:r>
              <a:rPr lang="en-US" dirty="0" smtClean="0"/>
              <a:t>resources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48587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On-screen Show (4:3)</PresentationFormat>
  <Paragraphs>85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Users profile </vt:lpstr>
      <vt:lpstr>CURRENT TRENDS </vt:lpstr>
      <vt:lpstr>PowerPoint Presentation</vt:lpstr>
      <vt:lpstr>PD programmes</vt:lpstr>
      <vt:lpstr>Collaborative Learning and Community Development</vt:lpstr>
      <vt:lpstr>Open Discovery Space:  Large Scale School Innovation Initiative </vt:lpstr>
      <vt:lpstr>Open Discovery Space: From 2013 to 2015</vt:lpstr>
      <vt:lpstr>School Innovation Model</vt:lpstr>
      <vt:lpstr>ODS Academies and Communities to support the introduction of innovation in schools</vt:lpstr>
      <vt:lpstr>PowerPoint Presentation</vt:lpstr>
      <vt:lpstr>PowerPoint Presentation</vt:lpstr>
      <vt:lpstr>PowerPoint Presentation</vt:lpstr>
      <vt:lpstr>PowerPoint Presentation</vt:lpstr>
      <vt:lpstr>Data</vt:lpstr>
      <vt:lpstr>Open Discover Space Schools  (e-maturity level)</vt:lpstr>
      <vt:lpstr>PowerPoint Presentation</vt:lpstr>
      <vt:lpstr>Comparison Between Countries (Greece vs Finland)</vt:lpstr>
      <vt:lpstr>Assessing the impact of the intervention at school level</vt:lpstr>
      <vt:lpstr>Mapping the Change</vt:lpstr>
      <vt:lpstr>Impact on ICT Culture</vt:lpstr>
      <vt:lpstr>Impact on Professional Development</vt:lpstr>
      <vt:lpstr>PowerPoint Presentation</vt:lpstr>
      <vt:lpstr>PowerPoint Presentation</vt:lpstr>
      <vt:lpstr>Authoring – Access – Deliver - Assess</vt:lpstr>
      <vt:lpstr>PowerPoint Presentation</vt:lpstr>
      <vt:lpstr>PowerPoint Presentation</vt:lpstr>
      <vt:lpstr>Training framework based on Open Discovery Space Documentation and Approach</vt:lpstr>
      <vt:lpstr>Further Activities</vt:lpstr>
      <vt:lpstr>Action Plan for 2015-2016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ek</cp:lastModifiedBy>
  <cp:revision>1</cp:revision>
  <dcterms:modified xsi:type="dcterms:W3CDTF">2015-07-06T06:52:56Z</dcterms:modified>
</cp:coreProperties>
</file>