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6" r:id="rId2"/>
    <p:sldId id="300" r:id="rId3"/>
    <p:sldId id="306" r:id="rId4"/>
    <p:sldId id="302" r:id="rId5"/>
    <p:sldId id="303" r:id="rId6"/>
    <p:sldId id="304" r:id="rId7"/>
    <p:sldId id="291" r:id="rId8"/>
    <p:sldId id="292" r:id="rId9"/>
    <p:sldId id="293" r:id="rId10"/>
    <p:sldId id="294" r:id="rId11"/>
    <p:sldId id="295" r:id="rId12"/>
    <p:sldId id="296" r:id="rId13"/>
    <p:sldId id="297" r:id="rId14"/>
    <p:sldId id="298" r:id="rId15"/>
    <p:sldId id="299" r:id="rId16"/>
    <p:sldId id="305" r:id="rId17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8F8F8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2" autoAdjust="0"/>
    <p:restoredTop sz="94686" autoAdjust="0"/>
  </p:normalViewPr>
  <p:slideViewPr>
    <p:cSldViewPr>
      <p:cViewPr>
        <p:scale>
          <a:sx n="78" d="100"/>
          <a:sy n="78" d="100"/>
        </p:scale>
        <p:origin x="-1493" y="-115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79" d="100"/>
        <a:sy n="79" d="100"/>
      </p:scale>
      <p:origin x="0" y="-6144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2338E4F-1DF4-4248-97BD-43B1BBA6B1BE}" type="datetimeFigureOut">
              <a:rPr lang="el-GR" smtClean="0"/>
              <a:pPr/>
              <a:t>21/10/2014</a:t>
            </a:fld>
            <a:endParaRPr lang="el-G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E16CDDD-4D0F-45B9-A3A6-27C5F33777FF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="" xmlns:p14="http://schemas.microsoft.com/office/powerpoint/2010/main" val="38310420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82D5BC-9CC5-4AA7-9560-467DF26E178E}" type="slidenum">
              <a:rPr lang="el-GR" smtClean="0"/>
              <a:pPr/>
              <a:t>7</a:t>
            </a:fld>
            <a:endParaRPr lang="el-GR"/>
          </a:p>
        </p:txBody>
      </p:sp>
    </p:spTree>
    <p:extLst>
      <p:ext uri="{BB962C8B-B14F-4D97-AF65-F5344CB8AC3E}">
        <p14:creationId xmlns="" xmlns:p14="http://schemas.microsoft.com/office/powerpoint/2010/main" val="317363193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82D5BC-9CC5-4AA7-9560-467DF26E178E}" type="slidenum">
              <a:rPr lang="el-GR" smtClean="0"/>
              <a:pPr/>
              <a:t>12</a:t>
            </a:fld>
            <a:endParaRPr lang="el-GR"/>
          </a:p>
        </p:txBody>
      </p:sp>
    </p:spTree>
    <p:extLst>
      <p:ext uri="{BB962C8B-B14F-4D97-AF65-F5344CB8AC3E}">
        <p14:creationId xmlns="" xmlns:p14="http://schemas.microsoft.com/office/powerpoint/2010/main" val="220858155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82D5BC-9CC5-4AA7-9560-467DF26E178E}" type="slidenum">
              <a:rPr lang="el-GR" smtClean="0"/>
              <a:pPr/>
              <a:t>13</a:t>
            </a:fld>
            <a:endParaRPr lang="el-GR"/>
          </a:p>
        </p:txBody>
      </p:sp>
    </p:spTree>
    <p:extLst>
      <p:ext uri="{BB962C8B-B14F-4D97-AF65-F5344CB8AC3E}">
        <p14:creationId xmlns="" xmlns:p14="http://schemas.microsoft.com/office/powerpoint/2010/main" val="33589353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82D5BC-9CC5-4AA7-9560-467DF26E178E}" type="slidenum">
              <a:rPr lang="el-GR" smtClean="0"/>
              <a:pPr/>
              <a:t>14</a:t>
            </a:fld>
            <a:endParaRPr lang="el-GR"/>
          </a:p>
        </p:txBody>
      </p:sp>
    </p:spTree>
    <p:extLst>
      <p:ext uri="{BB962C8B-B14F-4D97-AF65-F5344CB8AC3E}">
        <p14:creationId xmlns="" xmlns:p14="http://schemas.microsoft.com/office/powerpoint/2010/main" val="360307859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82D5BC-9CC5-4AA7-9560-467DF26E178E}" type="slidenum">
              <a:rPr lang="el-GR" smtClean="0"/>
              <a:pPr/>
              <a:t>15</a:t>
            </a:fld>
            <a:endParaRPr lang="el-GR"/>
          </a:p>
        </p:txBody>
      </p:sp>
    </p:spTree>
    <p:extLst>
      <p:ext uri="{BB962C8B-B14F-4D97-AF65-F5344CB8AC3E}">
        <p14:creationId xmlns="" xmlns:p14="http://schemas.microsoft.com/office/powerpoint/2010/main" val="36919548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EF5118-D85F-4124-BFE6-A94A6A054330}" type="datetimeFigureOut">
              <a:rPr lang="el-GR" smtClean="0"/>
              <a:pPr/>
              <a:t>21/10/2014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93602-C62D-4758-A425-1864680F1F3B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="" xmlns:p14="http://schemas.microsoft.com/office/powerpoint/2010/main" val="38373121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EF5118-D85F-4124-BFE6-A94A6A054330}" type="datetimeFigureOut">
              <a:rPr lang="el-GR" smtClean="0"/>
              <a:pPr/>
              <a:t>21/10/2014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93602-C62D-4758-A425-1864680F1F3B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="" xmlns:p14="http://schemas.microsoft.com/office/powerpoint/2010/main" val="24398529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EF5118-D85F-4124-BFE6-A94A6A054330}" type="datetimeFigureOut">
              <a:rPr lang="el-GR" smtClean="0"/>
              <a:pPr/>
              <a:t>21/10/2014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93602-C62D-4758-A425-1864680F1F3B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="" xmlns:p14="http://schemas.microsoft.com/office/powerpoint/2010/main" val="5937883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EF5118-D85F-4124-BFE6-A94A6A054330}" type="datetimeFigureOut">
              <a:rPr lang="el-GR" smtClean="0"/>
              <a:pPr/>
              <a:t>21/10/2014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93602-C62D-4758-A425-1864680F1F3B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="" xmlns:p14="http://schemas.microsoft.com/office/powerpoint/2010/main" val="14382272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EF5118-D85F-4124-BFE6-A94A6A054330}" type="datetimeFigureOut">
              <a:rPr lang="el-GR" smtClean="0"/>
              <a:pPr/>
              <a:t>21/10/2014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93602-C62D-4758-A425-1864680F1F3B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="" xmlns:p14="http://schemas.microsoft.com/office/powerpoint/2010/main" val="34588856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EF5118-D85F-4124-BFE6-A94A6A054330}" type="datetimeFigureOut">
              <a:rPr lang="el-GR" smtClean="0"/>
              <a:pPr/>
              <a:t>21/10/2014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93602-C62D-4758-A425-1864680F1F3B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="" xmlns:p14="http://schemas.microsoft.com/office/powerpoint/2010/main" val="29951310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EF5118-D85F-4124-BFE6-A94A6A054330}" type="datetimeFigureOut">
              <a:rPr lang="el-GR" smtClean="0"/>
              <a:pPr/>
              <a:t>21/10/2014</a:t>
            </a:fld>
            <a:endParaRPr lang="el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93602-C62D-4758-A425-1864680F1F3B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="" xmlns:p14="http://schemas.microsoft.com/office/powerpoint/2010/main" val="42731962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EF5118-D85F-4124-BFE6-A94A6A054330}" type="datetimeFigureOut">
              <a:rPr lang="el-GR" smtClean="0"/>
              <a:pPr/>
              <a:t>21/10/2014</a:t>
            </a:fld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93602-C62D-4758-A425-1864680F1F3B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="" xmlns:p14="http://schemas.microsoft.com/office/powerpoint/2010/main" val="10915176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EF5118-D85F-4124-BFE6-A94A6A054330}" type="datetimeFigureOut">
              <a:rPr lang="el-GR" smtClean="0"/>
              <a:pPr/>
              <a:t>21/10/2014</a:t>
            </a:fld>
            <a:endParaRPr lang="el-G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93602-C62D-4758-A425-1864680F1F3B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="" xmlns:p14="http://schemas.microsoft.com/office/powerpoint/2010/main" val="1836480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EF5118-D85F-4124-BFE6-A94A6A054330}" type="datetimeFigureOut">
              <a:rPr lang="el-GR" smtClean="0"/>
              <a:pPr/>
              <a:t>21/10/2014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93602-C62D-4758-A425-1864680F1F3B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="" xmlns:p14="http://schemas.microsoft.com/office/powerpoint/2010/main" val="28324679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EF5118-D85F-4124-BFE6-A94A6A054330}" type="datetimeFigureOut">
              <a:rPr lang="el-GR" smtClean="0"/>
              <a:pPr/>
              <a:t>21/10/2014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93602-C62D-4758-A425-1864680F1F3B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="" xmlns:p14="http://schemas.microsoft.com/office/powerpoint/2010/main" val="6886064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alphaModFix amt="5000"/>
            <a:lum/>
          </a:blip>
          <a:srcRect/>
          <a:tile tx="0" ty="0" sx="30000" sy="3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EF5118-D85F-4124-BFE6-A94A6A054330}" type="datetimeFigureOut">
              <a:rPr lang="el-GR" smtClean="0"/>
              <a:pPr/>
              <a:t>21/10/2014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093602-C62D-4758-A425-1864680F1F3B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="" xmlns:p14="http://schemas.microsoft.com/office/powerpoint/2010/main" val="5953272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hyperlink" Target="http://www.geothnk.eu/" TargetMode="Externa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siovizcenter.ucsd.edu/library/TLTC/TLTCmag.htm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volcano.oregonstate.edu/oldroot/kids/fun/volcano/volcano.html" TargetMode="External"/><Relationship Id="rId5" Type="http://schemas.openxmlformats.org/officeDocument/2006/relationships/hyperlink" Target="http://www.pbs.org/wgbh/nova/earth/seismic-fault.html" TargetMode="External"/><Relationship Id="rId4" Type="http://schemas.openxmlformats.org/officeDocument/2006/relationships/hyperlink" Target="http://www.sciencecourseware.org/virtualearthquake/vquakeexecute.html" TargetMode="Externa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50201" y="5432350"/>
            <a:ext cx="4278681" cy="1195350"/>
          </a:xfrm>
          <a:solidFill>
            <a:srgbClr val="F8F8F8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en-US" sz="2000" b="1" spc="200" dirty="0" smtClean="0">
                <a:solidFill>
                  <a:schemeClr val="accent1">
                    <a:lumMod val="75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GEOTHNK</a:t>
            </a:r>
            <a:r>
              <a:rPr lang="en-US" sz="200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1400" dirty="0" smtClean="0">
                <a:latin typeface="+mn-lt"/>
              </a:rPr>
              <a:t>Semantic pathways for building </a:t>
            </a:r>
            <a:br>
              <a:rPr lang="en-US" sz="1400" dirty="0" smtClean="0">
                <a:latin typeface="+mn-lt"/>
              </a:rPr>
            </a:br>
            <a:r>
              <a:rPr lang="en-US" sz="1400" dirty="0" smtClean="0">
                <a:latin typeface="+mn-lt"/>
              </a:rPr>
              <a:t>a spatially-thinking society</a:t>
            </a:r>
            <a:br>
              <a:rPr lang="en-US" sz="1400" dirty="0" smtClean="0">
                <a:latin typeface="+mn-lt"/>
              </a:rPr>
            </a:br>
            <a:r>
              <a:rPr lang="en-US" sz="1400" dirty="0"/>
              <a:t>Project Number - 543451-LLP-1-2013-1-GR-KA3-KA3MP</a:t>
            </a:r>
            <a:endParaRPr lang="el-GR" sz="1400" dirty="0"/>
          </a:p>
        </p:txBody>
      </p:sp>
      <p:pic>
        <p:nvPicPr>
          <p:cNvPr id="1028" name="Picture 4" descr="C:\Users\Kavouras\Dropbox\GEOTHNK\llp-jpeg\EU_flag_LLP_EN-01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r="4880" b="16377"/>
          <a:stretch/>
        </p:blipFill>
        <p:spPr bwMode="auto">
          <a:xfrm>
            <a:off x="213676" y="273004"/>
            <a:ext cx="2274047" cy="77688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3419872" y="6030025"/>
            <a:ext cx="5536232" cy="639688"/>
          </a:xfrm>
          <a:prstGeom prst="rect">
            <a:avLst/>
          </a:prstGeom>
          <a:noFill/>
          <a:ln w="9525" cap="flat" cmpd="sng" algn="ctr">
            <a:noFill/>
            <a:prstDash val="solid"/>
          </a:ln>
          <a:effec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1800" dirty="0" smtClean="0"/>
              <a:t/>
            </a:r>
            <a:br>
              <a:rPr lang="en-US" sz="1800" dirty="0" smtClean="0"/>
            </a:br>
            <a:endParaRPr lang="el-GR" sz="2000" dirty="0"/>
          </a:p>
        </p:txBody>
      </p:sp>
      <p:pic>
        <p:nvPicPr>
          <p:cNvPr id="8" name="Picture 7" descr="logo_new.png"/>
          <p:cNvPicPr/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295" y="273005"/>
            <a:ext cx="1437069" cy="779732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971600" y="2564904"/>
            <a:ext cx="7128792" cy="17526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GEOTHNK</a:t>
            </a:r>
            <a:endParaRPr lang="el-GR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r>
              <a:rPr lang="el-GR" b="1" dirty="0" smtClean="0">
                <a:solidFill>
                  <a:schemeClr val="accent1">
                    <a:lumMod val="75000"/>
                  </a:schemeClr>
                </a:solidFill>
              </a:rPr>
              <a:t>Ενίσχυση της (γεω)χωρικής σκέψης</a:t>
            </a:r>
          </a:p>
          <a:p>
            <a:r>
              <a:rPr lang="el-GR" sz="2200" b="1" dirty="0" smtClean="0">
                <a:solidFill>
                  <a:srgbClr val="C00000"/>
                </a:solidFill>
              </a:rPr>
              <a:t>Εργαστήριο Χαρτογραφίας  - Ομάδα </a:t>
            </a:r>
            <a:r>
              <a:rPr lang="en-US" sz="2200" b="1" dirty="0" err="1" smtClean="0">
                <a:solidFill>
                  <a:srgbClr val="C00000"/>
                </a:solidFill>
              </a:rPr>
              <a:t>OntoGEO</a:t>
            </a:r>
            <a:r>
              <a:rPr lang="el-GR" sz="2200" b="1" dirty="0" smtClean="0">
                <a:solidFill>
                  <a:srgbClr val="C00000"/>
                </a:solidFill>
              </a:rPr>
              <a:t>, ΣΑΤΜ</a:t>
            </a:r>
            <a:r>
              <a:rPr lang="en-US" sz="2200" b="1" dirty="0" smtClean="0">
                <a:solidFill>
                  <a:srgbClr val="C00000"/>
                </a:solidFill>
              </a:rPr>
              <a:t> </a:t>
            </a:r>
            <a:r>
              <a:rPr lang="el-GR" sz="2200" b="1" smtClean="0">
                <a:solidFill>
                  <a:srgbClr val="C00000"/>
                </a:solidFill>
              </a:rPr>
              <a:t>ΕΜΠ</a:t>
            </a:r>
            <a:endParaRPr lang="el-GR" sz="2200" b="1" dirty="0" smtClean="0">
              <a:solidFill>
                <a:srgbClr val="C00000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799897" y="1052736"/>
            <a:ext cx="2236599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>
                <a:hlinkClick r:id="rId4"/>
              </a:rPr>
              <a:t>http://www.geothnk.eu</a:t>
            </a:r>
            <a:r>
              <a:rPr lang="en-US" sz="1600" dirty="0" smtClean="0">
                <a:hlinkClick r:id="rId4"/>
              </a:rPr>
              <a:t>/</a:t>
            </a:r>
            <a:r>
              <a:rPr lang="el-GR" sz="1600" dirty="0" smtClean="0"/>
              <a:t> </a:t>
            </a:r>
            <a:endParaRPr lang="el-GR" sz="16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067945" y="188640"/>
            <a:ext cx="1008112" cy="10133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1912138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274638"/>
            <a:ext cx="8712968" cy="1143000"/>
          </a:xfrm>
        </p:spPr>
        <p:txBody>
          <a:bodyPr>
            <a:noAutofit/>
          </a:bodyPr>
          <a:lstStyle/>
          <a:p>
            <a:r>
              <a:rPr lang="el-GR" sz="3600" dirty="0" smtClean="0"/>
              <a:t>Έννοιες που αναφέρονται σε φυσικά αντικείμενα</a:t>
            </a:r>
            <a:endParaRPr lang="el-GR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sz="2400" dirty="0" smtClean="0"/>
              <a:t>Βουνό</a:t>
            </a:r>
            <a:r>
              <a:rPr lang="en-US" sz="2400" dirty="0" smtClean="0"/>
              <a:t> </a:t>
            </a:r>
          </a:p>
          <a:p>
            <a:r>
              <a:rPr lang="el-GR" sz="2400" dirty="0" smtClean="0"/>
              <a:t>Λόφος</a:t>
            </a:r>
            <a:endParaRPr lang="en-US" sz="2400" dirty="0" smtClean="0"/>
          </a:p>
          <a:p>
            <a:r>
              <a:rPr lang="el-GR" sz="2400" dirty="0" smtClean="0"/>
              <a:t>Κοιλάδα </a:t>
            </a:r>
            <a:endParaRPr lang="en-US" sz="2400" dirty="0" smtClean="0"/>
          </a:p>
          <a:p>
            <a:r>
              <a:rPr lang="el-GR" sz="2400" dirty="0" smtClean="0"/>
              <a:t>Ωκεανός </a:t>
            </a:r>
            <a:endParaRPr lang="en-US" sz="2400" dirty="0" smtClean="0"/>
          </a:p>
          <a:p>
            <a:r>
              <a:rPr lang="el-GR" sz="2400" dirty="0" smtClean="0"/>
              <a:t>Νησί </a:t>
            </a:r>
            <a:r>
              <a:rPr lang="en-US" sz="2400" dirty="0" smtClean="0"/>
              <a:t> </a:t>
            </a:r>
          </a:p>
          <a:p>
            <a:r>
              <a:rPr lang="el-GR" sz="2400" dirty="0" smtClean="0"/>
              <a:t>Έρημος</a:t>
            </a:r>
            <a:endParaRPr lang="en-US" sz="2400" dirty="0" smtClean="0"/>
          </a:p>
          <a:p>
            <a:r>
              <a:rPr lang="el-GR" sz="2400" dirty="0" smtClean="0"/>
              <a:t>Ποτάμι</a:t>
            </a:r>
            <a:endParaRPr lang="en-US" sz="2400" dirty="0" smtClean="0"/>
          </a:p>
          <a:p>
            <a:r>
              <a:rPr lang="el-GR" sz="2400" dirty="0" smtClean="0"/>
              <a:t>Λίμνη</a:t>
            </a:r>
            <a:endParaRPr lang="en-US" sz="2400" dirty="0" smtClean="0"/>
          </a:p>
          <a:p>
            <a:r>
              <a:rPr lang="el-GR" sz="2400" dirty="0" smtClean="0"/>
              <a:t>Θάλασσα</a:t>
            </a:r>
            <a:r>
              <a:rPr lang="en-US" sz="2400" dirty="0" smtClean="0"/>
              <a:t> </a:t>
            </a:r>
            <a:endParaRPr lang="el-GR" sz="2400" dirty="0"/>
          </a:p>
        </p:txBody>
      </p:sp>
    </p:spTree>
    <p:extLst>
      <p:ext uri="{BB962C8B-B14F-4D97-AF65-F5344CB8AC3E}">
        <p14:creationId xmlns="" xmlns:p14="http://schemas.microsoft.com/office/powerpoint/2010/main" val="2077505015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sz="3600" dirty="0" smtClean="0"/>
              <a:t>Έννοιες που αναφέρονται σε ανθρωπογενείς οντότητες</a:t>
            </a:r>
            <a:endParaRPr lang="el-GR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3777916" cy="4525963"/>
          </a:xfrm>
        </p:spPr>
        <p:txBody>
          <a:bodyPr>
            <a:normAutofit/>
          </a:bodyPr>
          <a:lstStyle/>
          <a:p>
            <a:r>
              <a:rPr lang="el-GR" sz="2400" dirty="0" smtClean="0"/>
              <a:t>Πόλη</a:t>
            </a:r>
            <a:endParaRPr lang="en-US" sz="2400" dirty="0" smtClean="0"/>
          </a:p>
          <a:p>
            <a:r>
              <a:rPr lang="el-GR" sz="2400" dirty="0" smtClean="0"/>
              <a:t>Χωριό </a:t>
            </a:r>
            <a:endParaRPr lang="en-US" sz="2400" dirty="0" smtClean="0"/>
          </a:p>
          <a:p>
            <a:r>
              <a:rPr lang="el-GR" sz="2400" dirty="0" smtClean="0"/>
              <a:t>Οικισμός </a:t>
            </a:r>
          </a:p>
          <a:p>
            <a:r>
              <a:rPr lang="el-GR" sz="2400" dirty="0" smtClean="0"/>
              <a:t>Οδικό δίκτυο</a:t>
            </a:r>
            <a:endParaRPr lang="en-US" sz="2400" dirty="0" smtClean="0"/>
          </a:p>
          <a:p>
            <a:r>
              <a:rPr lang="el-GR" sz="2400" dirty="0" smtClean="0"/>
              <a:t>Αεροδρόμιο</a:t>
            </a:r>
            <a:endParaRPr lang="en-US" sz="2400" dirty="0" smtClean="0"/>
          </a:p>
          <a:p>
            <a:r>
              <a:rPr lang="el-GR" sz="2400" dirty="0" smtClean="0"/>
              <a:t>Βιομηχανική ζώνη</a:t>
            </a:r>
            <a:endParaRPr lang="en-US" sz="2400" dirty="0" smtClean="0"/>
          </a:p>
          <a:p>
            <a:r>
              <a:rPr lang="el-GR" sz="2400" dirty="0" smtClean="0"/>
              <a:t>Υποδομές</a:t>
            </a:r>
            <a:endParaRPr lang="en-US" sz="2400" dirty="0" smtClean="0"/>
          </a:p>
          <a:p>
            <a:r>
              <a:rPr lang="el-GR" sz="2400" dirty="0" smtClean="0"/>
              <a:t>Λιμάνι </a:t>
            </a:r>
            <a:endParaRPr lang="en-US" sz="2400" dirty="0" smtClean="0"/>
          </a:p>
          <a:p>
            <a:r>
              <a:rPr lang="el-GR" sz="2400" dirty="0" smtClean="0"/>
              <a:t>Σιδηροδρομικό δίκτυο </a:t>
            </a:r>
            <a:r>
              <a:rPr lang="en-US" sz="2400" dirty="0" smtClean="0"/>
              <a:t>  </a:t>
            </a:r>
          </a:p>
        </p:txBody>
      </p:sp>
    </p:spTree>
    <p:extLst>
      <p:ext uri="{BB962C8B-B14F-4D97-AF65-F5344CB8AC3E}">
        <p14:creationId xmlns="" xmlns:p14="http://schemas.microsoft.com/office/powerpoint/2010/main" val="3687726092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Περιπτώσεις εννοιών</a:t>
            </a:r>
            <a:r>
              <a:rPr lang="en-US" dirty="0" smtClean="0"/>
              <a:t> </a:t>
            </a:r>
            <a:endParaRPr lang="el-GR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0" y="1600200"/>
            <a:ext cx="3995936" cy="4525963"/>
          </a:xfrm>
        </p:spPr>
        <p:txBody>
          <a:bodyPr>
            <a:normAutofit fontScale="92500" lnSpcReduction="10000"/>
          </a:bodyPr>
          <a:lstStyle/>
          <a:p>
            <a:r>
              <a:rPr lang="el-GR" sz="2400" dirty="0" smtClean="0"/>
              <a:t>Κάποιες έννοιες θα εμπλουτιστούν με περιπτώσεις αυτών (π.χ. πόλεις, ποτάμια, βουνά κ.λπ</a:t>
            </a:r>
            <a:r>
              <a:rPr lang="en-US" sz="2400" dirty="0" smtClean="0"/>
              <a:t>.)</a:t>
            </a:r>
          </a:p>
          <a:p>
            <a:r>
              <a:rPr lang="el-GR" sz="2400" dirty="0" smtClean="0"/>
              <a:t>Γεωγραφικά λεξικά θα δίνουν τις θέσεις αυτών των περιπτώσεων ώστε να επιτυγχάνεται η χαρτογραφική αναζήτηση εκπαιδευτικών μονοπατιών/ σεναρίων</a:t>
            </a:r>
            <a:r>
              <a:rPr lang="en-US" sz="2400" dirty="0" smtClean="0"/>
              <a:t>: </a:t>
            </a:r>
            <a:r>
              <a:rPr lang="el-GR" sz="2400" dirty="0" smtClean="0">
                <a:solidFill>
                  <a:schemeClr val="accent1"/>
                </a:solidFill>
              </a:rPr>
              <a:t>«ποια σενάρια έχουν αναπτυχθεί για μια συγκεριμένη περιοχή ή σημείο του χάρτη;»</a:t>
            </a:r>
            <a:endParaRPr lang="el-GR" sz="2400" dirty="0">
              <a:solidFill>
                <a:schemeClr val="accent1"/>
              </a:solidFill>
            </a:endParaRPr>
          </a:p>
        </p:txBody>
      </p:sp>
      <p:pic>
        <p:nvPicPr>
          <p:cNvPr id="32772" name="Picture 4"/>
          <p:cNvPicPr>
            <a:picLocks noChangeAspect="1" noChangeArrowheads="1"/>
          </p:cNvPicPr>
          <p:nvPr/>
        </p:nvPicPr>
        <p:blipFill>
          <a:blip r:embed="rId3" cstate="print"/>
          <a:srcRect l="32775" t="22700" r="22338" b="9051"/>
          <a:stretch>
            <a:fillRect/>
          </a:stretch>
        </p:blipFill>
        <p:spPr bwMode="auto">
          <a:xfrm>
            <a:off x="3995936" y="1844824"/>
            <a:ext cx="5135832" cy="4392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Flowchart: Merge 7"/>
          <p:cNvSpPr/>
          <p:nvPr/>
        </p:nvSpPr>
        <p:spPr>
          <a:xfrm>
            <a:off x="5796136" y="5517232"/>
            <a:ext cx="216024" cy="216024"/>
          </a:xfrm>
          <a:prstGeom prst="flowChartMerge">
            <a:avLst/>
          </a:prstGeom>
          <a:ln>
            <a:solidFill>
              <a:schemeClr val="accent6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</a:t>
            </a:r>
            <a:endParaRPr lang="el-GR" dirty="0"/>
          </a:p>
        </p:txBody>
      </p:sp>
      <p:sp>
        <p:nvSpPr>
          <p:cNvPr id="9" name="Flowchart: Merge 8"/>
          <p:cNvSpPr/>
          <p:nvPr/>
        </p:nvSpPr>
        <p:spPr>
          <a:xfrm>
            <a:off x="5580112" y="5733256"/>
            <a:ext cx="216024" cy="216024"/>
          </a:xfrm>
          <a:prstGeom prst="flowChartMerge">
            <a:avLst/>
          </a:prstGeom>
          <a:ln>
            <a:solidFill>
              <a:schemeClr val="accent6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</a:t>
            </a:r>
            <a:endParaRPr lang="el-GR" dirty="0"/>
          </a:p>
        </p:txBody>
      </p:sp>
      <p:sp>
        <p:nvSpPr>
          <p:cNvPr id="10" name="Flowchart: Merge 9"/>
          <p:cNvSpPr/>
          <p:nvPr/>
        </p:nvSpPr>
        <p:spPr>
          <a:xfrm>
            <a:off x="4211960" y="5445224"/>
            <a:ext cx="216024" cy="216024"/>
          </a:xfrm>
          <a:prstGeom prst="flowChartMerge">
            <a:avLst/>
          </a:prstGeom>
          <a:ln>
            <a:solidFill>
              <a:schemeClr val="accent6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</a:t>
            </a:r>
            <a:endParaRPr lang="el-GR" dirty="0"/>
          </a:p>
        </p:txBody>
      </p:sp>
      <p:sp>
        <p:nvSpPr>
          <p:cNvPr id="11" name="Flowchart: Merge 10"/>
          <p:cNvSpPr/>
          <p:nvPr/>
        </p:nvSpPr>
        <p:spPr>
          <a:xfrm>
            <a:off x="7740352" y="5445224"/>
            <a:ext cx="216024" cy="216024"/>
          </a:xfrm>
          <a:prstGeom prst="flowChartMerge">
            <a:avLst/>
          </a:prstGeom>
          <a:ln>
            <a:solidFill>
              <a:schemeClr val="accent6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</a:t>
            </a:r>
            <a:endParaRPr lang="el-GR" dirty="0"/>
          </a:p>
        </p:txBody>
      </p:sp>
      <p:sp>
        <p:nvSpPr>
          <p:cNvPr id="12" name="Flowchart: Merge 11"/>
          <p:cNvSpPr/>
          <p:nvPr/>
        </p:nvSpPr>
        <p:spPr>
          <a:xfrm>
            <a:off x="5940152" y="4149080"/>
            <a:ext cx="216024" cy="216024"/>
          </a:xfrm>
          <a:prstGeom prst="flowChartMerge">
            <a:avLst/>
          </a:prstGeom>
          <a:ln>
            <a:solidFill>
              <a:schemeClr val="accent6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</a:t>
            </a:r>
            <a:endParaRPr lang="el-GR" dirty="0"/>
          </a:p>
        </p:txBody>
      </p:sp>
      <p:sp>
        <p:nvSpPr>
          <p:cNvPr id="13" name="Flowchart: Merge 12"/>
          <p:cNvSpPr/>
          <p:nvPr/>
        </p:nvSpPr>
        <p:spPr>
          <a:xfrm>
            <a:off x="5436096" y="3933056"/>
            <a:ext cx="216024" cy="216024"/>
          </a:xfrm>
          <a:prstGeom prst="flowChartMerge">
            <a:avLst/>
          </a:prstGeom>
          <a:ln>
            <a:solidFill>
              <a:schemeClr val="accent6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</a:t>
            </a:r>
            <a:endParaRPr lang="el-GR" dirty="0"/>
          </a:p>
        </p:txBody>
      </p:sp>
      <p:sp>
        <p:nvSpPr>
          <p:cNvPr id="14" name="Flowchart: Merge 13"/>
          <p:cNvSpPr/>
          <p:nvPr/>
        </p:nvSpPr>
        <p:spPr>
          <a:xfrm>
            <a:off x="8820472" y="4149080"/>
            <a:ext cx="216024" cy="216024"/>
          </a:xfrm>
          <a:prstGeom prst="flowChartMerge">
            <a:avLst/>
          </a:prstGeom>
          <a:ln>
            <a:solidFill>
              <a:schemeClr val="accent6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</a:t>
            </a:r>
            <a:endParaRPr lang="el-GR" dirty="0"/>
          </a:p>
        </p:txBody>
      </p:sp>
      <p:sp>
        <p:nvSpPr>
          <p:cNvPr id="15" name="Flowchart: Merge 14"/>
          <p:cNvSpPr/>
          <p:nvPr/>
        </p:nvSpPr>
        <p:spPr>
          <a:xfrm>
            <a:off x="6588224" y="4005064"/>
            <a:ext cx="216024" cy="216024"/>
          </a:xfrm>
          <a:prstGeom prst="flowChartMerge">
            <a:avLst/>
          </a:prstGeom>
          <a:ln>
            <a:solidFill>
              <a:schemeClr val="accent6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</a:t>
            </a:r>
            <a:endParaRPr lang="el-GR" dirty="0"/>
          </a:p>
        </p:txBody>
      </p:sp>
      <p:sp>
        <p:nvSpPr>
          <p:cNvPr id="16" name="Flowchart: Merge 15"/>
          <p:cNvSpPr/>
          <p:nvPr/>
        </p:nvSpPr>
        <p:spPr>
          <a:xfrm>
            <a:off x="6732240" y="3861048"/>
            <a:ext cx="216024" cy="216024"/>
          </a:xfrm>
          <a:prstGeom prst="flowChartMerge">
            <a:avLst/>
          </a:prstGeom>
          <a:ln>
            <a:solidFill>
              <a:schemeClr val="accent6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</a:t>
            </a:r>
            <a:endParaRPr lang="el-GR" dirty="0"/>
          </a:p>
        </p:txBody>
      </p:sp>
      <p:sp>
        <p:nvSpPr>
          <p:cNvPr id="17" name="Flowchart: Merge 16"/>
          <p:cNvSpPr/>
          <p:nvPr/>
        </p:nvSpPr>
        <p:spPr>
          <a:xfrm>
            <a:off x="4644008" y="3573016"/>
            <a:ext cx="216024" cy="216024"/>
          </a:xfrm>
          <a:prstGeom prst="flowChartMerge">
            <a:avLst/>
          </a:prstGeom>
          <a:ln>
            <a:solidFill>
              <a:schemeClr val="accent6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</a:t>
            </a:r>
            <a:endParaRPr lang="el-GR" dirty="0"/>
          </a:p>
        </p:txBody>
      </p:sp>
      <p:sp>
        <p:nvSpPr>
          <p:cNvPr id="18" name="Flowchart: Merge 17"/>
          <p:cNvSpPr/>
          <p:nvPr/>
        </p:nvSpPr>
        <p:spPr>
          <a:xfrm>
            <a:off x="4211960" y="2348880"/>
            <a:ext cx="216024" cy="216024"/>
          </a:xfrm>
          <a:prstGeom prst="flowChartMerge">
            <a:avLst/>
          </a:prstGeom>
          <a:ln>
            <a:solidFill>
              <a:schemeClr val="accent6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</a:t>
            </a:r>
            <a:endParaRPr lang="el-GR" dirty="0"/>
          </a:p>
        </p:txBody>
      </p:sp>
      <p:sp>
        <p:nvSpPr>
          <p:cNvPr id="19" name="Flowchart: Merge 18"/>
          <p:cNvSpPr/>
          <p:nvPr/>
        </p:nvSpPr>
        <p:spPr>
          <a:xfrm>
            <a:off x="7884368" y="5877272"/>
            <a:ext cx="216024" cy="216024"/>
          </a:xfrm>
          <a:prstGeom prst="flowChartMerge">
            <a:avLst/>
          </a:prstGeom>
          <a:ln>
            <a:solidFill>
              <a:schemeClr val="accent6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</a:t>
            </a:r>
            <a:endParaRPr lang="el-GR" dirty="0"/>
          </a:p>
        </p:txBody>
      </p:sp>
      <p:sp>
        <p:nvSpPr>
          <p:cNvPr id="20" name="Flowchart: Merge 19"/>
          <p:cNvSpPr/>
          <p:nvPr/>
        </p:nvSpPr>
        <p:spPr>
          <a:xfrm>
            <a:off x="7596336" y="5517232"/>
            <a:ext cx="216024" cy="216024"/>
          </a:xfrm>
          <a:prstGeom prst="flowChartMerge">
            <a:avLst/>
          </a:prstGeom>
          <a:ln>
            <a:solidFill>
              <a:schemeClr val="accent6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</a:t>
            </a:r>
            <a:endParaRPr lang="el-GR" dirty="0"/>
          </a:p>
        </p:txBody>
      </p:sp>
      <p:sp>
        <p:nvSpPr>
          <p:cNvPr id="21" name="Flowchart: Merge 20"/>
          <p:cNvSpPr/>
          <p:nvPr/>
        </p:nvSpPr>
        <p:spPr>
          <a:xfrm>
            <a:off x="7884368" y="5445224"/>
            <a:ext cx="216024" cy="216024"/>
          </a:xfrm>
          <a:prstGeom prst="flowChartMerge">
            <a:avLst/>
          </a:prstGeom>
          <a:ln>
            <a:solidFill>
              <a:schemeClr val="accent6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</a:t>
            </a:r>
            <a:endParaRPr lang="el-GR" dirty="0"/>
          </a:p>
        </p:txBody>
      </p:sp>
      <p:sp>
        <p:nvSpPr>
          <p:cNvPr id="22" name="Flowchart: Merge 21"/>
          <p:cNvSpPr/>
          <p:nvPr/>
        </p:nvSpPr>
        <p:spPr>
          <a:xfrm>
            <a:off x="4211960" y="3933056"/>
            <a:ext cx="216024" cy="216024"/>
          </a:xfrm>
          <a:prstGeom prst="flowChartMerge">
            <a:avLst/>
          </a:prstGeom>
          <a:ln>
            <a:solidFill>
              <a:schemeClr val="accent6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</a:t>
            </a:r>
            <a:endParaRPr lang="el-GR" dirty="0"/>
          </a:p>
        </p:txBody>
      </p:sp>
      <p:sp>
        <p:nvSpPr>
          <p:cNvPr id="23" name="Flowchart: Merge 22"/>
          <p:cNvSpPr/>
          <p:nvPr/>
        </p:nvSpPr>
        <p:spPr>
          <a:xfrm>
            <a:off x="4499992" y="4005064"/>
            <a:ext cx="216024" cy="216024"/>
          </a:xfrm>
          <a:prstGeom prst="flowChartMerge">
            <a:avLst/>
          </a:prstGeom>
          <a:ln>
            <a:solidFill>
              <a:schemeClr val="accent6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</a:t>
            </a:r>
            <a:endParaRPr lang="el-GR" dirty="0"/>
          </a:p>
        </p:txBody>
      </p:sp>
      <p:sp>
        <p:nvSpPr>
          <p:cNvPr id="24" name="Flowchart: Merge 23"/>
          <p:cNvSpPr/>
          <p:nvPr/>
        </p:nvSpPr>
        <p:spPr>
          <a:xfrm>
            <a:off x="4788024" y="2636912"/>
            <a:ext cx="216024" cy="216024"/>
          </a:xfrm>
          <a:prstGeom prst="flowChartMerge">
            <a:avLst/>
          </a:prstGeom>
          <a:ln>
            <a:solidFill>
              <a:schemeClr val="accent6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</a:t>
            </a:r>
            <a:endParaRPr lang="el-GR" dirty="0"/>
          </a:p>
        </p:txBody>
      </p:sp>
    </p:spTree>
    <p:extLst>
      <p:ext uri="{BB962C8B-B14F-4D97-AF65-F5344CB8AC3E}">
        <p14:creationId xmlns="" xmlns:p14="http://schemas.microsoft.com/office/powerpoint/2010/main" val="1802258744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sz="3600" dirty="0" smtClean="0"/>
              <a:t>Παράδειγμα γεωγραφικού λεξικού</a:t>
            </a:r>
            <a:r>
              <a:rPr lang="en-US" sz="3600" dirty="0" smtClean="0"/>
              <a:t>: </a:t>
            </a:r>
            <a:r>
              <a:rPr lang="en-US" sz="3600" dirty="0" err="1" smtClean="0"/>
              <a:t>geonames</a:t>
            </a:r>
            <a:r>
              <a:rPr lang="en-US" sz="3600" dirty="0" smtClean="0"/>
              <a:t> </a:t>
            </a:r>
            <a:endParaRPr lang="el-GR" sz="3600" dirty="0"/>
          </a:p>
        </p:txBody>
      </p:sp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3" cstate="print"/>
          <a:srcRect l="7895" t="10947" r="9132" b="5965"/>
          <a:stretch>
            <a:fillRect/>
          </a:stretch>
        </p:blipFill>
        <p:spPr bwMode="auto">
          <a:xfrm>
            <a:off x="0" y="1707432"/>
            <a:ext cx="9144000" cy="51505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3683670829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3600" dirty="0"/>
              <a:t>Ε</a:t>
            </a:r>
            <a:r>
              <a:rPr lang="el-GR" sz="3600" dirty="0" smtClean="0"/>
              <a:t>ργαλεία </a:t>
            </a:r>
            <a:r>
              <a:rPr lang="el-GR" sz="3600" dirty="0"/>
              <a:t>αναπαράστασης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6388" y="1628800"/>
            <a:ext cx="7931224" cy="4525963"/>
          </a:xfrm>
        </p:spPr>
        <p:txBody>
          <a:bodyPr>
            <a:normAutofit/>
          </a:bodyPr>
          <a:lstStyle/>
          <a:p>
            <a:pPr lvl="0"/>
            <a:r>
              <a:rPr lang="el-GR" sz="2400" dirty="0"/>
              <a:t>Χάρτες</a:t>
            </a:r>
          </a:p>
          <a:p>
            <a:pPr lvl="0"/>
            <a:r>
              <a:rPr lang="el-GR" sz="2400" dirty="0"/>
              <a:t>Εργαλεία θέασης και δημιουργίας χαρτών</a:t>
            </a:r>
          </a:p>
          <a:p>
            <a:pPr lvl="0"/>
            <a:r>
              <a:rPr lang="el-GR" sz="2400" dirty="0"/>
              <a:t>Άτλαντες</a:t>
            </a:r>
          </a:p>
          <a:p>
            <a:pPr lvl="0"/>
            <a:r>
              <a:rPr lang="el-GR" sz="2400" dirty="0"/>
              <a:t>Ιστορικοί χάρτες</a:t>
            </a:r>
          </a:p>
          <a:p>
            <a:pPr lvl="0"/>
            <a:r>
              <a:rPr lang="el-GR" sz="2400" dirty="0"/>
              <a:t>Δορυφορικές εικόνες και αεροφωτογραφίες</a:t>
            </a:r>
          </a:p>
          <a:p>
            <a:pPr lvl="0"/>
            <a:r>
              <a:rPr lang="el-GR" sz="2400" dirty="0"/>
              <a:t>Τρισδιάστατες απεικονίσεις</a:t>
            </a:r>
          </a:p>
          <a:p>
            <a:pPr lvl="0"/>
            <a:r>
              <a:rPr lang="el-GR" sz="2400" dirty="0" err="1"/>
              <a:t>Οπτικοποιήσεις</a:t>
            </a:r>
            <a:r>
              <a:rPr lang="el-GR" sz="2400" dirty="0"/>
              <a:t> δεδομένων (</a:t>
            </a:r>
            <a:r>
              <a:rPr lang="el-GR" sz="2400" dirty="0" err="1"/>
              <a:t>data</a:t>
            </a:r>
            <a:r>
              <a:rPr lang="el-GR" sz="2400" dirty="0"/>
              <a:t> </a:t>
            </a:r>
            <a:r>
              <a:rPr lang="el-GR" sz="2400" dirty="0" err="1"/>
              <a:t>visualizations</a:t>
            </a:r>
            <a:r>
              <a:rPr lang="el-GR" sz="2400" dirty="0"/>
              <a:t>)</a:t>
            </a:r>
          </a:p>
        </p:txBody>
      </p:sp>
    </p:spTree>
    <p:extLst>
      <p:ext uri="{BB962C8B-B14F-4D97-AF65-F5344CB8AC3E}">
        <p14:creationId xmlns="" xmlns:p14="http://schemas.microsoft.com/office/powerpoint/2010/main" val="1954666224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274638"/>
            <a:ext cx="8435280" cy="1143000"/>
          </a:xfrm>
        </p:spPr>
        <p:txBody>
          <a:bodyPr>
            <a:normAutofit fontScale="90000"/>
          </a:bodyPr>
          <a:lstStyle/>
          <a:p>
            <a:r>
              <a:rPr lang="el-GR" sz="3600" dirty="0" smtClean="0"/>
              <a:t>Εργαλεία ανάπτυξης συλλογιστικών διεργασιών (συλλογισμού)</a:t>
            </a:r>
            <a:endParaRPr lang="el-GR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indent="0">
              <a:buNone/>
            </a:pPr>
            <a:r>
              <a:rPr lang="el-GR" sz="2400" dirty="0" smtClean="0"/>
              <a:t>Οποιοδήποτε είδος εργαλείου (</a:t>
            </a:r>
            <a:r>
              <a:rPr lang="el-GR" sz="2400" dirty="0" smtClean="0">
                <a:solidFill>
                  <a:schemeClr val="accent1"/>
                </a:solidFill>
              </a:rPr>
              <a:t>εκπαιδευτικό παιχνίδι, δραστηριότητα μάθησης, διαδραστική εφαρμογή</a:t>
            </a:r>
            <a:r>
              <a:rPr lang="el-GR" sz="2400" dirty="0" smtClean="0"/>
              <a:t> κ.λπ.), που μπορεί να διευκολύνει την κατανόηση μιας έννοιας ή ενός σεναρίου και να ενεργοποιήσει διαδικασίες συλλογισμού. </a:t>
            </a:r>
          </a:p>
          <a:p>
            <a:pPr>
              <a:buNone/>
            </a:pPr>
            <a:r>
              <a:rPr lang="el-GR" sz="2400" b="1" dirty="0" smtClean="0">
                <a:solidFill>
                  <a:schemeClr val="accent1"/>
                </a:solidFill>
              </a:rPr>
              <a:t>Παραδείγματα</a:t>
            </a:r>
            <a:r>
              <a:rPr lang="el-GR" sz="2400" dirty="0" smtClean="0"/>
              <a:t>:</a:t>
            </a:r>
          </a:p>
          <a:p>
            <a:r>
              <a:rPr lang="el-GR" sz="1900" u="sng" dirty="0" smtClean="0">
                <a:hlinkClick r:id="rId3"/>
              </a:rPr>
              <a:t>http://siovizcenter.ucsd.edu/library/TLTC/TLTCmag.htm</a:t>
            </a:r>
            <a:r>
              <a:rPr lang="el-GR" sz="1900" dirty="0" smtClean="0"/>
              <a:t> η κλίμακα Richter: πώς ορίζεται το μέγεθος ενός σεισμού από το πλάτος και  τις αφίξεις των P- και S-κυμάτων σε ένα σεισμογράφο. </a:t>
            </a:r>
          </a:p>
          <a:p>
            <a:r>
              <a:rPr lang="el-GR" sz="1900" u="sng" dirty="0" smtClean="0">
                <a:hlinkClick r:id="rId4"/>
              </a:rPr>
              <a:t>http://www.sciencecourseware.org/virtualearthquake/vquakeexecute.html</a:t>
            </a:r>
            <a:r>
              <a:rPr lang="el-GR" sz="1900" b="1" dirty="0" smtClean="0"/>
              <a:t> </a:t>
            </a:r>
            <a:r>
              <a:rPr lang="el-GR" sz="1900" dirty="0" smtClean="0"/>
              <a:t>εντοπίζει το επίκεντρο του σεισμού</a:t>
            </a:r>
            <a:r>
              <a:rPr lang="en-US" sz="1900" dirty="0" smtClean="0"/>
              <a:t> </a:t>
            </a:r>
            <a:endParaRPr lang="el-GR" sz="1900" dirty="0" smtClean="0"/>
          </a:p>
          <a:p>
            <a:r>
              <a:rPr lang="en-US" sz="1900" u="sng" dirty="0" smtClean="0">
                <a:hlinkClick r:id="rId5"/>
              </a:rPr>
              <a:t>http://www.pbs.org/wgbh/nova/earth/seismic-fault.html</a:t>
            </a:r>
            <a:r>
              <a:rPr lang="en-US" sz="1900" dirty="0" smtClean="0"/>
              <a:t> </a:t>
            </a:r>
            <a:r>
              <a:rPr lang="el-GR" sz="1900" dirty="0" smtClean="0"/>
              <a:t>εντοπίζει ένα νέο ρήγμα για μια σεισμική εικόνα</a:t>
            </a:r>
          </a:p>
          <a:p>
            <a:r>
              <a:rPr lang="el-GR" sz="1900" u="sng" dirty="0" smtClean="0">
                <a:hlinkClick r:id="rId6"/>
              </a:rPr>
              <a:t>Oregon State University, Volcano World: Strombolian Eruption Simulation</a:t>
            </a:r>
            <a:r>
              <a:rPr lang="el-GR" sz="1900" dirty="0" smtClean="0"/>
              <a:t> η έκρηξη ενός ηφαιστείου υπό διαφορετικές συνθήκες</a:t>
            </a:r>
            <a:endParaRPr lang="el-GR" sz="2400" dirty="0" smtClean="0"/>
          </a:p>
          <a:p>
            <a:endParaRPr lang="el-GR" sz="2400" dirty="0" smtClean="0"/>
          </a:p>
        </p:txBody>
      </p:sp>
    </p:spTree>
    <p:extLst>
      <p:ext uri="{BB962C8B-B14F-4D97-AF65-F5344CB8AC3E}">
        <p14:creationId xmlns="" xmlns:p14="http://schemas.microsoft.com/office/powerpoint/2010/main" val="2703556036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3600" dirty="0"/>
              <a:t>Εννοιολογικό μονοπάτι ενός σεναρίου</a:t>
            </a: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2195736" y="2132856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p:pic>
        <p:nvPicPr>
          <p:cNvPr id="3073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1772816"/>
            <a:ext cx="6283931" cy="439248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710725025"/>
      </p:ext>
    </p:extLst>
  </p:cSld>
  <p:clrMapOvr>
    <a:masterClrMapping/>
  </p:clrMapOvr>
  <p:transition spd="slow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Το έργο </a:t>
            </a:r>
            <a:r>
              <a:rPr lang="en-US" dirty="0" smtClean="0"/>
              <a:t>GEOTHNK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16832"/>
            <a:ext cx="8229600" cy="3168351"/>
          </a:xfrm>
        </p:spPr>
        <p:txBody>
          <a:bodyPr>
            <a:no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l-GR" sz="2400" dirty="0"/>
              <a:t>Το ερευνητικό έργο GEOTHNK στοχεύει στην ενίσχυση της </a:t>
            </a:r>
            <a:r>
              <a:rPr lang="el-GR" sz="2400" dirty="0" err="1">
                <a:solidFill>
                  <a:schemeClr val="accent1"/>
                </a:solidFill>
              </a:rPr>
              <a:t>γεωχωρικής</a:t>
            </a:r>
            <a:r>
              <a:rPr lang="el-GR" sz="2400" dirty="0">
                <a:solidFill>
                  <a:schemeClr val="accent1"/>
                </a:solidFill>
              </a:rPr>
              <a:t> σκέψης </a:t>
            </a:r>
            <a:r>
              <a:rPr lang="el-GR" sz="2400" dirty="0"/>
              <a:t>μέσω της ανάπτυξης μιας </a:t>
            </a:r>
            <a:r>
              <a:rPr lang="el-GR" sz="2400" dirty="0">
                <a:solidFill>
                  <a:schemeClr val="accent1"/>
                </a:solidFill>
              </a:rPr>
              <a:t>ανοιχτής, διαδικτυακής, συνεργατικής εκπαιδευτικής πλατφόρμας  </a:t>
            </a:r>
            <a:r>
              <a:rPr lang="el-GR" sz="2400" dirty="0"/>
              <a:t>που θα επιτρέπει τη </a:t>
            </a:r>
            <a:r>
              <a:rPr lang="el-GR" sz="2400" dirty="0">
                <a:solidFill>
                  <a:schemeClr val="accent1"/>
                </a:solidFill>
              </a:rPr>
              <a:t>διεπιστημονική οργάνωση, συσχέτιση και </a:t>
            </a:r>
            <a:r>
              <a:rPr lang="el-GR" sz="2400" dirty="0" err="1">
                <a:solidFill>
                  <a:schemeClr val="accent1"/>
                </a:solidFill>
              </a:rPr>
              <a:t>οπτικοποίηση</a:t>
            </a:r>
            <a:r>
              <a:rPr lang="el-GR" sz="2400" dirty="0">
                <a:solidFill>
                  <a:schemeClr val="accent1"/>
                </a:solidFill>
              </a:rPr>
              <a:t> σημασιολογικών και </a:t>
            </a:r>
            <a:r>
              <a:rPr lang="el-GR" sz="2400" dirty="0" err="1">
                <a:solidFill>
                  <a:schemeClr val="accent1"/>
                </a:solidFill>
              </a:rPr>
              <a:t>γεωχωρικών</a:t>
            </a:r>
            <a:r>
              <a:rPr lang="el-GR" sz="2400" dirty="0">
                <a:solidFill>
                  <a:schemeClr val="accent1"/>
                </a:solidFill>
              </a:rPr>
              <a:t> πληροφοριών</a:t>
            </a:r>
            <a:r>
              <a:rPr lang="el-GR" sz="2400" dirty="0"/>
              <a:t>. </a:t>
            </a:r>
            <a:endParaRPr lang="en-US" sz="2400" dirty="0" smtClean="0"/>
          </a:p>
          <a:p>
            <a:pPr marL="0" indent="0">
              <a:lnSpc>
                <a:spcPct val="150000"/>
              </a:lnSpc>
              <a:buNone/>
            </a:pPr>
            <a:endParaRPr lang="el-GR" sz="2400" dirty="0"/>
          </a:p>
        </p:txBody>
      </p:sp>
    </p:spTree>
    <p:extLst>
      <p:ext uri="{BB962C8B-B14F-4D97-AF65-F5344CB8AC3E}">
        <p14:creationId xmlns="" xmlns:p14="http://schemas.microsoft.com/office/powerpoint/2010/main" val="4186267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Χωρική σκέψη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412776"/>
            <a:ext cx="8579296" cy="5040560"/>
          </a:xfrm>
        </p:spPr>
        <p:txBody>
          <a:bodyPr>
            <a:no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l-GR" sz="2400" dirty="0" smtClean="0">
                <a:solidFill>
                  <a:schemeClr val="accent1"/>
                </a:solidFill>
              </a:rPr>
              <a:t>Η κατανόηση του χώρου, των χωρικών αντικειμένων και των χωρικών φαινομένων, η γνώση των σχέσεων και των αλληλεπιδράσεων μεταξύ αυτών αλλά και η σχέση του ανθρώπου με το περιβάλλον</a:t>
            </a:r>
            <a:r>
              <a:rPr lang="el-GR" sz="2400" dirty="0" smtClean="0"/>
              <a:t> αποτελούν μια σημαντική </a:t>
            </a:r>
            <a:r>
              <a:rPr lang="el-GR" sz="2400" dirty="0" smtClean="0">
                <a:solidFill>
                  <a:schemeClr val="accent1"/>
                </a:solidFill>
              </a:rPr>
              <a:t>γνωστική ικανότητα </a:t>
            </a:r>
            <a:r>
              <a:rPr lang="el-GR" sz="2400" dirty="0" smtClean="0"/>
              <a:t>που καλείται χωρική σκέψη. 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l-GR" sz="2400" dirty="0" smtClean="0"/>
              <a:t>Η χωρική σκέψη θεωρείται </a:t>
            </a:r>
            <a:r>
              <a:rPr lang="el-GR" sz="2400" dirty="0" smtClean="0">
                <a:solidFill>
                  <a:schemeClr val="accent1"/>
                </a:solidFill>
              </a:rPr>
              <a:t>βασική ικανότητα για τους κλάδους STEM (Science, Technology, Engineering, and Mathematics) </a:t>
            </a:r>
            <a:r>
              <a:rPr lang="el-GR" sz="2400" dirty="0" smtClean="0"/>
              <a:t>αφού η ανάπτυξη των χωρικών δεξιοτήτων οδηγεί σε αύξηση της συμμετοχής των μαθητών σε αυτά τα γνωστικά αντικείμενα.</a:t>
            </a:r>
            <a:endParaRPr lang="el-GR" sz="2400" dirty="0"/>
          </a:p>
        </p:txBody>
      </p:sp>
    </p:spTree>
    <p:extLst>
      <p:ext uri="{BB962C8B-B14F-4D97-AF65-F5344CB8AC3E}">
        <p14:creationId xmlns:p14="http://schemas.microsoft.com/office/powerpoint/2010/main" xmlns="" val="4186267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Η πλατφόρμα </a:t>
            </a:r>
            <a:r>
              <a:rPr lang="en-US" dirty="0" smtClean="0"/>
              <a:t>GEOTHNK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268760"/>
            <a:ext cx="8712968" cy="54006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l-GR" sz="2400" dirty="0" smtClean="0"/>
              <a:t>Η </a:t>
            </a:r>
            <a:r>
              <a:rPr lang="el-GR" sz="2400" dirty="0"/>
              <a:t>πλατφόρμα θα επιτρέπει στους χρήστες τη δημιουργία εκπαιδευτικών μονοπατιών που θα βασίζονται στα </a:t>
            </a:r>
            <a:r>
              <a:rPr lang="el-GR" sz="2400" dirty="0">
                <a:solidFill>
                  <a:schemeClr val="accent1"/>
                </a:solidFill>
              </a:rPr>
              <a:t>τρία θεμελιώδη συστατικά στοιχεία</a:t>
            </a:r>
            <a:r>
              <a:rPr lang="el-GR" sz="2400" dirty="0"/>
              <a:t> της </a:t>
            </a:r>
            <a:r>
              <a:rPr lang="el-GR" sz="2400" dirty="0" err="1"/>
              <a:t>γεωχωρικής</a:t>
            </a:r>
            <a:r>
              <a:rPr lang="el-GR" sz="2400" dirty="0"/>
              <a:t> σκέψης: </a:t>
            </a:r>
            <a:endParaRPr lang="el-GR" sz="2400" dirty="0" smtClean="0"/>
          </a:p>
          <a:p>
            <a:pPr marL="0" indent="0">
              <a:buNone/>
            </a:pPr>
            <a:endParaRPr lang="en-US" sz="1800" dirty="0" smtClean="0"/>
          </a:p>
          <a:p>
            <a:pPr marL="514350" indent="-514350">
              <a:buNone/>
            </a:pPr>
            <a:r>
              <a:rPr lang="el-GR" sz="2400" dirty="0" smtClean="0"/>
              <a:t>1. γεωχωρικές </a:t>
            </a:r>
            <a:r>
              <a:rPr lang="el-GR" sz="2400" dirty="0"/>
              <a:t>και άλλες </a:t>
            </a:r>
            <a:r>
              <a:rPr lang="el-GR" sz="2400" dirty="0" smtClean="0">
                <a:solidFill>
                  <a:schemeClr val="accent1"/>
                </a:solidFill>
              </a:rPr>
              <a:t>έννοιες </a:t>
            </a:r>
            <a:r>
              <a:rPr lang="el-GR" sz="2400" dirty="0" smtClean="0"/>
              <a:t>και </a:t>
            </a:r>
            <a:r>
              <a:rPr lang="el-GR" sz="2400" dirty="0" smtClean="0">
                <a:solidFill>
                  <a:schemeClr val="accent1"/>
                </a:solidFill>
              </a:rPr>
              <a:t>οι συνδέσεις μεταξύ τους σ’ ένα σημασιολογικό δίκτυο</a:t>
            </a:r>
            <a:r>
              <a:rPr lang="el-GR" sz="2400" dirty="0" smtClean="0"/>
              <a:t>, </a:t>
            </a:r>
            <a:endParaRPr lang="en-US" sz="2400" dirty="0" smtClean="0"/>
          </a:p>
          <a:p>
            <a:pPr marL="514350" indent="-514350">
              <a:buNone/>
            </a:pPr>
            <a:r>
              <a:rPr lang="el-GR" sz="2400" dirty="0" smtClean="0"/>
              <a:t>2. </a:t>
            </a:r>
            <a:r>
              <a:rPr lang="el-GR" sz="2400" dirty="0" smtClean="0">
                <a:solidFill>
                  <a:schemeClr val="accent1"/>
                </a:solidFill>
              </a:rPr>
              <a:t>εργαλεία </a:t>
            </a:r>
            <a:r>
              <a:rPr lang="el-GR" sz="2400" dirty="0">
                <a:solidFill>
                  <a:schemeClr val="accent1"/>
                </a:solidFill>
              </a:rPr>
              <a:t>αναπαράστασης </a:t>
            </a:r>
            <a:r>
              <a:rPr lang="el-GR" sz="2400" dirty="0"/>
              <a:t>(χάρτες, δορυφορικές εικόνες, διαγράμματα, κλπ) και </a:t>
            </a:r>
            <a:endParaRPr lang="en-US" sz="2400" dirty="0" smtClean="0"/>
          </a:p>
          <a:p>
            <a:pPr marL="514350" indent="-514350">
              <a:buNone/>
            </a:pPr>
            <a:r>
              <a:rPr lang="el-GR" sz="2400" dirty="0" smtClean="0"/>
              <a:t>3. </a:t>
            </a:r>
            <a:r>
              <a:rPr lang="el-GR" sz="2400" dirty="0" smtClean="0">
                <a:solidFill>
                  <a:schemeClr val="accent1"/>
                </a:solidFill>
              </a:rPr>
              <a:t>εργαλεία ανάπτυξης </a:t>
            </a:r>
            <a:r>
              <a:rPr lang="el-GR" sz="2400" dirty="0">
                <a:solidFill>
                  <a:schemeClr val="accent1"/>
                </a:solidFill>
              </a:rPr>
              <a:t>συλλογιστικών διεργασιών</a:t>
            </a:r>
            <a:r>
              <a:rPr lang="el-GR" sz="2400" dirty="0"/>
              <a:t>. </a:t>
            </a:r>
            <a:endParaRPr lang="en-US" sz="2400" dirty="0" smtClean="0"/>
          </a:p>
          <a:p>
            <a:pPr marL="514350" indent="-514350">
              <a:buNone/>
            </a:pPr>
            <a:endParaRPr lang="en-US" sz="1800" dirty="0"/>
          </a:p>
          <a:p>
            <a:pPr marL="0" indent="0">
              <a:buNone/>
            </a:pPr>
            <a:r>
              <a:rPr lang="el-GR" sz="2400" dirty="0" smtClean="0"/>
              <a:t>Σημαντικές </a:t>
            </a:r>
            <a:r>
              <a:rPr lang="el-GR" sz="2400" dirty="0"/>
              <a:t>λειτουργίες της διαδικτυακής πλατφόρμας</a:t>
            </a:r>
            <a:r>
              <a:rPr lang="el-GR" sz="2400" dirty="0" smtClean="0"/>
              <a:t>: </a:t>
            </a:r>
          </a:p>
          <a:p>
            <a:pPr marL="0" indent="0">
              <a:buNone/>
            </a:pPr>
            <a:r>
              <a:rPr lang="el-GR" sz="2400" dirty="0" smtClean="0"/>
              <a:t>(</a:t>
            </a:r>
            <a:r>
              <a:rPr lang="el-GR" sz="2400" dirty="0"/>
              <a:t>α) </a:t>
            </a:r>
            <a:r>
              <a:rPr lang="el-GR" sz="2400" dirty="0" smtClean="0">
                <a:solidFill>
                  <a:schemeClr val="accent1"/>
                </a:solidFill>
              </a:rPr>
              <a:t>οργάνωση </a:t>
            </a:r>
            <a:r>
              <a:rPr lang="el-GR" sz="2400" dirty="0">
                <a:solidFill>
                  <a:schemeClr val="accent1"/>
                </a:solidFill>
              </a:rPr>
              <a:t>και συσχέτιση </a:t>
            </a:r>
            <a:r>
              <a:rPr lang="el-GR" sz="2400" dirty="0"/>
              <a:t>της εννοιολογικής πληροφορίας και </a:t>
            </a:r>
            <a:endParaRPr lang="el-GR" sz="2400" dirty="0" smtClean="0"/>
          </a:p>
          <a:p>
            <a:pPr marL="0" indent="0">
              <a:buNone/>
            </a:pPr>
            <a:r>
              <a:rPr lang="el-GR" sz="2400" dirty="0" smtClean="0"/>
              <a:t>(</a:t>
            </a:r>
            <a:r>
              <a:rPr lang="el-GR" sz="2400" dirty="0"/>
              <a:t>β) </a:t>
            </a:r>
            <a:r>
              <a:rPr lang="el-GR" sz="2400" dirty="0" smtClean="0">
                <a:solidFill>
                  <a:schemeClr val="accent1"/>
                </a:solidFill>
              </a:rPr>
              <a:t>οπτικοποίηση</a:t>
            </a:r>
            <a:r>
              <a:rPr lang="el-GR" sz="2400" dirty="0" smtClean="0"/>
              <a:t> </a:t>
            </a:r>
            <a:r>
              <a:rPr lang="el-GR" sz="2400" dirty="0"/>
              <a:t>της πληροφορίας τόσο εννοιολογικά όσο και χαρτογραφικά. </a:t>
            </a:r>
          </a:p>
          <a:p>
            <a:pPr marL="0" indent="0">
              <a:buNone/>
            </a:pPr>
            <a:endParaRPr lang="el-GR" sz="2400" dirty="0"/>
          </a:p>
        </p:txBody>
      </p:sp>
    </p:spTree>
    <p:extLst>
      <p:ext uri="{BB962C8B-B14F-4D97-AF65-F5344CB8AC3E}">
        <p14:creationId xmlns="" xmlns:p14="http://schemas.microsoft.com/office/powerpoint/2010/main" val="1890737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Οι </a:t>
            </a:r>
            <a:r>
              <a:rPr lang="en-US" dirty="0" smtClean="0"/>
              <a:t>GEOTHNK</a:t>
            </a:r>
            <a:r>
              <a:rPr lang="el-GR" dirty="0" smtClean="0"/>
              <a:t> έννοιες</a:t>
            </a:r>
            <a:endParaRPr lang="el-GR" dirty="0"/>
          </a:p>
        </p:txBody>
      </p:sp>
      <p:sp>
        <p:nvSpPr>
          <p:cNvPr id="3" name="Rectangle 2"/>
          <p:cNvSpPr/>
          <p:nvPr/>
        </p:nvSpPr>
        <p:spPr>
          <a:xfrm>
            <a:off x="457200" y="1268760"/>
            <a:ext cx="8229600" cy="53399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600"/>
              </a:spcAft>
            </a:pPr>
            <a:r>
              <a:rPr lang="el-GR" sz="2800" dirty="0">
                <a:ea typeface="Times New Roman" panose="02020603050405020304" pitchFamily="18" charset="0"/>
              </a:rPr>
              <a:t>Το GEOTHNK περιλαμβάνει περισσότερες από 250 έννοιες τόσο </a:t>
            </a:r>
            <a:r>
              <a:rPr lang="el-GR" sz="2800" dirty="0" smtClean="0">
                <a:solidFill>
                  <a:schemeClr val="accent1"/>
                </a:solidFill>
                <a:ea typeface="Times New Roman" panose="02020603050405020304" pitchFamily="18" charset="0"/>
              </a:rPr>
              <a:t>(γεω)χωρικές </a:t>
            </a:r>
            <a:r>
              <a:rPr lang="el-GR" sz="2800" dirty="0">
                <a:ea typeface="Times New Roman" panose="02020603050405020304" pitchFamily="18" charset="0"/>
              </a:rPr>
              <a:t>(π.χ</a:t>
            </a:r>
            <a:r>
              <a:rPr lang="el-GR" sz="2800" dirty="0" smtClean="0">
                <a:ea typeface="Times New Roman" panose="02020603050405020304" pitchFamily="18" charset="0"/>
              </a:rPr>
              <a:t>. </a:t>
            </a:r>
            <a:r>
              <a:rPr lang="el-GR" sz="2800" dirty="0">
                <a:ea typeface="Times New Roman" panose="02020603050405020304" pitchFamily="18" charset="0"/>
              </a:rPr>
              <a:t>συντεταγμένες, υψόμετρο και απόσταση) όσο και </a:t>
            </a:r>
            <a:r>
              <a:rPr lang="el-GR" sz="2800" dirty="0">
                <a:solidFill>
                  <a:schemeClr val="accent1"/>
                </a:solidFill>
                <a:ea typeface="Times New Roman" panose="02020603050405020304" pitchFamily="18" charset="0"/>
              </a:rPr>
              <a:t>μη-χωρικές</a:t>
            </a:r>
            <a:r>
              <a:rPr lang="el-GR" sz="2800" dirty="0">
                <a:ea typeface="Times New Roman" panose="02020603050405020304" pitchFamily="18" charset="0"/>
              </a:rPr>
              <a:t> (π.χ</a:t>
            </a:r>
            <a:r>
              <a:rPr lang="el-GR" sz="2800" dirty="0" smtClean="0">
                <a:ea typeface="Times New Roman" panose="02020603050405020304" pitchFamily="18" charset="0"/>
              </a:rPr>
              <a:t>. </a:t>
            </a:r>
            <a:r>
              <a:rPr lang="el-GR" sz="2800" dirty="0">
                <a:ea typeface="Times New Roman" panose="02020603050405020304" pitchFamily="18" charset="0"/>
              </a:rPr>
              <a:t>φυσικοί πόροι και εναλλακτικές πηγές ενέργειας), </a:t>
            </a:r>
            <a:r>
              <a:rPr lang="el-GR" sz="2800" dirty="0">
                <a:solidFill>
                  <a:schemeClr val="accent1"/>
                </a:solidFill>
                <a:ea typeface="Times New Roman" panose="02020603050405020304" pitchFamily="18" charset="0"/>
              </a:rPr>
              <a:t>αφηρημένες </a:t>
            </a:r>
            <a:r>
              <a:rPr lang="el-GR" sz="2800" dirty="0">
                <a:ea typeface="Times New Roman" panose="02020603050405020304" pitchFamily="18" charset="0"/>
              </a:rPr>
              <a:t>έννοιες (π.χ</a:t>
            </a:r>
            <a:r>
              <a:rPr lang="el-GR" sz="2800" dirty="0" smtClean="0">
                <a:ea typeface="Times New Roman" panose="02020603050405020304" pitchFamily="18" charset="0"/>
              </a:rPr>
              <a:t>. </a:t>
            </a:r>
            <a:r>
              <a:rPr lang="el-GR" sz="2800" dirty="0">
                <a:ea typeface="Times New Roman" panose="02020603050405020304" pitchFamily="18" charset="0"/>
              </a:rPr>
              <a:t>μορφή, μοτίβο και σύνδεση), αλλά και έννοιες που αναφέρονται σε </a:t>
            </a:r>
            <a:r>
              <a:rPr lang="el-GR" sz="2800" dirty="0">
                <a:solidFill>
                  <a:schemeClr val="accent1"/>
                </a:solidFill>
                <a:ea typeface="Times New Roman" panose="02020603050405020304" pitchFamily="18" charset="0"/>
              </a:rPr>
              <a:t>υλικά αντικείμενα </a:t>
            </a:r>
            <a:r>
              <a:rPr lang="el-GR" sz="2800" dirty="0">
                <a:ea typeface="Times New Roman" panose="02020603050405020304" pitchFamily="18" charset="0"/>
              </a:rPr>
              <a:t>(π.χ</a:t>
            </a:r>
            <a:r>
              <a:rPr lang="el-GR" sz="2800" dirty="0" smtClean="0">
                <a:ea typeface="Times New Roman" panose="02020603050405020304" pitchFamily="18" charset="0"/>
              </a:rPr>
              <a:t>. </a:t>
            </a:r>
            <a:r>
              <a:rPr lang="el-GR" sz="2800" dirty="0">
                <a:ea typeface="Times New Roman" panose="02020603050405020304" pitchFamily="18" charset="0"/>
              </a:rPr>
              <a:t>πόλη και κανάλι). </a:t>
            </a:r>
            <a:endParaRPr lang="en-US" sz="2800" dirty="0" smtClean="0">
              <a:ea typeface="Times New Roman" panose="02020603050405020304" pitchFamily="18" charset="0"/>
            </a:endParaRPr>
          </a:p>
          <a:p>
            <a:pPr algn="just">
              <a:spcAft>
                <a:spcPts val="600"/>
              </a:spcAft>
            </a:pPr>
            <a:r>
              <a:rPr lang="el-GR" sz="2800" dirty="0" smtClean="0">
                <a:ea typeface="Times New Roman" panose="02020603050405020304" pitchFamily="18" charset="0"/>
              </a:rPr>
              <a:t>Οι </a:t>
            </a:r>
            <a:r>
              <a:rPr lang="el-GR" sz="2800" dirty="0">
                <a:ea typeface="Times New Roman" panose="02020603050405020304" pitchFamily="18" charset="0"/>
              </a:rPr>
              <a:t>χωρικές έννοιες θεωρούνται σημαντικές όχι μόνο για την κατανόηση των σχετικών κλάδων, όπως τα Μαθηματικά και η Γεωγραφία, αλλά γιατί σχετίζονται άμεσα ή έμμεσα με άλλους κλάδους, όπως η Ιστορία και οι Κοινωνικές Επιστήμες. </a:t>
            </a:r>
            <a:endParaRPr lang="el-GR" sz="2800" dirty="0">
              <a:effectLst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727662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l-GR" sz="2800" dirty="0" smtClean="0"/>
              <a:t>Οι γεωχωρικές </a:t>
            </a:r>
            <a:r>
              <a:rPr lang="el-GR" sz="2800" dirty="0"/>
              <a:t>έννοιες λειτουργούν ως γέφυρα για τη σύνδεση διαφορετικών επιστημονικών πεδίων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3568" y="1484784"/>
            <a:ext cx="8805481" cy="488131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59435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1" algn="ctr" rtl="0">
              <a:spcBef>
                <a:spcPct val="0"/>
              </a:spcBef>
            </a:pPr>
            <a:r>
              <a:rPr lang="el-GR" sz="4400" dirty="0">
                <a:latin typeface="+mn-lt"/>
              </a:rPr>
              <a:t>Γεωχωρικές έννοιες </a:t>
            </a:r>
            <a:r>
              <a:rPr lang="el-GR" b="1" dirty="0"/>
              <a:t/>
            </a:r>
            <a:br>
              <a:rPr lang="el-GR" b="1" dirty="0"/>
            </a:b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l-GR" sz="2400" dirty="0" smtClean="0"/>
              <a:t>Θέση</a:t>
            </a:r>
            <a:endParaRPr lang="en-US" sz="2400" dirty="0" smtClean="0"/>
          </a:p>
          <a:p>
            <a:pPr lvl="1"/>
            <a:r>
              <a:rPr lang="el-GR" sz="2000" dirty="0" smtClean="0"/>
              <a:t>Απόλυτη Θέση (π.χ. </a:t>
            </a:r>
            <a:r>
              <a:rPr lang="el-GR" sz="2000" dirty="0" smtClean="0">
                <a:solidFill>
                  <a:schemeClr val="accent1"/>
                </a:solidFill>
              </a:rPr>
              <a:t>Λεωφόρος Συγγρού 387</a:t>
            </a:r>
            <a:r>
              <a:rPr lang="el-GR" sz="2000" dirty="0" smtClean="0"/>
              <a:t>)</a:t>
            </a:r>
            <a:endParaRPr lang="en-US" sz="2000" dirty="0" smtClean="0"/>
          </a:p>
          <a:p>
            <a:pPr lvl="1"/>
            <a:r>
              <a:rPr lang="el-GR" sz="2000" dirty="0" smtClean="0"/>
              <a:t>Σχετική Θέση (π.χ. </a:t>
            </a:r>
            <a:r>
              <a:rPr lang="el-GR" sz="2000" dirty="0" smtClean="0">
                <a:solidFill>
                  <a:schemeClr val="accent1"/>
                </a:solidFill>
              </a:rPr>
              <a:t> Απέναντι από την πλατεία Συντάγματος</a:t>
            </a:r>
            <a:r>
              <a:rPr lang="el-GR" sz="2000" dirty="0" smtClean="0"/>
              <a:t>)</a:t>
            </a:r>
            <a:endParaRPr lang="en-US" sz="2000" dirty="0" smtClean="0"/>
          </a:p>
          <a:p>
            <a:r>
              <a:rPr lang="el-GR" sz="2400" dirty="0" smtClean="0"/>
              <a:t>Απόσταση (π.χ. </a:t>
            </a:r>
            <a:r>
              <a:rPr lang="el-GR" sz="2400" dirty="0" smtClean="0">
                <a:solidFill>
                  <a:schemeClr val="accent1"/>
                </a:solidFill>
              </a:rPr>
              <a:t>80 χλμ από την Αθήνα</a:t>
            </a:r>
            <a:r>
              <a:rPr lang="el-GR" sz="2400" dirty="0" smtClean="0"/>
              <a:t>)</a:t>
            </a:r>
            <a:endParaRPr lang="en-US" sz="2400" dirty="0" smtClean="0"/>
          </a:p>
          <a:p>
            <a:r>
              <a:rPr lang="el-GR" sz="2400" dirty="0" smtClean="0"/>
              <a:t>Προσανατολισμός (π.χ. </a:t>
            </a:r>
            <a:r>
              <a:rPr lang="el-GR" sz="2400" dirty="0" smtClean="0">
                <a:solidFill>
                  <a:schemeClr val="accent1"/>
                </a:solidFill>
              </a:rPr>
              <a:t>νοτίως του Ηρακλείου</a:t>
            </a:r>
            <a:r>
              <a:rPr lang="el-GR" sz="2400" dirty="0" smtClean="0"/>
              <a:t>)</a:t>
            </a:r>
            <a:endParaRPr lang="en-US" sz="2400" dirty="0" smtClean="0"/>
          </a:p>
          <a:p>
            <a:r>
              <a:rPr lang="el-GR" sz="2400" dirty="0" smtClean="0"/>
              <a:t>Τόπος (π.χ. </a:t>
            </a:r>
            <a:r>
              <a:rPr lang="el-GR" sz="2400" dirty="0" smtClean="0">
                <a:solidFill>
                  <a:schemeClr val="accent1"/>
                </a:solidFill>
              </a:rPr>
              <a:t>η νότια Γαλλία</a:t>
            </a:r>
            <a:r>
              <a:rPr lang="el-GR" sz="2400" dirty="0" smtClean="0"/>
              <a:t>)</a:t>
            </a:r>
            <a:endParaRPr lang="en-US" sz="2400" dirty="0" smtClean="0"/>
          </a:p>
          <a:p>
            <a:r>
              <a:rPr lang="el-GR" sz="2400" dirty="0" smtClean="0"/>
              <a:t>Περιοχή (π.χ</a:t>
            </a:r>
            <a:r>
              <a:rPr lang="el-GR" sz="2400" dirty="0" smtClean="0">
                <a:solidFill>
                  <a:schemeClr val="accent1"/>
                </a:solidFill>
              </a:rPr>
              <a:t>. λεκάνη της Μεσογείου)</a:t>
            </a:r>
            <a:r>
              <a:rPr lang="en-US" sz="2400" dirty="0" smtClean="0">
                <a:solidFill>
                  <a:schemeClr val="accent1"/>
                </a:solidFill>
              </a:rPr>
              <a:t> </a:t>
            </a:r>
          </a:p>
          <a:p>
            <a:pPr>
              <a:buNone/>
            </a:pPr>
            <a:endParaRPr lang="en-US" sz="2400" dirty="0" smtClean="0"/>
          </a:p>
          <a:p>
            <a:pPr>
              <a:buNone/>
            </a:pPr>
            <a:r>
              <a:rPr lang="en-US" sz="2400" dirty="0" smtClean="0"/>
              <a:t> </a:t>
            </a:r>
          </a:p>
        </p:txBody>
      </p:sp>
    </p:spTree>
    <p:extLst>
      <p:ext uri="{BB962C8B-B14F-4D97-AF65-F5344CB8AC3E}">
        <p14:creationId xmlns="" xmlns:p14="http://schemas.microsoft.com/office/powerpoint/2010/main" val="3644003381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sz="3600" dirty="0" smtClean="0"/>
              <a:t>Έννοιες που αναφέρονται σε χωρικές σχέσεις</a:t>
            </a:r>
            <a:endParaRPr lang="el-GR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l-GR" sz="2400" dirty="0" smtClean="0"/>
              <a:t>Γειτνίαση</a:t>
            </a:r>
            <a:endParaRPr lang="en-US" sz="2400" dirty="0" smtClean="0"/>
          </a:p>
          <a:p>
            <a:r>
              <a:rPr lang="el-GR" sz="2400" dirty="0" smtClean="0"/>
              <a:t>Εγγύτητα</a:t>
            </a:r>
            <a:endParaRPr lang="en-US" sz="2400" dirty="0" smtClean="0"/>
          </a:p>
          <a:p>
            <a:r>
              <a:rPr lang="el-GR" sz="2400" dirty="0" smtClean="0"/>
              <a:t>Κατανομή</a:t>
            </a:r>
            <a:endParaRPr lang="en-US" sz="2400" dirty="0" smtClean="0"/>
          </a:p>
          <a:p>
            <a:r>
              <a:rPr lang="el-GR" sz="2400" dirty="0" smtClean="0"/>
              <a:t>Πυκνότητα</a:t>
            </a:r>
            <a:endParaRPr lang="en-US" sz="2400" dirty="0" smtClean="0"/>
          </a:p>
          <a:p>
            <a:r>
              <a:rPr lang="el-GR" sz="2400" dirty="0" smtClean="0"/>
              <a:t>Ιεραρχία</a:t>
            </a:r>
            <a:endParaRPr lang="en-US" sz="2400" dirty="0" smtClean="0"/>
          </a:p>
          <a:p>
            <a:r>
              <a:rPr lang="el-GR" sz="2400" dirty="0" smtClean="0"/>
              <a:t>Τάξη</a:t>
            </a:r>
            <a:endParaRPr lang="en-US" sz="2400" dirty="0" smtClean="0"/>
          </a:p>
          <a:p>
            <a:r>
              <a:rPr lang="el-GR" sz="2400" dirty="0" smtClean="0"/>
              <a:t>Μοτίβο</a:t>
            </a:r>
            <a:endParaRPr lang="en-US" sz="2400" dirty="0" smtClean="0"/>
          </a:p>
          <a:p>
            <a:r>
              <a:rPr lang="el-GR" sz="2400" dirty="0" smtClean="0"/>
              <a:t>Σύγκριση</a:t>
            </a:r>
            <a:endParaRPr lang="en-US" sz="2400" dirty="0" smtClean="0"/>
          </a:p>
          <a:p>
            <a:r>
              <a:rPr lang="el-GR" sz="2400" dirty="0" smtClean="0"/>
              <a:t>Σύνδεση</a:t>
            </a:r>
            <a:endParaRPr lang="en-US" sz="2400" dirty="0" smtClean="0"/>
          </a:p>
          <a:p>
            <a:endParaRPr lang="en-US" sz="2400" dirty="0" smtClean="0"/>
          </a:p>
          <a:p>
            <a:endParaRPr lang="en-US" sz="2400" dirty="0"/>
          </a:p>
        </p:txBody>
      </p:sp>
    </p:spTree>
    <p:extLst>
      <p:ext uri="{BB962C8B-B14F-4D97-AF65-F5344CB8AC3E}">
        <p14:creationId xmlns="" xmlns:p14="http://schemas.microsoft.com/office/powerpoint/2010/main" val="4049629074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3600" dirty="0" smtClean="0"/>
              <a:t>Έννοιες αναπαράστασης</a:t>
            </a:r>
            <a:endParaRPr lang="el-GR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52074"/>
            <a:ext cx="7849402" cy="4636971"/>
          </a:xfrm>
        </p:spPr>
        <p:txBody>
          <a:bodyPr>
            <a:noAutofit/>
          </a:bodyPr>
          <a:lstStyle/>
          <a:p>
            <a:r>
              <a:rPr lang="el-GR" sz="2400" dirty="0" smtClean="0"/>
              <a:t>Χάρτης</a:t>
            </a:r>
            <a:endParaRPr lang="fr-FR" sz="2400" dirty="0" smtClean="0"/>
          </a:p>
          <a:p>
            <a:pPr lvl="1"/>
            <a:r>
              <a:rPr lang="el-GR" sz="2000" dirty="0" smtClean="0"/>
              <a:t>Είδη χαρτών</a:t>
            </a:r>
            <a:endParaRPr lang="fr-FR" sz="2000" dirty="0" smtClean="0"/>
          </a:p>
          <a:p>
            <a:r>
              <a:rPr lang="el-GR" sz="2400" dirty="0" smtClean="0"/>
              <a:t>Στοιχεία του χάρτη </a:t>
            </a:r>
            <a:r>
              <a:rPr lang="fr-FR" sz="2400" dirty="0" smtClean="0"/>
              <a:t>(</a:t>
            </a:r>
            <a:r>
              <a:rPr lang="el-GR" sz="2400" dirty="0" smtClean="0"/>
              <a:t>κλίμακα, υπόμνημα, σύμβολα)</a:t>
            </a:r>
            <a:endParaRPr lang="fr-FR" sz="2400" dirty="0" smtClean="0"/>
          </a:p>
          <a:p>
            <a:r>
              <a:rPr lang="el-GR" sz="2400" dirty="0" smtClean="0"/>
              <a:t>Χαρτογραφική προβολή </a:t>
            </a:r>
            <a:endParaRPr lang="fr-FR" sz="2400" dirty="0" smtClean="0"/>
          </a:p>
          <a:p>
            <a:r>
              <a:rPr lang="el-GR" sz="2400" dirty="0" smtClean="0"/>
              <a:t>Υδρόγειος</a:t>
            </a:r>
            <a:endParaRPr lang="fr-FR" sz="2400" dirty="0" smtClean="0"/>
          </a:p>
          <a:p>
            <a:r>
              <a:rPr lang="el-GR" sz="2400" dirty="0" smtClean="0"/>
              <a:t>Άτλας</a:t>
            </a:r>
            <a:endParaRPr lang="fr-FR" sz="2400" dirty="0" smtClean="0"/>
          </a:p>
          <a:p>
            <a:r>
              <a:rPr lang="el-GR" sz="2400" dirty="0" smtClean="0"/>
              <a:t>Διάγραμμα</a:t>
            </a:r>
            <a:endParaRPr lang="fr-FR" sz="2400" dirty="0" smtClean="0"/>
          </a:p>
          <a:p>
            <a:r>
              <a:rPr lang="el-GR" sz="2400" dirty="0" smtClean="0"/>
              <a:t>Γράφημα</a:t>
            </a:r>
            <a:endParaRPr lang="fr-FR" sz="2400" dirty="0" smtClean="0"/>
          </a:p>
        </p:txBody>
      </p:sp>
    </p:spTree>
    <p:extLst>
      <p:ext uri="{BB962C8B-B14F-4D97-AF65-F5344CB8AC3E}">
        <p14:creationId xmlns="" xmlns:p14="http://schemas.microsoft.com/office/powerpoint/2010/main" val="190569922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4439</TotalTime>
  <Words>681</Words>
  <Application>Microsoft Office PowerPoint</Application>
  <PresentationFormat>On-screen Show (4:3)</PresentationFormat>
  <Paragraphs>116</Paragraphs>
  <Slides>16</Slides>
  <Notes>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Office Theme</vt:lpstr>
      <vt:lpstr>GEOTHNK  Semantic pathways for building  a spatially-thinking society Project Number - 543451-LLP-1-2013-1-GR-KA3-KA3MP</vt:lpstr>
      <vt:lpstr>Το έργο GEOTHNK</vt:lpstr>
      <vt:lpstr>Χωρική σκέψη</vt:lpstr>
      <vt:lpstr>Η πλατφόρμα GEOTHNK</vt:lpstr>
      <vt:lpstr>Οι GEOTHNK έννοιες</vt:lpstr>
      <vt:lpstr>Οι γεωχωρικές έννοιες λειτουργούν ως γέφυρα για τη σύνδεση διαφορετικών επιστημονικών πεδίων</vt:lpstr>
      <vt:lpstr>Γεωχωρικές έννοιες  </vt:lpstr>
      <vt:lpstr>Έννοιες που αναφέρονται σε χωρικές σχέσεις</vt:lpstr>
      <vt:lpstr>Έννοιες αναπαράστασης</vt:lpstr>
      <vt:lpstr>Έννοιες που αναφέρονται σε φυσικά αντικείμενα</vt:lpstr>
      <vt:lpstr>Έννοιες που αναφέρονται σε ανθρωπογενείς οντότητες</vt:lpstr>
      <vt:lpstr>Περιπτώσεις εννοιών </vt:lpstr>
      <vt:lpstr>Παράδειγμα γεωγραφικού λεξικού: geonames </vt:lpstr>
      <vt:lpstr>Εργαλεία αναπαράστασης </vt:lpstr>
      <vt:lpstr>Εργαλεία ανάπτυξης συλλογιστικών διεργασιών (συλλογισμού)</vt:lpstr>
      <vt:lpstr>Εννοιολογικό μονοπάτι ενός σεναρίου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etomai</cp:lastModifiedBy>
  <cp:revision>88</cp:revision>
  <dcterms:created xsi:type="dcterms:W3CDTF">2013-11-28T12:32:08Z</dcterms:created>
  <dcterms:modified xsi:type="dcterms:W3CDTF">2014-10-21T16:26:49Z</dcterms:modified>
</cp:coreProperties>
</file>