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6" r:id="rId3"/>
    <p:sldId id="264" r:id="rId4"/>
    <p:sldId id="265" r:id="rId5"/>
    <p:sldId id="257" r:id="rId6"/>
    <p:sldId id="267" r:id="rId7"/>
    <p:sldId id="272" r:id="rId8"/>
    <p:sldId id="273" r:id="rId9"/>
    <p:sldId id="268" r:id="rId10"/>
    <p:sldId id="269" r:id="rId11"/>
    <p:sldId id="270" r:id="rId12"/>
    <p:sldId id="271" r:id="rId13"/>
    <p:sldId id="263"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6" d="100"/>
          <a:sy n="66" d="100"/>
        </p:scale>
        <p:origin x="-2040" y="-1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338E4F-1DF4-4248-97BD-43B1BBA6B1BE}" type="datetimeFigureOut">
              <a:rPr lang="el-GR" smtClean="0"/>
              <a:t>30/11/2013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16CDDD-4D0F-45B9-A3A6-27C5F33777FF}" type="slidenum">
              <a:rPr lang="el-GR" smtClean="0"/>
              <a:t>‹#›</a:t>
            </a:fld>
            <a:endParaRPr lang="el-GR"/>
          </a:p>
        </p:txBody>
      </p:sp>
    </p:spTree>
    <p:extLst>
      <p:ext uri="{BB962C8B-B14F-4D97-AF65-F5344CB8AC3E}">
        <p14:creationId xmlns:p14="http://schemas.microsoft.com/office/powerpoint/2010/main" val="3831042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DE16CDDD-4D0F-45B9-A3A6-27C5F33777FF}" type="slidenum">
              <a:rPr lang="el-GR" smtClean="0"/>
              <a:t>5</a:t>
            </a:fld>
            <a:endParaRPr lang="el-GR"/>
          </a:p>
        </p:txBody>
      </p:sp>
    </p:spTree>
    <p:extLst>
      <p:ext uri="{BB962C8B-B14F-4D97-AF65-F5344CB8AC3E}">
        <p14:creationId xmlns:p14="http://schemas.microsoft.com/office/powerpoint/2010/main" val="906752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1EEF5118-D85F-4124-BFE6-A94A6A054330}" type="datetimeFigureOut">
              <a:rPr lang="el-GR" smtClean="0"/>
              <a:t>30/11/2013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2093602-C62D-4758-A425-1864680F1F3B}" type="slidenum">
              <a:rPr lang="el-GR" smtClean="0"/>
              <a:t>‹#›</a:t>
            </a:fld>
            <a:endParaRPr lang="el-GR"/>
          </a:p>
        </p:txBody>
      </p:sp>
    </p:spTree>
    <p:extLst>
      <p:ext uri="{BB962C8B-B14F-4D97-AF65-F5344CB8AC3E}">
        <p14:creationId xmlns:p14="http://schemas.microsoft.com/office/powerpoint/2010/main" val="3837312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EEF5118-D85F-4124-BFE6-A94A6A054330}" type="datetimeFigureOut">
              <a:rPr lang="el-GR" smtClean="0"/>
              <a:t>30/11/2013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2093602-C62D-4758-A425-1864680F1F3B}" type="slidenum">
              <a:rPr lang="el-GR" smtClean="0"/>
              <a:t>‹#›</a:t>
            </a:fld>
            <a:endParaRPr lang="el-GR"/>
          </a:p>
        </p:txBody>
      </p:sp>
    </p:spTree>
    <p:extLst>
      <p:ext uri="{BB962C8B-B14F-4D97-AF65-F5344CB8AC3E}">
        <p14:creationId xmlns:p14="http://schemas.microsoft.com/office/powerpoint/2010/main" val="2439852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EEF5118-D85F-4124-BFE6-A94A6A054330}" type="datetimeFigureOut">
              <a:rPr lang="el-GR" smtClean="0"/>
              <a:t>30/11/2013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2093602-C62D-4758-A425-1864680F1F3B}" type="slidenum">
              <a:rPr lang="el-GR" smtClean="0"/>
              <a:t>‹#›</a:t>
            </a:fld>
            <a:endParaRPr lang="el-GR"/>
          </a:p>
        </p:txBody>
      </p:sp>
    </p:spTree>
    <p:extLst>
      <p:ext uri="{BB962C8B-B14F-4D97-AF65-F5344CB8AC3E}">
        <p14:creationId xmlns:p14="http://schemas.microsoft.com/office/powerpoint/2010/main" val="59378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EEF5118-D85F-4124-BFE6-A94A6A054330}" type="datetimeFigureOut">
              <a:rPr lang="el-GR" smtClean="0"/>
              <a:t>30/11/2013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2093602-C62D-4758-A425-1864680F1F3B}" type="slidenum">
              <a:rPr lang="el-GR" smtClean="0"/>
              <a:t>‹#›</a:t>
            </a:fld>
            <a:endParaRPr lang="el-GR"/>
          </a:p>
        </p:txBody>
      </p:sp>
    </p:spTree>
    <p:extLst>
      <p:ext uri="{BB962C8B-B14F-4D97-AF65-F5344CB8AC3E}">
        <p14:creationId xmlns:p14="http://schemas.microsoft.com/office/powerpoint/2010/main" val="1438227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EF5118-D85F-4124-BFE6-A94A6A054330}" type="datetimeFigureOut">
              <a:rPr lang="el-GR" smtClean="0"/>
              <a:t>30/11/2013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2093602-C62D-4758-A425-1864680F1F3B}" type="slidenum">
              <a:rPr lang="el-GR" smtClean="0"/>
              <a:t>‹#›</a:t>
            </a:fld>
            <a:endParaRPr lang="el-GR"/>
          </a:p>
        </p:txBody>
      </p:sp>
    </p:spTree>
    <p:extLst>
      <p:ext uri="{BB962C8B-B14F-4D97-AF65-F5344CB8AC3E}">
        <p14:creationId xmlns:p14="http://schemas.microsoft.com/office/powerpoint/2010/main" val="345888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1EEF5118-D85F-4124-BFE6-A94A6A054330}" type="datetimeFigureOut">
              <a:rPr lang="el-GR" smtClean="0"/>
              <a:t>30/11/2013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2093602-C62D-4758-A425-1864680F1F3B}" type="slidenum">
              <a:rPr lang="el-GR" smtClean="0"/>
              <a:t>‹#›</a:t>
            </a:fld>
            <a:endParaRPr lang="el-GR"/>
          </a:p>
        </p:txBody>
      </p:sp>
    </p:spTree>
    <p:extLst>
      <p:ext uri="{BB962C8B-B14F-4D97-AF65-F5344CB8AC3E}">
        <p14:creationId xmlns:p14="http://schemas.microsoft.com/office/powerpoint/2010/main" val="299513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1EEF5118-D85F-4124-BFE6-A94A6A054330}" type="datetimeFigureOut">
              <a:rPr lang="el-GR" smtClean="0"/>
              <a:t>30/11/2013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2093602-C62D-4758-A425-1864680F1F3B}" type="slidenum">
              <a:rPr lang="el-GR" smtClean="0"/>
              <a:t>‹#›</a:t>
            </a:fld>
            <a:endParaRPr lang="el-GR"/>
          </a:p>
        </p:txBody>
      </p:sp>
    </p:spTree>
    <p:extLst>
      <p:ext uri="{BB962C8B-B14F-4D97-AF65-F5344CB8AC3E}">
        <p14:creationId xmlns:p14="http://schemas.microsoft.com/office/powerpoint/2010/main" val="4273196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1EEF5118-D85F-4124-BFE6-A94A6A054330}" type="datetimeFigureOut">
              <a:rPr lang="el-GR" smtClean="0"/>
              <a:t>30/11/2013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2093602-C62D-4758-A425-1864680F1F3B}" type="slidenum">
              <a:rPr lang="el-GR" smtClean="0"/>
              <a:t>‹#›</a:t>
            </a:fld>
            <a:endParaRPr lang="el-GR"/>
          </a:p>
        </p:txBody>
      </p:sp>
    </p:spTree>
    <p:extLst>
      <p:ext uri="{BB962C8B-B14F-4D97-AF65-F5344CB8AC3E}">
        <p14:creationId xmlns:p14="http://schemas.microsoft.com/office/powerpoint/2010/main" val="10915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EF5118-D85F-4124-BFE6-A94A6A054330}" type="datetimeFigureOut">
              <a:rPr lang="el-GR" smtClean="0"/>
              <a:t>30/11/2013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2093602-C62D-4758-A425-1864680F1F3B}" type="slidenum">
              <a:rPr lang="el-GR" smtClean="0"/>
              <a:t>‹#›</a:t>
            </a:fld>
            <a:endParaRPr lang="el-GR"/>
          </a:p>
        </p:txBody>
      </p:sp>
    </p:spTree>
    <p:extLst>
      <p:ext uri="{BB962C8B-B14F-4D97-AF65-F5344CB8AC3E}">
        <p14:creationId xmlns:p14="http://schemas.microsoft.com/office/powerpoint/2010/main" val="18364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F5118-D85F-4124-BFE6-A94A6A054330}" type="datetimeFigureOut">
              <a:rPr lang="el-GR" smtClean="0"/>
              <a:t>30/11/2013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2093602-C62D-4758-A425-1864680F1F3B}" type="slidenum">
              <a:rPr lang="el-GR" smtClean="0"/>
              <a:t>‹#›</a:t>
            </a:fld>
            <a:endParaRPr lang="el-GR"/>
          </a:p>
        </p:txBody>
      </p:sp>
    </p:spTree>
    <p:extLst>
      <p:ext uri="{BB962C8B-B14F-4D97-AF65-F5344CB8AC3E}">
        <p14:creationId xmlns:p14="http://schemas.microsoft.com/office/powerpoint/2010/main" val="2832467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F5118-D85F-4124-BFE6-A94A6A054330}" type="datetimeFigureOut">
              <a:rPr lang="el-GR" smtClean="0"/>
              <a:t>30/11/2013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2093602-C62D-4758-A425-1864680F1F3B}" type="slidenum">
              <a:rPr lang="el-GR" smtClean="0"/>
              <a:t>‹#›</a:t>
            </a:fld>
            <a:endParaRPr lang="el-GR"/>
          </a:p>
        </p:txBody>
      </p:sp>
    </p:spTree>
    <p:extLst>
      <p:ext uri="{BB962C8B-B14F-4D97-AF65-F5344CB8AC3E}">
        <p14:creationId xmlns:p14="http://schemas.microsoft.com/office/powerpoint/2010/main" val="68860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tile tx="0" ty="0" sx="30000" sy="3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F5118-D85F-4124-BFE6-A94A6A054330}" type="datetimeFigureOut">
              <a:rPr lang="el-GR" smtClean="0"/>
              <a:t>30/11/2013</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093602-C62D-4758-A425-1864680F1F3B}" type="slidenum">
              <a:rPr lang="el-GR" smtClean="0"/>
              <a:t>‹#›</a:t>
            </a:fld>
            <a:endParaRPr lang="el-GR"/>
          </a:p>
        </p:txBody>
      </p:sp>
    </p:spTree>
    <p:extLst>
      <p:ext uri="{BB962C8B-B14F-4D97-AF65-F5344CB8AC3E}">
        <p14:creationId xmlns:p14="http://schemas.microsoft.com/office/powerpoint/2010/main" val="595327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ukcities.co.uk/definitions/" TargetMode="External"/><Relationship Id="rId2" Type="http://schemas.openxmlformats.org/officeDocument/2006/relationships/hyperlink" Target="http://www.un.org/cyberschoolbus/habitat/units/un01txt.asp" TargetMode="External"/><Relationship Id="rId1" Type="http://schemas.openxmlformats.org/officeDocument/2006/relationships/slideLayout" Target="../slideLayouts/slideLayout2.xml"/><Relationship Id="rId4" Type="http://schemas.openxmlformats.org/officeDocument/2006/relationships/hyperlink" Target="http://ec.europa.eu/regional_policy/sources/docgener/focus/2012_01_city.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hyperlink" Target="http://www.teachspatial.org/concept-browser?quicktabs_qt_conceptnav_concepts=6#quicktabs-qt_conceptnav_concepts" TargetMode="External"/><Relationship Id="rId3" Type="http://schemas.openxmlformats.org/officeDocument/2006/relationships/hyperlink" Target="http://www.teachspatial.org/concept-browser?quicktabs_qt_conceptnav_concepts=1#quicktabs-qt_conceptnav_concepts" TargetMode="External"/><Relationship Id="rId7" Type="http://schemas.openxmlformats.org/officeDocument/2006/relationships/hyperlink" Target="http://www.teachspatial.org/concept-browser?quicktabs_qt_conceptnav_concepts=5#quicktabs-qt_conceptnav_concepts" TargetMode="External"/><Relationship Id="rId2" Type="http://schemas.openxmlformats.org/officeDocument/2006/relationships/hyperlink" Target="http://www.teachspatial.org/concept-browser?quicktabs_qt_conceptnav_concepts=0#quicktabs-qt_conceptnav_concepts" TargetMode="External"/><Relationship Id="rId1" Type="http://schemas.openxmlformats.org/officeDocument/2006/relationships/slideLayout" Target="../slideLayouts/slideLayout2.xml"/><Relationship Id="rId6" Type="http://schemas.openxmlformats.org/officeDocument/2006/relationships/hyperlink" Target="http://www.teachspatial.org/concept-browser?quicktabs_qt_conceptnav_concepts=4#quicktabs-qt_conceptnav_concepts" TargetMode="External"/><Relationship Id="rId11" Type="http://schemas.openxmlformats.org/officeDocument/2006/relationships/hyperlink" Target="http://www.teachspatial.org/concept-browser?quicktabs_qt_conceptnav_concepts=9#quicktabs-qt_conceptnav_concepts" TargetMode="External"/><Relationship Id="rId5" Type="http://schemas.openxmlformats.org/officeDocument/2006/relationships/hyperlink" Target="http://www.teachspatial.org/concept-browser?quicktabs_qt_conceptnav_concepts=3#quicktabs-qt_conceptnav_concepts" TargetMode="External"/><Relationship Id="rId10" Type="http://schemas.openxmlformats.org/officeDocument/2006/relationships/hyperlink" Target="http://www.teachspatial.org/concept-browser?quicktabs_qt_conceptnav_concepts=8#quicktabs-qt_conceptnav_concepts" TargetMode="External"/><Relationship Id="rId4" Type="http://schemas.openxmlformats.org/officeDocument/2006/relationships/hyperlink" Target="http://www.teachspatial.org/concept-browser?quicktabs_qt_conceptnav_concepts=2#quicktabs-qt_conceptnav_concepts" TargetMode="External"/><Relationship Id="rId9" Type="http://schemas.openxmlformats.org/officeDocument/2006/relationships/hyperlink" Target="http://www.teachspatial.org/concept-browser?quicktabs_qt_conceptnav_concepts=7#quicktabs-qt_conceptnav_concept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84784"/>
            <a:ext cx="7772400" cy="2880320"/>
          </a:xfrm>
          <a:solidFill>
            <a:srgbClr val="F8F8F8"/>
          </a:soli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oAutofit/>
          </a:bodyPr>
          <a:lstStyle/>
          <a:p>
            <a:r>
              <a:rPr lang="en-US" sz="3600" b="1" spc="200" dirty="0" smtClean="0">
                <a:solidFill>
                  <a:schemeClr val="accent1">
                    <a:lumMod val="75000"/>
                  </a:schemeClr>
                </a:solidFill>
                <a:latin typeface="Aharoni" panose="02010803020104030203" pitchFamily="2" charset="-79"/>
                <a:cs typeface="Aharoni" panose="02010803020104030203" pitchFamily="2" charset="-79"/>
              </a:rPr>
              <a:t>GEOTHNK</a:t>
            </a:r>
            <a:r>
              <a:rPr lang="en-US" sz="3600" dirty="0" smtClean="0">
                <a:solidFill>
                  <a:schemeClr val="accent1">
                    <a:lumMod val="75000"/>
                  </a:schemeClr>
                </a:solidFill>
                <a:latin typeface="+mn-lt"/>
              </a:rPr>
              <a:t> </a:t>
            </a:r>
            <a:r>
              <a:rPr lang="en-US" sz="3600" dirty="0" smtClean="0">
                <a:latin typeface="+mn-lt"/>
              </a:rPr>
              <a:t/>
            </a:r>
            <a:br>
              <a:rPr lang="en-US" sz="3600" dirty="0" smtClean="0">
                <a:latin typeface="+mn-lt"/>
              </a:rPr>
            </a:br>
            <a:r>
              <a:rPr lang="en-US" sz="2400" dirty="0" smtClean="0">
                <a:latin typeface="+mn-lt"/>
              </a:rPr>
              <a:t>Semantic pathways for building </a:t>
            </a:r>
            <a:br>
              <a:rPr lang="en-US" sz="2400" dirty="0" smtClean="0">
                <a:latin typeface="+mn-lt"/>
              </a:rPr>
            </a:br>
            <a:r>
              <a:rPr lang="en-US" sz="2400" dirty="0" smtClean="0">
                <a:latin typeface="+mn-lt"/>
              </a:rPr>
              <a:t>a spatially-thinking society</a:t>
            </a:r>
            <a:r>
              <a:rPr lang="en-US" sz="3600" dirty="0" smtClean="0">
                <a:latin typeface="+mn-lt"/>
              </a:rPr>
              <a:t/>
            </a:r>
            <a:br>
              <a:rPr lang="en-US" sz="3600" dirty="0" smtClean="0">
                <a:latin typeface="+mn-lt"/>
              </a:rPr>
            </a:br>
            <a:r>
              <a:rPr lang="en-US" sz="2000" dirty="0" smtClean="0"/>
              <a:t/>
            </a:r>
            <a:br>
              <a:rPr lang="en-US" sz="2000" dirty="0" smtClean="0"/>
            </a:br>
            <a:r>
              <a:rPr lang="en-US" sz="2800" b="1" dirty="0" smtClean="0">
                <a:solidFill>
                  <a:srgbClr val="C00000"/>
                </a:solidFill>
              </a:rPr>
              <a:t>EXEMPLARY SCENARIOS</a:t>
            </a:r>
            <a:endParaRPr lang="el-GR" sz="3200" b="1" dirty="0">
              <a:solidFill>
                <a:srgbClr val="C00000"/>
              </a:solidFill>
            </a:endParaRPr>
          </a:p>
        </p:txBody>
      </p:sp>
      <p:sp>
        <p:nvSpPr>
          <p:cNvPr id="3" name="Subtitle 2"/>
          <p:cNvSpPr>
            <a:spLocks noGrp="1"/>
          </p:cNvSpPr>
          <p:nvPr>
            <p:ph type="subTitle" idx="1"/>
          </p:nvPr>
        </p:nvSpPr>
        <p:spPr>
          <a:xfrm>
            <a:off x="1369368" y="4509120"/>
            <a:ext cx="6400800" cy="1080120"/>
          </a:xfrm>
        </p:spPr>
        <p:txBody>
          <a:bodyPr>
            <a:normAutofit/>
          </a:bodyPr>
          <a:lstStyle/>
          <a:p>
            <a:r>
              <a:rPr lang="en-US" sz="2800" dirty="0" smtClean="0">
                <a:solidFill>
                  <a:schemeClr val="tx1"/>
                </a:solidFill>
              </a:rPr>
              <a:t>Kick-off meeting</a:t>
            </a:r>
          </a:p>
          <a:p>
            <a:r>
              <a:rPr lang="en-US" sz="2800" dirty="0" smtClean="0">
                <a:solidFill>
                  <a:schemeClr val="tx2">
                    <a:lumMod val="75000"/>
                  </a:schemeClr>
                </a:solidFill>
              </a:rPr>
              <a:t>Athens, 3-4 Dec. 2013</a:t>
            </a:r>
            <a:endParaRPr lang="el-GR" sz="2800" dirty="0">
              <a:solidFill>
                <a:schemeClr val="tx2">
                  <a:lumMod val="7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1" y="5837232"/>
            <a:ext cx="2261200" cy="832481"/>
          </a:xfrm>
          <a:prstGeom prst="rect">
            <a:avLst/>
          </a:prstGeom>
          <a:effectLst/>
        </p:spPr>
      </p:pic>
      <p:sp>
        <p:nvSpPr>
          <p:cNvPr id="6" name="Rectangle 5"/>
          <p:cNvSpPr/>
          <p:nvPr/>
        </p:nvSpPr>
        <p:spPr>
          <a:xfrm>
            <a:off x="2339753" y="171518"/>
            <a:ext cx="6488542" cy="738664"/>
          </a:xfrm>
          <a:prstGeom prst="rect">
            <a:avLst/>
          </a:prstGeom>
        </p:spPr>
        <p:txBody>
          <a:bodyPr wrap="square">
            <a:spAutoFit/>
          </a:bodyPr>
          <a:lstStyle/>
          <a:p>
            <a:pPr algn="r">
              <a:spcAft>
                <a:spcPts val="0"/>
              </a:spcAft>
            </a:pPr>
            <a:r>
              <a:rPr lang="en-GB" sz="1050" b="1" dirty="0" smtClean="0">
                <a:solidFill>
                  <a:srgbClr val="336699"/>
                </a:solidFill>
                <a:effectLst/>
                <a:latin typeface="Verdana"/>
                <a:ea typeface="Calibri"/>
                <a:cs typeface="Times New Roman"/>
              </a:rPr>
              <a:t>European Commission</a:t>
            </a:r>
            <a:endParaRPr lang="el-GR" sz="1400" dirty="0">
              <a:ea typeface="Calibri"/>
              <a:cs typeface="Times New Roman"/>
            </a:endParaRPr>
          </a:p>
          <a:p>
            <a:pPr algn="r">
              <a:spcAft>
                <a:spcPts val="0"/>
              </a:spcAft>
            </a:pPr>
            <a:r>
              <a:rPr lang="en-GB" sz="1050" b="1" dirty="0" smtClean="0">
                <a:solidFill>
                  <a:srgbClr val="336699"/>
                </a:solidFill>
                <a:effectLst/>
                <a:latin typeface="Verdana"/>
                <a:ea typeface="Calibri"/>
                <a:cs typeface="Times New Roman"/>
              </a:rPr>
              <a:t>Education, </a:t>
            </a:r>
            <a:r>
              <a:rPr lang="en-GB" sz="1050" b="1" dirty="0" err="1" smtClean="0">
                <a:solidFill>
                  <a:srgbClr val="336699"/>
                </a:solidFill>
                <a:effectLst/>
                <a:latin typeface="Verdana"/>
                <a:ea typeface="Calibri"/>
                <a:cs typeface="Times New Roman"/>
              </a:rPr>
              <a:t>Audiovisual</a:t>
            </a:r>
            <a:r>
              <a:rPr lang="en-GB" sz="1050" b="1" dirty="0" smtClean="0">
                <a:solidFill>
                  <a:srgbClr val="336699"/>
                </a:solidFill>
                <a:effectLst/>
                <a:latin typeface="Verdana"/>
                <a:ea typeface="Calibri"/>
                <a:cs typeface="Times New Roman"/>
              </a:rPr>
              <a:t> and Culture Executive Agency (EACEA)</a:t>
            </a:r>
            <a:r>
              <a:rPr lang="en-GB" sz="1050" b="1" dirty="0">
                <a:solidFill>
                  <a:srgbClr val="336699"/>
                </a:solidFill>
                <a:ea typeface="Calibri"/>
                <a:cs typeface="Times New Roman"/>
              </a:rPr>
              <a:t/>
            </a:r>
            <a:br>
              <a:rPr lang="en-GB" sz="1050" b="1" dirty="0">
                <a:solidFill>
                  <a:srgbClr val="336699"/>
                </a:solidFill>
                <a:ea typeface="Calibri"/>
                <a:cs typeface="Times New Roman"/>
              </a:rPr>
            </a:br>
            <a:r>
              <a:rPr lang="en-GB" sz="1050" i="1" dirty="0" smtClean="0">
                <a:solidFill>
                  <a:srgbClr val="336699"/>
                </a:solidFill>
                <a:effectLst/>
                <a:latin typeface="Verdana"/>
                <a:ea typeface="Calibri"/>
                <a:cs typeface="Times New Roman"/>
              </a:rPr>
              <a:t>Managing programmes and activities on behalf of the European Commission</a:t>
            </a:r>
            <a:endParaRPr lang="el-GR" sz="1400" dirty="0">
              <a:ea typeface="Calibri"/>
              <a:cs typeface="Times New Roman"/>
            </a:endParaRPr>
          </a:p>
          <a:p>
            <a:pPr algn="r"/>
            <a:r>
              <a:rPr lang="en-GB" sz="1050" dirty="0" smtClean="0">
                <a:solidFill>
                  <a:srgbClr val="336699"/>
                </a:solidFill>
                <a:effectLst/>
                <a:latin typeface="Verdana"/>
                <a:ea typeface="Calibri"/>
                <a:cs typeface="Times New Roman"/>
              </a:rPr>
              <a:t>Unit P1 - Lifelong Learning: Comenius, ICT, Languages and Programme Coordination </a:t>
            </a:r>
            <a:endParaRPr lang="el-GR" sz="1050" dirty="0"/>
          </a:p>
        </p:txBody>
      </p:sp>
      <p:pic>
        <p:nvPicPr>
          <p:cNvPr id="1028" name="Picture 4" descr="C:\Users\Kavouras\Dropbox\GEOTHNK\llp-jpeg\EU_flag_LLP_EN-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880" b="16377"/>
          <a:stretch/>
        </p:blipFill>
        <p:spPr bwMode="auto">
          <a:xfrm>
            <a:off x="251520" y="164825"/>
            <a:ext cx="2274047" cy="77688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419872" y="6030025"/>
            <a:ext cx="5536232" cy="639688"/>
          </a:xfrm>
          <a:prstGeom prst="rect">
            <a:avLst/>
          </a:prstGeom>
          <a:noFill/>
          <a:ln w="9525" cap="flat" cmpd="sng" algn="ctr">
            <a:noFill/>
            <a:prstDash val="solid"/>
          </a:ln>
          <a:effectLst/>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en-US" sz="1800" dirty="0" smtClean="0"/>
              <a:t>Grant Agreement N° 2013-3954/ 001-001, </a:t>
            </a:r>
            <a:br>
              <a:rPr lang="en-US" sz="1800" dirty="0" smtClean="0"/>
            </a:br>
            <a:r>
              <a:rPr lang="en-US" sz="1800" dirty="0" smtClean="0"/>
              <a:t>Project Number - 543451-LLP-1-2013-1-GR-KA3-KA3MP</a:t>
            </a:r>
            <a:endParaRPr lang="el-GR" sz="2000" dirty="0"/>
          </a:p>
        </p:txBody>
      </p:sp>
    </p:spTree>
    <p:extLst>
      <p:ext uri="{BB962C8B-B14F-4D97-AF65-F5344CB8AC3E}">
        <p14:creationId xmlns:p14="http://schemas.microsoft.com/office/powerpoint/2010/main" val="1912138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70203741"/>
              </p:ext>
            </p:extLst>
          </p:nvPr>
        </p:nvGraphicFramePr>
        <p:xfrm>
          <a:off x="0" y="0"/>
          <a:ext cx="9143999" cy="7150608"/>
        </p:xfrm>
        <a:graphic>
          <a:graphicData uri="http://schemas.openxmlformats.org/drawingml/2006/table">
            <a:tbl>
              <a:tblPr firstRow="1" firstCol="1" bandRow="1">
                <a:tableStyleId>{5C22544A-7EE6-4342-B048-85BDC9FD1C3A}</a:tableStyleId>
              </a:tblPr>
              <a:tblGrid>
                <a:gridCol w="792088"/>
                <a:gridCol w="1152128"/>
                <a:gridCol w="5220071"/>
                <a:gridCol w="1979712"/>
              </a:tblGrid>
              <a:tr h="1232344">
                <a:tc>
                  <a:txBody>
                    <a:bodyPr/>
                    <a:lstStyle/>
                    <a:p>
                      <a:pPr>
                        <a:lnSpc>
                          <a:spcPct val="115000"/>
                        </a:lnSpc>
                        <a:spcAft>
                          <a:spcPts val="0"/>
                        </a:spcAft>
                      </a:pPr>
                      <a:r>
                        <a:rPr lang="en-US" sz="1400" dirty="0">
                          <a:solidFill>
                            <a:srgbClr val="FF0000"/>
                          </a:solidFill>
                          <a:effectLst/>
                        </a:rPr>
                        <a:t>PRE-VISIT</a:t>
                      </a:r>
                      <a:endParaRPr lang="el-GR" sz="1400" dirty="0">
                        <a:solidFill>
                          <a:srgbClr val="FF0000"/>
                        </a:solidFill>
                        <a:effectLst/>
                        <a:latin typeface="Calibri"/>
                        <a:ea typeface="Calibri"/>
                        <a:cs typeface="Times New Roman"/>
                      </a:endParaRPr>
                    </a:p>
                  </a:txBody>
                  <a:tcPr marL="48789" marR="48789" marT="0" marB="0">
                    <a:solidFill>
                      <a:schemeClr val="accent1">
                        <a:lumMod val="20000"/>
                        <a:lumOff val="80000"/>
                      </a:schemeClr>
                    </a:solidFill>
                  </a:tcPr>
                </a:tc>
                <a:tc>
                  <a:txBody>
                    <a:bodyPr/>
                    <a:lstStyle/>
                    <a:p>
                      <a:pPr>
                        <a:lnSpc>
                          <a:spcPct val="115000"/>
                        </a:lnSpc>
                        <a:spcAft>
                          <a:spcPts val="0"/>
                        </a:spcAft>
                      </a:pPr>
                      <a:r>
                        <a:rPr lang="en-US" sz="1400" b="1" dirty="0">
                          <a:solidFill>
                            <a:schemeClr val="tx1"/>
                          </a:solidFill>
                          <a:effectLst/>
                        </a:rPr>
                        <a:t>1.1 </a:t>
                      </a:r>
                      <a:r>
                        <a:rPr lang="el-GR" sz="1400" b="1" dirty="0" err="1">
                          <a:solidFill>
                            <a:schemeClr val="tx1"/>
                          </a:solidFill>
                          <a:effectLst/>
                        </a:rPr>
                        <a:t>Provoke</a:t>
                      </a:r>
                      <a:r>
                        <a:rPr lang="el-GR" sz="1400" b="1" dirty="0">
                          <a:solidFill>
                            <a:schemeClr val="tx1"/>
                          </a:solidFill>
                          <a:effectLst/>
                        </a:rPr>
                        <a:t> </a:t>
                      </a:r>
                      <a:r>
                        <a:rPr lang="el-GR" sz="1400" b="1" dirty="0" err="1">
                          <a:solidFill>
                            <a:schemeClr val="tx1"/>
                          </a:solidFill>
                          <a:effectLst/>
                        </a:rPr>
                        <a:t>curiosity</a:t>
                      </a:r>
                      <a:endParaRPr lang="el-GR" sz="1400" b="1" dirty="0">
                        <a:solidFill>
                          <a:schemeClr val="tx1"/>
                        </a:solidFill>
                        <a:effectLst/>
                        <a:latin typeface="Calibri"/>
                        <a:ea typeface="Calibri"/>
                        <a:cs typeface="Times New Roman"/>
                      </a:endParaRPr>
                    </a:p>
                  </a:txBody>
                  <a:tcPr marL="48789" marR="48789" marT="0" marB="0">
                    <a:solidFill>
                      <a:schemeClr val="accent1">
                        <a:lumMod val="20000"/>
                        <a:lumOff val="80000"/>
                      </a:schemeClr>
                    </a:solidFill>
                  </a:tcPr>
                </a:tc>
                <a:tc>
                  <a:txBody>
                    <a:bodyPr/>
                    <a:lstStyle/>
                    <a:p>
                      <a:pPr>
                        <a:lnSpc>
                          <a:spcPct val="115000"/>
                        </a:lnSpc>
                        <a:spcAft>
                          <a:spcPts val="0"/>
                        </a:spcAft>
                      </a:pPr>
                      <a:r>
                        <a:rPr lang="en-US" sz="1400" b="0" dirty="0">
                          <a:solidFill>
                            <a:schemeClr val="tx1"/>
                          </a:solidFill>
                          <a:effectLst/>
                        </a:rPr>
                        <a:t>The teacher shall present to the students examples of different town types, good, unexpected, paradoxical, or bad design/evolution. Also he/she can ask the students some provocative questions about their realizations, criticism of familiar urban sites neighborhoods. Tools would be historical or recent imagery, available on the web, google earth, maps. </a:t>
                      </a:r>
                      <a:endParaRPr lang="el-GR" sz="1400" b="0" dirty="0">
                        <a:solidFill>
                          <a:schemeClr val="tx1"/>
                        </a:solidFill>
                        <a:effectLst/>
                        <a:latin typeface="Calibri"/>
                        <a:ea typeface="Calibri"/>
                        <a:cs typeface="Times New Roman"/>
                      </a:endParaRPr>
                    </a:p>
                  </a:txBody>
                  <a:tcPr marL="48789" marR="48789" marT="0" marB="0">
                    <a:solidFill>
                      <a:schemeClr val="accent1">
                        <a:lumMod val="20000"/>
                        <a:lumOff val="80000"/>
                      </a:schemeClr>
                    </a:solidFill>
                  </a:tcPr>
                </a:tc>
                <a:tc>
                  <a:txBody>
                    <a:bodyPr/>
                    <a:lstStyle/>
                    <a:p>
                      <a:pPr>
                        <a:lnSpc>
                          <a:spcPct val="115000"/>
                        </a:lnSpc>
                        <a:spcAft>
                          <a:spcPts val="0"/>
                        </a:spcAft>
                      </a:pPr>
                      <a:r>
                        <a:rPr lang="en-GB" sz="1200" b="1" dirty="0">
                          <a:solidFill>
                            <a:schemeClr val="tx1"/>
                          </a:solidFill>
                          <a:effectLst/>
                        </a:rPr>
                        <a:t>WP5 (Implementation and Trials).</a:t>
                      </a:r>
                      <a:endParaRPr lang="el-GR" sz="1400" b="1" dirty="0">
                        <a:solidFill>
                          <a:schemeClr val="tx1"/>
                        </a:solidFill>
                        <a:effectLst/>
                      </a:endParaRPr>
                    </a:p>
                    <a:p>
                      <a:pPr>
                        <a:lnSpc>
                          <a:spcPct val="115000"/>
                        </a:lnSpc>
                        <a:spcAft>
                          <a:spcPts val="0"/>
                        </a:spcAft>
                      </a:pPr>
                      <a:r>
                        <a:rPr lang="en-GB" sz="1200" b="1" dirty="0">
                          <a:solidFill>
                            <a:schemeClr val="tx1"/>
                          </a:solidFill>
                          <a:effectLst/>
                        </a:rPr>
                        <a:t> </a:t>
                      </a:r>
                      <a:endParaRPr lang="el-GR" sz="1400" b="1" dirty="0">
                        <a:solidFill>
                          <a:schemeClr val="tx1"/>
                        </a:solidFill>
                        <a:effectLst/>
                      </a:endParaRPr>
                    </a:p>
                    <a:p>
                      <a:pPr>
                        <a:lnSpc>
                          <a:spcPct val="115000"/>
                        </a:lnSpc>
                        <a:spcAft>
                          <a:spcPts val="0"/>
                        </a:spcAft>
                      </a:pPr>
                      <a:r>
                        <a:rPr lang="en-GB" sz="1200" b="1" dirty="0">
                          <a:solidFill>
                            <a:schemeClr val="tx1"/>
                          </a:solidFill>
                          <a:effectLst/>
                        </a:rPr>
                        <a:t>WP3 (Innovative Learning pathways in GEOTHNK).</a:t>
                      </a:r>
                      <a:endParaRPr lang="el-GR" sz="1400" b="1" dirty="0">
                        <a:solidFill>
                          <a:schemeClr val="tx1"/>
                        </a:solidFill>
                        <a:effectLst/>
                      </a:endParaRPr>
                    </a:p>
                    <a:p>
                      <a:pPr>
                        <a:lnSpc>
                          <a:spcPct val="115000"/>
                        </a:lnSpc>
                        <a:spcAft>
                          <a:spcPts val="0"/>
                        </a:spcAft>
                      </a:pPr>
                      <a:r>
                        <a:rPr lang="en-GB" sz="1400" b="1" dirty="0">
                          <a:solidFill>
                            <a:schemeClr val="tx1"/>
                          </a:solidFill>
                          <a:effectLst/>
                        </a:rPr>
                        <a:t> </a:t>
                      </a:r>
                      <a:endParaRPr lang="el-GR" sz="1400" b="1" dirty="0">
                        <a:solidFill>
                          <a:schemeClr val="tx1"/>
                        </a:solidFill>
                        <a:effectLst/>
                        <a:latin typeface="Calibri"/>
                        <a:ea typeface="Calibri"/>
                        <a:cs typeface="Times New Roman"/>
                      </a:endParaRPr>
                    </a:p>
                  </a:txBody>
                  <a:tcPr marL="48789" marR="48789" marT="0" marB="0">
                    <a:solidFill>
                      <a:schemeClr val="accent1">
                        <a:lumMod val="20000"/>
                        <a:lumOff val="80000"/>
                      </a:schemeClr>
                    </a:solidFill>
                  </a:tcPr>
                </a:tc>
              </a:tr>
              <a:tr h="1647187">
                <a:tc>
                  <a:txBody>
                    <a:bodyPr/>
                    <a:lstStyle/>
                    <a:p>
                      <a:pPr>
                        <a:lnSpc>
                          <a:spcPct val="115000"/>
                        </a:lnSpc>
                        <a:spcAft>
                          <a:spcPts val="0"/>
                        </a:spcAft>
                      </a:pPr>
                      <a:r>
                        <a:rPr lang="en-US" sz="1400" dirty="0">
                          <a:effectLst/>
                        </a:rPr>
                        <a:t> </a:t>
                      </a:r>
                      <a:endParaRPr lang="el-GR" sz="1400" dirty="0">
                        <a:effectLst/>
                        <a:latin typeface="Calibri"/>
                        <a:ea typeface="Calibri"/>
                        <a:cs typeface="Times New Roman"/>
                      </a:endParaRPr>
                    </a:p>
                  </a:txBody>
                  <a:tcPr marL="48789" marR="48789" marT="0" marB="0">
                    <a:solidFill>
                      <a:schemeClr val="accent1">
                        <a:lumMod val="20000"/>
                        <a:lumOff val="80000"/>
                      </a:schemeClr>
                    </a:solidFill>
                  </a:tcPr>
                </a:tc>
                <a:tc>
                  <a:txBody>
                    <a:bodyPr/>
                    <a:lstStyle/>
                    <a:p>
                      <a:pPr>
                        <a:lnSpc>
                          <a:spcPct val="115000"/>
                        </a:lnSpc>
                        <a:spcAft>
                          <a:spcPts val="0"/>
                        </a:spcAft>
                      </a:pPr>
                      <a:r>
                        <a:rPr lang="en-US" sz="1400" b="1" dirty="0">
                          <a:effectLst/>
                        </a:rPr>
                        <a:t>1.2 Define questions from current knowledge</a:t>
                      </a:r>
                      <a:endParaRPr lang="el-GR" sz="1400" b="1" dirty="0">
                        <a:effectLst/>
                        <a:latin typeface="Calibri"/>
                        <a:ea typeface="Calibri"/>
                        <a:cs typeface="Times New Roman"/>
                      </a:endParaRPr>
                    </a:p>
                  </a:txBody>
                  <a:tcPr marL="48789" marR="48789" marT="0" marB="0">
                    <a:solidFill>
                      <a:schemeClr val="accent1">
                        <a:lumMod val="20000"/>
                        <a:lumOff val="80000"/>
                      </a:schemeClr>
                    </a:solidFill>
                  </a:tcPr>
                </a:tc>
                <a:tc>
                  <a:txBody>
                    <a:bodyPr/>
                    <a:lstStyle/>
                    <a:p>
                      <a:pPr>
                        <a:lnSpc>
                          <a:spcPct val="115000"/>
                        </a:lnSpc>
                        <a:spcAft>
                          <a:spcPts val="0"/>
                        </a:spcAft>
                      </a:pPr>
                      <a:r>
                        <a:rPr lang="en-US" sz="1400" dirty="0">
                          <a:effectLst/>
                        </a:rPr>
                        <a:t>The teacher asks/directs students to think and express more systematically and scientifically the concepts involved (city, town, infrastructures, environment, designated areas/zones, etc.) and their spatial relations/ interaction. Special attention will be paid in the main representation tool (map), the spatial qualitative/quantitative characteristics of the available landscape (understand topography, scale, location and distance, boundaries, slope zones, aspect, proximity, buffer zones, etc.).</a:t>
                      </a:r>
                      <a:endParaRPr lang="el-GR" sz="1400" dirty="0">
                        <a:effectLst/>
                        <a:latin typeface="Calibri"/>
                        <a:ea typeface="Calibri"/>
                        <a:cs typeface="Times New Roman"/>
                      </a:endParaRPr>
                    </a:p>
                  </a:txBody>
                  <a:tcPr marL="48789" marR="48789" marT="0" marB="0">
                    <a:solidFill>
                      <a:schemeClr val="accent1">
                        <a:lumMod val="20000"/>
                        <a:lumOff val="80000"/>
                      </a:schemeClr>
                    </a:solidFill>
                  </a:tcPr>
                </a:tc>
                <a:tc>
                  <a:txBody>
                    <a:bodyPr/>
                    <a:lstStyle/>
                    <a:p>
                      <a:pPr>
                        <a:lnSpc>
                          <a:spcPct val="115000"/>
                        </a:lnSpc>
                        <a:spcAft>
                          <a:spcPts val="0"/>
                        </a:spcAft>
                      </a:pPr>
                      <a:r>
                        <a:rPr lang="en-GB" sz="1200" b="1" dirty="0">
                          <a:effectLst/>
                        </a:rPr>
                        <a:t>WP5 (Implementation and Trials).</a:t>
                      </a:r>
                      <a:endParaRPr lang="el-GR" sz="1400" b="1" dirty="0">
                        <a:effectLst/>
                      </a:endParaRPr>
                    </a:p>
                    <a:p>
                      <a:pPr>
                        <a:lnSpc>
                          <a:spcPct val="115000"/>
                        </a:lnSpc>
                        <a:spcAft>
                          <a:spcPts val="0"/>
                        </a:spcAft>
                      </a:pPr>
                      <a:r>
                        <a:rPr lang="en-GB" sz="1200" b="1" dirty="0">
                          <a:effectLst/>
                        </a:rPr>
                        <a:t> </a:t>
                      </a:r>
                      <a:endParaRPr lang="el-GR" sz="1400" b="1" dirty="0">
                        <a:effectLst/>
                      </a:endParaRPr>
                    </a:p>
                    <a:p>
                      <a:pPr>
                        <a:lnSpc>
                          <a:spcPct val="115000"/>
                        </a:lnSpc>
                        <a:spcAft>
                          <a:spcPts val="0"/>
                        </a:spcAft>
                      </a:pPr>
                      <a:r>
                        <a:rPr lang="en-US" sz="1200" b="1" dirty="0">
                          <a:effectLst/>
                        </a:rPr>
                        <a:t>WP4 (Developing the GEOTHNK Educational Platform).</a:t>
                      </a:r>
                      <a:endParaRPr lang="el-GR" sz="1400" b="1" dirty="0">
                        <a:effectLst/>
                      </a:endParaRPr>
                    </a:p>
                    <a:p>
                      <a:pPr>
                        <a:lnSpc>
                          <a:spcPct val="115000"/>
                        </a:lnSpc>
                        <a:spcAft>
                          <a:spcPts val="0"/>
                        </a:spcAft>
                      </a:pPr>
                      <a:r>
                        <a:rPr lang="en-US" sz="1400" b="1" dirty="0">
                          <a:effectLst/>
                        </a:rPr>
                        <a:t> </a:t>
                      </a:r>
                      <a:endParaRPr lang="el-GR" sz="1400" b="1" dirty="0">
                        <a:effectLst/>
                        <a:latin typeface="Calibri"/>
                        <a:ea typeface="Calibri"/>
                        <a:cs typeface="Times New Roman"/>
                      </a:endParaRPr>
                    </a:p>
                  </a:txBody>
                  <a:tcPr marL="48789" marR="48789" marT="0" marB="0"/>
                </a:tc>
              </a:tr>
              <a:tr h="1232344">
                <a:tc>
                  <a:txBody>
                    <a:bodyPr/>
                    <a:lstStyle/>
                    <a:p>
                      <a:pPr>
                        <a:lnSpc>
                          <a:spcPct val="115000"/>
                        </a:lnSpc>
                        <a:spcAft>
                          <a:spcPts val="0"/>
                        </a:spcAft>
                      </a:pPr>
                      <a:r>
                        <a:rPr lang="en-US" sz="1400" dirty="0">
                          <a:effectLst/>
                        </a:rPr>
                        <a:t> </a:t>
                      </a:r>
                      <a:endParaRPr lang="el-GR" sz="1400" dirty="0">
                        <a:effectLst/>
                        <a:latin typeface="Calibri"/>
                        <a:ea typeface="Calibri"/>
                        <a:cs typeface="Times New Roman"/>
                      </a:endParaRPr>
                    </a:p>
                  </a:txBody>
                  <a:tcPr marL="48789" marR="48789" marT="0" marB="0">
                    <a:solidFill>
                      <a:schemeClr val="accent1">
                        <a:lumMod val="20000"/>
                        <a:lumOff val="80000"/>
                      </a:schemeClr>
                    </a:solidFill>
                  </a:tcPr>
                </a:tc>
                <a:tc>
                  <a:txBody>
                    <a:bodyPr/>
                    <a:lstStyle/>
                    <a:p>
                      <a:pPr>
                        <a:lnSpc>
                          <a:spcPct val="115000"/>
                        </a:lnSpc>
                        <a:spcAft>
                          <a:spcPts val="0"/>
                        </a:spcAft>
                      </a:pPr>
                      <a:r>
                        <a:rPr lang="en-US" sz="1400" b="1">
                          <a:effectLst/>
                        </a:rPr>
                        <a:t>2.1 Propose preliminary explanations or hypotheses</a:t>
                      </a:r>
                      <a:endParaRPr lang="el-GR" sz="1400" b="1">
                        <a:effectLst/>
                        <a:latin typeface="Calibri"/>
                        <a:ea typeface="Calibri"/>
                        <a:cs typeface="Times New Roman"/>
                      </a:endParaRPr>
                    </a:p>
                  </a:txBody>
                  <a:tcPr marL="48789" marR="48789" marT="0" marB="0">
                    <a:solidFill>
                      <a:schemeClr val="accent1">
                        <a:lumMod val="20000"/>
                        <a:lumOff val="80000"/>
                      </a:schemeClr>
                    </a:solidFill>
                  </a:tcPr>
                </a:tc>
                <a:tc>
                  <a:txBody>
                    <a:bodyPr/>
                    <a:lstStyle/>
                    <a:p>
                      <a:pPr>
                        <a:lnSpc>
                          <a:spcPct val="115000"/>
                        </a:lnSpc>
                        <a:spcAft>
                          <a:spcPts val="0"/>
                        </a:spcAft>
                      </a:pPr>
                      <a:r>
                        <a:rPr lang="en-US" sz="1400" dirty="0" smtClean="0">
                          <a:effectLst/>
                        </a:rPr>
                        <a:t>The </a:t>
                      </a:r>
                      <a:r>
                        <a:rPr lang="en-US" sz="1400" dirty="0">
                          <a:effectLst/>
                        </a:rPr>
                        <a:t>teacher should be guided here to identify possible misconceptions in students' thinking. The teacher may form groups and ask them to follow different approaches in explaining urban space cases. The teacher is supposed to combine the feedback from students’ answers into the design of the hypothesis. </a:t>
                      </a:r>
                      <a:endParaRPr lang="el-GR" sz="1400" dirty="0">
                        <a:effectLst/>
                        <a:latin typeface="Calibri"/>
                        <a:ea typeface="Calibri"/>
                        <a:cs typeface="Times New Roman"/>
                      </a:endParaRPr>
                    </a:p>
                  </a:txBody>
                  <a:tcPr marL="48789" marR="48789" marT="0" marB="0">
                    <a:solidFill>
                      <a:schemeClr val="accent1">
                        <a:lumMod val="20000"/>
                        <a:lumOff val="80000"/>
                      </a:schemeClr>
                    </a:solidFill>
                  </a:tcPr>
                </a:tc>
                <a:tc>
                  <a:txBody>
                    <a:bodyPr/>
                    <a:lstStyle/>
                    <a:p>
                      <a:pPr>
                        <a:lnSpc>
                          <a:spcPct val="115000"/>
                        </a:lnSpc>
                        <a:spcAft>
                          <a:spcPts val="0"/>
                        </a:spcAft>
                      </a:pPr>
                      <a:r>
                        <a:rPr lang="en-GB" sz="1200" b="1" dirty="0">
                          <a:effectLst/>
                        </a:rPr>
                        <a:t>WP5 (Implementation and Trials).</a:t>
                      </a:r>
                      <a:endParaRPr lang="el-GR" sz="1400" b="1" dirty="0">
                        <a:effectLst/>
                      </a:endParaRPr>
                    </a:p>
                    <a:p>
                      <a:pPr>
                        <a:lnSpc>
                          <a:spcPct val="115000"/>
                        </a:lnSpc>
                        <a:spcAft>
                          <a:spcPts val="0"/>
                        </a:spcAft>
                      </a:pPr>
                      <a:r>
                        <a:rPr lang="en-GB" sz="1200" b="1" dirty="0">
                          <a:effectLst/>
                        </a:rPr>
                        <a:t> </a:t>
                      </a:r>
                      <a:endParaRPr lang="el-GR" sz="1400" b="1" dirty="0">
                        <a:effectLst/>
                      </a:endParaRPr>
                    </a:p>
                    <a:p>
                      <a:pPr>
                        <a:lnSpc>
                          <a:spcPct val="115000"/>
                        </a:lnSpc>
                        <a:spcAft>
                          <a:spcPts val="0"/>
                        </a:spcAft>
                      </a:pPr>
                      <a:r>
                        <a:rPr lang="en-US" sz="1200" b="1" dirty="0">
                          <a:effectLst/>
                        </a:rPr>
                        <a:t>WP4 (Developing the GEOTHNK Educational Platform).</a:t>
                      </a:r>
                      <a:endParaRPr lang="el-GR" sz="1400" b="1" dirty="0">
                        <a:effectLst/>
                        <a:latin typeface="Calibri"/>
                        <a:ea typeface="Calibri"/>
                        <a:cs typeface="Times New Roman"/>
                      </a:endParaRPr>
                    </a:p>
                  </a:txBody>
                  <a:tcPr marL="48789" marR="48789" marT="0" marB="0"/>
                </a:tc>
              </a:tr>
              <a:tr h="2287445">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48789" marR="48789" marT="0" marB="0">
                    <a:solidFill>
                      <a:schemeClr val="accent1">
                        <a:lumMod val="20000"/>
                        <a:lumOff val="80000"/>
                      </a:schemeClr>
                    </a:solidFill>
                  </a:tcPr>
                </a:tc>
                <a:tc>
                  <a:txBody>
                    <a:bodyPr/>
                    <a:lstStyle/>
                    <a:p>
                      <a:pPr>
                        <a:lnSpc>
                          <a:spcPct val="115000"/>
                        </a:lnSpc>
                        <a:spcAft>
                          <a:spcPts val="0"/>
                        </a:spcAft>
                      </a:pPr>
                      <a:r>
                        <a:rPr lang="en-US" sz="1400" b="1" dirty="0">
                          <a:effectLst/>
                        </a:rPr>
                        <a:t>2.2 Plan and conduct simple investigation</a:t>
                      </a:r>
                      <a:endParaRPr lang="el-GR" sz="1400" b="1" dirty="0">
                        <a:effectLst/>
                        <a:latin typeface="Calibri"/>
                        <a:ea typeface="Calibri"/>
                        <a:cs typeface="Times New Roman"/>
                      </a:endParaRPr>
                    </a:p>
                  </a:txBody>
                  <a:tcPr marL="48789" marR="48789" marT="0" marB="0">
                    <a:solidFill>
                      <a:schemeClr val="accent1">
                        <a:lumMod val="20000"/>
                        <a:lumOff val="80000"/>
                      </a:schemeClr>
                    </a:solidFill>
                  </a:tcPr>
                </a:tc>
                <a:tc>
                  <a:txBody>
                    <a:bodyPr/>
                    <a:lstStyle/>
                    <a:p>
                      <a:pPr>
                        <a:lnSpc>
                          <a:spcPct val="115000"/>
                        </a:lnSpc>
                        <a:spcAft>
                          <a:spcPts val="0"/>
                        </a:spcAft>
                      </a:pPr>
                      <a:r>
                        <a:rPr lang="en-US" sz="1400" dirty="0">
                          <a:effectLst/>
                        </a:rPr>
                        <a:t>Describe ways and materials (resources already available in the OSR Portal, or other) that the teacher can use to facilitate the students to focus on evidence as a source of answers to scientific questions. This is the phase in which students are being prepared for the subsequent phase of evidence gathering during observation. </a:t>
                      </a:r>
                      <a:endParaRPr lang="el-GR" sz="1400" dirty="0">
                        <a:effectLst/>
                      </a:endParaRPr>
                    </a:p>
                    <a:p>
                      <a:pPr>
                        <a:lnSpc>
                          <a:spcPct val="115000"/>
                        </a:lnSpc>
                        <a:spcAft>
                          <a:spcPts val="0"/>
                        </a:spcAft>
                      </a:pPr>
                      <a:r>
                        <a:rPr lang="en-US" sz="1400" u="sng" dirty="0">
                          <a:effectLst/>
                          <a:hlinkClick r:id="rId2"/>
                        </a:rPr>
                        <a:t>http://www.un.org/cyberschoolbus/habitat/units/un01txt.asp</a:t>
                      </a:r>
                      <a:r>
                        <a:rPr lang="en-US" sz="1400" dirty="0">
                          <a:effectLst/>
                        </a:rPr>
                        <a:t> </a:t>
                      </a:r>
                      <a:endParaRPr lang="el-GR" sz="1400" dirty="0">
                        <a:effectLst/>
                      </a:endParaRPr>
                    </a:p>
                    <a:p>
                      <a:pPr>
                        <a:lnSpc>
                          <a:spcPct val="115000"/>
                        </a:lnSpc>
                        <a:spcAft>
                          <a:spcPts val="0"/>
                        </a:spcAft>
                      </a:pPr>
                      <a:r>
                        <a:rPr lang="en-US" sz="1400" u="sng" dirty="0">
                          <a:effectLst/>
                          <a:hlinkClick r:id="rId3"/>
                        </a:rPr>
                        <a:t>http://www.ukcities.co.uk/definitions/</a:t>
                      </a:r>
                      <a:endParaRPr lang="el-GR" sz="1400" dirty="0">
                        <a:effectLst/>
                      </a:endParaRPr>
                    </a:p>
                    <a:p>
                      <a:pPr>
                        <a:lnSpc>
                          <a:spcPct val="115000"/>
                        </a:lnSpc>
                        <a:spcAft>
                          <a:spcPts val="0"/>
                        </a:spcAft>
                      </a:pPr>
                      <a:r>
                        <a:rPr lang="en-US" sz="1400" u="sng" dirty="0">
                          <a:effectLst/>
                          <a:hlinkClick r:id="rId4"/>
                        </a:rPr>
                        <a:t>http://ec.europa.eu/regional_policy/sources/docgener/focus/2012_01_city.pdf</a:t>
                      </a:r>
                      <a:endParaRPr lang="el-GR" sz="1400" dirty="0">
                        <a:effectLst/>
                      </a:endParaRPr>
                    </a:p>
                    <a:p>
                      <a:pPr>
                        <a:lnSpc>
                          <a:spcPct val="115000"/>
                        </a:lnSpc>
                        <a:spcAft>
                          <a:spcPts val="0"/>
                        </a:spcAft>
                      </a:pPr>
                      <a:r>
                        <a:rPr lang="en-US" sz="1400" dirty="0">
                          <a:effectLst/>
                        </a:rPr>
                        <a:t> </a:t>
                      </a:r>
                      <a:endParaRPr lang="el-GR" sz="1400" dirty="0">
                        <a:effectLst/>
                        <a:latin typeface="Calibri"/>
                        <a:ea typeface="Calibri"/>
                        <a:cs typeface="Times New Roman"/>
                      </a:endParaRPr>
                    </a:p>
                  </a:txBody>
                  <a:tcPr marL="48789" marR="48789" marT="0" marB="0">
                    <a:solidFill>
                      <a:schemeClr val="accent1">
                        <a:lumMod val="20000"/>
                        <a:lumOff val="80000"/>
                      </a:schemeClr>
                    </a:solidFill>
                  </a:tcPr>
                </a:tc>
                <a:tc>
                  <a:txBody>
                    <a:bodyPr/>
                    <a:lstStyle/>
                    <a:p>
                      <a:pPr>
                        <a:lnSpc>
                          <a:spcPct val="115000"/>
                        </a:lnSpc>
                        <a:spcAft>
                          <a:spcPts val="0"/>
                        </a:spcAft>
                      </a:pPr>
                      <a:r>
                        <a:rPr lang="en-GB" sz="1200" b="1" dirty="0">
                          <a:effectLst/>
                        </a:rPr>
                        <a:t>WP5 (Implementation and Trials).</a:t>
                      </a:r>
                      <a:endParaRPr lang="el-GR" sz="1400" b="1" dirty="0">
                        <a:effectLst/>
                      </a:endParaRPr>
                    </a:p>
                    <a:p>
                      <a:pPr>
                        <a:lnSpc>
                          <a:spcPct val="115000"/>
                        </a:lnSpc>
                        <a:spcAft>
                          <a:spcPts val="0"/>
                        </a:spcAft>
                      </a:pPr>
                      <a:r>
                        <a:rPr lang="en-GB" sz="1200" b="1" dirty="0">
                          <a:effectLst/>
                        </a:rPr>
                        <a:t> </a:t>
                      </a:r>
                      <a:endParaRPr lang="el-GR" sz="1400" b="1" dirty="0">
                        <a:effectLst/>
                      </a:endParaRPr>
                    </a:p>
                    <a:p>
                      <a:pPr>
                        <a:lnSpc>
                          <a:spcPct val="115000"/>
                        </a:lnSpc>
                        <a:spcAft>
                          <a:spcPts val="0"/>
                        </a:spcAft>
                      </a:pPr>
                      <a:r>
                        <a:rPr lang="en-US" sz="1200" b="1" dirty="0">
                          <a:effectLst/>
                        </a:rPr>
                        <a:t>WP4 (Developing the GEOTHNK Educational Platform).</a:t>
                      </a:r>
                      <a:endParaRPr lang="el-GR" sz="1400" b="1" dirty="0">
                        <a:effectLst/>
                        <a:latin typeface="Calibri"/>
                        <a:ea typeface="Calibri"/>
                        <a:cs typeface="Times New Roman"/>
                      </a:endParaRPr>
                    </a:p>
                  </a:txBody>
                  <a:tcPr marL="48789" marR="48789" marT="0" marB="0"/>
                </a:tc>
              </a:tr>
            </a:tbl>
          </a:graphicData>
        </a:graphic>
      </p:graphicFrame>
    </p:spTree>
    <p:extLst>
      <p:ext uri="{BB962C8B-B14F-4D97-AF65-F5344CB8AC3E}">
        <p14:creationId xmlns:p14="http://schemas.microsoft.com/office/powerpoint/2010/main" val="1664080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58651624"/>
              </p:ext>
            </p:extLst>
          </p:nvPr>
        </p:nvGraphicFramePr>
        <p:xfrm>
          <a:off x="16818" y="0"/>
          <a:ext cx="9144001" cy="6840025"/>
        </p:xfrm>
        <a:graphic>
          <a:graphicData uri="http://schemas.openxmlformats.org/drawingml/2006/table">
            <a:tbl>
              <a:tblPr firstRow="1" firstCol="1" bandRow="1"/>
              <a:tblGrid>
                <a:gridCol w="1079190"/>
                <a:gridCol w="1079190"/>
                <a:gridCol w="4790362"/>
                <a:gridCol w="2195259"/>
              </a:tblGrid>
              <a:tr h="4716267">
                <a:tc>
                  <a:txBody>
                    <a:bodyPr/>
                    <a:lstStyle/>
                    <a:p>
                      <a:pPr>
                        <a:lnSpc>
                          <a:spcPct val="115000"/>
                        </a:lnSpc>
                        <a:spcAft>
                          <a:spcPts val="0"/>
                        </a:spcAft>
                      </a:pPr>
                      <a:r>
                        <a:rPr lang="en-US" sz="1400" b="1" dirty="0">
                          <a:solidFill>
                            <a:srgbClr val="FF0000"/>
                          </a:solidFill>
                          <a:effectLst/>
                          <a:latin typeface="Calibri"/>
                          <a:ea typeface="Calibri"/>
                          <a:cs typeface="Times New Roman"/>
                        </a:rPr>
                        <a:t>VISIT</a:t>
                      </a:r>
                      <a:endParaRPr lang="el-GR" sz="1400" dirty="0">
                        <a:solidFill>
                          <a:srgbClr val="FF0000"/>
                        </a:solidFill>
                        <a:effectLst/>
                        <a:latin typeface="Calibri"/>
                        <a:ea typeface="Calibri"/>
                        <a:cs typeface="Times New Roman"/>
                      </a:endParaRPr>
                    </a:p>
                  </a:txBody>
                  <a:tcPr marL="42067" marR="42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l-GR" sz="1400" b="1" dirty="0">
                          <a:effectLst/>
                          <a:latin typeface="Calibri"/>
                          <a:ea typeface="Calibri"/>
                          <a:cs typeface="Times New Roman"/>
                        </a:rPr>
                        <a:t>3.1 </a:t>
                      </a:r>
                      <a:r>
                        <a:rPr lang="el-GR" sz="1400" b="1" dirty="0" err="1">
                          <a:effectLst/>
                          <a:latin typeface="Calibri"/>
                          <a:ea typeface="Calibri"/>
                          <a:cs typeface="Times New Roman"/>
                        </a:rPr>
                        <a:t>Gather</a:t>
                      </a:r>
                      <a:r>
                        <a:rPr lang="el-GR" sz="1400" b="1" dirty="0">
                          <a:effectLst/>
                          <a:latin typeface="Calibri"/>
                          <a:ea typeface="Calibri"/>
                          <a:cs typeface="Times New Roman"/>
                        </a:rPr>
                        <a:t> </a:t>
                      </a:r>
                      <a:r>
                        <a:rPr lang="el-GR" sz="1400" b="1" dirty="0" err="1">
                          <a:effectLst/>
                          <a:latin typeface="Calibri"/>
                          <a:ea typeface="Calibri"/>
                          <a:cs typeface="Times New Roman"/>
                        </a:rPr>
                        <a:t>evidence</a:t>
                      </a:r>
                      <a:r>
                        <a:rPr lang="el-GR" sz="1400" b="1" dirty="0">
                          <a:effectLst/>
                          <a:latin typeface="Calibri"/>
                          <a:ea typeface="Calibri"/>
                          <a:cs typeface="Times New Roman"/>
                        </a:rPr>
                        <a:t> </a:t>
                      </a:r>
                      <a:r>
                        <a:rPr lang="el-GR" sz="1400" b="1" dirty="0" err="1">
                          <a:effectLst/>
                          <a:latin typeface="Calibri"/>
                          <a:ea typeface="Calibri"/>
                          <a:cs typeface="Times New Roman"/>
                        </a:rPr>
                        <a:t>from</a:t>
                      </a:r>
                      <a:r>
                        <a:rPr lang="el-GR" sz="1400" b="1" dirty="0">
                          <a:effectLst/>
                          <a:latin typeface="Calibri"/>
                          <a:ea typeface="Calibri"/>
                          <a:cs typeface="Times New Roman"/>
                        </a:rPr>
                        <a:t> </a:t>
                      </a:r>
                      <a:r>
                        <a:rPr lang="el-GR" sz="1400" b="1" dirty="0" err="1">
                          <a:effectLst/>
                          <a:latin typeface="Calibri"/>
                          <a:ea typeface="Calibri"/>
                          <a:cs typeface="Times New Roman"/>
                        </a:rPr>
                        <a:t>observation</a:t>
                      </a:r>
                      <a:endParaRPr lang="el-GR" sz="1400" dirty="0">
                        <a:effectLst/>
                        <a:latin typeface="Calibri"/>
                        <a:ea typeface="Calibri"/>
                        <a:cs typeface="Times New Roman"/>
                      </a:endParaRPr>
                    </a:p>
                  </a:txBody>
                  <a:tcPr marL="42067" marR="42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n-US" sz="1400" dirty="0" smtClean="0">
                          <a:effectLst/>
                          <a:latin typeface="Calibri"/>
                          <a:ea typeface="Calibri"/>
                          <a:cs typeface="Times New Roman"/>
                        </a:rPr>
                        <a:t>This </a:t>
                      </a:r>
                      <a:r>
                        <a:rPr lang="en-US" sz="1400" dirty="0">
                          <a:effectLst/>
                          <a:latin typeface="Calibri"/>
                          <a:ea typeface="Calibri"/>
                          <a:cs typeface="Times New Roman"/>
                        </a:rPr>
                        <a:t>is the core stepwise approach for designing the town. </a:t>
                      </a:r>
                      <a:endParaRPr lang="el-GR" sz="1400" dirty="0">
                        <a:effectLst/>
                        <a:latin typeface="Calibri"/>
                        <a:ea typeface="Calibri"/>
                        <a:cs typeface="Times New Roman"/>
                      </a:endParaRPr>
                    </a:p>
                    <a:p>
                      <a:pPr>
                        <a:lnSpc>
                          <a:spcPct val="115000"/>
                        </a:lnSpc>
                        <a:spcAft>
                          <a:spcPts val="0"/>
                        </a:spcAft>
                      </a:pPr>
                      <a:r>
                        <a:rPr lang="en-US" sz="1400" dirty="0">
                          <a:effectLst/>
                          <a:latin typeface="Calibri"/>
                          <a:ea typeface="Calibri"/>
                          <a:cs typeface="Times New Roman"/>
                        </a:rPr>
                        <a:t>The teacher will search in the platform or the web for other similar/related educational pathways town planning</a:t>
                      </a:r>
                      <a:endParaRPr lang="el-GR" sz="1400" dirty="0">
                        <a:effectLst/>
                        <a:latin typeface="Calibri"/>
                        <a:ea typeface="Calibri"/>
                        <a:cs typeface="Times New Roman"/>
                      </a:endParaRPr>
                    </a:p>
                    <a:p>
                      <a:pPr>
                        <a:lnSpc>
                          <a:spcPct val="115000"/>
                        </a:lnSpc>
                        <a:spcAft>
                          <a:spcPts val="0"/>
                        </a:spcAft>
                      </a:pPr>
                      <a:r>
                        <a:rPr lang="en-US" sz="1400" dirty="0">
                          <a:effectLst/>
                          <a:latin typeface="Calibri"/>
                          <a:ea typeface="Calibri"/>
                          <a:cs typeface="Times New Roman"/>
                        </a:rPr>
                        <a:t>He/she will determine the extent of the knowledge domain (supporting spatial/</a:t>
                      </a:r>
                      <a:r>
                        <a:rPr lang="en-US" sz="1400" dirty="0" err="1">
                          <a:effectLst/>
                          <a:latin typeface="Calibri"/>
                          <a:ea typeface="Calibri"/>
                          <a:cs typeface="Times New Roman"/>
                        </a:rPr>
                        <a:t>aspatial</a:t>
                      </a:r>
                      <a:r>
                        <a:rPr lang="en-US" sz="1400" dirty="0">
                          <a:effectLst/>
                          <a:latin typeface="Calibri"/>
                          <a:ea typeface="Calibri"/>
                          <a:cs typeface="Times New Roman"/>
                        </a:rPr>
                        <a:t> concepts needed) depending on the group characteristics (age, background, interest)</a:t>
                      </a:r>
                      <a:endParaRPr lang="el-GR" sz="1400" dirty="0">
                        <a:effectLst/>
                        <a:latin typeface="Calibri"/>
                        <a:ea typeface="Calibri"/>
                        <a:cs typeface="Times New Roman"/>
                      </a:endParaRPr>
                    </a:p>
                    <a:p>
                      <a:pPr>
                        <a:lnSpc>
                          <a:spcPct val="115000"/>
                        </a:lnSpc>
                        <a:spcAft>
                          <a:spcPts val="0"/>
                        </a:spcAft>
                      </a:pPr>
                      <a:r>
                        <a:rPr lang="en-US" sz="1400" dirty="0">
                          <a:effectLst/>
                          <a:latin typeface="Calibri"/>
                          <a:ea typeface="Calibri"/>
                          <a:cs typeface="Times New Roman"/>
                        </a:rPr>
                        <a:t>The teacher will define the proposed new pathway with the use of the platform tools: the connection/”sequence” of high level concepts involved, the associated spatial concepts, the resources available including other existing pathways.</a:t>
                      </a:r>
                      <a:endParaRPr lang="el-GR" sz="1400" dirty="0">
                        <a:effectLst/>
                        <a:latin typeface="Calibri"/>
                        <a:ea typeface="Calibri"/>
                        <a:cs typeface="Times New Roman"/>
                      </a:endParaRPr>
                    </a:p>
                    <a:p>
                      <a:pPr>
                        <a:lnSpc>
                          <a:spcPct val="115000"/>
                        </a:lnSpc>
                        <a:spcAft>
                          <a:spcPts val="0"/>
                        </a:spcAft>
                      </a:pPr>
                      <a:r>
                        <a:rPr lang="en-US" sz="1400" dirty="0">
                          <a:effectLst/>
                          <a:latin typeface="Calibri"/>
                          <a:ea typeface="Calibri"/>
                          <a:cs typeface="Times New Roman"/>
                        </a:rPr>
                        <a:t>The teacher will define same or different criteria for the groups to follow and assist them throughout the exercise providing methodological and technical support guidance. The representation tools available include light and open  digital GI environment, statistical and reasoning tools.</a:t>
                      </a:r>
                      <a:endParaRPr lang="el-GR" sz="1400" dirty="0">
                        <a:effectLst/>
                        <a:latin typeface="Calibri"/>
                        <a:ea typeface="Calibri"/>
                        <a:cs typeface="Times New Roman"/>
                      </a:endParaRPr>
                    </a:p>
                  </a:txBody>
                  <a:tcPr marL="42067" marR="42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n-GB" sz="1200" b="1" dirty="0">
                          <a:effectLst/>
                          <a:latin typeface="Calibri"/>
                          <a:ea typeface="Calibri"/>
                          <a:cs typeface="Tahoma"/>
                        </a:rPr>
                        <a:t>WP5 </a:t>
                      </a:r>
                      <a:r>
                        <a:rPr lang="en-GB" sz="1200" dirty="0">
                          <a:effectLst/>
                          <a:latin typeface="Calibri"/>
                          <a:ea typeface="Calibri"/>
                          <a:cs typeface="Tahoma"/>
                        </a:rPr>
                        <a:t>(</a:t>
                      </a:r>
                      <a:r>
                        <a:rPr lang="en-GB" sz="1200" b="1" dirty="0">
                          <a:effectLst/>
                          <a:latin typeface="Calibri"/>
                          <a:ea typeface="Calibri"/>
                          <a:cs typeface="Tahoma"/>
                        </a:rPr>
                        <a:t>Implementation and Trials</a:t>
                      </a:r>
                      <a:r>
                        <a:rPr lang="en-GB" sz="1200" dirty="0">
                          <a:effectLst/>
                          <a:latin typeface="Calibri"/>
                          <a:ea typeface="Calibri"/>
                          <a:cs typeface="Tahoma"/>
                        </a:rPr>
                        <a:t>).</a:t>
                      </a:r>
                      <a:endParaRPr lang="el-GR" sz="1400" dirty="0">
                        <a:effectLst/>
                        <a:latin typeface="Calibri"/>
                        <a:ea typeface="Calibri"/>
                        <a:cs typeface="Times New Roman"/>
                      </a:endParaRPr>
                    </a:p>
                    <a:p>
                      <a:pPr>
                        <a:lnSpc>
                          <a:spcPct val="115000"/>
                        </a:lnSpc>
                        <a:spcAft>
                          <a:spcPts val="0"/>
                        </a:spcAft>
                      </a:pPr>
                      <a:r>
                        <a:rPr lang="en-GB" sz="1200" dirty="0">
                          <a:effectLst/>
                          <a:latin typeface="Calibri"/>
                          <a:ea typeface="Calibri"/>
                          <a:cs typeface="Tahoma"/>
                        </a:rPr>
                        <a:t> </a:t>
                      </a:r>
                      <a:endParaRPr lang="el-GR" sz="1400" dirty="0">
                        <a:effectLst/>
                        <a:latin typeface="Calibri"/>
                        <a:ea typeface="Calibri"/>
                        <a:cs typeface="Times New Roman"/>
                      </a:endParaRPr>
                    </a:p>
                    <a:p>
                      <a:pPr>
                        <a:lnSpc>
                          <a:spcPct val="115000"/>
                        </a:lnSpc>
                        <a:spcAft>
                          <a:spcPts val="0"/>
                        </a:spcAft>
                      </a:pPr>
                      <a:r>
                        <a:rPr lang="en-US" sz="1200" b="1" dirty="0">
                          <a:effectLst/>
                          <a:latin typeface="Calibri"/>
                          <a:ea typeface="Calibri"/>
                          <a:cs typeface="Tahoma"/>
                        </a:rPr>
                        <a:t>WP4 </a:t>
                      </a:r>
                      <a:r>
                        <a:rPr lang="en-US" sz="1200" dirty="0">
                          <a:effectLst/>
                          <a:latin typeface="Calibri"/>
                          <a:ea typeface="Calibri"/>
                          <a:cs typeface="Tahoma"/>
                        </a:rPr>
                        <a:t>(</a:t>
                      </a:r>
                      <a:r>
                        <a:rPr lang="en-US" sz="1200" b="1" dirty="0">
                          <a:effectLst/>
                          <a:latin typeface="Calibri"/>
                          <a:ea typeface="Calibri"/>
                          <a:cs typeface="Tahoma"/>
                        </a:rPr>
                        <a:t>Developing the GEOTHNK Educational Platform</a:t>
                      </a:r>
                      <a:r>
                        <a:rPr lang="en-US" sz="1200" dirty="0">
                          <a:effectLst/>
                          <a:latin typeface="Calibri"/>
                          <a:ea typeface="Calibri"/>
                          <a:cs typeface="Tahoma"/>
                        </a:rPr>
                        <a:t>).</a:t>
                      </a:r>
                      <a:endParaRPr lang="el-GR" sz="1400" dirty="0">
                        <a:effectLst/>
                        <a:latin typeface="Calibri"/>
                        <a:ea typeface="Calibri"/>
                        <a:cs typeface="Times New Roman"/>
                      </a:endParaRPr>
                    </a:p>
                  </a:txBody>
                  <a:tcPr marL="42067" marR="42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23427">
                <a:tc>
                  <a:txBody>
                    <a:bodyPr/>
                    <a:lstStyle/>
                    <a:p>
                      <a:pPr>
                        <a:lnSpc>
                          <a:spcPct val="115000"/>
                        </a:lnSpc>
                        <a:spcAft>
                          <a:spcPts val="0"/>
                        </a:spcAft>
                      </a:pPr>
                      <a:r>
                        <a:rPr lang="el-GR" sz="1400" b="1">
                          <a:effectLst/>
                          <a:latin typeface="Calibri"/>
                          <a:ea typeface="Calibri"/>
                          <a:cs typeface="Times New Roman"/>
                        </a:rPr>
                        <a:t> </a:t>
                      </a:r>
                      <a:endParaRPr lang="el-GR" sz="1400">
                        <a:effectLst/>
                        <a:latin typeface="Calibri"/>
                        <a:ea typeface="Calibri"/>
                        <a:cs typeface="Times New Roman"/>
                      </a:endParaRPr>
                    </a:p>
                  </a:txBody>
                  <a:tcPr marL="42067" marR="42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l-GR" sz="1400" b="1">
                          <a:effectLst/>
                          <a:latin typeface="Calibri"/>
                          <a:ea typeface="Calibri"/>
                          <a:cs typeface="Times New Roman"/>
                        </a:rPr>
                        <a:t>4.1 Explanation based on evidence</a:t>
                      </a:r>
                      <a:endParaRPr lang="el-GR" sz="1400">
                        <a:effectLst/>
                        <a:latin typeface="Calibri"/>
                        <a:ea typeface="Calibri"/>
                        <a:cs typeface="Times New Roman"/>
                      </a:endParaRPr>
                    </a:p>
                  </a:txBody>
                  <a:tcPr marL="42067" marR="42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n-US" sz="1400" dirty="0">
                          <a:effectLst/>
                          <a:latin typeface="Calibri"/>
                          <a:ea typeface="Calibri"/>
                          <a:cs typeface="Times New Roman"/>
                        </a:rPr>
                        <a:t>The teacher will observe the progress of the town design and provoke internal or cross- group discussion on the approach taken and the results of their effort. </a:t>
                      </a:r>
                      <a:endParaRPr lang="el-GR" sz="1400" dirty="0">
                        <a:effectLst/>
                        <a:latin typeface="Calibri"/>
                        <a:ea typeface="Calibri"/>
                        <a:cs typeface="Times New Roman"/>
                      </a:endParaRPr>
                    </a:p>
                  </a:txBody>
                  <a:tcPr marL="42067" marR="42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n-GB" sz="1200" b="1" dirty="0">
                          <a:effectLst/>
                          <a:latin typeface="Calibri"/>
                          <a:ea typeface="Calibri"/>
                          <a:cs typeface="Tahoma"/>
                        </a:rPr>
                        <a:t>WP6 (Validation)</a:t>
                      </a:r>
                      <a:r>
                        <a:rPr lang="en-GB" sz="1200" dirty="0">
                          <a:effectLst/>
                          <a:latin typeface="Calibri"/>
                          <a:ea typeface="Calibri"/>
                          <a:cs typeface="Tahoma"/>
                        </a:rPr>
                        <a:t>.</a:t>
                      </a:r>
                      <a:endParaRPr lang="el-GR" sz="1400" dirty="0">
                        <a:effectLst/>
                        <a:latin typeface="Calibri"/>
                        <a:ea typeface="Calibri"/>
                        <a:cs typeface="Times New Roman"/>
                      </a:endParaRPr>
                    </a:p>
                    <a:p>
                      <a:pPr>
                        <a:lnSpc>
                          <a:spcPct val="115000"/>
                        </a:lnSpc>
                        <a:spcAft>
                          <a:spcPts val="0"/>
                        </a:spcAft>
                      </a:pPr>
                      <a:r>
                        <a:rPr lang="en-GB" sz="1200" b="1" dirty="0">
                          <a:effectLst/>
                          <a:latin typeface="Calibri"/>
                          <a:ea typeface="Calibri"/>
                          <a:cs typeface="Tahoma"/>
                        </a:rPr>
                        <a:t>WP5 </a:t>
                      </a:r>
                      <a:r>
                        <a:rPr lang="en-GB" sz="1200" dirty="0">
                          <a:effectLst/>
                          <a:latin typeface="Calibri"/>
                          <a:ea typeface="Calibri"/>
                          <a:cs typeface="Tahoma"/>
                        </a:rPr>
                        <a:t>(</a:t>
                      </a:r>
                      <a:r>
                        <a:rPr lang="en-GB" sz="1200" b="1" dirty="0">
                          <a:effectLst/>
                          <a:latin typeface="Calibri"/>
                          <a:ea typeface="Calibri"/>
                          <a:cs typeface="Tahoma"/>
                        </a:rPr>
                        <a:t>Implementation and Trials</a:t>
                      </a:r>
                      <a:r>
                        <a:rPr lang="en-GB" sz="1200" dirty="0">
                          <a:effectLst/>
                          <a:latin typeface="Calibri"/>
                          <a:ea typeface="Calibri"/>
                          <a:cs typeface="Tahoma"/>
                        </a:rPr>
                        <a:t>).</a:t>
                      </a:r>
                      <a:endParaRPr lang="el-GR" sz="1400" dirty="0">
                        <a:effectLst/>
                        <a:latin typeface="Calibri"/>
                        <a:ea typeface="Calibri"/>
                        <a:cs typeface="Times New Roman"/>
                      </a:endParaRPr>
                    </a:p>
                    <a:p>
                      <a:pPr>
                        <a:lnSpc>
                          <a:spcPct val="115000"/>
                        </a:lnSpc>
                        <a:spcAft>
                          <a:spcPts val="0"/>
                        </a:spcAft>
                      </a:pPr>
                      <a:r>
                        <a:rPr lang="en-GB" sz="1200" dirty="0">
                          <a:effectLst/>
                          <a:latin typeface="Calibri"/>
                          <a:ea typeface="Calibri"/>
                          <a:cs typeface="Tahoma"/>
                        </a:rPr>
                        <a:t> </a:t>
                      </a:r>
                      <a:endParaRPr lang="el-GR" sz="1400" dirty="0">
                        <a:effectLst/>
                        <a:latin typeface="Calibri"/>
                        <a:ea typeface="Calibri"/>
                        <a:cs typeface="Times New Roman"/>
                      </a:endParaRPr>
                    </a:p>
                    <a:p>
                      <a:pPr>
                        <a:lnSpc>
                          <a:spcPct val="115000"/>
                        </a:lnSpc>
                        <a:spcAft>
                          <a:spcPts val="0"/>
                        </a:spcAft>
                      </a:pPr>
                      <a:r>
                        <a:rPr lang="en-US" sz="1200" b="1" dirty="0">
                          <a:effectLst/>
                          <a:latin typeface="Calibri"/>
                          <a:ea typeface="Calibri"/>
                          <a:cs typeface="Tahoma"/>
                        </a:rPr>
                        <a:t>WP4 </a:t>
                      </a:r>
                      <a:r>
                        <a:rPr lang="en-US" sz="1200" dirty="0">
                          <a:effectLst/>
                          <a:latin typeface="Calibri"/>
                          <a:ea typeface="Calibri"/>
                          <a:cs typeface="Tahoma"/>
                        </a:rPr>
                        <a:t>(</a:t>
                      </a:r>
                      <a:r>
                        <a:rPr lang="en-US" sz="1200" b="1" dirty="0">
                          <a:effectLst/>
                          <a:latin typeface="Calibri"/>
                          <a:ea typeface="Calibri"/>
                          <a:cs typeface="Tahoma"/>
                        </a:rPr>
                        <a:t>Developing the GEOTHNK Educational Platform</a:t>
                      </a:r>
                      <a:r>
                        <a:rPr lang="en-US" sz="1200" dirty="0">
                          <a:effectLst/>
                          <a:latin typeface="Calibri"/>
                          <a:ea typeface="Calibri"/>
                          <a:cs typeface="Tahoma"/>
                        </a:rPr>
                        <a:t>).</a:t>
                      </a:r>
                      <a:endParaRPr lang="el-GR" sz="1400" dirty="0">
                        <a:effectLst/>
                        <a:latin typeface="Calibri"/>
                        <a:ea typeface="Calibri"/>
                        <a:cs typeface="Times New Roman"/>
                      </a:endParaRPr>
                    </a:p>
                    <a:p>
                      <a:pPr>
                        <a:lnSpc>
                          <a:spcPct val="115000"/>
                        </a:lnSpc>
                        <a:spcAft>
                          <a:spcPts val="0"/>
                        </a:spcAft>
                      </a:pPr>
                      <a:r>
                        <a:rPr lang="en-US" sz="1200" dirty="0">
                          <a:effectLst/>
                          <a:latin typeface="Calibri"/>
                          <a:ea typeface="Calibri"/>
                          <a:cs typeface="Tahoma"/>
                        </a:rPr>
                        <a:t> </a:t>
                      </a:r>
                      <a:endParaRPr lang="el-GR" sz="1400" dirty="0">
                        <a:effectLst/>
                        <a:latin typeface="Calibri"/>
                        <a:ea typeface="Calibri"/>
                        <a:cs typeface="Times New Roman"/>
                      </a:endParaRPr>
                    </a:p>
                    <a:p>
                      <a:pPr>
                        <a:lnSpc>
                          <a:spcPct val="115000"/>
                        </a:lnSpc>
                        <a:spcAft>
                          <a:spcPts val="0"/>
                        </a:spcAft>
                      </a:pPr>
                      <a:r>
                        <a:rPr lang="en-GB" sz="1200" b="1" dirty="0">
                          <a:effectLst/>
                          <a:latin typeface="Calibri"/>
                          <a:ea typeface="Calibri"/>
                          <a:cs typeface="Tahoma"/>
                        </a:rPr>
                        <a:t>WP2 (Pedagogical Framework and User Needs Analysis)</a:t>
                      </a:r>
                      <a:endParaRPr lang="el-GR" sz="1400" dirty="0">
                        <a:effectLst/>
                        <a:latin typeface="Calibri"/>
                        <a:ea typeface="Calibri"/>
                        <a:cs typeface="Times New Roman"/>
                      </a:endParaRPr>
                    </a:p>
                    <a:p>
                      <a:pPr>
                        <a:lnSpc>
                          <a:spcPct val="115000"/>
                        </a:lnSpc>
                        <a:spcAft>
                          <a:spcPts val="0"/>
                        </a:spcAft>
                      </a:pPr>
                      <a:r>
                        <a:rPr lang="en-US" sz="1400" dirty="0">
                          <a:effectLst/>
                          <a:latin typeface="Calibri"/>
                          <a:ea typeface="Calibri"/>
                          <a:cs typeface="Times New Roman"/>
                        </a:rPr>
                        <a:t> </a:t>
                      </a:r>
                      <a:endParaRPr lang="el-GR" sz="1400" dirty="0">
                        <a:effectLst/>
                        <a:latin typeface="Calibri"/>
                        <a:ea typeface="Calibri"/>
                        <a:cs typeface="Times New Roman"/>
                      </a:endParaRPr>
                    </a:p>
                  </a:txBody>
                  <a:tcPr marL="42067" marR="42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2712984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866426"/>
              </p:ext>
            </p:extLst>
          </p:nvPr>
        </p:nvGraphicFramePr>
        <p:xfrm>
          <a:off x="-1" y="0"/>
          <a:ext cx="9144002" cy="7190710"/>
        </p:xfrm>
        <a:graphic>
          <a:graphicData uri="http://schemas.openxmlformats.org/drawingml/2006/table">
            <a:tbl>
              <a:tblPr firstRow="1" firstCol="1" bandRow="1">
                <a:tableStyleId>{5C22544A-7EE6-4342-B048-85BDC9FD1C3A}</a:tableStyleId>
              </a:tblPr>
              <a:tblGrid>
                <a:gridCol w="971601"/>
                <a:gridCol w="1186781"/>
                <a:gridCol w="4790361"/>
                <a:gridCol w="2195259"/>
              </a:tblGrid>
              <a:tr h="3527677">
                <a:tc>
                  <a:txBody>
                    <a:bodyPr/>
                    <a:lstStyle/>
                    <a:p>
                      <a:pPr>
                        <a:lnSpc>
                          <a:spcPct val="115000"/>
                        </a:lnSpc>
                        <a:spcAft>
                          <a:spcPts val="0"/>
                        </a:spcAft>
                      </a:pPr>
                      <a:r>
                        <a:rPr lang="en-US" sz="1400" dirty="0">
                          <a:solidFill>
                            <a:srgbClr val="FF0000"/>
                          </a:solidFill>
                          <a:effectLst/>
                        </a:rPr>
                        <a:t>POST-VISIT</a:t>
                      </a:r>
                      <a:endParaRPr lang="el-GR" sz="1400" dirty="0">
                        <a:solidFill>
                          <a:srgbClr val="FF0000"/>
                        </a:solidFill>
                        <a:effectLst/>
                        <a:latin typeface="Calibri"/>
                        <a:ea typeface="Calibri"/>
                        <a:cs typeface="Times New Roman"/>
                      </a:endParaRPr>
                    </a:p>
                  </a:txBody>
                  <a:tcPr marL="62888" marR="62888" marT="0" marB="0">
                    <a:solidFill>
                      <a:schemeClr val="accent1">
                        <a:lumMod val="20000"/>
                        <a:lumOff val="80000"/>
                      </a:schemeClr>
                    </a:solidFill>
                  </a:tcPr>
                </a:tc>
                <a:tc>
                  <a:txBody>
                    <a:bodyPr/>
                    <a:lstStyle/>
                    <a:p>
                      <a:pPr>
                        <a:lnSpc>
                          <a:spcPct val="115000"/>
                        </a:lnSpc>
                        <a:spcAft>
                          <a:spcPts val="0"/>
                        </a:spcAft>
                      </a:pPr>
                      <a:r>
                        <a:rPr lang="el-GR" sz="1400" b="1" dirty="0">
                          <a:solidFill>
                            <a:schemeClr val="tx1"/>
                          </a:solidFill>
                          <a:effectLst/>
                        </a:rPr>
                        <a:t>5.1 </a:t>
                      </a:r>
                      <a:r>
                        <a:rPr lang="el-GR" sz="1400" b="1" dirty="0" err="1">
                          <a:solidFill>
                            <a:schemeClr val="tx1"/>
                          </a:solidFill>
                          <a:effectLst/>
                        </a:rPr>
                        <a:t>Communicate</a:t>
                      </a:r>
                      <a:r>
                        <a:rPr lang="el-GR" sz="1400" b="1" dirty="0">
                          <a:solidFill>
                            <a:schemeClr val="tx1"/>
                          </a:solidFill>
                          <a:effectLst/>
                        </a:rPr>
                        <a:t> </a:t>
                      </a:r>
                      <a:r>
                        <a:rPr lang="el-GR" sz="1400" b="1" dirty="0" err="1">
                          <a:solidFill>
                            <a:schemeClr val="tx1"/>
                          </a:solidFill>
                          <a:effectLst/>
                        </a:rPr>
                        <a:t>explanation</a:t>
                      </a:r>
                      <a:endParaRPr lang="el-GR" sz="1400" b="1" dirty="0">
                        <a:solidFill>
                          <a:schemeClr val="tx1"/>
                        </a:solidFill>
                        <a:effectLst/>
                        <a:latin typeface="Calibri"/>
                        <a:ea typeface="Calibri"/>
                        <a:cs typeface="Times New Roman"/>
                      </a:endParaRPr>
                    </a:p>
                  </a:txBody>
                  <a:tcPr marL="62888" marR="62888" marT="0" marB="0">
                    <a:solidFill>
                      <a:schemeClr val="accent1">
                        <a:lumMod val="20000"/>
                        <a:lumOff val="80000"/>
                      </a:schemeClr>
                    </a:solidFill>
                  </a:tcPr>
                </a:tc>
                <a:tc>
                  <a:txBody>
                    <a:bodyPr/>
                    <a:lstStyle/>
                    <a:p>
                      <a:pPr>
                        <a:lnSpc>
                          <a:spcPct val="115000"/>
                        </a:lnSpc>
                        <a:spcAft>
                          <a:spcPts val="0"/>
                        </a:spcAft>
                      </a:pPr>
                      <a:r>
                        <a:rPr lang="en-US" sz="1400" b="0" dirty="0">
                          <a:solidFill>
                            <a:schemeClr val="tx1"/>
                          </a:solidFill>
                          <a:effectLst/>
                        </a:rPr>
                        <a:t>Guide the teacher to facilitate each student group to reflect on the previous experiences and produce a report with its findings, presenting and justifying its proposed explanations to other groups and the teacher. Make available or direct to materials (resources already available in the OSR Portal, or other) which the teacher can use to help the students familiarize themselves with and become effective in scientific writing. </a:t>
                      </a:r>
                      <a:endParaRPr lang="el-GR" sz="1400" b="0" dirty="0">
                        <a:solidFill>
                          <a:schemeClr val="tx1"/>
                        </a:solidFill>
                        <a:effectLst/>
                      </a:endParaRPr>
                    </a:p>
                    <a:p>
                      <a:pPr>
                        <a:lnSpc>
                          <a:spcPct val="115000"/>
                        </a:lnSpc>
                        <a:spcAft>
                          <a:spcPts val="0"/>
                        </a:spcAft>
                      </a:pPr>
                      <a:r>
                        <a:rPr lang="en-US" sz="1400" b="0" dirty="0">
                          <a:solidFill>
                            <a:schemeClr val="tx1"/>
                          </a:solidFill>
                          <a:effectLst/>
                        </a:rPr>
                        <a:t>The solutions taken will be presented by visual means, mainly maps and technical reports . Other more advanced means may be used such as 3D rendering or other.</a:t>
                      </a:r>
                      <a:endParaRPr lang="el-GR" sz="1400" b="0" dirty="0">
                        <a:solidFill>
                          <a:schemeClr val="tx1"/>
                        </a:solidFill>
                        <a:effectLst/>
                      </a:endParaRPr>
                    </a:p>
                    <a:p>
                      <a:pPr>
                        <a:lnSpc>
                          <a:spcPct val="115000"/>
                        </a:lnSpc>
                        <a:spcAft>
                          <a:spcPts val="0"/>
                        </a:spcAft>
                      </a:pPr>
                      <a:r>
                        <a:rPr lang="en-US" sz="1400" b="0" dirty="0">
                          <a:solidFill>
                            <a:schemeClr val="tx1"/>
                          </a:solidFill>
                          <a:effectLst/>
                        </a:rPr>
                        <a:t>Furthermore, at this step, the teacher organizes the process of a comparison-contest of the solutions proposed/exhibited in order to assess/compare proposed solutions on various criteria (functionality, variability, quality of life, environment, sustainability, etc.)</a:t>
                      </a:r>
                      <a:endParaRPr lang="el-GR" sz="1400" b="0" dirty="0">
                        <a:solidFill>
                          <a:schemeClr val="tx1"/>
                        </a:solidFill>
                        <a:effectLst/>
                        <a:latin typeface="Calibri"/>
                        <a:ea typeface="Calibri"/>
                        <a:cs typeface="Times New Roman"/>
                      </a:endParaRPr>
                    </a:p>
                  </a:txBody>
                  <a:tcPr marL="62888" marR="62888" marT="0" marB="0">
                    <a:solidFill>
                      <a:schemeClr val="accent1">
                        <a:lumMod val="20000"/>
                        <a:lumOff val="80000"/>
                      </a:schemeClr>
                    </a:solidFill>
                  </a:tcPr>
                </a:tc>
                <a:tc>
                  <a:txBody>
                    <a:bodyPr/>
                    <a:lstStyle/>
                    <a:p>
                      <a:pPr>
                        <a:lnSpc>
                          <a:spcPct val="115000"/>
                        </a:lnSpc>
                        <a:spcAft>
                          <a:spcPts val="0"/>
                        </a:spcAft>
                      </a:pPr>
                      <a:r>
                        <a:rPr lang="en-GB" sz="1200" b="1">
                          <a:solidFill>
                            <a:schemeClr val="tx1"/>
                          </a:solidFill>
                          <a:effectLst/>
                        </a:rPr>
                        <a:t>WP5 (Implementation and Trials).</a:t>
                      </a:r>
                      <a:endParaRPr lang="el-GR" sz="1400" b="1">
                        <a:solidFill>
                          <a:schemeClr val="tx1"/>
                        </a:solidFill>
                        <a:effectLst/>
                      </a:endParaRPr>
                    </a:p>
                    <a:p>
                      <a:pPr>
                        <a:lnSpc>
                          <a:spcPct val="115000"/>
                        </a:lnSpc>
                        <a:spcAft>
                          <a:spcPts val="0"/>
                        </a:spcAft>
                      </a:pPr>
                      <a:r>
                        <a:rPr lang="en-GB" sz="1200" b="1">
                          <a:solidFill>
                            <a:schemeClr val="tx1"/>
                          </a:solidFill>
                          <a:effectLst/>
                        </a:rPr>
                        <a:t> </a:t>
                      </a:r>
                      <a:endParaRPr lang="el-GR" sz="1400" b="1">
                        <a:solidFill>
                          <a:schemeClr val="tx1"/>
                        </a:solidFill>
                        <a:effectLst/>
                      </a:endParaRPr>
                    </a:p>
                    <a:p>
                      <a:pPr>
                        <a:lnSpc>
                          <a:spcPct val="115000"/>
                        </a:lnSpc>
                        <a:spcAft>
                          <a:spcPts val="0"/>
                        </a:spcAft>
                      </a:pPr>
                      <a:r>
                        <a:rPr lang="en-US" sz="1200" b="1">
                          <a:solidFill>
                            <a:schemeClr val="tx1"/>
                          </a:solidFill>
                          <a:effectLst/>
                        </a:rPr>
                        <a:t> </a:t>
                      </a:r>
                      <a:endParaRPr lang="el-GR" sz="1400" b="1">
                        <a:solidFill>
                          <a:schemeClr val="tx1"/>
                        </a:solidFill>
                        <a:effectLst/>
                      </a:endParaRPr>
                    </a:p>
                    <a:p>
                      <a:pPr>
                        <a:lnSpc>
                          <a:spcPct val="115000"/>
                        </a:lnSpc>
                        <a:spcAft>
                          <a:spcPts val="0"/>
                        </a:spcAft>
                      </a:pPr>
                      <a:r>
                        <a:rPr lang="en-GB" sz="1200" b="1">
                          <a:solidFill>
                            <a:schemeClr val="tx1"/>
                          </a:solidFill>
                          <a:effectLst/>
                        </a:rPr>
                        <a:t>WP2 (Pedagogical Framework and User Needs Analysis)</a:t>
                      </a:r>
                      <a:endParaRPr lang="el-GR" sz="1400" b="1">
                        <a:solidFill>
                          <a:schemeClr val="tx1"/>
                        </a:solidFill>
                        <a:effectLst/>
                      </a:endParaRPr>
                    </a:p>
                    <a:p>
                      <a:pPr>
                        <a:lnSpc>
                          <a:spcPct val="115000"/>
                        </a:lnSpc>
                        <a:spcAft>
                          <a:spcPts val="0"/>
                        </a:spcAft>
                      </a:pPr>
                      <a:r>
                        <a:rPr lang="en-GB" sz="1200" b="1">
                          <a:solidFill>
                            <a:schemeClr val="tx1"/>
                          </a:solidFill>
                          <a:effectLst/>
                        </a:rPr>
                        <a:t> </a:t>
                      </a:r>
                      <a:endParaRPr lang="el-GR" sz="1400" b="1">
                        <a:solidFill>
                          <a:schemeClr val="tx1"/>
                        </a:solidFill>
                        <a:effectLst/>
                      </a:endParaRPr>
                    </a:p>
                    <a:p>
                      <a:pPr>
                        <a:lnSpc>
                          <a:spcPct val="115000"/>
                        </a:lnSpc>
                        <a:spcAft>
                          <a:spcPts val="0"/>
                        </a:spcAft>
                      </a:pPr>
                      <a:r>
                        <a:rPr lang="en-GB" sz="1200" b="1">
                          <a:solidFill>
                            <a:schemeClr val="tx1"/>
                          </a:solidFill>
                          <a:effectLst/>
                        </a:rPr>
                        <a:t>WP6 (Validation).</a:t>
                      </a:r>
                      <a:endParaRPr lang="el-GR" sz="1400" b="1">
                        <a:solidFill>
                          <a:schemeClr val="tx1"/>
                        </a:solidFill>
                        <a:effectLst/>
                      </a:endParaRPr>
                    </a:p>
                    <a:p>
                      <a:pPr>
                        <a:lnSpc>
                          <a:spcPct val="115000"/>
                        </a:lnSpc>
                        <a:spcAft>
                          <a:spcPts val="0"/>
                        </a:spcAft>
                      </a:pPr>
                      <a:r>
                        <a:rPr lang="en-GB" sz="1200" b="1">
                          <a:solidFill>
                            <a:schemeClr val="tx1"/>
                          </a:solidFill>
                          <a:effectLst/>
                        </a:rPr>
                        <a:t> </a:t>
                      </a:r>
                      <a:endParaRPr lang="el-GR" sz="1400" b="1">
                        <a:solidFill>
                          <a:schemeClr val="tx1"/>
                        </a:solidFill>
                        <a:effectLst/>
                      </a:endParaRPr>
                    </a:p>
                    <a:p>
                      <a:pPr>
                        <a:lnSpc>
                          <a:spcPct val="115000"/>
                        </a:lnSpc>
                        <a:spcAft>
                          <a:spcPts val="0"/>
                        </a:spcAft>
                      </a:pPr>
                      <a:r>
                        <a:rPr lang="en-US" sz="1200" b="1">
                          <a:solidFill>
                            <a:schemeClr val="tx1"/>
                          </a:solidFill>
                          <a:effectLst/>
                        </a:rPr>
                        <a:t>WP4 (Developing the GEOTHNK Educational Platform).</a:t>
                      </a:r>
                      <a:endParaRPr lang="el-GR" sz="1400" b="1">
                        <a:solidFill>
                          <a:schemeClr val="tx1"/>
                        </a:solidFill>
                        <a:effectLst/>
                      </a:endParaRPr>
                    </a:p>
                    <a:p>
                      <a:pPr>
                        <a:lnSpc>
                          <a:spcPct val="115000"/>
                        </a:lnSpc>
                        <a:spcAft>
                          <a:spcPts val="0"/>
                        </a:spcAft>
                      </a:pPr>
                      <a:r>
                        <a:rPr lang="en-US" sz="1200" b="1">
                          <a:solidFill>
                            <a:schemeClr val="tx1"/>
                          </a:solidFill>
                          <a:effectLst/>
                        </a:rPr>
                        <a:t> </a:t>
                      </a:r>
                      <a:endParaRPr lang="el-GR" sz="1400" b="1">
                        <a:solidFill>
                          <a:schemeClr val="tx1"/>
                        </a:solidFill>
                        <a:effectLst/>
                      </a:endParaRPr>
                    </a:p>
                    <a:p>
                      <a:pPr>
                        <a:lnSpc>
                          <a:spcPct val="115000"/>
                        </a:lnSpc>
                        <a:spcAft>
                          <a:spcPts val="0"/>
                        </a:spcAft>
                      </a:pPr>
                      <a:r>
                        <a:rPr lang="en-US" sz="1400" b="1">
                          <a:solidFill>
                            <a:schemeClr val="tx1"/>
                          </a:solidFill>
                          <a:effectLst/>
                        </a:rPr>
                        <a:t> </a:t>
                      </a:r>
                      <a:endParaRPr lang="el-GR" sz="1400" b="1">
                        <a:solidFill>
                          <a:schemeClr val="tx1"/>
                        </a:solidFill>
                        <a:effectLst/>
                        <a:latin typeface="Calibri"/>
                        <a:ea typeface="Calibri"/>
                        <a:cs typeface="Times New Roman"/>
                      </a:endParaRPr>
                    </a:p>
                  </a:txBody>
                  <a:tcPr marL="62888" marR="62888" marT="0" marB="0">
                    <a:solidFill>
                      <a:schemeClr val="accent1">
                        <a:lumMod val="20000"/>
                        <a:lumOff val="80000"/>
                      </a:schemeClr>
                    </a:solidFill>
                  </a:tcPr>
                </a:tc>
              </a:tr>
              <a:tr h="2244884">
                <a:tc>
                  <a:txBody>
                    <a:bodyPr/>
                    <a:lstStyle/>
                    <a:p>
                      <a:pPr>
                        <a:lnSpc>
                          <a:spcPct val="115000"/>
                        </a:lnSpc>
                        <a:spcAft>
                          <a:spcPts val="0"/>
                        </a:spcAft>
                      </a:pPr>
                      <a:r>
                        <a:rPr lang="en-US" sz="1400">
                          <a:solidFill>
                            <a:schemeClr val="tx1"/>
                          </a:solidFill>
                          <a:effectLst/>
                        </a:rPr>
                        <a:t> </a:t>
                      </a:r>
                      <a:endParaRPr lang="el-GR" sz="1400">
                        <a:solidFill>
                          <a:schemeClr val="tx1"/>
                        </a:solidFill>
                        <a:effectLst/>
                        <a:latin typeface="Calibri"/>
                        <a:ea typeface="Calibri"/>
                        <a:cs typeface="Times New Roman"/>
                      </a:endParaRPr>
                    </a:p>
                  </a:txBody>
                  <a:tcPr marL="62888" marR="62888" marT="0" marB="0">
                    <a:solidFill>
                      <a:schemeClr val="accent1">
                        <a:lumMod val="20000"/>
                        <a:lumOff val="80000"/>
                      </a:schemeClr>
                    </a:solidFill>
                  </a:tcPr>
                </a:tc>
                <a:tc>
                  <a:txBody>
                    <a:bodyPr/>
                    <a:lstStyle/>
                    <a:p>
                      <a:pPr>
                        <a:lnSpc>
                          <a:spcPct val="115000"/>
                        </a:lnSpc>
                        <a:spcAft>
                          <a:spcPts val="0"/>
                        </a:spcAft>
                      </a:pPr>
                      <a:r>
                        <a:rPr lang="en-US" sz="1400" b="1" dirty="0">
                          <a:solidFill>
                            <a:schemeClr val="tx1"/>
                          </a:solidFill>
                          <a:effectLst/>
                        </a:rPr>
                        <a:t>Follow-up activities and materials</a:t>
                      </a:r>
                      <a:endParaRPr lang="el-GR" sz="1400" b="1" dirty="0">
                        <a:solidFill>
                          <a:schemeClr val="tx1"/>
                        </a:solidFill>
                        <a:effectLst/>
                        <a:latin typeface="Calibri"/>
                        <a:ea typeface="Calibri"/>
                        <a:cs typeface="Times New Roman"/>
                      </a:endParaRPr>
                    </a:p>
                  </a:txBody>
                  <a:tcPr marL="62888" marR="62888" marT="0" marB="0">
                    <a:solidFill>
                      <a:schemeClr val="accent1">
                        <a:lumMod val="20000"/>
                        <a:lumOff val="80000"/>
                      </a:schemeClr>
                    </a:solidFill>
                  </a:tcPr>
                </a:tc>
                <a:tc>
                  <a:txBody>
                    <a:bodyPr/>
                    <a:lstStyle/>
                    <a:p>
                      <a:pPr>
                        <a:lnSpc>
                          <a:spcPct val="115000"/>
                        </a:lnSpc>
                        <a:spcAft>
                          <a:spcPts val="0"/>
                        </a:spcAft>
                      </a:pPr>
                      <a:r>
                        <a:rPr lang="en-US" sz="1400" dirty="0">
                          <a:solidFill>
                            <a:schemeClr val="tx1"/>
                          </a:solidFill>
                          <a:effectLst/>
                        </a:rPr>
                        <a:t>Describe and direct the user to any follow-up activities or materials that can be used to wrap-up the main visit experience. These could include appropriate learning assessment and/or reminder materials (e.g. quizzes, games, other user-friendly tests), hints for further activities, suggestions for other relevant visits, etc.</a:t>
                      </a:r>
                      <a:endParaRPr lang="el-GR" sz="1400" dirty="0">
                        <a:solidFill>
                          <a:schemeClr val="tx1"/>
                        </a:solidFill>
                        <a:effectLst/>
                      </a:endParaRPr>
                    </a:p>
                    <a:p>
                      <a:pPr>
                        <a:lnSpc>
                          <a:spcPct val="115000"/>
                        </a:lnSpc>
                        <a:spcAft>
                          <a:spcPts val="0"/>
                        </a:spcAft>
                      </a:pPr>
                      <a:r>
                        <a:rPr lang="en-US" sz="1400" dirty="0">
                          <a:solidFill>
                            <a:schemeClr val="tx1"/>
                          </a:solidFill>
                          <a:effectLst/>
                        </a:rPr>
                        <a:t>This includes a post/self-evaluation report indicating the experience of running the pathway approach, new knowledge facilitated/acquired, drawbacks, functionality of the technical tools, ….</a:t>
                      </a:r>
                      <a:endParaRPr lang="el-GR" sz="1400" dirty="0">
                        <a:solidFill>
                          <a:schemeClr val="tx1"/>
                        </a:solidFill>
                        <a:effectLst/>
                        <a:latin typeface="Calibri"/>
                        <a:ea typeface="Calibri"/>
                        <a:cs typeface="Times New Roman"/>
                      </a:endParaRPr>
                    </a:p>
                  </a:txBody>
                  <a:tcPr marL="62888" marR="62888" marT="0" marB="0">
                    <a:solidFill>
                      <a:schemeClr val="accent1">
                        <a:lumMod val="20000"/>
                        <a:lumOff val="80000"/>
                      </a:schemeClr>
                    </a:solidFill>
                  </a:tcPr>
                </a:tc>
                <a:tc>
                  <a:txBody>
                    <a:bodyPr/>
                    <a:lstStyle/>
                    <a:p>
                      <a:pPr>
                        <a:lnSpc>
                          <a:spcPct val="115000"/>
                        </a:lnSpc>
                        <a:spcAft>
                          <a:spcPts val="0"/>
                        </a:spcAft>
                      </a:pPr>
                      <a:r>
                        <a:rPr lang="en-GB" sz="1200" b="1">
                          <a:solidFill>
                            <a:schemeClr val="tx1"/>
                          </a:solidFill>
                          <a:effectLst/>
                        </a:rPr>
                        <a:t> </a:t>
                      </a:r>
                      <a:endParaRPr lang="el-GR" sz="1400" b="1">
                        <a:solidFill>
                          <a:schemeClr val="tx1"/>
                        </a:solidFill>
                        <a:effectLst/>
                      </a:endParaRPr>
                    </a:p>
                    <a:p>
                      <a:pPr>
                        <a:lnSpc>
                          <a:spcPct val="115000"/>
                        </a:lnSpc>
                        <a:spcAft>
                          <a:spcPts val="0"/>
                        </a:spcAft>
                      </a:pPr>
                      <a:r>
                        <a:rPr lang="en-GB" sz="1200" b="1">
                          <a:solidFill>
                            <a:schemeClr val="tx1"/>
                          </a:solidFill>
                          <a:effectLst/>
                        </a:rPr>
                        <a:t>WP6 (Validation).</a:t>
                      </a:r>
                      <a:endParaRPr lang="el-GR" sz="1400" b="1">
                        <a:solidFill>
                          <a:schemeClr val="tx1"/>
                        </a:solidFill>
                        <a:effectLst/>
                      </a:endParaRPr>
                    </a:p>
                    <a:p>
                      <a:pPr>
                        <a:lnSpc>
                          <a:spcPct val="115000"/>
                        </a:lnSpc>
                        <a:spcAft>
                          <a:spcPts val="0"/>
                        </a:spcAft>
                      </a:pPr>
                      <a:r>
                        <a:rPr lang="en-GB" sz="1200" b="1">
                          <a:solidFill>
                            <a:schemeClr val="tx1"/>
                          </a:solidFill>
                          <a:effectLst/>
                        </a:rPr>
                        <a:t> </a:t>
                      </a:r>
                      <a:endParaRPr lang="el-GR" sz="1400" b="1">
                        <a:solidFill>
                          <a:schemeClr val="tx1"/>
                        </a:solidFill>
                        <a:effectLst/>
                      </a:endParaRPr>
                    </a:p>
                    <a:p>
                      <a:pPr>
                        <a:lnSpc>
                          <a:spcPct val="115000"/>
                        </a:lnSpc>
                        <a:spcAft>
                          <a:spcPts val="0"/>
                        </a:spcAft>
                      </a:pPr>
                      <a:r>
                        <a:rPr lang="en-GB" sz="1200" b="1">
                          <a:solidFill>
                            <a:schemeClr val="tx1"/>
                          </a:solidFill>
                          <a:effectLst/>
                        </a:rPr>
                        <a:t>WP5 (Implementation and Trials).</a:t>
                      </a:r>
                      <a:endParaRPr lang="el-GR" sz="1400" b="1">
                        <a:solidFill>
                          <a:schemeClr val="tx1"/>
                        </a:solidFill>
                        <a:effectLst/>
                      </a:endParaRPr>
                    </a:p>
                    <a:p>
                      <a:pPr>
                        <a:lnSpc>
                          <a:spcPct val="115000"/>
                        </a:lnSpc>
                        <a:spcAft>
                          <a:spcPts val="0"/>
                        </a:spcAft>
                      </a:pPr>
                      <a:r>
                        <a:rPr lang="en-GB" sz="1200" b="1">
                          <a:solidFill>
                            <a:schemeClr val="tx1"/>
                          </a:solidFill>
                          <a:effectLst/>
                        </a:rPr>
                        <a:t> </a:t>
                      </a:r>
                      <a:endParaRPr lang="el-GR" sz="1400" b="1">
                        <a:solidFill>
                          <a:schemeClr val="tx1"/>
                        </a:solidFill>
                        <a:effectLst/>
                      </a:endParaRPr>
                    </a:p>
                    <a:p>
                      <a:pPr>
                        <a:lnSpc>
                          <a:spcPct val="115000"/>
                        </a:lnSpc>
                        <a:spcAft>
                          <a:spcPts val="0"/>
                        </a:spcAft>
                      </a:pPr>
                      <a:r>
                        <a:rPr lang="en-US" sz="1200" b="1">
                          <a:solidFill>
                            <a:schemeClr val="tx1"/>
                          </a:solidFill>
                          <a:effectLst/>
                        </a:rPr>
                        <a:t>WP4 (Developing the GEOTHNK Educational Platform).</a:t>
                      </a:r>
                      <a:endParaRPr lang="el-GR" sz="1400" b="1">
                        <a:solidFill>
                          <a:schemeClr val="tx1"/>
                        </a:solidFill>
                        <a:effectLst/>
                      </a:endParaRPr>
                    </a:p>
                    <a:p>
                      <a:pPr>
                        <a:lnSpc>
                          <a:spcPct val="115000"/>
                        </a:lnSpc>
                        <a:spcAft>
                          <a:spcPts val="0"/>
                        </a:spcAft>
                      </a:pPr>
                      <a:r>
                        <a:rPr lang="en-US" sz="1200" b="1">
                          <a:solidFill>
                            <a:schemeClr val="tx1"/>
                          </a:solidFill>
                          <a:effectLst/>
                        </a:rPr>
                        <a:t> </a:t>
                      </a:r>
                      <a:endParaRPr lang="el-GR" sz="1400" b="1">
                        <a:solidFill>
                          <a:schemeClr val="tx1"/>
                        </a:solidFill>
                        <a:effectLst/>
                      </a:endParaRPr>
                    </a:p>
                    <a:p>
                      <a:pPr>
                        <a:lnSpc>
                          <a:spcPct val="115000"/>
                        </a:lnSpc>
                        <a:spcAft>
                          <a:spcPts val="0"/>
                        </a:spcAft>
                      </a:pPr>
                      <a:r>
                        <a:rPr lang="en-US" sz="1400" b="1">
                          <a:solidFill>
                            <a:schemeClr val="tx1"/>
                          </a:solidFill>
                          <a:effectLst/>
                        </a:rPr>
                        <a:t> </a:t>
                      </a:r>
                      <a:endParaRPr lang="el-GR" sz="1400" b="1">
                        <a:solidFill>
                          <a:schemeClr val="tx1"/>
                        </a:solidFill>
                        <a:effectLst/>
                        <a:latin typeface="Calibri"/>
                        <a:ea typeface="Calibri"/>
                        <a:cs typeface="Times New Roman"/>
                      </a:endParaRPr>
                    </a:p>
                  </a:txBody>
                  <a:tcPr marL="62888" marR="62888" marT="0" marB="0">
                    <a:solidFill>
                      <a:schemeClr val="accent1">
                        <a:lumMod val="20000"/>
                        <a:lumOff val="80000"/>
                      </a:schemeClr>
                    </a:solidFill>
                  </a:tcPr>
                </a:tc>
              </a:tr>
              <a:tr h="542720">
                <a:tc>
                  <a:txBody>
                    <a:bodyPr/>
                    <a:lstStyle/>
                    <a:p>
                      <a:pPr>
                        <a:lnSpc>
                          <a:spcPct val="115000"/>
                        </a:lnSpc>
                        <a:spcAft>
                          <a:spcPts val="0"/>
                        </a:spcAft>
                      </a:pPr>
                      <a:r>
                        <a:rPr lang="el-GR" sz="1400">
                          <a:solidFill>
                            <a:schemeClr val="tx1"/>
                          </a:solidFill>
                          <a:effectLst/>
                        </a:rPr>
                        <a:t> </a:t>
                      </a:r>
                      <a:endParaRPr lang="el-GR" sz="1400">
                        <a:solidFill>
                          <a:schemeClr val="tx1"/>
                        </a:solidFill>
                        <a:effectLst/>
                        <a:latin typeface="Calibri"/>
                        <a:ea typeface="Calibri"/>
                        <a:cs typeface="Times New Roman"/>
                      </a:endParaRPr>
                    </a:p>
                  </a:txBody>
                  <a:tcPr marL="62888" marR="62888" marT="0" marB="0">
                    <a:solidFill>
                      <a:schemeClr val="accent1">
                        <a:lumMod val="20000"/>
                        <a:lumOff val="80000"/>
                      </a:schemeClr>
                    </a:solidFill>
                  </a:tcPr>
                </a:tc>
                <a:tc>
                  <a:txBody>
                    <a:bodyPr/>
                    <a:lstStyle/>
                    <a:p>
                      <a:pPr>
                        <a:lnSpc>
                          <a:spcPct val="115000"/>
                        </a:lnSpc>
                        <a:spcAft>
                          <a:spcPts val="0"/>
                        </a:spcAft>
                      </a:pPr>
                      <a:r>
                        <a:rPr lang="el-GR" sz="1400" b="1">
                          <a:solidFill>
                            <a:schemeClr val="tx1"/>
                          </a:solidFill>
                          <a:effectLst/>
                        </a:rPr>
                        <a:t>Sustainable contact</a:t>
                      </a:r>
                      <a:endParaRPr lang="el-GR" sz="1400" b="1">
                        <a:solidFill>
                          <a:schemeClr val="tx1"/>
                        </a:solidFill>
                        <a:effectLst/>
                        <a:latin typeface="Calibri"/>
                        <a:ea typeface="Calibri"/>
                        <a:cs typeface="Times New Roman"/>
                      </a:endParaRPr>
                    </a:p>
                  </a:txBody>
                  <a:tcPr marL="62888" marR="62888" marT="0" marB="0">
                    <a:solidFill>
                      <a:schemeClr val="accent1">
                        <a:lumMod val="20000"/>
                        <a:lumOff val="80000"/>
                      </a:schemeClr>
                    </a:solidFill>
                  </a:tcPr>
                </a:tc>
                <a:tc>
                  <a:txBody>
                    <a:bodyPr/>
                    <a:lstStyle/>
                    <a:p>
                      <a:pPr>
                        <a:lnSpc>
                          <a:spcPct val="115000"/>
                        </a:lnSpc>
                        <a:spcAft>
                          <a:spcPts val="0"/>
                        </a:spcAft>
                      </a:pPr>
                      <a:r>
                        <a:rPr lang="en-US" sz="1400" dirty="0">
                          <a:solidFill>
                            <a:schemeClr val="tx1"/>
                          </a:solidFill>
                          <a:effectLst/>
                        </a:rPr>
                        <a:t> </a:t>
                      </a:r>
                      <a:endParaRPr lang="el-GR" sz="1400" dirty="0">
                        <a:solidFill>
                          <a:schemeClr val="tx1"/>
                        </a:solidFill>
                        <a:effectLst/>
                        <a:latin typeface="Calibri"/>
                        <a:ea typeface="Calibri"/>
                        <a:cs typeface="Times New Roman"/>
                      </a:endParaRPr>
                    </a:p>
                  </a:txBody>
                  <a:tcPr marL="62888" marR="62888" marT="0" marB="0">
                    <a:solidFill>
                      <a:schemeClr val="accent1">
                        <a:lumMod val="20000"/>
                        <a:lumOff val="80000"/>
                      </a:schemeClr>
                    </a:solidFill>
                  </a:tcPr>
                </a:tc>
                <a:tc>
                  <a:txBody>
                    <a:bodyPr/>
                    <a:lstStyle/>
                    <a:p>
                      <a:pPr>
                        <a:lnSpc>
                          <a:spcPct val="115000"/>
                        </a:lnSpc>
                        <a:spcAft>
                          <a:spcPts val="0"/>
                        </a:spcAft>
                      </a:pPr>
                      <a:r>
                        <a:rPr lang="en-US" sz="1200" b="1">
                          <a:solidFill>
                            <a:schemeClr val="tx1"/>
                          </a:solidFill>
                          <a:effectLst/>
                        </a:rPr>
                        <a:t>WP7 (Dissemination)</a:t>
                      </a:r>
                      <a:endParaRPr lang="el-GR" sz="1400" b="1">
                        <a:solidFill>
                          <a:schemeClr val="tx1"/>
                        </a:solidFill>
                        <a:effectLst/>
                      </a:endParaRPr>
                    </a:p>
                    <a:p>
                      <a:pPr>
                        <a:lnSpc>
                          <a:spcPct val="115000"/>
                        </a:lnSpc>
                        <a:spcAft>
                          <a:spcPts val="0"/>
                        </a:spcAft>
                      </a:pPr>
                      <a:r>
                        <a:rPr lang="en-US" sz="1400" b="1">
                          <a:solidFill>
                            <a:schemeClr val="tx1"/>
                          </a:solidFill>
                          <a:effectLst/>
                        </a:rPr>
                        <a:t> </a:t>
                      </a:r>
                      <a:endParaRPr lang="el-GR" sz="1400" b="1">
                        <a:solidFill>
                          <a:schemeClr val="tx1"/>
                        </a:solidFill>
                        <a:effectLst/>
                        <a:latin typeface="Calibri"/>
                        <a:ea typeface="Calibri"/>
                        <a:cs typeface="Times New Roman"/>
                      </a:endParaRPr>
                    </a:p>
                  </a:txBody>
                  <a:tcPr marL="62888" marR="62888" marT="0" marB="0">
                    <a:solidFill>
                      <a:schemeClr val="accent1">
                        <a:lumMod val="20000"/>
                        <a:lumOff val="80000"/>
                      </a:schemeClr>
                    </a:solidFill>
                  </a:tcPr>
                </a:tc>
              </a:tr>
              <a:tr h="271359">
                <a:tc>
                  <a:txBody>
                    <a:bodyPr/>
                    <a:lstStyle/>
                    <a:p>
                      <a:pPr>
                        <a:lnSpc>
                          <a:spcPct val="115000"/>
                        </a:lnSpc>
                        <a:spcAft>
                          <a:spcPts val="0"/>
                        </a:spcAft>
                      </a:pPr>
                      <a:r>
                        <a:rPr lang="en-US" sz="1400" dirty="0">
                          <a:solidFill>
                            <a:srgbClr val="FF0000"/>
                          </a:solidFill>
                          <a:effectLst/>
                        </a:rPr>
                        <a:t>FINAL</a:t>
                      </a:r>
                      <a:endParaRPr lang="el-GR" sz="1400" dirty="0">
                        <a:solidFill>
                          <a:srgbClr val="FF0000"/>
                        </a:solidFill>
                        <a:effectLst/>
                        <a:latin typeface="Calibri"/>
                        <a:ea typeface="Calibri"/>
                        <a:cs typeface="Times New Roman"/>
                      </a:endParaRPr>
                    </a:p>
                  </a:txBody>
                  <a:tcPr marL="62888" marR="62888" marT="0" marB="0">
                    <a:solidFill>
                      <a:schemeClr val="accent1">
                        <a:lumMod val="20000"/>
                        <a:lumOff val="80000"/>
                      </a:schemeClr>
                    </a:solidFill>
                  </a:tcPr>
                </a:tc>
                <a:tc>
                  <a:txBody>
                    <a:bodyPr/>
                    <a:lstStyle/>
                    <a:p>
                      <a:pPr>
                        <a:lnSpc>
                          <a:spcPct val="115000"/>
                        </a:lnSpc>
                        <a:spcAft>
                          <a:spcPts val="0"/>
                        </a:spcAft>
                      </a:pPr>
                      <a:r>
                        <a:rPr lang="en-US" sz="1400" b="1">
                          <a:solidFill>
                            <a:schemeClr val="tx1"/>
                          </a:solidFill>
                          <a:effectLst/>
                        </a:rPr>
                        <a:t>Final </a:t>
                      </a:r>
                      <a:endParaRPr lang="el-GR" sz="1400" b="1">
                        <a:solidFill>
                          <a:schemeClr val="tx1"/>
                        </a:solidFill>
                        <a:effectLst/>
                        <a:latin typeface="Calibri"/>
                        <a:ea typeface="Calibri"/>
                        <a:cs typeface="Times New Roman"/>
                      </a:endParaRPr>
                    </a:p>
                  </a:txBody>
                  <a:tcPr marL="62888" marR="62888" marT="0" marB="0">
                    <a:solidFill>
                      <a:schemeClr val="accent1">
                        <a:lumMod val="20000"/>
                        <a:lumOff val="80000"/>
                      </a:schemeClr>
                    </a:solidFill>
                  </a:tcPr>
                </a:tc>
                <a:tc>
                  <a:txBody>
                    <a:bodyPr/>
                    <a:lstStyle/>
                    <a:p>
                      <a:pPr>
                        <a:lnSpc>
                          <a:spcPct val="115000"/>
                        </a:lnSpc>
                        <a:spcAft>
                          <a:spcPts val="0"/>
                        </a:spcAft>
                      </a:pPr>
                      <a:r>
                        <a:rPr lang="en-US" sz="1400" dirty="0">
                          <a:solidFill>
                            <a:schemeClr val="tx1"/>
                          </a:solidFill>
                          <a:effectLst/>
                        </a:rPr>
                        <a:t> </a:t>
                      </a:r>
                      <a:endParaRPr lang="el-GR" sz="1400" dirty="0">
                        <a:solidFill>
                          <a:schemeClr val="tx1"/>
                        </a:solidFill>
                        <a:effectLst/>
                        <a:latin typeface="Calibri"/>
                        <a:ea typeface="Calibri"/>
                        <a:cs typeface="Times New Roman"/>
                      </a:endParaRPr>
                    </a:p>
                  </a:txBody>
                  <a:tcPr marL="62888" marR="62888" marT="0" marB="0">
                    <a:solidFill>
                      <a:schemeClr val="accent1">
                        <a:lumMod val="20000"/>
                        <a:lumOff val="80000"/>
                      </a:schemeClr>
                    </a:solidFill>
                  </a:tcPr>
                </a:tc>
                <a:tc>
                  <a:txBody>
                    <a:bodyPr/>
                    <a:lstStyle/>
                    <a:p>
                      <a:pPr>
                        <a:lnSpc>
                          <a:spcPct val="115000"/>
                        </a:lnSpc>
                        <a:spcAft>
                          <a:spcPts val="0"/>
                        </a:spcAft>
                      </a:pPr>
                      <a:r>
                        <a:rPr lang="en-US" sz="1200" b="1">
                          <a:solidFill>
                            <a:schemeClr val="tx1"/>
                          </a:solidFill>
                          <a:effectLst/>
                        </a:rPr>
                        <a:t>WP8 (Exploitation)</a:t>
                      </a:r>
                      <a:endParaRPr lang="el-GR" sz="1400" b="1">
                        <a:solidFill>
                          <a:schemeClr val="tx1"/>
                        </a:solidFill>
                        <a:effectLst/>
                        <a:latin typeface="Calibri"/>
                        <a:ea typeface="Calibri"/>
                        <a:cs typeface="Times New Roman"/>
                      </a:endParaRPr>
                    </a:p>
                  </a:txBody>
                  <a:tcPr marL="62888" marR="62888" marT="0" marB="0">
                    <a:solidFill>
                      <a:schemeClr val="accent1">
                        <a:lumMod val="20000"/>
                        <a:lumOff val="80000"/>
                      </a:schemeClr>
                    </a:solidFill>
                  </a:tcPr>
                </a:tc>
              </a:tr>
              <a:tr h="271359">
                <a:tc>
                  <a:txBody>
                    <a:bodyPr/>
                    <a:lstStyle/>
                    <a:p>
                      <a:pPr>
                        <a:lnSpc>
                          <a:spcPct val="115000"/>
                        </a:lnSpc>
                        <a:spcAft>
                          <a:spcPts val="0"/>
                        </a:spcAft>
                      </a:pPr>
                      <a:r>
                        <a:rPr lang="en-US" sz="1400">
                          <a:solidFill>
                            <a:schemeClr val="tx1"/>
                          </a:solidFill>
                          <a:effectLst/>
                        </a:rPr>
                        <a:t> </a:t>
                      </a:r>
                      <a:endParaRPr lang="el-GR" sz="1400">
                        <a:solidFill>
                          <a:schemeClr val="tx1"/>
                        </a:solidFill>
                        <a:effectLst/>
                        <a:latin typeface="Calibri"/>
                        <a:ea typeface="Calibri"/>
                        <a:cs typeface="Times New Roman"/>
                      </a:endParaRPr>
                    </a:p>
                  </a:txBody>
                  <a:tcPr marL="62888" marR="62888" marT="0" marB="0">
                    <a:solidFill>
                      <a:schemeClr val="accent1">
                        <a:lumMod val="20000"/>
                        <a:lumOff val="80000"/>
                      </a:schemeClr>
                    </a:solidFill>
                  </a:tcPr>
                </a:tc>
                <a:tc>
                  <a:txBody>
                    <a:bodyPr/>
                    <a:lstStyle/>
                    <a:p>
                      <a:pPr>
                        <a:lnSpc>
                          <a:spcPct val="115000"/>
                        </a:lnSpc>
                        <a:spcAft>
                          <a:spcPts val="0"/>
                        </a:spcAft>
                      </a:pPr>
                      <a:r>
                        <a:rPr lang="en-US" sz="1400" b="1" dirty="0">
                          <a:solidFill>
                            <a:schemeClr val="tx1"/>
                          </a:solidFill>
                          <a:effectLst/>
                        </a:rPr>
                        <a:t> </a:t>
                      </a:r>
                      <a:endParaRPr lang="el-GR" sz="1400" b="1" dirty="0">
                        <a:solidFill>
                          <a:schemeClr val="tx1"/>
                        </a:solidFill>
                        <a:effectLst/>
                        <a:latin typeface="Calibri"/>
                        <a:ea typeface="Calibri"/>
                        <a:cs typeface="Times New Roman"/>
                      </a:endParaRPr>
                    </a:p>
                  </a:txBody>
                  <a:tcPr marL="62888" marR="62888" marT="0" marB="0">
                    <a:solidFill>
                      <a:schemeClr val="accent1">
                        <a:lumMod val="20000"/>
                        <a:lumOff val="80000"/>
                      </a:schemeClr>
                    </a:solidFill>
                  </a:tcPr>
                </a:tc>
                <a:tc>
                  <a:txBody>
                    <a:bodyPr/>
                    <a:lstStyle/>
                    <a:p>
                      <a:pPr>
                        <a:lnSpc>
                          <a:spcPct val="115000"/>
                        </a:lnSpc>
                        <a:spcAft>
                          <a:spcPts val="0"/>
                        </a:spcAft>
                      </a:pPr>
                      <a:r>
                        <a:rPr lang="en-US" sz="1400">
                          <a:solidFill>
                            <a:schemeClr val="tx1"/>
                          </a:solidFill>
                          <a:effectLst/>
                        </a:rPr>
                        <a:t> </a:t>
                      </a:r>
                      <a:endParaRPr lang="el-GR" sz="1400">
                        <a:solidFill>
                          <a:schemeClr val="tx1"/>
                        </a:solidFill>
                        <a:effectLst/>
                        <a:latin typeface="Calibri"/>
                        <a:ea typeface="Calibri"/>
                        <a:cs typeface="Times New Roman"/>
                      </a:endParaRPr>
                    </a:p>
                  </a:txBody>
                  <a:tcPr marL="62888" marR="62888" marT="0" marB="0">
                    <a:solidFill>
                      <a:schemeClr val="accent1">
                        <a:lumMod val="20000"/>
                        <a:lumOff val="80000"/>
                      </a:schemeClr>
                    </a:solidFill>
                  </a:tcPr>
                </a:tc>
                <a:tc>
                  <a:txBody>
                    <a:bodyPr/>
                    <a:lstStyle/>
                    <a:p>
                      <a:pPr>
                        <a:lnSpc>
                          <a:spcPct val="115000"/>
                        </a:lnSpc>
                        <a:spcAft>
                          <a:spcPts val="0"/>
                        </a:spcAft>
                      </a:pPr>
                      <a:r>
                        <a:rPr lang="en-US" sz="1400" b="1" dirty="0">
                          <a:solidFill>
                            <a:schemeClr val="tx1"/>
                          </a:solidFill>
                          <a:effectLst/>
                        </a:rPr>
                        <a:t> </a:t>
                      </a:r>
                      <a:endParaRPr lang="el-GR" sz="1400" b="1" dirty="0">
                        <a:solidFill>
                          <a:schemeClr val="tx1"/>
                        </a:solidFill>
                        <a:effectLst/>
                        <a:latin typeface="Calibri"/>
                        <a:ea typeface="Calibri"/>
                        <a:cs typeface="Times New Roman"/>
                      </a:endParaRPr>
                    </a:p>
                  </a:txBody>
                  <a:tcPr marL="62888" marR="62888" marT="0" marB="0">
                    <a:solidFill>
                      <a:schemeClr val="accent1">
                        <a:lumMod val="20000"/>
                        <a:lumOff val="80000"/>
                      </a:schemeClr>
                    </a:solidFill>
                  </a:tcPr>
                </a:tc>
              </a:tr>
            </a:tbl>
          </a:graphicData>
        </a:graphic>
      </p:graphicFrame>
      <p:sp>
        <p:nvSpPr>
          <p:cNvPr id="4" name="Rectangle 1"/>
          <p:cNvSpPr>
            <a:spLocks noChangeArrowheads="1"/>
          </p:cNvSpPr>
          <p:nvPr/>
        </p:nvSpPr>
        <p:spPr bwMode="auto">
          <a:xfrm>
            <a:off x="457200" y="1628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18199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51520" y="586782"/>
            <a:ext cx="8631640" cy="6032259"/>
          </a:xfrm>
          <a:prstGeom prst="rect">
            <a:avLst/>
          </a:prstGeom>
          <a:noFill/>
          <a:ln w="9525">
            <a:noFill/>
            <a:miter lim="800000"/>
            <a:headEnd/>
            <a:tailEnd/>
          </a:ln>
        </p:spPr>
      </p:pic>
      <p:sp>
        <p:nvSpPr>
          <p:cNvPr id="3" name="Title 2"/>
          <p:cNvSpPr>
            <a:spLocks noGrp="1"/>
          </p:cNvSpPr>
          <p:nvPr>
            <p:ph type="title"/>
          </p:nvPr>
        </p:nvSpPr>
        <p:spPr/>
        <p:txBody>
          <a:bodyPr>
            <a:normAutofit/>
          </a:bodyPr>
          <a:lstStyle/>
          <a:p>
            <a:pPr algn="l"/>
            <a:r>
              <a:rPr lang="en-US" sz="2800" dirty="0" smtClean="0"/>
              <a:t>Design your </a:t>
            </a:r>
            <a:r>
              <a:rPr lang="en-US" sz="2800" dirty="0" smtClean="0"/>
              <a:t>own </a:t>
            </a:r>
            <a:r>
              <a:rPr lang="en-US" sz="2800" dirty="0" smtClean="0"/>
              <a:t>town</a:t>
            </a:r>
            <a:endParaRPr lang="el-GR" sz="2800" dirty="0"/>
          </a:p>
        </p:txBody>
      </p:sp>
    </p:spTree>
    <p:extLst>
      <p:ext uri="{BB962C8B-B14F-4D97-AF65-F5344CB8AC3E}">
        <p14:creationId xmlns:p14="http://schemas.microsoft.com/office/powerpoint/2010/main" val="457466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l-GR" dirty="0"/>
          </a:p>
        </p:txBody>
      </p:sp>
      <p:sp>
        <p:nvSpPr>
          <p:cNvPr id="3" name="Content Placeholder 2"/>
          <p:cNvSpPr>
            <a:spLocks noGrp="1"/>
          </p:cNvSpPr>
          <p:nvPr>
            <p:ph idx="1"/>
          </p:nvPr>
        </p:nvSpPr>
        <p:spPr/>
        <p:txBody>
          <a:bodyPr>
            <a:normAutofit/>
          </a:bodyPr>
          <a:lstStyle/>
          <a:p>
            <a:r>
              <a:rPr lang="en-US" sz="2400" dirty="0" smtClean="0"/>
              <a:t>To show schematically how a </a:t>
            </a:r>
            <a:r>
              <a:rPr lang="en-US" sz="2400" dirty="0" smtClean="0">
                <a:solidFill>
                  <a:srgbClr val="FF0000"/>
                </a:solidFill>
              </a:rPr>
              <a:t>scenario/pathway </a:t>
            </a:r>
            <a:r>
              <a:rPr lang="en-US" sz="2400" dirty="0" smtClean="0"/>
              <a:t>involving geospatial concepts and thinking can be designed and represented innovatively to take advantage of existing knowledge resources. </a:t>
            </a:r>
          </a:p>
          <a:p>
            <a:r>
              <a:rPr lang="en-US" sz="2400" dirty="0" smtClean="0"/>
              <a:t>This is to be technologically supported by the </a:t>
            </a:r>
            <a:r>
              <a:rPr lang="en-GB" sz="2400" dirty="0" smtClean="0">
                <a:solidFill>
                  <a:srgbClr val="FF0000"/>
                </a:solidFill>
              </a:rPr>
              <a:t>GEOTHNK </a:t>
            </a:r>
            <a:r>
              <a:rPr lang="en-GB" sz="2400" dirty="0">
                <a:solidFill>
                  <a:srgbClr val="FF0000"/>
                </a:solidFill>
              </a:rPr>
              <a:t>educational </a:t>
            </a:r>
            <a:r>
              <a:rPr lang="en-GB" sz="2400" dirty="0" smtClean="0">
                <a:solidFill>
                  <a:srgbClr val="FF0000"/>
                </a:solidFill>
              </a:rPr>
              <a:t>platform</a:t>
            </a:r>
            <a:r>
              <a:rPr lang="en-GB" sz="2400" dirty="0" smtClean="0"/>
              <a:t> which will facilitate semantic comparison of geospatial concepts to concepts from other domains </a:t>
            </a:r>
            <a:r>
              <a:rPr lang="en-GB" sz="2400" dirty="0"/>
              <a:t>(e.g., Environment, Earth Sciences, Social Sciences, etc.) and </a:t>
            </a:r>
            <a:r>
              <a:rPr lang="en-US" sz="2400" dirty="0"/>
              <a:t>infer and associate </a:t>
            </a:r>
            <a:r>
              <a:rPr lang="en-US" sz="2400" dirty="0" smtClean="0"/>
              <a:t>knowledge. </a:t>
            </a:r>
          </a:p>
          <a:p>
            <a:r>
              <a:rPr lang="en-US" sz="2400" dirty="0" smtClean="0"/>
              <a:t>The documentation of the pathways can take advantage of the existing </a:t>
            </a:r>
            <a:r>
              <a:rPr lang="en-US" sz="2400" dirty="0" smtClean="0">
                <a:solidFill>
                  <a:srgbClr val="FF0000"/>
                </a:solidFill>
              </a:rPr>
              <a:t>OSR</a:t>
            </a:r>
            <a:r>
              <a:rPr lang="en-GB" sz="2400" dirty="0" smtClean="0">
                <a:solidFill>
                  <a:srgbClr val="FF0000"/>
                </a:solidFill>
              </a:rPr>
              <a:t> </a:t>
            </a:r>
            <a:r>
              <a:rPr lang="en-GB" sz="2400" dirty="0">
                <a:solidFill>
                  <a:srgbClr val="FF0000"/>
                </a:solidFill>
              </a:rPr>
              <a:t>Pathway Authoring </a:t>
            </a:r>
            <a:r>
              <a:rPr lang="en-GB" sz="2400" dirty="0" smtClean="0">
                <a:solidFill>
                  <a:srgbClr val="FF0000"/>
                </a:solidFill>
              </a:rPr>
              <a:t>Tool</a:t>
            </a:r>
            <a:r>
              <a:rPr lang="en-GB" sz="2400" dirty="0" smtClean="0"/>
              <a:t>. </a:t>
            </a:r>
            <a:endParaRPr lang="el-GR" sz="2400" dirty="0"/>
          </a:p>
        </p:txBody>
      </p:sp>
    </p:spTree>
    <p:extLst>
      <p:ext uri="{BB962C8B-B14F-4D97-AF65-F5344CB8AC3E}">
        <p14:creationId xmlns:p14="http://schemas.microsoft.com/office/powerpoint/2010/main" val="1583052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the OSR approach</a:t>
            </a:r>
            <a:endParaRPr lang="el-GR" dirty="0"/>
          </a:p>
        </p:txBody>
      </p:sp>
      <p:sp>
        <p:nvSpPr>
          <p:cNvPr id="3" name="Content Placeholder 2"/>
          <p:cNvSpPr>
            <a:spLocks noGrp="1"/>
          </p:cNvSpPr>
          <p:nvPr>
            <p:ph idx="1"/>
          </p:nvPr>
        </p:nvSpPr>
        <p:spPr/>
        <p:txBody>
          <a:bodyPr/>
          <a:lstStyle/>
          <a:p>
            <a:endParaRPr lang="el-GR"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992" t="16321" r="8751" b="8057"/>
          <a:stretch/>
        </p:blipFill>
        <p:spPr bwMode="auto">
          <a:xfrm>
            <a:off x="228861" y="1700808"/>
            <a:ext cx="8477474" cy="469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621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a:t>
            </a:r>
            <a:endParaRPr lang="el-GR" dirty="0"/>
          </a:p>
        </p:txBody>
      </p:sp>
      <p:sp>
        <p:nvSpPr>
          <p:cNvPr id="3" name="Content Placeholder 2"/>
          <p:cNvSpPr>
            <a:spLocks noGrp="1"/>
          </p:cNvSpPr>
          <p:nvPr>
            <p:ph idx="1"/>
          </p:nvPr>
        </p:nvSpPr>
        <p:spPr/>
        <p:txBody>
          <a:bodyPr/>
          <a:lstStyle/>
          <a:p>
            <a:endParaRPr lang="el-GR"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59" t="16302" r="9434" b="10000"/>
          <a:stretch/>
        </p:blipFill>
        <p:spPr bwMode="auto">
          <a:xfrm>
            <a:off x="30607" y="1484784"/>
            <a:ext cx="9005890" cy="537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2636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420888"/>
            <a:ext cx="8229600" cy="1503040"/>
          </a:xfrm>
        </p:spPr>
        <p:txBody>
          <a:bodyPr>
            <a:normAutofit/>
          </a:bodyPr>
          <a:lstStyle/>
          <a:p>
            <a:r>
              <a:rPr lang="en-US" dirty="0" smtClean="0"/>
              <a:t>Exemplary Activity: </a:t>
            </a:r>
            <a:br>
              <a:rPr lang="en-US" dirty="0" smtClean="0"/>
            </a:br>
            <a:r>
              <a:rPr lang="en-US" b="1" dirty="0" smtClean="0"/>
              <a:t>Design </a:t>
            </a:r>
            <a:r>
              <a:rPr lang="en-US" b="1" dirty="0"/>
              <a:t>your </a:t>
            </a:r>
            <a:r>
              <a:rPr lang="en-US" b="1" dirty="0" smtClean="0"/>
              <a:t>own town </a:t>
            </a:r>
            <a:endParaRPr lang="el-G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92" y="6250991"/>
            <a:ext cx="1508819" cy="555485"/>
          </a:xfrm>
          <a:prstGeom prst="rect">
            <a:avLst/>
          </a:prstGeom>
          <a:effectLst>
            <a:outerShdw blurRad="50800" dist="38100" dir="2700000" algn="tl" rotWithShape="0">
              <a:prstClr val="black">
                <a:alpha val="40000"/>
              </a:prstClr>
            </a:outerShdw>
          </a:effectLst>
        </p:spPr>
      </p:pic>
      <p:pic>
        <p:nvPicPr>
          <p:cNvPr id="5" name="Picture 4" descr="C:\Users\Kavouras\Dropbox\GEOTHNK\llp-jpeg\EU_flag_LLP_EN-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880" b="16377"/>
          <a:stretch/>
        </p:blipFill>
        <p:spPr bwMode="auto">
          <a:xfrm>
            <a:off x="7492833" y="6239174"/>
            <a:ext cx="1625975" cy="5554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473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74982294"/>
              </p:ext>
            </p:extLst>
          </p:nvPr>
        </p:nvGraphicFramePr>
        <p:xfrm>
          <a:off x="-19037" y="0"/>
          <a:ext cx="9144000" cy="6858000"/>
        </p:xfrm>
        <a:graphic>
          <a:graphicData uri="http://schemas.openxmlformats.org/drawingml/2006/table">
            <a:tbl>
              <a:tblPr firstRow="1" firstCol="1" bandRow="1">
                <a:tableStyleId>{5C22544A-7EE6-4342-B048-85BDC9FD1C3A}</a:tableStyleId>
              </a:tblPr>
              <a:tblGrid>
                <a:gridCol w="1079190"/>
                <a:gridCol w="1339058"/>
                <a:gridCol w="4530493"/>
                <a:gridCol w="2195259"/>
              </a:tblGrid>
              <a:tr h="939907">
                <a:tc>
                  <a:txBody>
                    <a:bodyPr/>
                    <a:lstStyle/>
                    <a:p>
                      <a:pPr>
                        <a:lnSpc>
                          <a:spcPct val="115000"/>
                        </a:lnSpc>
                        <a:spcAft>
                          <a:spcPts val="0"/>
                        </a:spcAft>
                      </a:pPr>
                      <a:r>
                        <a:rPr lang="en-US" sz="1400" dirty="0">
                          <a:solidFill>
                            <a:srgbClr val="FF0000"/>
                          </a:solidFill>
                          <a:effectLst/>
                        </a:rPr>
                        <a:t>GENERAL</a:t>
                      </a:r>
                      <a:endParaRPr lang="el-GR" sz="1400" dirty="0">
                        <a:solidFill>
                          <a:srgbClr val="FF0000"/>
                        </a:solidFill>
                        <a:effectLst/>
                        <a:latin typeface="Calibri"/>
                        <a:ea typeface="Calibri"/>
                        <a:cs typeface="Times New Roman"/>
                      </a:endParaRPr>
                    </a:p>
                  </a:txBody>
                  <a:tcPr marL="47866" marR="47866" marT="0" marB="0">
                    <a:solidFill>
                      <a:schemeClr val="accent1">
                        <a:lumMod val="20000"/>
                        <a:lumOff val="80000"/>
                      </a:schemeClr>
                    </a:solidFill>
                  </a:tcPr>
                </a:tc>
                <a:tc>
                  <a:txBody>
                    <a:bodyPr/>
                    <a:lstStyle/>
                    <a:p>
                      <a:pPr>
                        <a:lnSpc>
                          <a:spcPct val="115000"/>
                        </a:lnSpc>
                        <a:spcAft>
                          <a:spcPts val="0"/>
                        </a:spcAft>
                      </a:pPr>
                      <a:r>
                        <a:rPr lang="en-US" sz="1400" dirty="0">
                          <a:solidFill>
                            <a:srgbClr val="FF0000"/>
                          </a:solidFill>
                          <a:effectLst/>
                        </a:rPr>
                        <a:t>Activity</a:t>
                      </a:r>
                      <a:endParaRPr lang="el-GR" sz="1400" dirty="0">
                        <a:solidFill>
                          <a:srgbClr val="FF0000"/>
                        </a:solidFill>
                        <a:effectLst/>
                        <a:latin typeface="Calibri"/>
                        <a:ea typeface="Calibri"/>
                        <a:cs typeface="Times New Roman"/>
                      </a:endParaRPr>
                    </a:p>
                  </a:txBody>
                  <a:tcPr marL="47866" marR="47866" marT="0" marB="0">
                    <a:solidFill>
                      <a:schemeClr val="accent1">
                        <a:lumMod val="20000"/>
                        <a:lumOff val="80000"/>
                      </a:schemeClr>
                    </a:solidFill>
                  </a:tcPr>
                </a:tc>
                <a:tc>
                  <a:txBody>
                    <a:bodyPr/>
                    <a:lstStyle/>
                    <a:p>
                      <a:pPr>
                        <a:lnSpc>
                          <a:spcPct val="115000"/>
                        </a:lnSpc>
                        <a:spcAft>
                          <a:spcPts val="0"/>
                        </a:spcAft>
                      </a:pPr>
                      <a:r>
                        <a:rPr lang="en-US" sz="1400" dirty="0">
                          <a:solidFill>
                            <a:srgbClr val="FF0000"/>
                          </a:solidFill>
                          <a:effectLst/>
                        </a:rPr>
                        <a:t>Design your own </a:t>
                      </a:r>
                      <a:r>
                        <a:rPr lang="en-US" sz="1400" dirty="0" smtClean="0">
                          <a:solidFill>
                            <a:srgbClr val="FF0000"/>
                          </a:solidFill>
                          <a:effectLst/>
                        </a:rPr>
                        <a:t>town </a:t>
                      </a:r>
                      <a:endParaRPr lang="el-GR" sz="1400" dirty="0">
                        <a:solidFill>
                          <a:srgbClr val="FF0000"/>
                        </a:solidFill>
                        <a:effectLst/>
                      </a:endParaRPr>
                    </a:p>
                    <a:p>
                      <a:pPr>
                        <a:lnSpc>
                          <a:spcPct val="115000"/>
                        </a:lnSpc>
                        <a:spcAft>
                          <a:spcPts val="0"/>
                        </a:spcAft>
                      </a:pPr>
                      <a:r>
                        <a:rPr lang="en-US" sz="1400" dirty="0">
                          <a:solidFill>
                            <a:srgbClr val="FF0000"/>
                          </a:solidFill>
                          <a:effectLst/>
                        </a:rPr>
                        <a:t> </a:t>
                      </a:r>
                      <a:endParaRPr lang="el-GR" sz="1400" dirty="0">
                        <a:solidFill>
                          <a:srgbClr val="FF0000"/>
                        </a:solidFill>
                        <a:effectLst/>
                        <a:latin typeface="Calibri"/>
                        <a:ea typeface="Calibri"/>
                        <a:cs typeface="Times New Roman"/>
                      </a:endParaRPr>
                    </a:p>
                  </a:txBody>
                  <a:tcPr marL="47866" marR="47866" marT="0" marB="0">
                    <a:solidFill>
                      <a:schemeClr val="accent1">
                        <a:lumMod val="20000"/>
                        <a:lumOff val="80000"/>
                      </a:schemeClr>
                    </a:solidFill>
                  </a:tcPr>
                </a:tc>
                <a:tc>
                  <a:txBody>
                    <a:bodyPr/>
                    <a:lstStyle/>
                    <a:p>
                      <a:pPr algn="just">
                        <a:spcAft>
                          <a:spcPts val="0"/>
                        </a:spcAft>
                      </a:pPr>
                      <a:r>
                        <a:rPr lang="en-GB" sz="1200" b="1" dirty="0">
                          <a:solidFill>
                            <a:schemeClr val="tx1"/>
                          </a:solidFill>
                          <a:effectLst/>
                        </a:rPr>
                        <a:t>WP3 (Innovative Learning pathways in GEOTHNK).</a:t>
                      </a:r>
                      <a:endParaRPr lang="el-GR" sz="1400" b="1" dirty="0">
                        <a:solidFill>
                          <a:schemeClr val="tx1"/>
                        </a:solidFill>
                        <a:effectLst/>
                      </a:endParaRPr>
                    </a:p>
                    <a:p>
                      <a:pPr algn="just">
                        <a:spcAft>
                          <a:spcPts val="0"/>
                        </a:spcAft>
                      </a:pPr>
                      <a:r>
                        <a:rPr lang="en-GB" sz="1200" b="1" dirty="0">
                          <a:solidFill>
                            <a:schemeClr val="tx1"/>
                          </a:solidFill>
                          <a:effectLst/>
                        </a:rPr>
                        <a:t> </a:t>
                      </a:r>
                      <a:endParaRPr lang="el-GR" sz="1400" b="1" dirty="0">
                        <a:solidFill>
                          <a:schemeClr val="tx1"/>
                        </a:solidFill>
                        <a:effectLst/>
                      </a:endParaRPr>
                    </a:p>
                    <a:p>
                      <a:pPr algn="just">
                        <a:spcAft>
                          <a:spcPts val="0"/>
                        </a:spcAft>
                      </a:pPr>
                      <a:r>
                        <a:rPr lang="en-GB" sz="1200" b="1" dirty="0">
                          <a:solidFill>
                            <a:schemeClr val="tx1"/>
                          </a:solidFill>
                          <a:effectLst/>
                        </a:rPr>
                        <a:t>WP5 (Implementation and Trials).</a:t>
                      </a:r>
                      <a:endParaRPr lang="el-GR" sz="1400" b="1" dirty="0">
                        <a:solidFill>
                          <a:schemeClr val="tx1"/>
                        </a:solidFill>
                        <a:effectLst/>
                        <a:latin typeface="Times New Roman"/>
                        <a:ea typeface="Times New Roman"/>
                      </a:endParaRPr>
                    </a:p>
                  </a:txBody>
                  <a:tcPr marL="47866" marR="47866" marT="0" marB="0">
                    <a:solidFill>
                      <a:schemeClr val="accent1">
                        <a:lumMod val="20000"/>
                        <a:lumOff val="80000"/>
                      </a:schemeClr>
                    </a:solidFill>
                  </a:tcPr>
                </a:tc>
              </a:tr>
              <a:tr h="489601">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47866" marR="47866" marT="0" marB="0">
                    <a:solidFill>
                      <a:schemeClr val="accent1">
                        <a:lumMod val="20000"/>
                        <a:lumOff val="80000"/>
                      </a:schemeClr>
                    </a:solidFill>
                  </a:tcPr>
                </a:tc>
                <a:tc>
                  <a:txBody>
                    <a:bodyPr/>
                    <a:lstStyle/>
                    <a:p>
                      <a:pPr>
                        <a:lnSpc>
                          <a:spcPct val="115000"/>
                        </a:lnSpc>
                        <a:spcAft>
                          <a:spcPts val="0"/>
                        </a:spcAft>
                      </a:pPr>
                      <a:r>
                        <a:rPr lang="en-US" sz="1400" b="1" dirty="0">
                          <a:effectLst/>
                        </a:rPr>
                        <a:t>Group-level/Duration</a:t>
                      </a:r>
                      <a:endParaRPr lang="el-GR" sz="1400" b="1" dirty="0">
                        <a:effectLst/>
                        <a:latin typeface="Calibri"/>
                        <a:ea typeface="Calibri"/>
                        <a:cs typeface="Times New Roman"/>
                      </a:endParaRPr>
                    </a:p>
                  </a:txBody>
                  <a:tcPr marL="47866" marR="47866" marT="0" marB="0">
                    <a:solidFill>
                      <a:schemeClr val="accent1">
                        <a:lumMod val="20000"/>
                        <a:lumOff val="80000"/>
                      </a:schemeClr>
                    </a:solidFill>
                  </a:tcPr>
                </a:tc>
                <a:tc>
                  <a:txBody>
                    <a:bodyPr/>
                    <a:lstStyle/>
                    <a:p>
                      <a:pPr>
                        <a:lnSpc>
                          <a:spcPct val="115000"/>
                        </a:lnSpc>
                        <a:spcAft>
                          <a:spcPts val="0"/>
                        </a:spcAft>
                      </a:pPr>
                      <a:r>
                        <a:rPr lang="en-US" sz="1400">
                          <a:effectLst/>
                        </a:rPr>
                        <a:t>Teaching Ages 12-15 </a:t>
                      </a:r>
                      <a:r>
                        <a:rPr lang="el-GR" sz="1400">
                          <a:effectLst/>
                        </a:rPr>
                        <a:t>ή</a:t>
                      </a:r>
                      <a:r>
                        <a:rPr lang="en-US" sz="1400">
                          <a:effectLst/>
                        </a:rPr>
                        <a:t> 16-18. Project duration 3 months.</a:t>
                      </a:r>
                      <a:endParaRPr lang="el-GR" sz="1400">
                        <a:effectLst/>
                        <a:latin typeface="Calibri"/>
                        <a:ea typeface="Calibri"/>
                        <a:cs typeface="Times New Roman"/>
                      </a:endParaRPr>
                    </a:p>
                  </a:txBody>
                  <a:tcPr marL="47866" marR="47866" marT="0" marB="0">
                    <a:solidFill>
                      <a:schemeClr val="accent1">
                        <a:lumMod val="20000"/>
                        <a:lumOff val="80000"/>
                      </a:schemeClr>
                    </a:solidFill>
                  </a:tcPr>
                </a:tc>
                <a:tc>
                  <a:txBody>
                    <a:bodyPr/>
                    <a:lstStyle/>
                    <a:p>
                      <a:pPr>
                        <a:lnSpc>
                          <a:spcPct val="115000"/>
                        </a:lnSpc>
                        <a:spcAft>
                          <a:spcPts val="0"/>
                        </a:spcAft>
                      </a:pPr>
                      <a:r>
                        <a:rPr lang="en-GB" sz="1200" b="1">
                          <a:effectLst/>
                        </a:rPr>
                        <a:t>WP2 (Pedagogical Framework and User Needs Analysis)</a:t>
                      </a:r>
                      <a:endParaRPr lang="el-GR" sz="1400" b="1">
                        <a:effectLst/>
                        <a:latin typeface="Calibri"/>
                        <a:ea typeface="Calibri"/>
                        <a:cs typeface="Times New Roman"/>
                      </a:endParaRPr>
                    </a:p>
                  </a:txBody>
                  <a:tcPr marL="47866" marR="47866" marT="0" marB="0">
                    <a:solidFill>
                      <a:schemeClr val="accent1">
                        <a:lumMod val="20000"/>
                        <a:lumOff val="80000"/>
                      </a:schemeClr>
                    </a:solidFill>
                  </a:tcPr>
                </a:tc>
              </a:tr>
              <a:tr h="1498434">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47866" marR="47866" marT="0" marB="0">
                    <a:solidFill>
                      <a:schemeClr val="accent1">
                        <a:lumMod val="20000"/>
                        <a:lumOff val="80000"/>
                      </a:schemeClr>
                    </a:solidFill>
                  </a:tcPr>
                </a:tc>
                <a:tc>
                  <a:txBody>
                    <a:bodyPr/>
                    <a:lstStyle/>
                    <a:p>
                      <a:pPr>
                        <a:lnSpc>
                          <a:spcPct val="115000"/>
                        </a:lnSpc>
                        <a:spcAft>
                          <a:spcPts val="0"/>
                        </a:spcAft>
                      </a:pPr>
                      <a:r>
                        <a:rPr lang="en-US" sz="1400" b="1" dirty="0">
                          <a:effectLst/>
                        </a:rPr>
                        <a:t>Objective</a:t>
                      </a:r>
                      <a:endParaRPr lang="el-GR" sz="1400" b="1" dirty="0">
                        <a:effectLst/>
                        <a:latin typeface="Calibri"/>
                        <a:ea typeface="Calibri"/>
                        <a:cs typeface="Times New Roman"/>
                      </a:endParaRPr>
                    </a:p>
                  </a:txBody>
                  <a:tcPr marL="47866" marR="47866" marT="0" marB="0">
                    <a:solidFill>
                      <a:schemeClr val="accent1">
                        <a:lumMod val="20000"/>
                        <a:lumOff val="80000"/>
                      </a:schemeClr>
                    </a:solidFill>
                  </a:tcPr>
                </a:tc>
                <a:tc>
                  <a:txBody>
                    <a:bodyPr/>
                    <a:lstStyle/>
                    <a:p>
                      <a:pPr marL="342900" lvl="0" indent="-342900">
                        <a:lnSpc>
                          <a:spcPct val="115000"/>
                        </a:lnSpc>
                        <a:spcAft>
                          <a:spcPts val="0"/>
                        </a:spcAft>
                        <a:buFont typeface="+mj-lt"/>
                        <a:buAutoNum type="arabicPeriod"/>
                      </a:pPr>
                      <a:r>
                        <a:rPr lang="en-US" sz="1400">
                          <a:effectLst/>
                        </a:rPr>
                        <a:t>The world in spatial terms </a:t>
                      </a:r>
                      <a:endParaRPr lang="el-GR" sz="1400">
                        <a:effectLst/>
                      </a:endParaRPr>
                    </a:p>
                    <a:p>
                      <a:pPr marL="342900" lvl="0" indent="-342900">
                        <a:lnSpc>
                          <a:spcPct val="115000"/>
                        </a:lnSpc>
                        <a:spcAft>
                          <a:spcPts val="0"/>
                        </a:spcAft>
                        <a:buFont typeface="+mj-lt"/>
                        <a:buAutoNum type="arabicPeriod"/>
                      </a:pPr>
                      <a:r>
                        <a:rPr lang="en-US" sz="1400">
                          <a:effectLst/>
                        </a:rPr>
                        <a:t>Human systems</a:t>
                      </a:r>
                      <a:endParaRPr lang="el-GR" sz="1400">
                        <a:effectLst/>
                      </a:endParaRPr>
                    </a:p>
                    <a:p>
                      <a:pPr marL="342900" lvl="0" indent="-342900">
                        <a:lnSpc>
                          <a:spcPct val="115000"/>
                        </a:lnSpc>
                        <a:spcAft>
                          <a:spcPts val="0"/>
                        </a:spcAft>
                        <a:buFont typeface="+mj-lt"/>
                        <a:buAutoNum type="arabicPeriod"/>
                      </a:pPr>
                      <a:r>
                        <a:rPr lang="en-US" sz="1400">
                          <a:effectLst/>
                        </a:rPr>
                        <a:t>Uses of geography</a:t>
                      </a:r>
                      <a:endParaRPr lang="el-GR" sz="1400">
                        <a:effectLst/>
                      </a:endParaRPr>
                    </a:p>
                    <a:p>
                      <a:pPr marL="342900" lvl="0" indent="-342900">
                        <a:lnSpc>
                          <a:spcPct val="115000"/>
                        </a:lnSpc>
                        <a:spcAft>
                          <a:spcPts val="0"/>
                        </a:spcAft>
                        <a:buFont typeface="+mj-lt"/>
                        <a:buAutoNum type="arabicPeriod"/>
                      </a:pPr>
                      <a:r>
                        <a:rPr lang="en-US" sz="1400">
                          <a:effectLst/>
                        </a:rPr>
                        <a:t>Understanding space and environment </a:t>
                      </a:r>
                      <a:endParaRPr lang="el-GR" sz="1400">
                        <a:effectLst/>
                      </a:endParaRPr>
                    </a:p>
                    <a:p>
                      <a:pPr marL="342900" lvl="0" indent="-342900">
                        <a:lnSpc>
                          <a:spcPct val="115000"/>
                        </a:lnSpc>
                        <a:spcAft>
                          <a:spcPts val="0"/>
                        </a:spcAft>
                        <a:buFont typeface="+mj-lt"/>
                        <a:buAutoNum type="arabicPeriod"/>
                      </a:pPr>
                      <a:r>
                        <a:rPr lang="en-US" sz="1400">
                          <a:effectLst/>
                        </a:rPr>
                        <a:t>Understanding urban space and interactions </a:t>
                      </a:r>
                      <a:endParaRPr lang="el-GR" sz="1400">
                        <a:effectLst/>
                      </a:endParaRPr>
                    </a:p>
                    <a:p>
                      <a:pPr marL="342900" lvl="0" indent="-342900">
                        <a:lnSpc>
                          <a:spcPct val="115000"/>
                        </a:lnSpc>
                        <a:spcAft>
                          <a:spcPts val="0"/>
                        </a:spcAft>
                        <a:buFont typeface="+mj-lt"/>
                        <a:buAutoNum type="arabicPeriod"/>
                      </a:pPr>
                      <a:r>
                        <a:rPr lang="en-US" sz="1400">
                          <a:effectLst/>
                        </a:rPr>
                        <a:t>how maps work</a:t>
                      </a:r>
                      <a:endParaRPr lang="el-GR" sz="1400">
                        <a:effectLst/>
                        <a:latin typeface="Calibri"/>
                        <a:ea typeface="Calibri"/>
                        <a:cs typeface="Times New Roman"/>
                      </a:endParaRPr>
                    </a:p>
                  </a:txBody>
                  <a:tcPr marL="47866" marR="47866" marT="0" marB="0">
                    <a:solidFill>
                      <a:schemeClr val="accent1">
                        <a:lumMod val="20000"/>
                        <a:lumOff val="80000"/>
                      </a:schemeClr>
                    </a:solidFill>
                  </a:tcPr>
                </a:tc>
                <a:tc>
                  <a:txBody>
                    <a:bodyPr/>
                    <a:lstStyle/>
                    <a:p>
                      <a:pPr>
                        <a:lnSpc>
                          <a:spcPct val="115000"/>
                        </a:lnSpc>
                        <a:spcAft>
                          <a:spcPts val="0"/>
                        </a:spcAft>
                      </a:pPr>
                      <a:r>
                        <a:rPr lang="en-GB" sz="1200" b="1">
                          <a:effectLst/>
                        </a:rPr>
                        <a:t>WP2 (Pedagogical Framework and User Needs Analysis)</a:t>
                      </a:r>
                      <a:endParaRPr lang="el-GR" sz="1400" b="1">
                        <a:effectLst/>
                      </a:endParaRPr>
                    </a:p>
                    <a:p>
                      <a:pPr>
                        <a:lnSpc>
                          <a:spcPct val="115000"/>
                        </a:lnSpc>
                        <a:spcAft>
                          <a:spcPts val="0"/>
                        </a:spcAft>
                      </a:pPr>
                      <a:r>
                        <a:rPr lang="en-GB" sz="1200" b="1">
                          <a:effectLst/>
                        </a:rPr>
                        <a:t> </a:t>
                      </a:r>
                      <a:endParaRPr lang="el-GR" sz="1400" b="1">
                        <a:effectLst/>
                      </a:endParaRPr>
                    </a:p>
                    <a:p>
                      <a:pPr>
                        <a:lnSpc>
                          <a:spcPct val="115000"/>
                        </a:lnSpc>
                        <a:spcAft>
                          <a:spcPts val="0"/>
                        </a:spcAft>
                      </a:pPr>
                      <a:r>
                        <a:rPr lang="en-GB" sz="1200" b="1">
                          <a:effectLst/>
                        </a:rPr>
                        <a:t>WP3 (Innovative Learning pathways in GEOTHNK).</a:t>
                      </a:r>
                      <a:endParaRPr lang="el-GR" sz="1400" b="1">
                        <a:effectLst/>
                      </a:endParaRPr>
                    </a:p>
                    <a:p>
                      <a:pPr>
                        <a:lnSpc>
                          <a:spcPct val="115000"/>
                        </a:lnSpc>
                        <a:spcAft>
                          <a:spcPts val="0"/>
                        </a:spcAft>
                      </a:pPr>
                      <a:r>
                        <a:rPr lang="en-GB" sz="1100" b="1">
                          <a:effectLst/>
                        </a:rPr>
                        <a:t> </a:t>
                      </a:r>
                      <a:endParaRPr lang="el-GR" sz="1400" b="1">
                        <a:effectLst/>
                        <a:latin typeface="Calibri"/>
                        <a:ea typeface="Calibri"/>
                        <a:cs typeface="Times New Roman"/>
                      </a:endParaRPr>
                    </a:p>
                  </a:txBody>
                  <a:tcPr marL="47866" marR="47866" marT="0" marB="0">
                    <a:solidFill>
                      <a:schemeClr val="accent1">
                        <a:lumMod val="20000"/>
                        <a:lumOff val="80000"/>
                      </a:schemeClr>
                    </a:solidFill>
                  </a:tcPr>
                </a:tc>
              </a:tr>
              <a:tr h="2817209">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47866" marR="47866" marT="0" marB="0">
                    <a:solidFill>
                      <a:schemeClr val="accent1">
                        <a:lumMod val="20000"/>
                        <a:lumOff val="80000"/>
                      </a:schemeClr>
                    </a:solidFill>
                  </a:tcPr>
                </a:tc>
                <a:tc>
                  <a:txBody>
                    <a:bodyPr/>
                    <a:lstStyle/>
                    <a:p>
                      <a:pPr>
                        <a:lnSpc>
                          <a:spcPct val="115000"/>
                        </a:lnSpc>
                        <a:spcAft>
                          <a:spcPts val="0"/>
                        </a:spcAft>
                      </a:pPr>
                      <a:r>
                        <a:rPr lang="en-US" sz="1400" b="1" dirty="0">
                          <a:effectLst/>
                        </a:rPr>
                        <a:t>Spatial concepts</a:t>
                      </a:r>
                      <a:endParaRPr lang="el-GR" sz="1400" b="1" dirty="0">
                        <a:effectLst/>
                        <a:latin typeface="Calibri"/>
                        <a:ea typeface="Calibri"/>
                        <a:cs typeface="Times New Roman"/>
                      </a:endParaRPr>
                    </a:p>
                  </a:txBody>
                  <a:tcPr marL="47866" marR="47866" marT="0" marB="0">
                    <a:solidFill>
                      <a:schemeClr val="accent1">
                        <a:lumMod val="20000"/>
                        <a:lumOff val="80000"/>
                      </a:schemeClr>
                    </a:solidFill>
                  </a:tcPr>
                </a:tc>
                <a:tc>
                  <a:txBody>
                    <a:bodyPr/>
                    <a:lstStyle/>
                    <a:p>
                      <a:pPr>
                        <a:lnSpc>
                          <a:spcPct val="115000"/>
                        </a:lnSpc>
                        <a:spcAft>
                          <a:spcPts val="0"/>
                        </a:spcAft>
                      </a:pPr>
                      <a:r>
                        <a:rPr lang="en-US" sz="1400" dirty="0">
                          <a:effectLst/>
                        </a:rPr>
                        <a:t>Location, distance, areas, proximity, connectivity, adjacency, elevation, aspect/slope, scale/detail, time</a:t>
                      </a:r>
                      <a:endParaRPr lang="el-GR" sz="1400" dirty="0">
                        <a:effectLst/>
                      </a:endParaRPr>
                    </a:p>
                    <a:p>
                      <a:pPr marL="0" lvl="0" indent="-342900">
                        <a:lnSpc>
                          <a:spcPct val="100000"/>
                        </a:lnSpc>
                        <a:spcAft>
                          <a:spcPts val="0"/>
                        </a:spcAft>
                        <a:buSzPts val="1000"/>
                        <a:buFont typeface="Symbol"/>
                        <a:buChar char=""/>
                        <a:tabLst>
                          <a:tab pos="177800" algn="l"/>
                        </a:tabLst>
                      </a:pPr>
                      <a:r>
                        <a:rPr lang="el-GR" sz="1400" u="sng" dirty="0" err="1">
                          <a:effectLst/>
                          <a:hlinkClick r:id="rId2"/>
                        </a:rPr>
                        <a:t>spatial</a:t>
                      </a:r>
                      <a:r>
                        <a:rPr lang="el-GR" sz="1400" u="sng" dirty="0">
                          <a:effectLst/>
                          <a:hlinkClick r:id="rId2"/>
                        </a:rPr>
                        <a:t> </a:t>
                      </a:r>
                      <a:r>
                        <a:rPr lang="el-GR" sz="1400" u="sng" dirty="0" err="1" smtClean="0">
                          <a:effectLst/>
                          <a:hlinkClick r:id="rId2"/>
                        </a:rPr>
                        <a:t>structures</a:t>
                      </a:r>
                      <a:endParaRPr lang="en-US" sz="1400" u="sng" dirty="0" smtClean="0">
                        <a:effectLst/>
                      </a:endParaRPr>
                    </a:p>
                    <a:p>
                      <a:pPr marL="0" lvl="0" indent="-342900">
                        <a:lnSpc>
                          <a:spcPct val="100000"/>
                        </a:lnSpc>
                        <a:spcAft>
                          <a:spcPts val="0"/>
                        </a:spcAft>
                        <a:buSzPts val="1000"/>
                        <a:buFont typeface="Symbol"/>
                        <a:buChar char=""/>
                        <a:tabLst>
                          <a:tab pos="177800" algn="l"/>
                        </a:tabLst>
                      </a:pPr>
                      <a:r>
                        <a:rPr lang="el-GR" sz="1400" u="sng" dirty="0" err="1" smtClean="0">
                          <a:effectLst/>
                          <a:hlinkClick r:id="rId3"/>
                        </a:rPr>
                        <a:t>spatial</a:t>
                      </a:r>
                      <a:r>
                        <a:rPr lang="el-GR" sz="1400" u="sng" dirty="0" smtClean="0">
                          <a:effectLst/>
                          <a:hlinkClick r:id="rId3"/>
                        </a:rPr>
                        <a:t> </a:t>
                      </a:r>
                      <a:r>
                        <a:rPr lang="el-GR" sz="1400" u="sng" dirty="0" err="1">
                          <a:effectLst/>
                          <a:hlinkClick r:id="rId3"/>
                        </a:rPr>
                        <a:t>properties</a:t>
                      </a:r>
                      <a:endParaRPr lang="el-GR" sz="1400" dirty="0">
                        <a:effectLst/>
                      </a:endParaRPr>
                    </a:p>
                    <a:p>
                      <a:pPr marL="0" lvl="0" indent="-342900">
                        <a:lnSpc>
                          <a:spcPct val="100000"/>
                        </a:lnSpc>
                        <a:spcAft>
                          <a:spcPts val="0"/>
                        </a:spcAft>
                        <a:buSzPts val="1000"/>
                        <a:buFont typeface="Symbol"/>
                        <a:buChar char=""/>
                        <a:tabLst>
                          <a:tab pos="177800" algn="l"/>
                        </a:tabLst>
                      </a:pPr>
                      <a:r>
                        <a:rPr lang="el-GR" sz="1400" u="sng" dirty="0" err="1">
                          <a:effectLst/>
                          <a:hlinkClick r:id="rId4"/>
                        </a:rPr>
                        <a:t>space</a:t>
                      </a:r>
                      <a:r>
                        <a:rPr lang="el-GR" sz="1400" u="sng" dirty="0">
                          <a:effectLst/>
                          <a:hlinkClick r:id="rId4"/>
                        </a:rPr>
                        <a:t>-</a:t>
                      </a:r>
                      <a:r>
                        <a:rPr lang="el-GR" sz="1400" u="sng" dirty="0" err="1">
                          <a:effectLst/>
                          <a:hlinkClick r:id="rId4"/>
                        </a:rPr>
                        <a:t>time</a:t>
                      </a:r>
                      <a:r>
                        <a:rPr lang="el-GR" sz="1400" u="sng" dirty="0">
                          <a:effectLst/>
                          <a:hlinkClick r:id="rId4"/>
                        </a:rPr>
                        <a:t> </a:t>
                      </a:r>
                      <a:r>
                        <a:rPr lang="el-GR" sz="1400" u="sng" dirty="0" err="1">
                          <a:effectLst/>
                          <a:hlinkClick r:id="rId4"/>
                        </a:rPr>
                        <a:t>context</a:t>
                      </a:r>
                      <a:endParaRPr lang="el-GR" sz="1400" dirty="0">
                        <a:effectLst/>
                      </a:endParaRPr>
                    </a:p>
                    <a:p>
                      <a:pPr marL="0" lvl="0" indent="-342900">
                        <a:lnSpc>
                          <a:spcPct val="100000"/>
                        </a:lnSpc>
                        <a:spcAft>
                          <a:spcPts val="0"/>
                        </a:spcAft>
                        <a:buSzPts val="1000"/>
                        <a:buFont typeface="Symbol"/>
                        <a:buChar char=""/>
                        <a:tabLst>
                          <a:tab pos="177800" algn="l"/>
                        </a:tabLst>
                      </a:pPr>
                      <a:r>
                        <a:rPr lang="el-GR" sz="1400" u="sng" dirty="0" err="1">
                          <a:effectLst/>
                          <a:hlinkClick r:id="rId5"/>
                        </a:rPr>
                        <a:t>position</a:t>
                      </a:r>
                      <a:endParaRPr lang="el-GR" sz="1400" dirty="0">
                        <a:effectLst/>
                      </a:endParaRPr>
                    </a:p>
                    <a:p>
                      <a:pPr marL="0" lvl="0" indent="-342900">
                        <a:lnSpc>
                          <a:spcPct val="100000"/>
                        </a:lnSpc>
                        <a:spcAft>
                          <a:spcPts val="0"/>
                        </a:spcAft>
                        <a:buSzPts val="1000"/>
                        <a:buFont typeface="Symbol"/>
                        <a:buChar char=""/>
                        <a:tabLst>
                          <a:tab pos="177800" algn="l"/>
                        </a:tabLst>
                      </a:pPr>
                      <a:r>
                        <a:rPr lang="el-GR" sz="1400" u="sng" dirty="0" err="1">
                          <a:effectLst/>
                          <a:hlinkClick r:id="rId6"/>
                        </a:rPr>
                        <a:t>spatial</a:t>
                      </a:r>
                      <a:r>
                        <a:rPr lang="el-GR" sz="1400" u="sng" dirty="0">
                          <a:effectLst/>
                          <a:hlinkClick r:id="rId6"/>
                        </a:rPr>
                        <a:t> </a:t>
                      </a:r>
                      <a:r>
                        <a:rPr lang="el-GR" sz="1400" u="sng" dirty="0" err="1">
                          <a:effectLst/>
                          <a:hlinkClick r:id="rId6"/>
                        </a:rPr>
                        <a:t>dynamics</a:t>
                      </a:r>
                      <a:endParaRPr lang="el-GR" sz="1400" dirty="0">
                        <a:effectLst/>
                      </a:endParaRPr>
                    </a:p>
                    <a:p>
                      <a:pPr marL="0" lvl="0" indent="-342900">
                        <a:lnSpc>
                          <a:spcPct val="100000"/>
                        </a:lnSpc>
                        <a:spcAft>
                          <a:spcPts val="0"/>
                        </a:spcAft>
                        <a:buSzPts val="1000"/>
                        <a:buFont typeface="Symbol"/>
                        <a:buChar char=""/>
                        <a:tabLst>
                          <a:tab pos="177800" algn="l"/>
                        </a:tabLst>
                      </a:pPr>
                      <a:r>
                        <a:rPr lang="el-GR" sz="1400" u="sng" dirty="0" err="1">
                          <a:effectLst/>
                          <a:hlinkClick r:id="rId7"/>
                        </a:rPr>
                        <a:t>spatial</a:t>
                      </a:r>
                      <a:r>
                        <a:rPr lang="el-GR" sz="1400" u="sng" dirty="0">
                          <a:effectLst/>
                          <a:hlinkClick r:id="rId7"/>
                        </a:rPr>
                        <a:t> </a:t>
                      </a:r>
                      <a:r>
                        <a:rPr lang="el-GR" sz="1400" u="sng" dirty="0" err="1">
                          <a:effectLst/>
                          <a:hlinkClick r:id="rId7"/>
                        </a:rPr>
                        <a:t>relations</a:t>
                      </a:r>
                      <a:endParaRPr lang="el-GR" sz="1400" dirty="0">
                        <a:effectLst/>
                      </a:endParaRPr>
                    </a:p>
                    <a:p>
                      <a:pPr marL="0" lvl="0" indent="-342900">
                        <a:lnSpc>
                          <a:spcPct val="100000"/>
                        </a:lnSpc>
                        <a:spcAft>
                          <a:spcPts val="0"/>
                        </a:spcAft>
                        <a:buSzPts val="1000"/>
                        <a:buFont typeface="Symbol"/>
                        <a:buChar char=""/>
                        <a:tabLst>
                          <a:tab pos="177800" algn="l"/>
                        </a:tabLst>
                      </a:pPr>
                      <a:r>
                        <a:rPr lang="el-GR" sz="1400" u="sng" dirty="0" err="1">
                          <a:effectLst/>
                          <a:hlinkClick r:id="rId8"/>
                        </a:rPr>
                        <a:t>spatial</a:t>
                      </a:r>
                      <a:r>
                        <a:rPr lang="el-GR" sz="1400" u="sng" dirty="0">
                          <a:effectLst/>
                          <a:hlinkClick r:id="rId8"/>
                        </a:rPr>
                        <a:t> </a:t>
                      </a:r>
                      <a:r>
                        <a:rPr lang="el-GR" sz="1400" u="sng" dirty="0" err="1">
                          <a:effectLst/>
                          <a:hlinkClick r:id="rId8"/>
                        </a:rPr>
                        <a:t>interaction</a:t>
                      </a:r>
                      <a:endParaRPr lang="el-GR" sz="1400" dirty="0">
                        <a:effectLst/>
                      </a:endParaRPr>
                    </a:p>
                    <a:p>
                      <a:pPr marL="0" lvl="0" indent="-342900">
                        <a:lnSpc>
                          <a:spcPct val="100000"/>
                        </a:lnSpc>
                        <a:spcAft>
                          <a:spcPts val="0"/>
                        </a:spcAft>
                        <a:buSzPts val="1000"/>
                        <a:buFont typeface="Symbol"/>
                        <a:buChar char=""/>
                        <a:tabLst>
                          <a:tab pos="177800" algn="l"/>
                        </a:tabLst>
                      </a:pPr>
                      <a:r>
                        <a:rPr lang="el-GR" sz="1400" u="sng" dirty="0" err="1">
                          <a:effectLst/>
                          <a:hlinkClick r:id="rId9"/>
                        </a:rPr>
                        <a:t>spatial</a:t>
                      </a:r>
                      <a:r>
                        <a:rPr lang="el-GR" sz="1400" u="sng" dirty="0">
                          <a:effectLst/>
                          <a:hlinkClick r:id="rId9"/>
                        </a:rPr>
                        <a:t> </a:t>
                      </a:r>
                      <a:r>
                        <a:rPr lang="el-GR" sz="1400" u="sng" dirty="0" err="1">
                          <a:effectLst/>
                          <a:hlinkClick r:id="rId9"/>
                        </a:rPr>
                        <a:t>transformations</a:t>
                      </a:r>
                      <a:endParaRPr lang="el-GR" sz="1400" dirty="0">
                        <a:effectLst/>
                      </a:endParaRPr>
                    </a:p>
                    <a:p>
                      <a:pPr marL="0" lvl="0" indent="-342900">
                        <a:lnSpc>
                          <a:spcPct val="100000"/>
                        </a:lnSpc>
                        <a:spcAft>
                          <a:spcPts val="0"/>
                        </a:spcAft>
                        <a:buSzPts val="1000"/>
                        <a:buFont typeface="Symbol"/>
                        <a:buChar char=""/>
                        <a:tabLst>
                          <a:tab pos="177800" algn="l"/>
                        </a:tabLst>
                      </a:pPr>
                      <a:r>
                        <a:rPr lang="el-GR" sz="1400" u="sng" dirty="0" err="1">
                          <a:effectLst/>
                          <a:hlinkClick r:id="rId10"/>
                        </a:rPr>
                        <a:t>representation</a:t>
                      </a:r>
                      <a:endParaRPr lang="el-GR" sz="1400" dirty="0">
                        <a:effectLst/>
                      </a:endParaRPr>
                    </a:p>
                    <a:p>
                      <a:pPr marL="0" lvl="0" indent="-342900">
                        <a:lnSpc>
                          <a:spcPct val="100000"/>
                        </a:lnSpc>
                        <a:spcAft>
                          <a:spcPts val="0"/>
                        </a:spcAft>
                        <a:buSzPts val="1000"/>
                        <a:buFont typeface="Symbol"/>
                        <a:buChar char=""/>
                        <a:tabLst>
                          <a:tab pos="177800" algn="l"/>
                        </a:tabLst>
                      </a:pPr>
                      <a:r>
                        <a:rPr lang="el-GR" sz="1400" u="sng" dirty="0" err="1">
                          <a:effectLst/>
                          <a:hlinkClick r:id="rId11"/>
                        </a:rPr>
                        <a:t>spatial</a:t>
                      </a:r>
                      <a:r>
                        <a:rPr lang="el-GR" sz="1400" u="sng" dirty="0">
                          <a:effectLst/>
                          <a:hlinkClick r:id="rId11"/>
                        </a:rPr>
                        <a:t> </a:t>
                      </a:r>
                      <a:r>
                        <a:rPr lang="el-GR" sz="1400" u="sng" dirty="0" err="1">
                          <a:effectLst/>
                          <a:hlinkClick r:id="rId11"/>
                        </a:rPr>
                        <a:t>principles</a:t>
                      </a:r>
                      <a:endParaRPr lang="el-GR" sz="1400" dirty="0">
                        <a:effectLst/>
                        <a:latin typeface="Calibri"/>
                        <a:ea typeface="Calibri"/>
                        <a:cs typeface="Times New Roman"/>
                      </a:endParaRPr>
                    </a:p>
                  </a:txBody>
                  <a:tcPr marL="47866" marR="47866" marT="0" marB="0">
                    <a:solidFill>
                      <a:schemeClr val="accent1">
                        <a:lumMod val="20000"/>
                        <a:lumOff val="80000"/>
                      </a:schemeClr>
                    </a:solidFill>
                  </a:tcPr>
                </a:tc>
                <a:tc>
                  <a:txBody>
                    <a:bodyPr/>
                    <a:lstStyle/>
                    <a:p>
                      <a:pPr>
                        <a:lnSpc>
                          <a:spcPct val="115000"/>
                        </a:lnSpc>
                        <a:spcAft>
                          <a:spcPts val="0"/>
                        </a:spcAft>
                      </a:pPr>
                      <a:r>
                        <a:rPr lang="en-GB" sz="1200" b="1" dirty="0">
                          <a:effectLst/>
                        </a:rPr>
                        <a:t>WP3 (Innovative Learning pathways in GEOTHNK).</a:t>
                      </a:r>
                      <a:endParaRPr lang="el-GR" sz="1400" b="1" dirty="0">
                        <a:effectLst/>
                      </a:endParaRPr>
                    </a:p>
                    <a:p>
                      <a:pPr>
                        <a:lnSpc>
                          <a:spcPct val="115000"/>
                        </a:lnSpc>
                        <a:spcAft>
                          <a:spcPts val="0"/>
                        </a:spcAft>
                      </a:pPr>
                      <a:r>
                        <a:rPr lang="en-US" sz="1200" b="1" dirty="0">
                          <a:effectLst/>
                        </a:rPr>
                        <a:t> </a:t>
                      </a:r>
                      <a:endParaRPr lang="el-GR" sz="1400" b="1" dirty="0">
                        <a:effectLst/>
                      </a:endParaRPr>
                    </a:p>
                    <a:p>
                      <a:pPr>
                        <a:lnSpc>
                          <a:spcPct val="115000"/>
                        </a:lnSpc>
                        <a:spcAft>
                          <a:spcPts val="0"/>
                        </a:spcAft>
                      </a:pPr>
                      <a:r>
                        <a:rPr lang="en-US" sz="1200" b="1" dirty="0">
                          <a:effectLst/>
                        </a:rPr>
                        <a:t>WP4 (Developing the GEOTHNK Educational Platform).</a:t>
                      </a:r>
                      <a:endParaRPr lang="el-GR" sz="1400" b="1" dirty="0">
                        <a:effectLst/>
                      </a:endParaRPr>
                    </a:p>
                    <a:p>
                      <a:pPr>
                        <a:lnSpc>
                          <a:spcPct val="115000"/>
                        </a:lnSpc>
                        <a:spcAft>
                          <a:spcPts val="0"/>
                        </a:spcAft>
                      </a:pPr>
                      <a:r>
                        <a:rPr lang="en-US" sz="1400" b="1" dirty="0">
                          <a:effectLst/>
                        </a:rPr>
                        <a:t> </a:t>
                      </a:r>
                      <a:endParaRPr lang="el-GR" sz="1400" b="1" dirty="0">
                        <a:effectLst/>
                        <a:latin typeface="Calibri"/>
                        <a:ea typeface="Calibri"/>
                        <a:cs typeface="Times New Roman"/>
                      </a:endParaRPr>
                    </a:p>
                  </a:txBody>
                  <a:tcPr marL="47866" marR="47866" marT="0" marB="0">
                    <a:solidFill>
                      <a:schemeClr val="accent1">
                        <a:lumMod val="20000"/>
                        <a:lumOff val="80000"/>
                      </a:schemeClr>
                    </a:solidFill>
                  </a:tcPr>
                </a:tc>
              </a:tr>
              <a:tr h="1112849">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47866" marR="47866" marT="0" marB="0">
                    <a:solidFill>
                      <a:schemeClr val="accent1">
                        <a:lumMod val="20000"/>
                        <a:lumOff val="80000"/>
                      </a:schemeClr>
                    </a:solidFill>
                  </a:tcPr>
                </a:tc>
                <a:tc>
                  <a:txBody>
                    <a:bodyPr/>
                    <a:lstStyle/>
                    <a:p>
                      <a:pPr>
                        <a:lnSpc>
                          <a:spcPct val="115000"/>
                        </a:lnSpc>
                        <a:spcAft>
                          <a:spcPts val="0"/>
                        </a:spcAft>
                      </a:pPr>
                      <a:r>
                        <a:rPr lang="en-US" sz="1400" b="1" dirty="0">
                          <a:effectLst/>
                        </a:rPr>
                        <a:t>Advanced concepts</a:t>
                      </a:r>
                      <a:endParaRPr lang="el-GR" sz="1400" b="1" dirty="0">
                        <a:effectLst/>
                        <a:latin typeface="Calibri"/>
                        <a:ea typeface="Calibri"/>
                        <a:cs typeface="Times New Roman"/>
                      </a:endParaRPr>
                    </a:p>
                  </a:txBody>
                  <a:tcPr marL="47866" marR="47866" marT="0" marB="0">
                    <a:solidFill>
                      <a:schemeClr val="accent1">
                        <a:lumMod val="20000"/>
                        <a:lumOff val="80000"/>
                      </a:schemeClr>
                    </a:solidFill>
                  </a:tcPr>
                </a:tc>
                <a:tc>
                  <a:txBody>
                    <a:bodyPr/>
                    <a:lstStyle/>
                    <a:p>
                      <a:pPr>
                        <a:lnSpc>
                          <a:spcPct val="115000"/>
                        </a:lnSpc>
                        <a:spcAft>
                          <a:spcPts val="0"/>
                        </a:spcAft>
                      </a:pPr>
                      <a:r>
                        <a:rPr lang="en-US" sz="1400" dirty="0">
                          <a:effectLst/>
                        </a:rPr>
                        <a:t>See </a:t>
                      </a:r>
                      <a:r>
                        <a:rPr lang="en-US" sz="1400" dirty="0" smtClean="0">
                          <a:effectLst/>
                        </a:rPr>
                        <a:t>structured ODS-based</a:t>
                      </a:r>
                      <a:r>
                        <a:rPr lang="en-US" sz="1400" baseline="0" dirty="0" smtClean="0">
                          <a:effectLst/>
                        </a:rPr>
                        <a:t> vocabularies</a:t>
                      </a:r>
                      <a:endParaRPr lang="el-GR" sz="1400" dirty="0">
                        <a:effectLst/>
                        <a:latin typeface="Calibri"/>
                        <a:ea typeface="Calibri"/>
                        <a:cs typeface="Times New Roman"/>
                      </a:endParaRPr>
                    </a:p>
                  </a:txBody>
                  <a:tcPr marL="47866" marR="47866" marT="0" marB="0">
                    <a:solidFill>
                      <a:schemeClr val="accent1">
                        <a:lumMod val="20000"/>
                        <a:lumOff val="80000"/>
                      </a:schemeClr>
                    </a:solidFill>
                  </a:tcPr>
                </a:tc>
                <a:tc>
                  <a:txBody>
                    <a:bodyPr/>
                    <a:lstStyle/>
                    <a:p>
                      <a:pPr>
                        <a:lnSpc>
                          <a:spcPct val="115000"/>
                        </a:lnSpc>
                        <a:spcAft>
                          <a:spcPts val="0"/>
                        </a:spcAft>
                      </a:pPr>
                      <a:r>
                        <a:rPr lang="en-GB" sz="1200" b="1" dirty="0">
                          <a:effectLst/>
                        </a:rPr>
                        <a:t>WP3 (Innovative Learning pathways in GEOTHNK).</a:t>
                      </a:r>
                      <a:endParaRPr lang="el-GR" sz="1400" b="1" dirty="0">
                        <a:effectLst/>
                      </a:endParaRPr>
                    </a:p>
                    <a:p>
                      <a:pPr>
                        <a:lnSpc>
                          <a:spcPct val="115000"/>
                        </a:lnSpc>
                        <a:spcAft>
                          <a:spcPts val="0"/>
                        </a:spcAft>
                      </a:pPr>
                      <a:r>
                        <a:rPr lang="en-US" sz="1200" b="1" dirty="0">
                          <a:effectLst/>
                        </a:rPr>
                        <a:t> </a:t>
                      </a:r>
                      <a:endParaRPr lang="el-GR" sz="1400" b="1" dirty="0">
                        <a:effectLst/>
                      </a:endParaRPr>
                    </a:p>
                    <a:p>
                      <a:pPr>
                        <a:lnSpc>
                          <a:spcPct val="115000"/>
                        </a:lnSpc>
                        <a:spcAft>
                          <a:spcPts val="0"/>
                        </a:spcAft>
                      </a:pPr>
                      <a:r>
                        <a:rPr lang="en-US" sz="1200" b="1" dirty="0">
                          <a:effectLst/>
                        </a:rPr>
                        <a:t>WP4 (Developing the GEOTHNK Educational Platform).</a:t>
                      </a:r>
                      <a:endParaRPr lang="el-GR" sz="1400" b="1" dirty="0">
                        <a:effectLst/>
                        <a:latin typeface="Calibri"/>
                        <a:ea typeface="Calibri"/>
                        <a:cs typeface="Times New Roman"/>
                      </a:endParaRPr>
                    </a:p>
                  </a:txBody>
                  <a:tcPr marL="47866" marR="47866"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436866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Teachspatial</a:t>
            </a:r>
            <a:r>
              <a:rPr lang="en-US" dirty="0"/>
              <a:t> resource</a:t>
            </a:r>
            <a:br>
              <a:rPr lang="en-US" dirty="0"/>
            </a:br>
            <a:r>
              <a:rPr lang="en-US" sz="3100" dirty="0">
                <a:solidFill>
                  <a:schemeClr val="accent1">
                    <a:lumMod val="75000"/>
                  </a:schemeClr>
                </a:solidFill>
              </a:rPr>
              <a:t>http://www.teachspatial.org</a:t>
            </a:r>
            <a:r>
              <a:rPr lang="en-US" sz="3100" dirty="0" smtClean="0">
                <a:solidFill>
                  <a:schemeClr val="accent1">
                    <a:lumMod val="75000"/>
                  </a:schemeClr>
                </a:solidFill>
              </a:rPr>
              <a:t>/</a:t>
            </a:r>
            <a:endParaRPr lang="el-GR" sz="3100" dirty="0">
              <a:solidFill>
                <a:schemeClr val="accent1">
                  <a:lumMod val="75000"/>
                </a:schemeClr>
              </a:solidFill>
            </a:endParaRPr>
          </a:p>
        </p:txBody>
      </p:sp>
      <p:sp>
        <p:nvSpPr>
          <p:cNvPr id="3" name="Content Placeholder 2"/>
          <p:cNvSpPr>
            <a:spLocks noGrp="1"/>
          </p:cNvSpPr>
          <p:nvPr>
            <p:ph idx="1"/>
          </p:nvPr>
        </p:nvSpPr>
        <p:spPr/>
        <p:txBody>
          <a:bodyPr/>
          <a:lstStyle/>
          <a:p>
            <a:endParaRPr lang="el-GR"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646" t="21972" r="16726" b="9435"/>
          <a:stretch/>
        </p:blipFill>
        <p:spPr bwMode="auto">
          <a:xfrm>
            <a:off x="107504" y="1474483"/>
            <a:ext cx="8856984" cy="4843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0465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Open Discovery Space vocabulary</a:t>
            </a:r>
            <a:endParaRPr lang="el-GR"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6228116"/>
              </p:ext>
            </p:extLst>
          </p:nvPr>
        </p:nvGraphicFramePr>
        <p:xfrm>
          <a:off x="7020272" y="27"/>
          <a:ext cx="1885710" cy="6857955"/>
        </p:xfrm>
        <a:graphic>
          <a:graphicData uri="http://schemas.openxmlformats.org/drawingml/2006/table">
            <a:tbl>
              <a:tblPr/>
              <a:tblGrid>
                <a:gridCol w="942855"/>
                <a:gridCol w="942855"/>
              </a:tblGrid>
              <a:tr h="65667">
                <a:tc rowSpan="93">
                  <a:txBody>
                    <a:bodyPr/>
                    <a:lstStyle/>
                    <a:p>
                      <a:pPr algn="l" fontAlgn="t"/>
                      <a:r>
                        <a:rPr lang="en-GB" sz="400" b="1" i="0" u="none" strike="noStrike" dirty="0">
                          <a:solidFill>
                            <a:srgbClr val="000000"/>
                          </a:solidFill>
                          <a:effectLst/>
                          <a:latin typeface="Cambria"/>
                        </a:rPr>
                        <a:t>Geography</a:t>
                      </a:r>
                    </a:p>
                  </a:txBody>
                  <a:tcPr marL="2258" marR="2258" marT="2258" marB="0">
                    <a:lnL w="6350" cap="flat" cmpd="sng" algn="ctr">
                      <a:solidFill>
                        <a:srgbClr val="76933C"/>
                      </a:solidFill>
                      <a:prstDash val="solid"/>
                      <a:round/>
                      <a:headEnd type="none" w="med" len="med"/>
                      <a:tailEnd type="none" w="med" len="med"/>
                    </a:lnL>
                    <a:lnR w="6350" cap="flat" cmpd="sng" algn="ctr">
                      <a:solidFill>
                        <a:srgbClr val="76933C"/>
                      </a:solidFill>
                      <a:prstDash val="solid"/>
                      <a:round/>
                      <a:headEnd type="none" w="med" len="med"/>
                      <a:tailEnd type="none" w="med" len="med"/>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c>
                  <a:txBody>
                    <a:bodyPr/>
                    <a:lstStyle/>
                    <a:p>
                      <a:pPr algn="l" fontAlgn="t"/>
                      <a:r>
                        <a:rPr lang="en-GB" sz="400" b="0" i="0" u="none" strike="noStrike">
                          <a:solidFill>
                            <a:srgbClr val="000000"/>
                          </a:solidFill>
                          <a:effectLst/>
                          <a:latin typeface="Cambria"/>
                        </a:rPr>
                        <a:t>Africa</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Antarctica</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Asia</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Atlases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Biomes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128244">
                <a:tc vMerge="1">
                  <a:txBody>
                    <a:bodyPr/>
                    <a:lstStyle/>
                    <a:p>
                      <a:endParaRPr lang="el-GR"/>
                    </a:p>
                  </a:txBody>
                  <a:tcPr/>
                </a:tc>
                <a:tc>
                  <a:txBody>
                    <a:bodyPr/>
                    <a:lstStyle/>
                    <a:p>
                      <a:pPr algn="l" fontAlgn="t"/>
                      <a:r>
                        <a:rPr lang="en-US" sz="400" b="0" i="0" u="none" strike="noStrike">
                          <a:solidFill>
                            <a:srgbClr val="000000"/>
                          </a:solidFill>
                          <a:effectLst/>
                          <a:latin typeface="Cambria"/>
                        </a:rPr>
                        <a:t>Changes in distribution of economic activity &amp; their impact</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Cape</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Classifications of economic activity</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Climate</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solidFill>
                      <a:srgbClr val="FFFF00"/>
                    </a:solidFill>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Climatic influences on ecosystems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Coasts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128244">
                <a:tc vMerge="1">
                  <a:txBody>
                    <a:bodyPr/>
                    <a:lstStyle/>
                    <a:p>
                      <a:endParaRPr lang="el-GR"/>
                    </a:p>
                  </a:txBody>
                  <a:tcPr/>
                </a:tc>
                <a:tc>
                  <a:txBody>
                    <a:bodyPr/>
                    <a:lstStyle/>
                    <a:p>
                      <a:pPr algn="l" fontAlgn="t"/>
                      <a:r>
                        <a:rPr lang="en-GB" sz="400" b="0" i="0" u="none" strike="noStrike">
                          <a:solidFill>
                            <a:srgbClr val="000000"/>
                          </a:solidFill>
                          <a:effectLst/>
                          <a:latin typeface="Cambria"/>
                        </a:rPr>
                        <a:t>Conflicting demands on environments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Deposition</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Development &amp; quality of life</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solidFill>
                      <a:srgbClr val="FFFF00"/>
                    </a:solidFill>
                  </a:tcPr>
                </a:tc>
              </a:tr>
              <a:tr h="128244">
                <a:tc vMerge="1">
                  <a:txBody>
                    <a:bodyPr/>
                    <a:lstStyle/>
                    <a:p>
                      <a:endParaRPr lang="el-GR"/>
                    </a:p>
                  </a:txBody>
                  <a:tcPr/>
                </a:tc>
                <a:tc>
                  <a:txBody>
                    <a:bodyPr/>
                    <a:lstStyle/>
                    <a:p>
                      <a:pPr algn="l" fontAlgn="t"/>
                      <a:r>
                        <a:rPr lang="en-US" sz="400" b="0" i="0" u="none" strike="noStrike">
                          <a:solidFill>
                            <a:srgbClr val="000000"/>
                          </a:solidFill>
                          <a:effectLst/>
                          <a:latin typeface="Cambria"/>
                        </a:rPr>
                        <a:t>Differences in development between countries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128244">
                <a:tc vMerge="1">
                  <a:txBody>
                    <a:bodyPr/>
                    <a:lstStyle/>
                    <a:p>
                      <a:endParaRPr lang="el-GR"/>
                    </a:p>
                  </a:txBody>
                  <a:tcPr/>
                </a:tc>
                <a:tc>
                  <a:txBody>
                    <a:bodyPr/>
                    <a:lstStyle/>
                    <a:p>
                      <a:pPr algn="l" fontAlgn="t"/>
                      <a:r>
                        <a:rPr lang="en-US" sz="400" b="0" i="0" u="none" strike="noStrike">
                          <a:solidFill>
                            <a:srgbClr val="000000"/>
                          </a:solidFill>
                          <a:effectLst/>
                          <a:latin typeface="Cambria"/>
                        </a:rPr>
                        <a:t>Differences in development within countries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Dynamic Shape</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solidFill>
                      <a:srgbClr val="FFFF00"/>
                    </a:solidFill>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Earthquakes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Ecosystems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Effects of resource use</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Environmental issues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Erosion</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128244">
                <a:tc vMerge="1">
                  <a:txBody>
                    <a:bodyPr/>
                    <a:lstStyle/>
                    <a:p>
                      <a:endParaRPr lang="el-GR"/>
                    </a:p>
                  </a:txBody>
                  <a:tcPr/>
                </a:tc>
                <a:tc>
                  <a:txBody>
                    <a:bodyPr/>
                    <a:lstStyle/>
                    <a:p>
                      <a:pPr algn="l" fontAlgn="t"/>
                      <a:r>
                        <a:rPr lang="en-US" sz="400" b="0" i="0" u="none" strike="noStrike">
                          <a:solidFill>
                            <a:srgbClr val="000000"/>
                          </a:solidFill>
                          <a:effectLst/>
                          <a:latin typeface="Cambria"/>
                        </a:rPr>
                        <a:t>European countries outside the European Union</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European Union</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Factors influencing development</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128244">
                <a:tc vMerge="1">
                  <a:txBody>
                    <a:bodyPr/>
                    <a:lstStyle/>
                    <a:p>
                      <a:endParaRPr lang="el-GR"/>
                    </a:p>
                  </a:txBody>
                  <a:tcPr/>
                </a:tc>
                <a:tc>
                  <a:txBody>
                    <a:bodyPr/>
                    <a:lstStyle/>
                    <a:p>
                      <a:pPr algn="l" fontAlgn="t"/>
                      <a:r>
                        <a:rPr lang="en-US" sz="400" b="0" i="0" u="none" strike="noStrike">
                          <a:solidFill>
                            <a:srgbClr val="000000"/>
                          </a:solidFill>
                          <a:effectLst/>
                          <a:latin typeface="Cambria"/>
                        </a:rPr>
                        <a:t>Geographical distribution of economic activity</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solidFill>
                      <a:srgbClr val="FFFF00"/>
                    </a:solidFill>
                  </a:tcPr>
                </a:tc>
              </a:tr>
              <a:tr h="128244">
                <a:tc vMerge="1">
                  <a:txBody>
                    <a:bodyPr/>
                    <a:lstStyle/>
                    <a:p>
                      <a:endParaRPr lang="el-GR"/>
                    </a:p>
                  </a:txBody>
                  <a:tcPr/>
                </a:tc>
                <a:tc>
                  <a:txBody>
                    <a:bodyPr/>
                    <a:lstStyle/>
                    <a:p>
                      <a:pPr algn="l" fontAlgn="t"/>
                      <a:r>
                        <a:rPr lang="en-US" sz="400" b="0" i="0" u="none" strike="noStrike">
                          <a:solidFill>
                            <a:srgbClr val="000000"/>
                          </a:solidFill>
                          <a:effectLst/>
                          <a:latin typeface="Cambria"/>
                        </a:rPr>
                        <a:t>Geographical variations in weather &amp; climate</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128244">
                <a:tc vMerge="1">
                  <a:txBody>
                    <a:bodyPr/>
                    <a:lstStyle/>
                    <a:p>
                      <a:endParaRPr lang="el-GR"/>
                    </a:p>
                  </a:txBody>
                  <a:tcPr/>
                </a:tc>
                <a:tc>
                  <a:txBody>
                    <a:bodyPr/>
                    <a:lstStyle/>
                    <a:p>
                      <a:pPr algn="l" fontAlgn="t"/>
                      <a:r>
                        <a:rPr lang="en-GB" sz="400" b="0" i="0" u="none" strike="noStrike">
                          <a:solidFill>
                            <a:srgbClr val="000000"/>
                          </a:solidFill>
                          <a:effectLst/>
                          <a:latin typeface="Cambria"/>
                        </a:rPr>
                        <a:t>Geomorphological processes - general information</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GIS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solidFill>
                      <a:srgbClr val="FFFF00"/>
                    </a:solidFill>
                  </a:tcPr>
                </a:tc>
              </a:tr>
              <a:tr h="128244">
                <a:tc vMerge="1">
                  <a:txBody>
                    <a:bodyPr/>
                    <a:lstStyle/>
                    <a:p>
                      <a:endParaRPr lang="el-GR"/>
                    </a:p>
                  </a:txBody>
                  <a:tcPr/>
                </a:tc>
                <a:tc>
                  <a:txBody>
                    <a:bodyPr/>
                    <a:lstStyle/>
                    <a:p>
                      <a:pPr algn="l" fontAlgn="t"/>
                      <a:r>
                        <a:rPr lang="en-US" sz="400" b="0" i="0" u="none" strike="noStrike">
                          <a:solidFill>
                            <a:srgbClr val="000000"/>
                          </a:solidFill>
                          <a:effectLst/>
                          <a:latin typeface="Cambria"/>
                        </a:rPr>
                        <a:t>Global distribution of tectonic activity</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Global scale</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solidFill>
                      <a:srgbClr val="FFFF00"/>
                    </a:solidFill>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Globes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Goods &amp; services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Hazards/geomorphological</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Hazards &amp; human responses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Human influences on ecosystems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Human patterns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Human processes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Internal Structure</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International scale</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solidFill>
                      <a:srgbClr val="FFFF00"/>
                    </a:solidFill>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Land use</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solidFill>
                      <a:srgbClr val="FFFF00"/>
                    </a:solidFill>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Landforms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128244">
                <a:tc vMerge="1">
                  <a:txBody>
                    <a:bodyPr/>
                    <a:lstStyle/>
                    <a:p>
                      <a:endParaRPr lang="el-GR"/>
                    </a:p>
                  </a:txBody>
                  <a:tcPr/>
                </a:tc>
                <a:tc>
                  <a:txBody>
                    <a:bodyPr/>
                    <a:lstStyle/>
                    <a:p>
                      <a:pPr algn="l" fontAlgn="t"/>
                      <a:r>
                        <a:rPr lang="en-GB" sz="400" b="0" i="0" u="none" strike="noStrike">
                          <a:solidFill>
                            <a:srgbClr val="000000"/>
                          </a:solidFill>
                          <a:effectLst/>
                          <a:latin typeface="Cambria"/>
                        </a:rPr>
                        <a:t>Less economically developed countries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Local scale</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solidFill>
                      <a:srgbClr val="FFFF00"/>
                    </a:solidFill>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Location of settlements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Maps &amp; plans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solidFill>
                      <a:srgbClr val="FFFF00"/>
                    </a:solidFill>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Migration</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128244">
                <a:tc vMerge="1">
                  <a:txBody>
                    <a:bodyPr/>
                    <a:lstStyle/>
                    <a:p>
                      <a:endParaRPr lang="el-GR"/>
                    </a:p>
                  </a:txBody>
                  <a:tcPr/>
                </a:tc>
                <a:tc>
                  <a:txBody>
                    <a:bodyPr/>
                    <a:lstStyle/>
                    <a:p>
                      <a:pPr algn="l" fontAlgn="t"/>
                      <a:r>
                        <a:rPr lang="en-GB" sz="400" b="0" i="0" u="none" strike="noStrike">
                          <a:solidFill>
                            <a:srgbClr val="000000"/>
                          </a:solidFill>
                          <a:effectLst/>
                          <a:latin typeface="Cambria"/>
                        </a:rPr>
                        <a:t>More economically developed countries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Mountain</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National scale</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solidFill>
                      <a:srgbClr val="FFFF00"/>
                    </a:solidFill>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Natural population change</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North America</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Oceania</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Other geomorphological processes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Other influences on ecosystems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Patterns in general</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Physical patterns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Physical processes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Planning &amp; management of resources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Population &amp; resources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solidFill>
                      <a:srgbClr val="FFFF00"/>
                    </a:solidFill>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Population change</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solidFill>
                      <a:srgbClr val="FFFF00"/>
                    </a:solidFill>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Population distribution</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solidFill>
                      <a:srgbClr val="FFFF00"/>
                    </a:solidFill>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Processes in general</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Projection</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Regional scale</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solidFill>
                      <a:srgbClr val="FFFF00"/>
                    </a:solidFill>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Rivers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solidFill>
                      <a:srgbClr val="FFFF00"/>
                    </a:solidFill>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Rock types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Rural settlements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solidFill>
                      <a:srgbClr val="FFFF00"/>
                    </a:solidFill>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Satellite images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solidFill>
                      <a:srgbClr val="FFFF00"/>
                    </a:solidFill>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Settlements: change</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solidFill>
                      <a:srgbClr val="FFFF00"/>
                    </a:solidFill>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Settlements: size/character/function</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solidFill>
                      <a:srgbClr val="FFFF00"/>
                    </a:solidFill>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Soil influences on ecosystems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Sources of resources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South &amp; Central America</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Space-Time Information</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Spatial information</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solidFill>
                      <a:srgbClr val="FFFF00"/>
                    </a:solidFill>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Spatial properties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solidFill>
                      <a:srgbClr val="FFFF00"/>
                    </a:solidFill>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Spatial interactions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solidFill>
                      <a:srgbClr val="FFFF00"/>
                    </a:solidFill>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Spatial interpolation</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solidFill>
                      <a:srgbClr val="FFFF00"/>
                    </a:solidFill>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Spatial transformations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solidFill>
                      <a:srgbClr val="FFFF00"/>
                    </a:solidFill>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Supply of resources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Surface</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Tectonic hazards &amp; human responses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Tectonic processes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Topical geographical issues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solidFill>
                      <a:srgbClr val="FFFF00"/>
                    </a:solidFill>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Types of economic activity</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solidFill>
                      <a:srgbClr val="FFFF00"/>
                    </a:solidFill>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Urban settlements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solidFill>
                      <a:srgbClr val="FFFF00"/>
                    </a:solidFill>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Volcanoes</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Water</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Water cycle</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128244">
                <a:tc vMerge="1">
                  <a:txBody>
                    <a:bodyPr/>
                    <a:lstStyle/>
                    <a:p>
                      <a:endParaRPr lang="el-GR"/>
                    </a:p>
                  </a:txBody>
                  <a:tcPr/>
                </a:tc>
                <a:tc>
                  <a:txBody>
                    <a:bodyPr/>
                    <a:lstStyle/>
                    <a:p>
                      <a:pPr algn="l" fontAlgn="t"/>
                      <a:r>
                        <a:rPr lang="en-US" sz="400" b="0" i="0" u="none" strike="noStrike">
                          <a:solidFill>
                            <a:srgbClr val="000000"/>
                          </a:solidFill>
                          <a:effectLst/>
                          <a:latin typeface="Cambria"/>
                        </a:rPr>
                        <a:t>Water, landscapes &amp; people - general information</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r h="65667">
                <a:tc vMerge="1">
                  <a:txBody>
                    <a:bodyPr/>
                    <a:lstStyle/>
                    <a:p>
                      <a:endParaRPr lang="el-GR"/>
                    </a:p>
                  </a:txBody>
                  <a:tcPr/>
                </a:tc>
                <a:tc>
                  <a:txBody>
                    <a:bodyPr/>
                    <a:lstStyle/>
                    <a:p>
                      <a:pPr algn="l" fontAlgn="t"/>
                      <a:r>
                        <a:rPr lang="en-GB" sz="400" b="0" i="0" u="none" strike="noStrike">
                          <a:solidFill>
                            <a:srgbClr val="000000"/>
                          </a:solidFill>
                          <a:effectLst/>
                          <a:latin typeface="Cambria"/>
                        </a:rPr>
                        <a:t>Weather</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solidFill>
                      <a:srgbClr val="FFFF00"/>
                    </a:solidFill>
                  </a:tcPr>
                </a:tc>
              </a:tr>
              <a:tr h="65667">
                <a:tc vMerge="1">
                  <a:txBody>
                    <a:bodyPr/>
                    <a:lstStyle/>
                    <a:p>
                      <a:endParaRPr lang="el-GR"/>
                    </a:p>
                  </a:txBody>
                  <a:tcPr/>
                </a:tc>
                <a:tc>
                  <a:txBody>
                    <a:bodyPr/>
                    <a:lstStyle/>
                    <a:p>
                      <a:pPr algn="l" fontAlgn="t"/>
                      <a:r>
                        <a:rPr lang="en-GB" sz="400" b="0" i="0" u="none" strike="noStrike" dirty="0">
                          <a:solidFill>
                            <a:srgbClr val="000000"/>
                          </a:solidFill>
                          <a:effectLst/>
                          <a:latin typeface="Cambria"/>
                        </a:rPr>
                        <a:t>Weathering</a:t>
                      </a:r>
                    </a:p>
                  </a:txBody>
                  <a:tcPr marL="2258" marR="2258" marT="2258" marB="0">
                    <a:lnL w="6350" cap="flat" cmpd="sng" algn="ctr">
                      <a:solidFill>
                        <a:srgbClr val="76933C"/>
                      </a:solidFill>
                      <a:prstDash val="solid"/>
                      <a:round/>
                      <a:headEnd type="none" w="med" len="med"/>
                      <a:tailEnd type="none" w="med" len="med"/>
                    </a:lnL>
                    <a:lnR>
                      <a:noFill/>
                    </a:lnR>
                    <a:lnT w="6350" cap="flat" cmpd="sng" algn="ctr">
                      <a:solidFill>
                        <a:srgbClr val="76933C"/>
                      </a:solidFill>
                      <a:prstDash val="solid"/>
                      <a:round/>
                      <a:headEnd type="none" w="med" len="med"/>
                      <a:tailEnd type="none" w="med" len="med"/>
                    </a:lnT>
                    <a:lnB w="6350" cap="flat" cmpd="sng" algn="ctr">
                      <a:solidFill>
                        <a:srgbClr val="76933C"/>
                      </a:solidFill>
                      <a:prstDash val="solid"/>
                      <a:round/>
                      <a:headEnd type="none" w="med" len="med"/>
                      <a:tailEnd type="none" w="med" len="med"/>
                    </a:lnB>
                  </a:tcPr>
                </a:tc>
              </a:tr>
            </a:tbl>
          </a:graphicData>
        </a:graphic>
      </p:graphicFrame>
      <p:pic>
        <p:nvPicPr>
          <p:cNvPr id="1024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5047" t="17279" r="25064" b="6250"/>
          <a:stretch/>
        </p:blipFill>
        <p:spPr bwMode="auto">
          <a:xfrm>
            <a:off x="539552" y="1484784"/>
            <a:ext cx="5980889" cy="5161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843" t="20297" r="32103" b="13603"/>
          <a:stretch/>
        </p:blipFill>
        <p:spPr bwMode="auto">
          <a:xfrm>
            <a:off x="6287359" y="3356992"/>
            <a:ext cx="2867640" cy="28803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017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4182663071"/>
              </p:ext>
            </p:extLst>
          </p:nvPr>
        </p:nvGraphicFramePr>
        <p:xfrm>
          <a:off x="395536" y="1484784"/>
          <a:ext cx="8229600" cy="3909314"/>
        </p:xfrm>
        <a:graphic>
          <a:graphicData uri="http://schemas.openxmlformats.org/drawingml/2006/table">
            <a:tbl>
              <a:tblPr firstRow="1" firstCol="1" bandRow="1">
                <a:tableStyleId>{5C22544A-7EE6-4342-B048-85BDC9FD1C3A}</a:tableStyleId>
              </a:tblPr>
              <a:tblGrid>
                <a:gridCol w="971271"/>
                <a:gridCol w="971271"/>
                <a:gridCol w="4311325"/>
                <a:gridCol w="1975733"/>
              </a:tblGrid>
              <a:tr h="3710756">
                <a:tc>
                  <a:txBody>
                    <a:bodyPr/>
                    <a:lstStyle/>
                    <a:p>
                      <a:pPr>
                        <a:lnSpc>
                          <a:spcPct val="115000"/>
                        </a:lnSpc>
                        <a:spcAft>
                          <a:spcPts val="0"/>
                        </a:spcAft>
                      </a:pPr>
                      <a:r>
                        <a:rPr lang="en-US" sz="1600" dirty="0" smtClean="0">
                          <a:solidFill>
                            <a:srgbClr val="FF0000"/>
                          </a:solidFill>
                          <a:effectLst/>
                        </a:rPr>
                        <a:t>INTRO</a:t>
                      </a:r>
                    </a:p>
                    <a:p>
                      <a:pPr>
                        <a:lnSpc>
                          <a:spcPct val="115000"/>
                        </a:lnSpc>
                        <a:spcAft>
                          <a:spcPts val="0"/>
                        </a:spcAft>
                      </a:pPr>
                      <a:r>
                        <a:rPr lang="en-US" sz="1600" dirty="0" smtClean="0">
                          <a:solidFill>
                            <a:srgbClr val="FF0000"/>
                          </a:solidFill>
                          <a:effectLst/>
                        </a:rPr>
                        <a:t>DUCTION</a:t>
                      </a:r>
                      <a:endParaRPr lang="el-GR" sz="1600" dirty="0">
                        <a:solidFill>
                          <a:srgbClr val="FF0000"/>
                        </a:solidFill>
                        <a:effectLst/>
                        <a:latin typeface="Calibri"/>
                        <a:ea typeface="Calibri"/>
                        <a:cs typeface="Times New Roman"/>
                      </a:endParaRPr>
                    </a:p>
                  </a:txBody>
                  <a:tcPr marL="62888" marR="62888" marT="0" marB="0">
                    <a:solidFill>
                      <a:schemeClr val="accent1">
                        <a:lumMod val="20000"/>
                        <a:lumOff val="80000"/>
                      </a:schemeClr>
                    </a:solidFill>
                  </a:tcPr>
                </a:tc>
                <a:tc>
                  <a:txBody>
                    <a:bodyPr/>
                    <a:lstStyle/>
                    <a:p>
                      <a:pPr>
                        <a:lnSpc>
                          <a:spcPct val="115000"/>
                        </a:lnSpc>
                        <a:spcAft>
                          <a:spcPts val="0"/>
                        </a:spcAft>
                      </a:pPr>
                      <a:r>
                        <a:rPr lang="en-US" sz="1600">
                          <a:solidFill>
                            <a:schemeClr val="tx1"/>
                          </a:solidFill>
                          <a:effectLst/>
                        </a:rPr>
                        <a:t>Guidance </a:t>
                      </a:r>
                      <a:endParaRPr lang="el-GR" sz="1600">
                        <a:solidFill>
                          <a:schemeClr val="tx1"/>
                        </a:solidFill>
                        <a:effectLst/>
                        <a:latin typeface="Calibri"/>
                        <a:ea typeface="Calibri"/>
                        <a:cs typeface="Times New Roman"/>
                      </a:endParaRPr>
                    </a:p>
                  </a:txBody>
                  <a:tcPr marL="62888" marR="62888" marT="0" marB="0">
                    <a:solidFill>
                      <a:schemeClr val="accent1">
                        <a:lumMod val="20000"/>
                        <a:lumOff val="80000"/>
                      </a:schemeClr>
                    </a:solidFill>
                  </a:tcPr>
                </a:tc>
                <a:tc>
                  <a:txBody>
                    <a:bodyPr/>
                    <a:lstStyle/>
                    <a:p>
                      <a:pPr>
                        <a:lnSpc>
                          <a:spcPct val="115000"/>
                        </a:lnSpc>
                        <a:spcAft>
                          <a:spcPts val="0"/>
                        </a:spcAft>
                      </a:pPr>
                      <a:r>
                        <a:rPr lang="en-US" sz="1600" b="0" dirty="0">
                          <a:solidFill>
                            <a:schemeClr val="tx1"/>
                          </a:solidFill>
                          <a:effectLst/>
                        </a:rPr>
                        <a:t>The teacher or trainer needs to </a:t>
                      </a:r>
                      <a:endParaRPr lang="el-GR" sz="1600" b="0" dirty="0">
                        <a:solidFill>
                          <a:schemeClr val="tx1"/>
                        </a:solidFill>
                        <a:effectLst/>
                      </a:endParaRPr>
                    </a:p>
                    <a:p>
                      <a:pPr marL="342900" lvl="0" indent="-342900">
                        <a:lnSpc>
                          <a:spcPct val="115000"/>
                        </a:lnSpc>
                        <a:spcAft>
                          <a:spcPts val="0"/>
                        </a:spcAft>
                        <a:buFont typeface="Symbol"/>
                        <a:buChar char=""/>
                      </a:pPr>
                      <a:r>
                        <a:rPr lang="en-US" sz="1600" b="0" dirty="0">
                          <a:solidFill>
                            <a:schemeClr val="tx1"/>
                          </a:solidFill>
                          <a:effectLst/>
                        </a:rPr>
                        <a:t>Develop the necessary background knowledge about semantic pathways in education</a:t>
                      </a:r>
                      <a:endParaRPr lang="el-GR" sz="1600" b="0" dirty="0">
                        <a:solidFill>
                          <a:schemeClr val="tx1"/>
                        </a:solidFill>
                        <a:effectLst/>
                      </a:endParaRPr>
                    </a:p>
                    <a:p>
                      <a:pPr marL="342900" lvl="0" indent="-342900">
                        <a:lnSpc>
                          <a:spcPct val="115000"/>
                        </a:lnSpc>
                        <a:spcAft>
                          <a:spcPts val="0"/>
                        </a:spcAft>
                        <a:buFont typeface="Symbol"/>
                        <a:buChar char=""/>
                      </a:pPr>
                      <a:r>
                        <a:rPr lang="en-US" sz="1600" b="0" dirty="0">
                          <a:solidFill>
                            <a:schemeClr val="tx1"/>
                          </a:solidFill>
                          <a:effectLst/>
                        </a:rPr>
                        <a:t>Be introduced to the </a:t>
                      </a:r>
                      <a:r>
                        <a:rPr lang="en-US" sz="1600" b="0" dirty="0" smtClean="0">
                          <a:solidFill>
                            <a:schemeClr val="tx1"/>
                          </a:solidFill>
                          <a:effectLst/>
                        </a:rPr>
                        <a:t>ICT tools </a:t>
                      </a:r>
                      <a:r>
                        <a:rPr lang="en-US" sz="1600" b="0" dirty="0">
                          <a:solidFill>
                            <a:schemeClr val="tx1"/>
                          </a:solidFill>
                          <a:effectLst/>
                        </a:rPr>
                        <a:t>available in the GEOTHNK platform</a:t>
                      </a:r>
                      <a:endParaRPr lang="el-GR" sz="1600" b="0" dirty="0">
                        <a:solidFill>
                          <a:schemeClr val="tx1"/>
                        </a:solidFill>
                        <a:effectLst/>
                      </a:endParaRPr>
                    </a:p>
                    <a:p>
                      <a:pPr marL="342900" lvl="0" indent="-342900">
                        <a:lnSpc>
                          <a:spcPct val="115000"/>
                        </a:lnSpc>
                        <a:spcAft>
                          <a:spcPts val="0"/>
                        </a:spcAft>
                        <a:buFont typeface="Symbol"/>
                        <a:buChar char=""/>
                      </a:pPr>
                      <a:r>
                        <a:rPr lang="en-US" sz="1600" b="0" dirty="0">
                          <a:solidFill>
                            <a:schemeClr val="tx1"/>
                          </a:solidFill>
                          <a:effectLst/>
                        </a:rPr>
                        <a:t>pick an interesting geographic location possibly but not necessarily with some self-containment (e.g., an island, a cove, a plane terrain) . E.G. dream island</a:t>
                      </a:r>
                      <a:endParaRPr lang="el-GR" sz="1600" b="0" dirty="0">
                        <a:solidFill>
                          <a:schemeClr val="tx1"/>
                        </a:solidFill>
                        <a:effectLst/>
                      </a:endParaRPr>
                    </a:p>
                    <a:p>
                      <a:pPr marL="342900" lvl="0" indent="-342900">
                        <a:lnSpc>
                          <a:spcPct val="115000"/>
                        </a:lnSpc>
                        <a:spcAft>
                          <a:spcPts val="0"/>
                        </a:spcAft>
                        <a:buFont typeface="Symbol"/>
                        <a:buChar char=""/>
                      </a:pPr>
                      <a:r>
                        <a:rPr lang="en-US" sz="1600" b="0" dirty="0">
                          <a:solidFill>
                            <a:schemeClr val="tx1"/>
                          </a:solidFill>
                          <a:effectLst/>
                        </a:rPr>
                        <a:t>decide about the size/population of a town and possibly its primary role/character (a rural/ fishing town, a touristic resort, a university town, a regional center/capital, </a:t>
                      </a:r>
                      <a:r>
                        <a:rPr lang="en-US" sz="1600" b="0" dirty="0" err="1">
                          <a:solidFill>
                            <a:schemeClr val="tx1"/>
                          </a:solidFill>
                          <a:effectLst/>
                        </a:rPr>
                        <a:t>etc</a:t>
                      </a:r>
                      <a:r>
                        <a:rPr lang="en-US" sz="1600" b="0" dirty="0">
                          <a:solidFill>
                            <a:schemeClr val="tx1"/>
                          </a:solidFill>
                          <a:effectLst/>
                        </a:rPr>
                        <a:t>). </a:t>
                      </a:r>
                      <a:endParaRPr lang="el-GR" sz="1600" b="0" dirty="0">
                        <a:solidFill>
                          <a:schemeClr val="tx1"/>
                        </a:solidFill>
                        <a:effectLst/>
                      </a:endParaRPr>
                    </a:p>
                    <a:p>
                      <a:pPr>
                        <a:lnSpc>
                          <a:spcPct val="115000"/>
                        </a:lnSpc>
                        <a:spcAft>
                          <a:spcPts val="0"/>
                        </a:spcAft>
                      </a:pPr>
                      <a:r>
                        <a:rPr lang="en-US" sz="1600" b="0" dirty="0">
                          <a:solidFill>
                            <a:schemeClr val="tx1"/>
                          </a:solidFill>
                          <a:effectLst/>
                        </a:rPr>
                        <a:t> </a:t>
                      </a:r>
                      <a:endParaRPr lang="el-GR" sz="1600" b="0" dirty="0">
                        <a:solidFill>
                          <a:schemeClr val="tx1"/>
                        </a:solidFill>
                        <a:effectLst/>
                        <a:latin typeface="Calibri"/>
                        <a:ea typeface="Calibri"/>
                        <a:cs typeface="Times New Roman"/>
                      </a:endParaRPr>
                    </a:p>
                  </a:txBody>
                  <a:tcPr marL="62888" marR="62888" marT="0" marB="0">
                    <a:solidFill>
                      <a:schemeClr val="accent1">
                        <a:lumMod val="20000"/>
                        <a:lumOff val="80000"/>
                      </a:schemeClr>
                    </a:solidFill>
                  </a:tcPr>
                </a:tc>
                <a:tc>
                  <a:txBody>
                    <a:bodyPr/>
                    <a:lstStyle/>
                    <a:p>
                      <a:pPr>
                        <a:lnSpc>
                          <a:spcPct val="115000"/>
                        </a:lnSpc>
                        <a:spcAft>
                          <a:spcPts val="0"/>
                        </a:spcAft>
                      </a:pPr>
                      <a:r>
                        <a:rPr lang="en-GB" sz="1400" b="1" dirty="0">
                          <a:solidFill>
                            <a:schemeClr val="tx1"/>
                          </a:solidFill>
                          <a:effectLst/>
                        </a:rPr>
                        <a:t>WP3 (Innovative Learning pathways in GEOTHNK).</a:t>
                      </a:r>
                      <a:endParaRPr lang="el-GR" sz="1600" b="1" dirty="0">
                        <a:solidFill>
                          <a:schemeClr val="tx1"/>
                        </a:solidFill>
                        <a:effectLst/>
                      </a:endParaRPr>
                    </a:p>
                    <a:p>
                      <a:pPr>
                        <a:lnSpc>
                          <a:spcPct val="115000"/>
                        </a:lnSpc>
                        <a:spcAft>
                          <a:spcPts val="0"/>
                        </a:spcAft>
                      </a:pPr>
                      <a:r>
                        <a:rPr lang="en-US" sz="1400" b="1" dirty="0">
                          <a:solidFill>
                            <a:schemeClr val="tx1"/>
                          </a:solidFill>
                          <a:effectLst/>
                        </a:rPr>
                        <a:t> </a:t>
                      </a:r>
                      <a:endParaRPr lang="el-GR" sz="1600" b="1" dirty="0">
                        <a:solidFill>
                          <a:schemeClr val="tx1"/>
                        </a:solidFill>
                        <a:effectLst/>
                      </a:endParaRPr>
                    </a:p>
                    <a:p>
                      <a:pPr>
                        <a:lnSpc>
                          <a:spcPct val="115000"/>
                        </a:lnSpc>
                        <a:spcAft>
                          <a:spcPts val="0"/>
                        </a:spcAft>
                      </a:pPr>
                      <a:r>
                        <a:rPr lang="en-US" sz="1400" b="1" dirty="0">
                          <a:solidFill>
                            <a:schemeClr val="tx1"/>
                          </a:solidFill>
                          <a:effectLst/>
                        </a:rPr>
                        <a:t>WP4 (Developing the GEOTHNK Educational Platform).</a:t>
                      </a:r>
                      <a:endParaRPr lang="el-GR" sz="1600" b="1" dirty="0">
                        <a:solidFill>
                          <a:schemeClr val="tx1"/>
                        </a:solidFill>
                        <a:effectLst/>
                      </a:endParaRPr>
                    </a:p>
                    <a:p>
                      <a:pPr>
                        <a:lnSpc>
                          <a:spcPct val="115000"/>
                        </a:lnSpc>
                        <a:spcAft>
                          <a:spcPts val="0"/>
                        </a:spcAft>
                      </a:pPr>
                      <a:r>
                        <a:rPr lang="en-US" sz="1400" b="1" dirty="0">
                          <a:solidFill>
                            <a:schemeClr val="tx1"/>
                          </a:solidFill>
                          <a:effectLst/>
                        </a:rPr>
                        <a:t> </a:t>
                      </a:r>
                      <a:endParaRPr lang="el-GR" sz="1600" b="1" dirty="0">
                        <a:solidFill>
                          <a:schemeClr val="tx1"/>
                        </a:solidFill>
                        <a:effectLst/>
                      </a:endParaRPr>
                    </a:p>
                    <a:p>
                      <a:pPr>
                        <a:lnSpc>
                          <a:spcPct val="115000"/>
                        </a:lnSpc>
                        <a:spcAft>
                          <a:spcPts val="0"/>
                        </a:spcAft>
                      </a:pPr>
                      <a:r>
                        <a:rPr lang="en-GB" sz="1400" b="1" dirty="0">
                          <a:solidFill>
                            <a:schemeClr val="tx1"/>
                          </a:solidFill>
                          <a:effectLst/>
                        </a:rPr>
                        <a:t>WP5 (Implementation and Trials).</a:t>
                      </a:r>
                      <a:endParaRPr lang="el-GR" sz="1600" b="1" dirty="0">
                        <a:solidFill>
                          <a:schemeClr val="tx1"/>
                        </a:solidFill>
                        <a:effectLst/>
                        <a:latin typeface="Calibri"/>
                        <a:ea typeface="Calibri"/>
                        <a:cs typeface="Times New Roman"/>
                      </a:endParaRPr>
                    </a:p>
                  </a:txBody>
                  <a:tcPr marL="62888" marR="62888"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2279355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4066</TotalTime>
  <Words>1359</Words>
  <Application>Microsoft Office PowerPoint</Application>
  <PresentationFormat>On-screen Show (4:3)</PresentationFormat>
  <Paragraphs>262</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GEOTHNK  Semantic pathways for building  a spatially-thinking society  EXEMPLARY SCENARIOS</vt:lpstr>
      <vt:lpstr>Objective</vt:lpstr>
      <vt:lpstr>Using the OSR approach</vt:lpstr>
      <vt:lpstr>Steps</vt:lpstr>
      <vt:lpstr>Exemplary Activity:  Design your own town </vt:lpstr>
      <vt:lpstr>PowerPoint Presentation</vt:lpstr>
      <vt:lpstr>Teachspatial resource http://www.teachspatial.org/</vt:lpstr>
      <vt:lpstr>Open Discovery Space vocabulary</vt:lpstr>
      <vt:lpstr>PowerPoint Presentation</vt:lpstr>
      <vt:lpstr>PowerPoint Presentation</vt:lpstr>
      <vt:lpstr>PowerPoint Presentation</vt:lpstr>
      <vt:lpstr>PowerPoint Presentation</vt:lpstr>
      <vt:lpstr>Design your own town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41</cp:revision>
  <dcterms:created xsi:type="dcterms:W3CDTF">2013-11-28T12:32:08Z</dcterms:created>
  <dcterms:modified xsi:type="dcterms:W3CDTF">2013-12-02T08:03:36Z</dcterms:modified>
</cp:coreProperties>
</file>