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1" r:id="rId3"/>
    <p:sldId id="266" r:id="rId4"/>
    <p:sldId id="275" r:id="rId5"/>
    <p:sldId id="276" r:id="rId6"/>
    <p:sldId id="277" r:id="rId7"/>
    <p:sldId id="288" r:id="rId8"/>
    <p:sldId id="289" r:id="rId9"/>
    <p:sldId id="290" r:id="rId10"/>
    <p:sldId id="306" r:id="rId11"/>
    <p:sldId id="278" r:id="rId12"/>
    <p:sldId id="279" r:id="rId13"/>
    <p:sldId id="280" r:id="rId14"/>
    <p:sldId id="281" r:id="rId15"/>
    <p:sldId id="307" r:id="rId16"/>
    <p:sldId id="286" r:id="rId17"/>
    <p:sldId id="287" r:id="rId18"/>
    <p:sldId id="283" r:id="rId19"/>
    <p:sldId id="284" r:id="rId20"/>
    <p:sldId id="285" r:id="rId21"/>
    <p:sldId id="274" r:id="rId22"/>
    <p:sldId id="282"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6" autoAdjust="0"/>
  </p:normalViewPr>
  <p:slideViewPr>
    <p:cSldViewPr>
      <p:cViewPr>
        <p:scale>
          <a:sx n="78" d="100"/>
          <a:sy n="78" d="100"/>
        </p:scale>
        <p:origin x="-1493" y="-115"/>
      </p:cViewPr>
      <p:guideLst>
        <p:guide orient="horz" pos="2160"/>
        <p:guide pos="2880"/>
      </p:guideLst>
    </p:cSldViewPr>
  </p:slideViewPr>
  <p:notesTextViewPr>
    <p:cViewPr>
      <p:scale>
        <a:sx n="1" d="1"/>
        <a:sy n="1" d="1"/>
      </p:scale>
      <p:origin x="0" y="0"/>
    </p:cViewPr>
  </p:notesTextViewPr>
  <p:sorterViewPr>
    <p:cViewPr>
      <p:scale>
        <a:sx n="79" d="100"/>
        <a:sy n="79" d="100"/>
      </p:scale>
      <p:origin x="0" y="-61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38E4F-1DF4-4248-97BD-43B1BBA6B1BE}" type="datetimeFigureOut">
              <a:rPr lang="el-GR" smtClean="0"/>
              <a:pPr/>
              <a:t>21/10/2014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6CDDD-4D0F-45B9-A3A6-27C5F33777FF}" type="slidenum">
              <a:rPr lang="el-GR" smtClean="0"/>
              <a:pPr/>
              <a:t>‹#›</a:t>
            </a:fld>
            <a:endParaRPr lang="el-GR"/>
          </a:p>
        </p:txBody>
      </p:sp>
    </p:spTree>
    <p:extLst>
      <p:ext uri="{BB962C8B-B14F-4D97-AF65-F5344CB8AC3E}">
        <p14:creationId xmlns:p14="http://schemas.microsoft.com/office/powerpoint/2010/main" xmlns="" val="383104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383731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243985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59378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143822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345888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299513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427319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10915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18364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283246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F5118-D85F-4124-BFE6-A94A6A054330}" type="datetimeFigureOut">
              <a:rPr lang="el-GR" smtClean="0"/>
              <a:pPr/>
              <a:t>21/10/2014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68860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
            <a:lum/>
          </a:blip>
          <a:srcRect/>
          <a:tile tx="0" ty="0" sx="30000" sy="3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F5118-D85F-4124-BFE6-A94A6A054330}" type="datetimeFigureOut">
              <a:rPr lang="el-GR" smtClean="0"/>
              <a:pPr/>
              <a:t>21/10/2014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93602-C62D-4758-A425-1864680F1F3B}" type="slidenum">
              <a:rPr lang="el-GR" smtClean="0"/>
              <a:pPr/>
              <a:t>‹#›</a:t>
            </a:fld>
            <a:endParaRPr lang="el-GR"/>
          </a:p>
        </p:txBody>
      </p:sp>
    </p:spTree>
    <p:extLst>
      <p:ext uri="{BB962C8B-B14F-4D97-AF65-F5344CB8AC3E}">
        <p14:creationId xmlns:p14="http://schemas.microsoft.com/office/powerpoint/2010/main" xmlns="" val="59532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geothnk.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tidesandcurrents.noaa.gov/sltrends/sltrend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lood.firetree.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eothink-project.eu/"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ortal.opendiscoveryspace.eu/community/geothink-community-40086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alaxy.hua.gr/~landscapesatlas/index.php/2010-01-21-16-47-29/landscapescat/64-2009-07-31-09-49-13/229-kimolos.html" TargetMode="External"/><Relationship Id="rId2" Type="http://schemas.openxmlformats.org/officeDocument/2006/relationships/hyperlink" Target="http://cocktailnews.blogspot.gr/2009/06/20000.html" TargetMode="External"/><Relationship Id="rId1" Type="http://schemas.openxmlformats.org/officeDocument/2006/relationships/slideLayout" Target="../slideLayouts/slideLayout2.xml"/><Relationship Id="rId4" Type="http://schemas.openxmlformats.org/officeDocument/2006/relationships/hyperlink" Target="http://www.google.gr/url?sa=t&amp;rct=j&amp;q=&amp;esrc=s&amp;source=web&amp;cd=13&amp;ved=0CH8QFjAM&amp;url=http://people.rses.anu.edu.au/lambeck_k/pdf/173.pdf&amp;ei=jD88VK_sDMaxygPe8YHICw&amp;usg=AFQjCNG2jpBr_zNF5Z0LQyFMvi-QRVNFLQ&amp;bvm=bv.77161500,d.bG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eep.eu/assets/1292/Final_report_EP_CC_impacts_on_islands_FINAL_clean.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0201" y="5432350"/>
            <a:ext cx="4278681" cy="1195350"/>
          </a:xfrm>
          <a:solidFill>
            <a:srgbClr val="F8F8F8"/>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oAutofit/>
          </a:bodyPr>
          <a:lstStyle/>
          <a:p>
            <a:r>
              <a:rPr lang="en-US" sz="2000" b="1" spc="200" dirty="0" smtClean="0">
                <a:solidFill>
                  <a:schemeClr val="accent1">
                    <a:lumMod val="75000"/>
                  </a:schemeClr>
                </a:solidFill>
                <a:latin typeface="Aharoni" panose="02010803020104030203" pitchFamily="2" charset="-79"/>
                <a:cs typeface="Aharoni" panose="02010803020104030203" pitchFamily="2" charset="-79"/>
              </a:rPr>
              <a:t>GEOTHNK</a:t>
            </a:r>
            <a:r>
              <a:rPr lang="en-US" sz="2000" dirty="0" smtClean="0">
                <a:solidFill>
                  <a:schemeClr val="accent1">
                    <a:lumMod val="75000"/>
                  </a:schemeClr>
                </a:solidFill>
              </a:rPr>
              <a:t> </a:t>
            </a:r>
            <a:r>
              <a:rPr lang="en-US" sz="2000" dirty="0" smtClean="0"/>
              <a:t/>
            </a:r>
            <a:br>
              <a:rPr lang="en-US" sz="2000" dirty="0" smtClean="0"/>
            </a:br>
            <a:r>
              <a:rPr lang="en-US" sz="1400" dirty="0" smtClean="0">
                <a:latin typeface="+mn-lt"/>
              </a:rPr>
              <a:t>Semantic pathways for building </a:t>
            </a:r>
            <a:br>
              <a:rPr lang="en-US" sz="1400" dirty="0" smtClean="0">
                <a:latin typeface="+mn-lt"/>
              </a:rPr>
            </a:br>
            <a:r>
              <a:rPr lang="en-US" sz="1400" dirty="0" smtClean="0">
                <a:latin typeface="+mn-lt"/>
              </a:rPr>
              <a:t>a spatially-thinking society</a:t>
            </a:r>
            <a:br>
              <a:rPr lang="en-US" sz="1400" dirty="0" smtClean="0">
                <a:latin typeface="+mn-lt"/>
              </a:rPr>
            </a:br>
            <a:r>
              <a:rPr lang="en-US" sz="1400" dirty="0"/>
              <a:t>Project Number - 543451-LLP-1-2013-1-GR-KA3-KA3MP</a:t>
            </a:r>
            <a:endParaRPr lang="el-GR" sz="1400" dirty="0"/>
          </a:p>
        </p:txBody>
      </p:sp>
      <p:pic>
        <p:nvPicPr>
          <p:cNvPr id="1028" name="Picture 4" descr="C:\Users\Kavouras\Dropbox\GEOTHNK\llp-jpeg\EU_flag_LLP_EN-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880" b="16377"/>
          <a:stretch/>
        </p:blipFill>
        <p:spPr bwMode="auto">
          <a:xfrm>
            <a:off x="213676" y="273004"/>
            <a:ext cx="2274047" cy="7768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3419872" y="6030025"/>
            <a:ext cx="5536232" cy="639688"/>
          </a:xfrm>
          <a:prstGeom prst="rect">
            <a:avLst/>
          </a:prstGeom>
          <a:noFill/>
          <a:ln w="9525" cap="flat" cmpd="sng" algn="ctr">
            <a:noFill/>
            <a:prstDash val="solid"/>
          </a:ln>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en-US" sz="1800" dirty="0" smtClean="0"/>
              <a:t/>
            </a:r>
            <a:br>
              <a:rPr lang="en-US" sz="1800" dirty="0" smtClean="0"/>
            </a:br>
            <a:endParaRPr lang="el-GR" sz="2000" dirty="0"/>
          </a:p>
        </p:txBody>
      </p:sp>
      <p:pic>
        <p:nvPicPr>
          <p:cNvPr id="8" name="Picture 7" descr="logo_new.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188640"/>
            <a:ext cx="1509078" cy="964381"/>
          </a:xfrm>
          <a:prstGeom prst="rect">
            <a:avLst/>
          </a:prstGeom>
          <a:noFill/>
          <a:ln>
            <a:noFill/>
          </a:ln>
        </p:spPr>
      </p:pic>
      <p:sp>
        <p:nvSpPr>
          <p:cNvPr id="5" name="Subtitle 4"/>
          <p:cNvSpPr>
            <a:spLocks noGrp="1"/>
          </p:cNvSpPr>
          <p:nvPr>
            <p:ph type="subTitle" idx="1"/>
          </p:nvPr>
        </p:nvSpPr>
        <p:spPr>
          <a:xfrm>
            <a:off x="971600" y="2523038"/>
            <a:ext cx="7200800" cy="1752600"/>
          </a:xfrm>
        </p:spPr>
        <p:txBody>
          <a:bodyPr>
            <a:normAutofit/>
          </a:bodyPr>
          <a:lstStyle/>
          <a:p>
            <a:r>
              <a:rPr lang="el-GR" b="1" dirty="0" smtClean="0">
                <a:solidFill>
                  <a:schemeClr val="accent1"/>
                </a:solidFill>
              </a:rPr>
              <a:t>Εκπαιδευτικό σενάριο</a:t>
            </a:r>
          </a:p>
          <a:p>
            <a:r>
              <a:rPr lang="el-GR" sz="2200" b="1" dirty="0" smtClean="0">
                <a:solidFill>
                  <a:srgbClr val="C00000"/>
                </a:solidFill>
              </a:rPr>
              <a:t>Εργαστήριο Χαρτογραφίας  - Ομάδα </a:t>
            </a:r>
            <a:r>
              <a:rPr lang="en-US" sz="2200" b="1" dirty="0" err="1" smtClean="0">
                <a:solidFill>
                  <a:srgbClr val="C00000"/>
                </a:solidFill>
              </a:rPr>
              <a:t>OntoGEO</a:t>
            </a:r>
            <a:r>
              <a:rPr lang="el-GR" sz="2200" b="1" dirty="0" smtClean="0">
                <a:solidFill>
                  <a:srgbClr val="C00000"/>
                </a:solidFill>
              </a:rPr>
              <a:t>, ΣΑΤΜ</a:t>
            </a:r>
            <a:r>
              <a:rPr lang="en-US" sz="2200" b="1" dirty="0" smtClean="0">
                <a:solidFill>
                  <a:srgbClr val="C00000"/>
                </a:solidFill>
              </a:rPr>
              <a:t> </a:t>
            </a:r>
            <a:r>
              <a:rPr lang="el-GR" sz="2200" b="1" smtClean="0">
                <a:solidFill>
                  <a:srgbClr val="C00000"/>
                </a:solidFill>
              </a:rPr>
              <a:t>ΕΜΠ</a:t>
            </a:r>
            <a:endParaRPr lang="el-GR" dirty="0" smtClean="0">
              <a:solidFill>
                <a:schemeClr val="tx1">
                  <a:lumMod val="65000"/>
                  <a:lumOff val="35000"/>
                </a:schemeClr>
              </a:solidFill>
            </a:endParaRPr>
          </a:p>
          <a:p>
            <a:endParaRPr lang="el-GR" dirty="0"/>
          </a:p>
        </p:txBody>
      </p:sp>
      <p:sp>
        <p:nvSpPr>
          <p:cNvPr id="9" name="Rectangle 8"/>
          <p:cNvSpPr/>
          <p:nvPr/>
        </p:nvSpPr>
        <p:spPr>
          <a:xfrm>
            <a:off x="6804248" y="1124744"/>
            <a:ext cx="2251129" cy="338554"/>
          </a:xfrm>
          <a:prstGeom prst="rect">
            <a:avLst/>
          </a:prstGeom>
        </p:spPr>
        <p:txBody>
          <a:bodyPr wrap="none">
            <a:spAutoFit/>
          </a:bodyPr>
          <a:lstStyle/>
          <a:p>
            <a:r>
              <a:rPr lang="en-US" sz="1600" dirty="0">
                <a:hlinkClick r:id="rId4"/>
              </a:rPr>
              <a:t>http://www.geothnk.eu</a:t>
            </a:r>
            <a:r>
              <a:rPr lang="en-US" sz="1600" dirty="0" smtClean="0">
                <a:hlinkClick r:id="rId4"/>
              </a:rPr>
              <a:t>/</a:t>
            </a:r>
            <a:endParaRPr lang="el-GR" sz="1600" dirty="0"/>
          </a:p>
        </p:txBody>
      </p:sp>
      <p:pic>
        <p:nvPicPr>
          <p:cNvPr id="1026" name="Picture 2"/>
          <p:cNvPicPr>
            <a:picLocks noChangeAspect="1" noChangeArrowheads="1"/>
          </p:cNvPicPr>
          <p:nvPr/>
        </p:nvPicPr>
        <p:blipFill>
          <a:blip r:embed="rId5" cstate="print"/>
          <a:srcRect/>
          <a:stretch>
            <a:fillRect/>
          </a:stretch>
        </p:blipFill>
        <p:spPr bwMode="auto">
          <a:xfrm>
            <a:off x="4067944" y="76458"/>
            <a:ext cx="1055092" cy="1120294"/>
          </a:xfrm>
          <a:prstGeom prst="rect">
            <a:avLst/>
          </a:prstGeom>
          <a:noFill/>
          <a:ln w="9525">
            <a:noFill/>
            <a:miter lim="800000"/>
            <a:headEnd/>
            <a:tailEnd/>
          </a:ln>
        </p:spPr>
      </p:pic>
    </p:spTree>
    <p:extLst>
      <p:ext uri="{BB962C8B-B14F-4D97-AF65-F5344CB8AC3E}">
        <p14:creationId xmlns:p14="http://schemas.microsoft.com/office/powerpoint/2010/main" xmlns="" val="1912138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7594" t="14832" r="28790" b="9174"/>
          <a:stretch/>
        </p:blipFill>
        <p:spPr>
          <a:xfrm>
            <a:off x="1475656" y="0"/>
            <a:ext cx="6768752" cy="6630614"/>
          </a:xfrm>
          <a:prstGeom prst="rect">
            <a:avLst/>
          </a:prstGeom>
        </p:spPr>
      </p:pic>
    </p:spTree>
    <p:extLst>
      <p:ext uri="{BB962C8B-B14F-4D97-AF65-F5344CB8AC3E}">
        <p14:creationId xmlns:p14="http://schemas.microsoft.com/office/powerpoint/2010/main" xmlns="" val="717689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Ερωτήσεις από υφιστάμενη γνώση</a:t>
            </a:r>
            <a:endParaRPr lang="el-GR"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04661629"/>
              </p:ext>
            </p:extLst>
          </p:nvPr>
        </p:nvGraphicFramePr>
        <p:xfrm>
          <a:off x="459335" y="1700808"/>
          <a:ext cx="8006582" cy="4297045"/>
        </p:xfrm>
        <a:graphic>
          <a:graphicData uri="http://schemas.openxmlformats.org/drawingml/2006/table">
            <a:tbl>
              <a:tblPr firstRow="1" firstCol="1" bandRow="1">
                <a:tableStyleId>{5C22544A-7EE6-4342-B048-85BDC9FD1C3A}</a:tableStyleId>
              </a:tblPr>
              <a:tblGrid>
                <a:gridCol w="2101925"/>
                <a:gridCol w="5904657"/>
              </a:tblGrid>
              <a:tr h="1647190">
                <a:tc>
                  <a:txBody>
                    <a:bodyPr/>
                    <a:lstStyle/>
                    <a:p>
                      <a:pPr>
                        <a:lnSpc>
                          <a:spcPct val="107000"/>
                        </a:lnSpc>
                      </a:pPr>
                      <a:r>
                        <a:rPr lang="en-US" sz="2400" dirty="0">
                          <a:effectLst/>
                        </a:rPr>
                        <a:t>1.2 Define questions from current knowledge</a:t>
                      </a:r>
                      <a:endParaRPr lang="el-GR" sz="24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400" dirty="0">
                          <a:effectLst/>
                        </a:rPr>
                        <a:t>Ο καθηγητής ρωτά/</a:t>
                      </a:r>
                      <a:r>
                        <a:rPr lang="el-GR" sz="2400" dirty="0">
                          <a:solidFill>
                            <a:srgbClr val="C00000"/>
                          </a:solidFill>
                          <a:effectLst/>
                        </a:rPr>
                        <a:t>καθοδηγεί</a:t>
                      </a:r>
                      <a:r>
                        <a:rPr lang="el-GR" sz="2400" dirty="0">
                          <a:effectLst/>
                        </a:rPr>
                        <a:t> τους μαθητές να σκεφτούν και να εκφραστούν με συστηματικό και επιστημονικό τρόπο αναφορικά με τις έννοιες που εμπλέκονται και τις χωρικές σχέσεις και </a:t>
                      </a:r>
                      <a:r>
                        <a:rPr lang="el-GR" sz="2400" dirty="0" err="1">
                          <a:effectLst/>
                        </a:rPr>
                        <a:t>διαδράσεις</a:t>
                      </a:r>
                      <a:r>
                        <a:rPr lang="el-GR" sz="2400" dirty="0">
                          <a:effectLst/>
                        </a:rPr>
                        <a:t> τους. Ιδιαίτερη προσοχή πρέπει να δοθεί στο κύριο εργαλείο αναπαράστασης (το χάρτη) και τα χωρικά ποιοτικά και ποσοτικά χαρακτηριστικά του τοπίου (να κατανοήσουν </a:t>
                      </a:r>
                      <a:r>
                        <a:rPr lang="el-GR" sz="2400" dirty="0">
                          <a:solidFill>
                            <a:srgbClr val="C00000"/>
                          </a:solidFill>
                          <a:effectLst/>
                        </a:rPr>
                        <a:t>την τοπογραφία, την κλίμακα, τη θέση, την απόσταση, τα όρια, την εγγύτητα</a:t>
                      </a:r>
                      <a:r>
                        <a:rPr lang="el-GR" sz="2400" dirty="0">
                          <a:effectLst/>
                        </a:rPr>
                        <a:t>, </a:t>
                      </a:r>
                      <a:r>
                        <a:rPr lang="el-GR" sz="2400" dirty="0" smtClean="0">
                          <a:effectLst/>
                        </a:rPr>
                        <a:t>κ.λπ</a:t>
                      </a:r>
                      <a:r>
                        <a:rPr lang="el-GR" sz="2400" dirty="0">
                          <a:effectLst/>
                        </a:rPr>
                        <a:t>).</a:t>
                      </a:r>
                      <a:endParaRPr lang="el-GR" sz="24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3093287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Εντοπισμός αδυναμιών</a:t>
            </a:r>
            <a:endParaRPr lang="el-GR" sz="4000" dirty="0"/>
          </a:p>
        </p:txBody>
      </p:sp>
      <p:graphicFrame>
        <p:nvGraphicFramePr>
          <p:cNvPr id="3" name="Table 2"/>
          <p:cNvGraphicFramePr>
            <a:graphicFrameLocks noGrp="1"/>
          </p:cNvGraphicFramePr>
          <p:nvPr>
            <p:extLst>
              <p:ext uri="{D42A27DB-BD31-4B8C-83A1-F6EECF244321}">
                <p14:modId xmlns:p14="http://schemas.microsoft.com/office/powerpoint/2010/main" xmlns="" val="3740232102"/>
              </p:ext>
            </p:extLst>
          </p:nvPr>
        </p:nvGraphicFramePr>
        <p:xfrm>
          <a:off x="446494" y="1700808"/>
          <a:ext cx="8240305" cy="4705731"/>
        </p:xfrm>
        <a:graphic>
          <a:graphicData uri="http://schemas.openxmlformats.org/drawingml/2006/table">
            <a:tbl>
              <a:tblPr firstRow="1" firstCol="1" bandRow="1">
                <a:tableStyleId>{5C22544A-7EE6-4342-B048-85BDC9FD1C3A}</a:tableStyleId>
              </a:tblPr>
              <a:tblGrid>
                <a:gridCol w="2037274"/>
                <a:gridCol w="6203031"/>
              </a:tblGrid>
              <a:tr h="4536504">
                <a:tc>
                  <a:txBody>
                    <a:bodyPr/>
                    <a:lstStyle/>
                    <a:p>
                      <a:pPr>
                        <a:lnSpc>
                          <a:spcPct val="107000"/>
                        </a:lnSpc>
                      </a:pPr>
                      <a:r>
                        <a:rPr lang="en-US" sz="2400" dirty="0">
                          <a:effectLst/>
                        </a:rPr>
                        <a:t>2.1 Propose preliminary explanations or hypotheses</a:t>
                      </a:r>
                      <a:endParaRPr lang="el-GR" sz="24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400" dirty="0">
                          <a:effectLst/>
                        </a:rPr>
                        <a:t>Ο καθηγητής καλείται να αναγνωρίσει πιθανές παρανοήσεις και αδυναμίες στην κατανόηση των μαθητών. </a:t>
                      </a:r>
                      <a:endParaRPr lang="el-GR" sz="2400" dirty="0" smtClean="0">
                        <a:effectLst/>
                      </a:endParaRPr>
                    </a:p>
                    <a:p>
                      <a:pPr>
                        <a:lnSpc>
                          <a:spcPct val="107000"/>
                        </a:lnSpc>
                      </a:pPr>
                      <a:endParaRPr lang="el-GR" sz="2400" dirty="0" smtClean="0">
                        <a:effectLst/>
                      </a:endParaRPr>
                    </a:p>
                    <a:p>
                      <a:pPr>
                        <a:lnSpc>
                          <a:spcPct val="107000"/>
                        </a:lnSpc>
                      </a:pPr>
                      <a:r>
                        <a:rPr lang="el-GR" sz="2400" dirty="0" smtClean="0">
                          <a:effectLst/>
                        </a:rPr>
                        <a:t>Θα </a:t>
                      </a:r>
                      <a:r>
                        <a:rPr lang="el-GR" sz="2400" dirty="0">
                          <a:effectLst/>
                        </a:rPr>
                        <a:t>πρέπει να δημιουργηθούν υποομάδες που θα ακολουθήσουν διαφορετικές προσεγγίσεις στην εξήγηση της αλλαγής της ακτογραμμής. </a:t>
                      </a:r>
                      <a:endParaRPr lang="el-GR" sz="2400" dirty="0" smtClean="0">
                        <a:effectLst/>
                      </a:endParaRPr>
                    </a:p>
                    <a:p>
                      <a:pPr>
                        <a:lnSpc>
                          <a:spcPct val="107000"/>
                        </a:lnSpc>
                      </a:pPr>
                      <a:endParaRPr lang="el-GR" sz="2400" dirty="0" smtClean="0">
                        <a:effectLst/>
                      </a:endParaRPr>
                    </a:p>
                    <a:p>
                      <a:pPr>
                        <a:lnSpc>
                          <a:spcPct val="107000"/>
                        </a:lnSpc>
                      </a:pPr>
                      <a:r>
                        <a:rPr lang="el-GR" sz="2400" dirty="0" smtClean="0">
                          <a:effectLst/>
                        </a:rPr>
                        <a:t>Στη </a:t>
                      </a:r>
                      <a:r>
                        <a:rPr lang="el-GR" sz="2400" dirty="0">
                          <a:effectLst/>
                        </a:rPr>
                        <a:t>συνέχεια θα πρέπει να συνδυάσει τις απαντήσεις των μαθητών και να  τις χρησιμοποιήσει στο σχεδιασμό των τελικών ερωτημάτων του σεναρίου.</a:t>
                      </a:r>
                      <a:endParaRPr lang="el-GR" sz="24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1512460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Προγραμματισμός και εκτέλεση έρευνας</a:t>
            </a:r>
            <a:endParaRPr lang="el-GR" sz="3600" dirty="0"/>
          </a:p>
        </p:txBody>
      </p:sp>
      <p:graphicFrame>
        <p:nvGraphicFramePr>
          <p:cNvPr id="3" name="Table 2"/>
          <p:cNvGraphicFramePr>
            <a:graphicFrameLocks noGrp="1"/>
          </p:cNvGraphicFramePr>
          <p:nvPr>
            <p:extLst>
              <p:ext uri="{D42A27DB-BD31-4B8C-83A1-F6EECF244321}">
                <p14:modId xmlns:p14="http://schemas.microsoft.com/office/powerpoint/2010/main" xmlns="" val="4279539295"/>
              </p:ext>
            </p:extLst>
          </p:nvPr>
        </p:nvGraphicFramePr>
        <p:xfrm>
          <a:off x="491544" y="1772816"/>
          <a:ext cx="8195255" cy="3816424"/>
        </p:xfrm>
        <a:graphic>
          <a:graphicData uri="http://schemas.openxmlformats.org/drawingml/2006/table">
            <a:tbl>
              <a:tblPr firstRow="1" firstCol="1" bandRow="1">
                <a:tableStyleId>{5C22544A-7EE6-4342-B048-85BDC9FD1C3A}</a:tableStyleId>
              </a:tblPr>
              <a:tblGrid>
                <a:gridCol w="1992224"/>
                <a:gridCol w="6203031"/>
              </a:tblGrid>
              <a:tr h="3816424">
                <a:tc>
                  <a:txBody>
                    <a:bodyPr/>
                    <a:lstStyle/>
                    <a:p>
                      <a:pPr>
                        <a:lnSpc>
                          <a:spcPct val="107000"/>
                        </a:lnSpc>
                      </a:pPr>
                      <a:r>
                        <a:rPr lang="en-US" sz="2400">
                          <a:effectLst/>
                        </a:rPr>
                        <a:t>2.2 Plan and conduct simple investigation</a:t>
                      </a:r>
                      <a:endParaRPr lang="el-GR" sz="2400" b="1">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400" dirty="0">
                          <a:effectLst/>
                        </a:rPr>
                        <a:t>Ο καθηγητής πρέπει να περιγράψει τις διαδικασίες και το υλικό που θα χρησιμοποιήσει για να οδηγήσει τους μαθητές στο να δώσουν επιστημονικά αποδεκτές απαντήσεις στα ερωτήματα που έχουν τεθεί. Σε αυτή τη φάση οι μαθητές είναι έτοιμοι για το επόμενο στάδιο, όπου μέσα από την δραστηριότητα θα οδηγηθούν στην επίλυση του προβλήματος. </a:t>
                      </a:r>
                      <a:endParaRPr lang="el-GR" sz="24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2186640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l-GR" sz="3600" dirty="0" smtClean="0"/>
              <a:t>Συλλογή αποδείξεων από παρατηρήσεις</a:t>
            </a:r>
            <a:endParaRPr lang="el-GR"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93413004"/>
              </p:ext>
            </p:extLst>
          </p:nvPr>
        </p:nvGraphicFramePr>
        <p:xfrm>
          <a:off x="828760" y="980729"/>
          <a:ext cx="7859216" cy="5553837"/>
        </p:xfrm>
        <a:graphic>
          <a:graphicData uri="http://schemas.openxmlformats.org/drawingml/2006/table">
            <a:tbl>
              <a:tblPr firstRow="1" firstCol="1" bandRow="1">
                <a:tableStyleId>{5C22544A-7EE6-4342-B048-85BDC9FD1C3A}</a:tableStyleId>
              </a:tblPr>
              <a:tblGrid>
                <a:gridCol w="862920"/>
                <a:gridCol w="1440160"/>
                <a:gridCol w="5556136"/>
              </a:tblGrid>
              <a:tr h="3456384">
                <a:tc>
                  <a:txBody>
                    <a:bodyPr/>
                    <a:lstStyle/>
                    <a:p>
                      <a:pPr>
                        <a:lnSpc>
                          <a:spcPct val="107000"/>
                        </a:lnSpc>
                      </a:pPr>
                      <a:r>
                        <a:rPr lang="en-US" sz="2000" dirty="0">
                          <a:effectLst/>
                        </a:rPr>
                        <a:t>VISIT</a:t>
                      </a:r>
                      <a:endParaRPr lang="el-GR" sz="20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n-US" sz="2000" dirty="0">
                          <a:effectLst/>
                        </a:rPr>
                        <a:t>3.1 Gather evidence from observation</a:t>
                      </a:r>
                      <a:endParaRPr lang="el-GR" sz="20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000" dirty="0">
                          <a:effectLst/>
                        </a:rPr>
                        <a:t>Αυτό είναι το κύριο τμήμα μελέτης, τεκμηρίωσης και πρόβλεψης της </a:t>
                      </a:r>
                      <a:r>
                        <a:rPr lang="el-GR" sz="2000" dirty="0" err="1">
                          <a:effectLst/>
                        </a:rPr>
                        <a:t>χωροχρονικής</a:t>
                      </a:r>
                      <a:r>
                        <a:rPr lang="el-GR" sz="2000" dirty="0">
                          <a:effectLst/>
                        </a:rPr>
                        <a:t> αλλαγής </a:t>
                      </a:r>
                      <a:r>
                        <a:rPr lang="el-GR" sz="2000" dirty="0" smtClean="0">
                          <a:effectLst/>
                        </a:rPr>
                        <a:t>στο </a:t>
                      </a:r>
                      <a:r>
                        <a:rPr lang="el-GR" sz="2000" dirty="0">
                          <a:effectLst/>
                        </a:rPr>
                        <a:t>Αιγαίο πέλαγος και της δημιουργίας ενός μελλοντικού χάρτη</a:t>
                      </a:r>
                      <a:r>
                        <a:rPr lang="el-GR" sz="2000" dirty="0" smtClean="0">
                          <a:effectLst/>
                        </a:rPr>
                        <a:t>.</a:t>
                      </a:r>
                    </a:p>
                    <a:p>
                      <a:pPr>
                        <a:lnSpc>
                          <a:spcPct val="107000"/>
                        </a:lnSpc>
                      </a:pPr>
                      <a:endParaRPr lang="el-GR" sz="2000" dirty="0">
                        <a:effectLst/>
                      </a:endParaRPr>
                    </a:p>
                    <a:p>
                      <a:pPr>
                        <a:lnSpc>
                          <a:spcPct val="107000"/>
                        </a:lnSpc>
                      </a:pPr>
                      <a:r>
                        <a:rPr lang="el-GR" sz="2000" dirty="0">
                          <a:effectLst/>
                        </a:rPr>
                        <a:t>Ο καθηγητής θα αναζητήσει στην πλατφόρμα και στο διαδίκτυο παρόμοια ή σχετιζόμενα εκπαιδευτικά μονοπάτια (</a:t>
                      </a:r>
                      <a:r>
                        <a:rPr lang="en-US" sz="2000" dirty="0">
                          <a:effectLst/>
                        </a:rPr>
                        <a:t>educational pathways</a:t>
                      </a:r>
                      <a:r>
                        <a:rPr lang="el-GR" sz="2000" dirty="0" smtClean="0">
                          <a:effectLst/>
                        </a:rPr>
                        <a:t>).</a:t>
                      </a:r>
                    </a:p>
                    <a:p>
                      <a:pPr>
                        <a:lnSpc>
                          <a:spcPct val="107000"/>
                        </a:lnSpc>
                      </a:pPr>
                      <a:endParaRPr lang="el-GR" sz="2000" dirty="0">
                        <a:effectLst/>
                      </a:endParaRPr>
                    </a:p>
                    <a:p>
                      <a:pPr>
                        <a:lnSpc>
                          <a:spcPct val="107000"/>
                        </a:lnSpc>
                      </a:pPr>
                      <a:r>
                        <a:rPr lang="el-GR" sz="2000" dirty="0">
                          <a:effectLst/>
                        </a:rPr>
                        <a:t>Θα καθορίσει το εύρος της πληροφορίας και την εμβάθυνση μέσα από τις χωρικές και μη χωρικές έννοιες που θα επιλέξει, σε σχέση με τα χαρακτηριστικά της ομάδας που θα συμμετέχει στην πραγματοποίηση του σεναρίου (ηλικία, υπόβαθρο, ενδιαφέρον</a:t>
                      </a:r>
                      <a:r>
                        <a:rPr lang="el-GR" sz="2000" dirty="0" smtClean="0">
                          <a:effectLst/>
                        </a:rPr>
                        <a:t>).</a:t>
                      </a:r>
                    </a:p>
                    <a:p>
                      <a:pPr>
                        <a:lnSpc>
                          <a:spcPct val="107000"/>
                        </a:lnSpc>
                      </a:pPr>
                      <a:endParaRPr lang="el-GR" sz="2000" dirty="0">
                        <a:effectLst/>
                      </a:endParaRPr>
                    </a:p>
                    <a:p>
                      <a:pPr>
                        <a:lnSpc>
                          <a:spcPct val="107000"/>
                        </a:lnSpc>
                      </a:pPr>
                      <a:endParaRPr lang="el-GR" sz="20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104968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l-GR" sz="3600" dirty="0" smtClean="0"/>
              <a:t>Συλλογή αποδείξεων από παρατηρήσεις</a:t>
            </a:r>
            <a:endParaRPr lang="el-GR"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06672781"/>
              </p:ext>
            </p:extLst>
          </p:nvPr>
        </p:nvGraphicFramePr>
        <p:xfrm>
          <a:off x="828760" y="980728"/>
          <a:ext cx="7859216" cy="5760639"/>
        </p:xfrm>
        <a:graphic>
          <a:graphicData uri="http://schemas.openxmlformats.org/drawingml/2006/table">
            <a:tbl>
              <a:tblPr firstRow="1" firstCol="1" bandRow="1">
                <a:tableStyleId>{5C22544A-7EE6-4342-B048-85BDC9FD1C3A}</a:tableStyleId>
              </a:tblPr>
              <a:tblGrid>
                <a:gridCol w="862920"/>
                <a:gridCol w="1512168"/>
                <a:gridCol w="5484128"/>
              </a:tblGrid>
              <a:tr h="5760639">
                <a:tc>
                  <a:txBody>
                    <a:bodyPr/>
                    <a:lstStyle/>
                    <a:p>
                      <a:pPr>
                        <a:lnSpc>
                          <a:spcPct val="107000"/>
                        </a:lnSpc>
                      </a:pPr>
                      <a:r>
                        <a:rPr lang="en-US" sz="2000" dirty="0">
                          <a:effectLst/>
                        </a:rPr>
                        <a:t>VISIT</a:t>
                      </a:r>
                      <a:endParaRPr lang="el-GR" sz="20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n-US" sz="2000" dirty="0">
                          <a:effectLst/>
                        </a:rPr>
                        <a:t>3.1 Gather evidence from observation</a:t>
                      </a:r>
                      <a:endParaRPr lang="el-GR" sz="20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000" dirty="0" smtClean="0">
                          <a:effectLst/>
                        </a:rPr>
                        <a:t>Ο </a:t>
                      </a:r>
                      <a:r>
                        <a:rPr lang="el-GR" sz="2000" dirty="0">
                          <a:effectLst/>
                        </a:rPr>
                        <a:t>καθηγητής θα ορίσει το προτεινόμενο νέο εκπαιδευτικό μονοπάτι χρησιμοποιώντας τα εργαλεία της πλατφόρμας: τις συνδέσεις των σχετικών εννοιών, τις διαθέσιμες πηγές και άλλα υπάρχοντα εκπαιδευτικά μονοπάτια</a:t>
                      </a:r>
                      <a:r>
                        <a:rPr lang="el-GR" sz="2000" dirty="0" smtClean="0">
                          <a:effectLst/>
                        </a:rPr>
                        <a:t>.</a:t>
                      </a:r>
                    </a:p>
                    <a:p>
                      <a:pPr>
                        <a:lnSpc>
                          <a:spcPct val="107000"/>
                        </a:lnSpc>
                      </a:pPr>
                      <a:endParaRPr lang="el-GR" sz="2000" dirty="0">
                        <a:effectLst/>
                      </a:endParaRPr>
                    </a:p>
                    <a:p>
                      <a:pPr>
                        <a:lnSpc>
                          <a:spcPct val="107000"/>
                        </a:lnSpc>
                      </a:pPr>
                      <a:r>
                        <a:rPr lang="el-GR" sz="2000" dirty="0">
                          <a:effectLst/>
                        </a:rPr>
                        <a:t>Επίσης θα ορίσει τα κριτήρια (ίδια ή διαφορετικά) για τις υποομάδες των μαθητών για να τους παρακολουθεί και να τους βοηθά στη διάρκεια της άσκησης καθοδηγώντας τους ως προς τη μεθοδολογία και τα τεχνολογικά </a:t>
                      </a:r>
                      <a:r>
                        <a:rPr lang="el-GR" sz="2000" dirty="0" smtClean="0">
                          <a:effectLst/>
                        </a:rPr>
                        <a:t>εργαλεία που τους προσφέρονται.</a:t>
                      </a:r>
                      <a:endParaRPr lang="el-GR" sz="20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237468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r>
              <a:rPr lang="el-GR" sz="3100" dirty="0" smtClean="0"/>
              <a:t>Εργαλεία ανάπτυξης συλλογιστικών διεργασιών</a:t>
            </a:r>
            <a:r>
              <a:rPr lang="el-GR" dirty="0" smtClean="0"/>
              <a:t> </a:t>
            </a:r>
            <a:endParaRPr lang="el-GR" sz="2700" dirty="0"/>
          </a:p>
        </p:txBody>
      </p:sp>
      <p:sp>
        <p:nvSpPr>
          <p:cNvPr id="3" name="Content Placeholder 2"/>
          <p:cNvSpPr>
            <a:spLocks noGrp="1"/>
          </p:cNvSpPr>
          <p:nvPr>
            <p:ph idx="1"/>
          </p:nvPr>
        </p:nvSpPr>
        <p:spPr>
          <a:xfrm>
            <a:off x="1259632" y="1417638"/>
            <a:ext cx="7427168" cy="604664"/>
          </a:xfrm>
        </p:spPr>
        <p:txBody>
          <a:bodyPr>
            <a:normAutofit/>
          </a:bodyPr>
          <a:lstStyle/>
          <a:p>
            <a:r>
              <a:rPr lang="en-US" sz="2400" dirty="0">
                <a:hlinkClick r:id="rId2"/>
              </a:rPr>
              <a:t>Sea Level </a:t>
            </a:r>
            <a:r>
              <a:rPr lang="en-US" sz="2400" dirty="0" smtClean="0">
                <a:hlinkClick r:id="rId2"/>
              </a:rPr>
              <a:t>Trends</a:t>
            </a:r>
            <a:r>
              <a:rPr lang="en-US" sz="2400" dirty="0"/>
              <a:t> </a:t>
            </a:r>
            <a:r>
              <a:rPr lang="en-US" sz="2400" dirty="0" smtClean="0"/>
              <a:t>- NOOA </a:t>
            </a:r>
            <a:r>
              <a:rPr lang="en-US" sz="2400" dirty="0"/>
              <a:t>Tides and Currents</a:t>
            </a:r>
            <a:endParaRPr lang="el-GR" sz="2400" u="sng" dirty="0"/>
          </a:p>
          <a:p>
            <a:endParaRPr lang="el-GR" sz="2400" dirty="0"/>
          </a:p>
        </p:txBody>
      </p:sp>
      <p:pic>
        <p:nvPicPr>
          <p:cNvPr id="4" name="Picture 3"/>
          <p:cNvPicPr>
            <a:picLocks noChangeAspect="1"/>
          </p:cNvPicPr>
          <p:nvPr/>
        </p:nvPicPr>
        <p:blipFill rotWithShape="1">
          <a:blip r:embed="rId3" cstate="print"/>
          <a:srcRect l="22985" t="7390" r="8572" b="14458"/>
          <a:stretch/>
        </p:blipFill>
        <p:spPr>
          <a:xfrm>
            <a:off x="683568" y="1772816"/>
            <a:ext cx="7643192" cy="4906741"/>
          </a:xfrm>
          <a:prstGeom prst="rect">
            <a:avLst/>
          </a:prstGeom>
        </p:spPr>
      </p:pic>
    </p:spTree>
    <p:extLst>
      <p:ext uri="{BB962C8B-B14F-4D97-AF65-F5344CB8AC3E}">
        <p14:creationId xmlns:p14="http://schemas.microsoft.com/office/powerpoint/2010/main" xmlns="" val="320054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Εργαλεία ανάπτυξης συλλογιστικών διεργασιών </a:t>
            </a:r>
            <a:endParaRPr lang="el-GR" sz="3200" dirty="0"/>
          </a:p>
        </p:txBody>
      </p:sp>
      <p:sp>
        <p:nvSpPr>
          <p:cNvPr id="3" name="Content Placeholder 2"/>
          <p:cNvSpPr>
            <a:spLocks noGrp="1"/>
          </p:cNvSpPr>
          <p:nvPr>
            <p:ph idx="1"/>
          </p:nvPr>
        </p:nvSpPr>
        <p:spPr/>
        <p:txBody>
          <a:bodyPr/>
          <a:lstStyle/>
          <a:p>
            <a:r>
              <a:rPr lang="en-US" dirty="0" smtClean="0"/>
              <a:t>Flood </a:t>
            </a:r>
            <a:r>
              <a:rPr lang="en-US" dirty="0"/>
              <a:t>maps </a:t>
            </a:r>
            <a:r>
              <a:rPr lang="en-US" dirty="0">
                <a:hlinkClick r:id="rId2"/>
              </a:rPr>
              <a:t>http://flood.firetree.net</a:t>
            </a:r>
            <a:r>
              <a:rPr lang="en-US" dirty="0" smtClean="0">
                <a:hlinkClick r:id="rId2"/>
              </a:rPr>
              <a:t>/</a:t>
            </a:r>
            <a:r>
              <a:rPr lang="en-US" dirty="0" smtClean="0"/>
              <a:t> </a:t>
            </a:r>
          </a:p>
          <a:p>
            <a:endParaRPr lang="el-GR" u="sng" dirty="0"/>
          </a:p>
          <a:p>
            <a:endParaRPr lang="el-GR" dirty="0"/>
          </a:p>
        </p:txBody>
      </p:sp>
      <p:pic>
        <p:nvPicPr>
          <p:cNvPr id="4" name="Picture 3"/>
          <p:cNvPicPr>
            <a:picLocks noChangeAspect="1"/>
          </p:cNvPicPr>
          <p:nvPr/>
        </p:nvPicPr>
        <p:blipFill rotWithShape="1">
          <a:blip r:embed="rId3" cstate="print"/>
          <a:srcRect l="-363" t="13579" r="1" b="14563"/>
          <a:stretch/>
        </p:blipFill>
        <p:spPr>
          <a:xfrm>
            <a:off x="71500" y="2486811"/>
            <a:ext cx="9001000" cy="3623328"/>
          </a:xfrm>
          <a:prstGeom prst="rect">
            <a:avLst/>
          </a:prstGeom>
        </p:spPr>
      </p:pic>
    </p:spTree>
    <p:extLst>
      <p:ext uri="{BB962C8B-B14F-4D97-AF65-F5344CB8AC3E}">
        <p14:creationId xmlns:p14="http://schemas.microsoft.com/office/powerpoint/2010/main" xmlns="" val="35000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Αποδείξεις – Συμπεράσματα</a:t>
            </a:r>
            <a:endParaRPr lang="el-GR"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48270866"/>
              </p:ext>
            </p:extLst>
          </p:nvPr>
        </p:nvGraphicFramePr>
        <p:xfrm>
          <a:off x="611560" y="2719546"/>
          <a:ext cx="8075240" cy="2748915"/>
        </p:xfrm>
        <a:graphic>
          <a:graphicData uri="http://schemas.openxmlformats.org/drawingml/2006/table">
            <a:tbl>
              <a:tblPr firstRow="1" firstCol="1" bandRow="1">
                <a:tableStyleId>{5C22544A-7EE6-4342-B048-85BDC9FD1C3A}</a:tableStyleId>
              </a:tblPr>
              <a:tblGrid>
                <a:gridCol w="2592288"/>
                <a:gridCol w="5482952"/>
              </a:tblGrid>
              <a:tr h="2287270">
                <a:tc>
                  <a:txBody>
                    <a:bodyPr/>
                    <a:lstStyle/>
                    <a:p>
                      <a:pPr>
                        <a:lnSpc>
                          <a:spcPct val="107000"/>
                        </a:lnSpc>
                      </a:pPr>
                      <a:r>
                        <a:rPr lang="en-US" sz="2800">
                          <a:effectLst/>
                        </a:rPr>
                        <a:t>4.1 Explanation based on evidence</a:t>
                      </a:r>
                      <a:endParaRPr lang="el-GR" sz="2800" b="1">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800" dirty="0">
                          <a:effectLst/>
                        </a:rPr>
                        <a:t>Ο καθηγητής θα παρατηρεί την πρόοδο της υλοποίησης και θα συντονίζει τη συζήτηση μέσα στην τάξη για τις προσεγγίσεις των υποομάδων και τα αποτελέσματά τους.</a:t>
                      </a:r>
                      <a:endParaRPr lang="el-GR" sz="28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367048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69919099"/>
              </p:ext>
            </p:extLst>
          </p:nvPr>
        </p:nvGraphicFramePr>
        <p:xfrm>
          <a:off x="467544" y="620688"/>
          <a:ext cx="8496944" cy="5515733"/>
        </p:xfrm>
        <a:graphic>
          <a:graphicData uri="http://schemas.openxmlformats.org/drawingml/2006/table">
            <a:tbl>
              <a:tblPr firstRow="1" firstCol="1" bandRow="1">
                <a:tableStyleId>{5C22544A-7EE6-4342-B048-85BDC9FD1C3A}</a:tableStyleId>
              </a:tblPr>
              <a:tblGrid>
                <a:gridCol w="792088"/>
                <a:gridCol w="1728192"/>
                <a:gridCol w="5976664"/>
              </a:tblGrid>
              <a:tr h="5515733">
                <a:tc>
                  <a:txBody>
                    <a:bodyPr/>
                    <a:lstStyle/>
                    <a:p>
                      <a:pPr>
                        <a:lnSpc>
                          <a:spcPct val="107000"/>
                        </a:lnSpc>
                      </a:pPr>
                      <a:r>
                        <a:rPr lang="en-US" sz="2000" dirty="0">
                          <a:effectLst/>
                        </a:rPr>
                        <a:t>POST-VISIT</a:t>
                      </a:r>
                      <a:endParaRPr lang="el-GR" sz="20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n-US" sz="2000" dirty="0">
                          <a:effectLst/>
                        </a:rPr>
                        <a:t>5.1 Communicate explanation</a:t>
                      </a:r>
                      <a:endParaRPr lang="el-GR" sz="20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000" dirty="0">
                          <a:effectLst/>
                        </a:rPr>
                        <a:t>Σε αυτό το στάδιο ο καθηγητής θα καθοδηγήσει τις υποομάδες των μαθητών στην σύνταξη </a:t>
                      </a:r>
                      <a:r>
                        <a:rPr lang="el-GR" sz="2000" dirty="0">
                          <a:solidFill>
                            <a:srgbClr val="C00000"/>
                          </a:solidFill>
                          <a:effectLst/>
                        </a:rPr>
                        <a:t>ενός κειμένου με τα στάδια της εργασίας τους και τα αποτελέσματά τους</a:t>
                      </a:r>
                      <a:r>
                        <a:rPr lang="el-GR" sz="2000" dirty="0">
                          <a:effectLst/>
                        </a:rPr>
                        <a:t>. </a:t>
                      </a:r>
                      <a:endParaRPr lang="el-GR" sz="2000" dirty="0" smtClean="0">
                        <a:effectLst/>
                      </a:endParaRPr>
                    </a:p>
                    <a:p>
                      <a:pPr>
                        <a:lnSpc>
                          <a:spcPct val="107000"/>
                        </a:lnSpc>
                      </a:pPr>
                      <a:endParaRPr lang="el-GR" sz="2000" dirty="0" smtClean="0">
                        <a:effectLst/>
                      </a:endParaRPr>
                    </a:p>
                    <a:p>
                      <a:pPr>
                        <a:lnSpc>
                          <a:spcPct val="107000"/>
                        </a:lnSpc>
                      </a:pPr>
                      <a:r>
                        <a:rPr lang="el-GR" sz="2000" dirty="0" smtClean="0">
                          <a:effectLst/>
                        </a:rPr>
                        <a:t>Οι </a:t>
                      </a:r>
                      <a:r>
                        <a:rPr lang="el-GR" sz="2000" dirty="0">
                          <a:effectLst/>
                        </a:rPr>
                        <a:t>υποομάδες θα παρουσιάσουν τις εργασίες τους στην τάξη. Ο καθηγητής καθοδηγείται με υλικό και πηγές (ήδη διαθέσιμα) ώστε να βοηθήσει τους μαθητές να εξοικειωθούν </a:t>
                      </a:r>
                      <a:r>
                        <a:rPr lang="el-GR" sz="2000" dirty="0" smtClean="0">
                          <a:effectLst/>
                        </a:rPr>
                        <a:t> </a:t>
                      </a:r>
                      <a:r>
                        <a:rPr lang="el-GR" sz="2000" dirty="0">
                          <a:effectLst/>
                        </a:rPr>
                        <a:t>με τη </a:t>
                      </a:r>
                      <a:r>
                        <a:rPr lang="el-GR" sz="2000" dirty="0">
                          <a:solidFill>
                            <a:srgbClr val="C00000"/>
                          </a:solidFill>
                          <a:effectLst/>
                        </a:rPr>
                        <a:t>συγγραφή επιστημονικών κειμένων</a:t>
                      </a:r>
                      <a:r>
                        <a:rPr lang="el-GR" sz="2000" dirty="0">
                          <a:effectLst/>
                        </a:rPr>
                        <a:t>. </a:t>
                      </a:r>
                      <a:endParaRPr lang="el-GR" sz="2000" dirty="0" smtClean="0">
                        <a:effectLst/>
                      </a:endParaRPr>
                    </a:p>
                    <a:p>
                      <a:pPr>
                        <a:lnSpc>
                          <a:spcPct val="107000"/>
                        </a:lnSpc>
                      </a:pPr>
                      <a:endParaRPr lang="el-GR" sz="2000" dirty="0">
                        <a:effectLst/>
                      </a:endParaRPr>
                    </a:p>
                    <a:p>
                      <a:pPr>
                        <a:lnSpc>
                          <a:spcPct val="107000"/>
                        </a:lnSpc>
                      </a:pPr>
                      <a:r>
                        <a:rPr lang="el-GR" sz="2000" dirty="0">
                          <a:effectLst/>
                        </a:rPr>
                        <a:t>Τα αποτελέσματα θα παρουσιαστούν με </a:t>
                      </a:r>
                      <a:r>
                        <a:rPr lang="el-GR" sz="2000" dirty="0">
                          <a:solidFill>
                            <a:srgbClr val="C00000"/>
                          </a:solidFill>
                          <a:effectLst/>
                        </a:rPr>
                        <a:t>οπτικά μέσα και τεχνική έκθεση</a:t>
                      </a:r>
                      <a:r>
                        <a:rPr lang="el-GR" sz="2000" dirty="0" smtClean="0">
                          <a:effectLst/>
                        </a:rPr>
                        <a:t>.</a:t>
                      </a:r>
                    </a:p>
                    <a:p>
                      <a:pPr>
                        <a:lnSpc>
                          <a:spcPct val="107000"/>
                        </a:lnSpc>
                      </a:pPr>
                      <a:endParaRPr lang="el-GR" sz="2000" dirty="0">
                        <a:effectLst/>
                      </a:endParaRPr>
                    </a:p>
                    <a:p>
                      <a:pPr>
                        <a:lnSpc>
                          <a:spcPct val="107000"/>
                        </a:lnSpc>
                      </a:pPr>
                      <a:r>
                        <a:rPr lang="el-GR" sz="2000" dirty="0">
                          <a:effectLst/>
                        </a:rPr>
                        <a:t>Σε αυτό το στάδιο ο καθηγητής οργανώνει </a:t>
                      </a:r>
                      <a:r>
                        <a:rPr lang="el-GR" sz="2000" dirty="0">
                          <a:solidFill>
                            <a:srgbClr val="C00000"/>
                          </a:solidFill>
                          <a:effectLst/>
                        </a:rPr>
                        <a:t>διαγωνισμό </a:t>
                      </a:r>
                      <a:r>
                        <a:rPr lang="el-GR" sz="2000" dirty="0">
                          <a:effectLst/>
                        </a:rPr>
                        <a:t>τεχνικής έκθεσης και οπτικής παρουσίασης.</a:t>
                      </a:r>
                      <a:endParaRPr lang="el-GR" sz="20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411904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92" y="548680"/>
            <a:ext cx="8229600" cy="1143000"/>
          </a:xfrm>
        </p:spPr>
        <p:txBody>
          <a:bodyPr>
            <a:normAutofit/>
          </a:bodyPr>
          <a:lstStyle/>
          <a:p>
            <a:r>
              <a:rPr lang="el-GR" dirty="0"/>
              <a:t>Τίτλος εκπαιδευτικού </a:t>
            </a:r>
            <a:r>
              <a:rPr lang="el-GR" dirty="0" smtClean="0"/>
              <a:t>μονοπατιού</a:t>
            </a:r>
            <a:endParaRPr lang="el-GR" dirty="0"/>
          </a:p>
        </p:txBody>
      </p:sp>
      <p:sp>
        <p:nvSpPr>
          <p:cNvPr id="3" name="Content Placeholder 2"/>
          <p:cNvSpPr>
            <a:spLocks noGrp="1"/>
          </p:cNvSpPr>
          <p:nvPr>
            <p:ph idx="1"/>
          </p:nvPr>
        </p:nvSpPr>
        <p:spPr>
          <a:xfrm>
            <a:off x="457200" y="2636912"/>
            <a:ext cx="8229600" cy="1612776"/>
          </a:xfrm>
        </p:spPr>
        <p:txBody>
          <a:bodyPr>
            <a:normAutofit/>
          </a:bodyPr>
          <a:lstStyle/>
          <a:p>
            <a:pPr marL="0" indent="0" algn="ctr">
              <a:buNone/>
            </a:pPr>
            <a:r>
              <a:rPr lang="el-GR" sz="4000" dirty="0" err="1" smtClean="0">
                <a:solidFill>
                  <a:schemeClr val="accent1"/>
                </a:solidFill>
              </a:rPr>
              <a:t>Χωροχρονική</a:t>
            </a:r>
            <a:r>
              <a:rPr lang="el-GR" sz="4000" dirty="0" smtClean="0">
                <a:solidFill>
                  <a:schemeClr val="accent1"/>
                </a:solidFill>
              </a:rPr>
              <a:t> εξέλιξη</a:t>
            </a:r>
          </a:p>
          <a:p>
            <a:pPr marL="0" indent="0" algn="ctr">
              <a:buNone/>
            </a:pPr>
            <a:r>
              <a:rPr lang="el-GR" sz="4000" dirty="0" smtClean="0">
                <a:solidFill>
                  <a:schemeClr val="accent1"/>
                </a:solidFill>
              </a:rPr>
              <a:t>του </a:t>
            </a:r>
            <a:r>
              <a:rPr lang="el-GR" sz="4000" dirty="0">
                <a:solidFill>
                  <a:schemeClr val="accent1"/>
                </a:solidFill>
              </a:rPr>
              <a:t>Αιγαίου Αρχιπελάγους</a:t>
            </a:r>
          </a:p>
          <a:p>
            <a:pPr marL="0" indent="0">
              <a:buNone/>
            </a:pPr>
            <a:endParaRPr lang="el-GR" sz="3600" dirty="0"/>
          </a:p>
        </p:txBody>
      </p:sp>
    </p:spTree>
    <p:extLst>
      <p:ext uri="{BB962C8B-B14F-4D97-AF65-F5344CB8AC3E}">
        <p14:creationId xmlns:p14="http://schemas.microsoft.com/office/powerpoint/2010/main" xmlns="" val="2889994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155854223"/>
              </p:ext>
            </p:extLst>
          </p:nvPr>
        </p:nvGraphicFramePr>
        <p:xfrm>
          <a:off x="611560" y="1196752"/>
          <a:ext cx="7992888" cy="4787126"/>
        </p:xfrm>
        <a:graphic>
          <a:graphicData uri="http://schemas.openxmlformats.org/drawingml/2006/table">
            <a:tbl>
              <a:tblPr firstRow="1" firstCol="1" bandRow="1">
                <a:tableStyleId>{5C22544A-7EE6-4342-B048-85BDC9FD1C3A}</a:tableStyleId>
              </a:tblPr>
              <a:tblGrid>
                <a:gridCol w="2518202"/>
                <a:gridCol w="5474686"/>
              </a:tblGrid>
              <a:tr h="4787126">
                <a:tc>
                  <a:txBody>
                    <a:bodyPr/>
                    <a:lstStyle/>
                    <a:p>
                      <a:pPr>
                        <a:lnSpc>
                          <a:spcPct val="107000"/>
                        </a:lnSpc>
                      </a:pPr>
                      <a:r>
                        <a:rPr lang="en-US" sz="2400" dirty="0">
                          <a:effectLst/>
                        </a:rPr>
                        <a:t>Follow-up activities and materials</a:t>
                      </a:r>
                      <a:endParaRPr lang="el-GR" sz="2400" b="1" dirty="0">
                        <a:effectLst/>
                        <a:latin typeface="Calibri" panose="020F0502020204030204" pitchFamily="34" charset="0"/>
                        <a:ea typeface="Times New Roman" panose="02020603050405020304" pitchFamily="18" charset="0"/>
                      </a:endParaRPr>
                    </a:p>
                  </a:txBody>
                  <a:tcPr marL="48895" marR="48895" marT="9525" marB="0"/>
                </a:tc>
                <a:tc>
                  <a:txBody>
                    <a:bodyPr/>
                    <a:lstStyle/>
                    <a:p>
                      <a:pPr>
                        <a:lnSpc>
                          <a:spcPct val="107000"/>
                        </a:lnSpc>
                      </a:pPr>
                      <a:r>
                        <a:rPr lang="el-GR" sz="2400" dirty="0">
                          <a:effectLst/>
                        </a:rPr>
                        <a:t>Αυτό περιλαμβάνει τη σύνταξη έκθεσης </a:t>
                      </a:r>
                      <a:r>
                        <a:rPr lang="el-GR" sz="2400" dirty="0" err="1">
                          <a:effectLst/>
                        </a:rPr>
                        <a:t>αυτοαξιολόγησης</a:t>
                      </a:r>
                      <a:r>
                        <a:rPr lang="el-GR" sz="2400" dirty="0">
                          <a:effectLst/>
                        </a:rPr>
                        <a:t> μετά το πέρας της δραστηριότητας, η οποία αναφέρεται στην εμπειρία χρήσης εκπαιδευτικών μονοπατιών, και τη νέα γνώση που αποκτήθηκε με τη χρήση των εργαλείων του </a:t>
                      </a:r>
                      <a:r>
                        <a:rPr lang="en-US" sz="2400" dirty="0">
                          <a:effectLst/>
                        </a:rPr>
                        <a:t>GEOTHNK</a:t>
                      </a:r>
                      <a:r>
                        <a:rPr lang="el-GR" sz="2400" dirty="0">
                          <a:effectLst/>
                        </a:rPr>
                        <a:t>, σχολιάζει και αξιολογεί την λειτουργικότητα της πλατφόρμας. </a:t>
                      </a:r>
                    </a:p>
                    <a:p>
                      <a:pPr>
                        <a:lnSpc>
                          <a:spcPct val="107000"/>
                        </a:lnSpc>
                      </a:pPr>
                      <a:r>
                        <a:rPr lang="el-GR" sz="2400" dirty="0">
                          <a:effectLst/>
                        </a:rPr>
                        <a:t> </a:t>
                      </a:r>
                      <a:endParaRPr lang="el-GR" sz="2400" b="1" dirty="0">
                        <a:effectLst/>
                        <a:latin typeface="Calibri" panose="020F0502020204030204" pitchFamily="34" charset="0"/>
                        <a:ea typeface="Times New Roman" panose="02020603050405020304" pitchFamily="18" charset="0"/>
                      </a:endParaRPr>
                    </a:p>
                  </a:txBody>
                  <a:tcPr marL="48895" marR="48895" marT="9525" marB="0"/>
                </a:tc>
              </a:tr>
            </a:tbl>
          </a:graphicData>
        </a:graphic>
      </p:graphicFrame>
    </p:spTree>
    <p:extLst>
      <p:ext uri="{BB962C8B-B14F-4D97-AF65-F5344CB8AC3E}">
        <p14:creationId xmlns:p14="http://schemas.microsoft.com/office/powerpoint/2010/main" xmlns="" val="3998288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299F69-AEF0-417A-B4AD-BE5D829ACF1A}" type="slidenum">
              <a:rPr lang="el-GR" smtClean="0"/>
              <a:pPr/>
              <a:t>21</a:t>
            </a:fld>
            <a:endParaRPr lang="el-GR"/>
          </a:p>
        </p:txBody>
      </p:sp>
      <p:pic>
        <p:nvPicPr>
          <p:cNvPr id="1026" name="Picture 2" descr="C:\Users\eleni\Dropbox\Screenshots\Screenshot 2014-05-30 14.52.15.png"/>
          <p:cNvPicPr>
            <a:picLocks noChangeAspect="1" noChangeArrowheads="1"/>
          </p:cNvPicPr>
          <p:nvPr/>
        </p:nvPicPr>
        <p:blipFill>
          <a:blip r:embed="rId2" cstate="print"/>
          <a:srcRect/>
          <a:stretch>
            <a:fillRect/>
          </a:stretch>
        </p:blipFill>
        <p:spPr bwMode="auto">
          <a:xfrm>
            <a:off x="899592" y="587852"/>
            <a:ext cx="7652949" cy="5987827"/>
          </a:xfrm>
          <a:prstGeom prst="rect">
            <a:avLst/>
          </a:prstGeom>
          <a:noFill/>
        </p:spPr>
      </p:pic>
      <p:sp>
        <p:nvSpPr>
          <p:cNvPr id="6" name="Rectangle 5"/>
          <p:cNvSpPr/>
          <p:nvPr/>
        </p:nvSpPr>
        <p:spPr>
          <a:xfrm>
            <a:off x="5804944" y="188640"/>
            <a:ext cx="3339056" cy="369332"/>
          </a:xfrm>
          <a:prstGeom prst="rect">
            <a:avLst/>
          </a:prstGeom>
        </p:spPr>
        <p:txBody>
          <a:bodyPr wrap="none">
            <a:spAutoFit/>
          </a:bodyPr>
          <a:lstStyle/>
          <a:p>
            <a:r>
              <a:rPr lang="en-US" dirty="0" smtClean="0">
                <a:hlinkClick r:id="rId3"/>
              </a:rPr>
              <a:t>http://www.geothink-project.eu/</a:t>
            </a:r>
            <a:r>
              <a:rPr lang="en-US" dirty="0" smtClean="0"/>
              <a:t> </a:t>
            </a:r>
            <a:endParaRPr lang="el-GR" dirty="0"/>
          </a:p>
        </p:txBody>
      </p:sp>
    </p:spTree>
    <p:extLst>
      <p:ext uri="{BB962C8B-B14F-4D97-AF65-F5344CB8AC3E}">
        <p14:creationId xmlns:p14="http://schemas.microsoft.com/office/powerpoint/2010/main" xmlns="" val="263320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299F69-AEF0-417A-B4AD-BE5D829ACF1A}" type="slidenum">
              <a:rPr lang="el-GR" smtClean="0"/>
              <a:pPr/>
              <a:t>22</a:t>
            </a:fld>
            <a:endParaRPr lang="el-GR"/>
          </a:p>
        </p:txBody>
      </p:sp>
      <p:sp>
        <p:nvSpPr>
          <p:cNvPr id="5" name="Rectangle 4"/>
          <p:cNvSpPr/>
          <p:nvPr/>
        </p:nvSpPr>
        <p:spPr>
          <a:xfrm>
            <a:off x="0" y="332656"/>
            <a:ext cx="8460432" cy="369332"/>
          </a:xfrm>
          <a:prstGeom prst="rect">
            <a:avLst/>
          </a:prstGeom>
        </p:spPr>
        <p:txBody>
          <a:bodyPr wrap="square">
            <a:spAutoFit/>
          </a:bodyPr>
          <a:lstStyle/>
          <a:p>
            <a:r>
              <a:rPr lang="fr-FR" dirty="0" smtClean="0">
                <a:hlinkClick r:id="rId2"/>
              </a:rPr>
              <a:t>http://portal.opendiscoveryspace.eu/community/geothink-community-400866</a:t>
            </a:r>
            <a:r>
              <a:rPr lang="fr-FR" dirty="0" smtClean="0"/>
              <a:t> </a:t>
            </a:r>
            <a:endParaRPr lang="el-GR" dirty="0"/>
          </a:p>
        </p:txBody>
      </p:sp>
      <p:pic>
        <p:nvPicPr>
          <p:cNvPr id="6" name="Picture 5" descr="Screenshot 2014-06-03 10.09.53.png"/>
          <p:cNvPicPr>
            <a:picLocks noChangeAspect="1"/>
          </p:cNvPicPr>
          <p:nvPr/>
        </p:nvPicPr>
        <p:blipFill>
          <a:blip r:embed="rId3" cstate="print"/>
          <a:stretch>
            <a:fillRect/>
          </a:stretch>
        </p:blipFill>
        <p:spPr>
          <a:xfrm>
            <a:off x="986358" y="701988"/>
            <a:ext cx="6487716" cy="6165304"/>
          </a:xfrm>
          <a:prstGeom prst="rect">
            <a:avLst/>
          </a:prstGeom>
        </p:spPr>
      </p:pic>
      <p:sp>
        <p:nvSpPr>
          <p:cNvPr id="7" name="TextBox 6"/>
          <p:cNvSpPr txBox="1"/>
          <p:nvPr/>
        </p:nvSpPr>
        <p:spPr>
          <a:xfrm>
            <a:off x="0" y="0"/>
            <a:ext cx="4933082" cy="369332"/>
          </a:xfrm>
          <a:prstGeom prst="rect">
            <a:avLst/>
          </a:prstGeom>
          <a:noFill/>
        </p:spPr>
        <p:txBody>
          <a:bodyPr wrap="none" rtlCol="0">
            <a:spAutoFit/>
          </a:bodyPr>
          <a:lstStyle/>
          <a:p>
            <a:r>
              <a:rPr lang="en-US" dirty="0" smtClean="0">
                <a:solidFill>
                  <a:schemeClr val="accent5">
                    <a:lumMod val="75000"/>
                  </a:schemeClr>
                </a:solidFill>
              </a:rPr>
              <a:t>Join the GEOTHNK community in the ODS portal: </a:t>
            </a:r>
            <a:endParaRPr lang="el-GR" dirty="0" smtClean="0">
              <a:solidFill>
                <a:schemeClr val="accent5">
                  <a:lumMod val="75000"/>
                </a:schemeClr>
              </a:solidFill>
            </a:endParaRPr>
          </a:p>
        </p:txBody>
      </p:sp>
    </p:spTree>
    <p:extLst>
      <p:ext uri="{BB962C8B-B14F-4D97-AF65-F5344CB8AC3E}">
        <p14:creationId xmlns:p14="http://schemas.microsoft.com/office/powerpoint/2010/main" xmlns="" val="403351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445624" cy="5213032"/>
          </a:xfrm>
        </p:spPr>
        <p:txBody>
          <a:bodyPr>
            <a:noAutofit/>
          </a:bodyPr>
          <a:lstStyle/>
          <a:p>
            <a:pPr algn="l"/>
            <a:r>
              <a:rPr lang="el-GR" sz="2400" dirty="0" smtClean="0"/>
              <a:t>Στόχος </a:t>
            </a:r>
            <a:r>
              <a:rPr lang="el-GR" sz="2400" dirty="0"/>
              <a:t>αυτού του εκπαιδευτικού σεναρίου είναι </a:t>
            </a:r>
            <a:r>
              <a:rPr lang="el-GR" sz="2400" dirty="0">
                <a:solidFill>
                  <a:schemeClr val="accent1"/>
                </a:solidFill>
              </a:rPr>
              <a:t>η μελέτη της γεωμορφολογικής εξέλιξης του Αιγαίου Πελάγους και συγκεκριμένα του νησιωτικού συμπλέγματος των </a:t>
            </a:r>
            <a:br>
              <a:rPr lang="el-GR" sz="2400" dirty="0">
                <a:solidFill>
                  <a:schemeClr val="accent1"/>
                </a:solidFill>
              </a:rPr>
            </a:br>
            <a:r>
              <a:rPr lang="el-GR" sz="2400" dirty="0">
                <a:solidFill>
                  <a:schemeClr val="accent1"/>
                </a:solidFill>
              </a:rPr>
              <a:t>Κυκλάδων</a:t>
            </a:r>
            <a:r>
              <a:rPr lang="el-GR" sz="2400" dirty="0" smtClean="0"/>
              <a:t>. </a:t>
            </a:r>
            <a:br>
              <a:rPr lang="el-GR" sz="2400" dirty="0" smtClean="0"/>
            </a:br>
            <a:r>
              <a:rPr lang="el-GR" sz="2400" dirty="0" smtClean="0"/>
              <a:t/>
            </a:r>
            <a:br>
              <a:rPr lang="el-GR" sz="2400" dirty="0" smtClean="0"/>
            </a:br>
            <a:r>
              <a:rPr lang="el-GR" sz="2400" dirty="0" smtClean="0"/>
              <a:t>Αυτό περιλαμβάνει:</a:t>
            </a:r>
            <a:br>
              <a:rPr lang="el-GR" sz="2400" dirty="0" smtClean="0"/>
            </a:br>
            <a:r>
              <a:rPr lang="el-GR" sz="2400" dirty="0" smtClean="0"/>
              <a:t>α) </a:t>
            </a:r>
            <a:r>
              <a:rPr lang="el-GR" sz="2400" dirty="0" smtClean="0">
                <a:solidFill>
                  <a:schemeClr val="accent1"/>
                </a:solidFill>
              </a:rPr>
              <a:t>τη </a:t>
            </a:r>
            <a:r>
              <a:rPr lang="el-GR" sz="2400" dirty="0">
                <a:solidFill>
                  <a:schemeClr val="accent1"/>
                </a:solidFill>
              </a:rPr>
              <a:t>μελέτη του εδάφους και της ακτογραμμής στο παρελθόν (σε διαφορετικές γεωλογικές περιόδους) και </a:t>
            </a:r>
            <a:r>
              <a:rPr lang="el-GR" sz="2400" dirty="0" smtClean="0">
                <a:solidFill>
                  <a:schemeClr val="accent1"/>
                </a:solidFill>
              </a:rPr>
              <a:t>στις μέρες μας</a:t>
            </a:r>
            <a:r>
              <a:rPr lang="el-GR" sz="2400" dirty="0" smtClean="0"/>
              <a:t>, και</a:t>
            </a:r>
            <a:br>
              <a:rPr lang="el-GR" sz="2400" dirty="0" smtClean="0"/>
            </a:br>
            <a:r>
              <a:rPr lang="el-GR" sz="2400" dirty="0" smtClean="0"/>
              <a:t>β) </a:t>
            </a:r>
            <a:r>
              <a:rPr lang="el-GR" sz="2400" dirty="0">
                <a:solidFill>
                  <a:schemeClr val="accent1"/>
                </a:solidFill>
              </a:rPr>
              <a:t>την κατανόηση των αιτιών που οδήγησαν και οδηγούν στην αλλαγή</a:t>
            </a:r>
            <a:r>
              <a:rPr lang="el-GR" sz="2400" dirty="0" smtClean="0"/>
              <a:t>.</a:t>
            </a:r>
            <a:br>
              <a:rPr lang="el-GR" sz="2400" dirty="0" smtClean="0"/>
            </a:br>
            <a:r>
              <a:rPr lang="el-GR" sz="2400" dirty="0"/>
              <a:t/>
            </a:r>
            <a:br>
              <a:rPr lang="el-GR" sz="2400" dirty="0"/>
            </a:br>
            <a:r>
              <a:rPr lang="el-GR" sz="2400" dirty="0"/>
              <a:t>Στη συνέχεια μελετώντας την </a:t>
            </a:r>
            <a:r>
              <a:rPr lang="el-GR" sz="2400" dirty="0">
                <a:solidFill>
                  <a:schemeClr val="accent1"/>
                </a:solidFill>
              </a:rPr>
              <a:t>κλιματική αλλαγή </a:t>
            </a:r>
            <a:r>
              <a:rPr lang="el-GR" sz="2400" dirty="0"/>
              <a:t>που οδηγεί σε αύξηση της στάθμης της θάλασσας, είναι ενδιαφέρον να δημιουργηθεί ένας χάρτης με </a:t>
            </a:r>
            <a:r>
              <a:rPr lang="el-GR" sz="2400" dirty="0">
                <a:solidFill>
                  <a:schemeClr val="accent1"/>
                </a:solidFill>
              </a:rPr>
              <a:t>την εκτιμώμενη εικόνα του Αιγαίου μετά από </a:t>
            </a:r>
            <a:r>
              <a:rPr lang="el-GR" sz="2400" dirty="0" smtClean="0">
                <a:solidFill>
                  <a:schemeClr val="accent1"/>
                </a:solidFill>
              </a:rPr>
              <a:t>300 </a:t>
            </a:r>
            <a:r>
              <a:rPr lang="el-GR" sz="2400" dirty="0">
                <a:solidFill>
                  <a:schemeClr val="accent1"/>
                </a:solidFill>
              </a:rPr>
              <a:t>χρόνια</a:t>
            </a:r>
            <a:r>
              <a:rPr lang="el-GR" sz="2400" dirty="0"/>
              <a:t>.</a:t>
            </a:r>
          </a:p>
        </p:txBody>
      </p:sp>
      <p:sp>
        <p:nvSpPr>
          <p:cNvPr id="6" name="Rectangle 5"/>
          <p:cNvSpPr/>
          <p:nvPr/>
        </p:nvSpPr>
        <p:spPr>
          <a:xfrm>
            <a:off x="539552" y="404664"/>
            <a:ext cx="4572000" cy="707886"/>
          </a:xfrm>
          <a:prstGeom prst="rect">
            <a:avLst/>
          </a:prstGeom>
        </p:spPr>
        <p:txBody>
          <a:bodyPr>
            <a:spAutoFit/>
          </a:bodyPr>
          <a:lstStyle/>
          <a:p>
            <a:r>
              <a:rPr lang="el-GR" sz="4000" dirty="0">
                <a:latin typeface="+mj-lt"/>
                <a:ea typeface="+mj-ea"/>
                <a:cs typeface="+mj-cs"/>
              </a:rPr>
              <a:t>Σύντομη </a:t>
            </a:r>
            <a:r>
              <a:rPr lang="el-GR" sz="4000" dirty="0" smtClean="0">
                <a:latin typeface="+mj-lt"/>
                <a:ea typeface="+mj-ea"/>
                <a:cs typeface="+mj-cs"/>
              </a:rPr>
              <a:t>περιγραφή</a:t>
            </a:r>
            <a:endParaRPr lang="el-GR" sz="4000" dirty="0">
              <a:latin typeface="+mj-lt"/>
              <a:ea typeface="+mj-ea"/>
              <a:cs typeface="+mj-cs"/>
            </a:endParaRPr>
          </a:p>
        </p:txBody>
      </p:sp>
    </p:spTree>
    <p:extLst>
      <p:ext uri="{BB962C8B-B14F-4D97-AF65-F5344CB8AC3E}">
        <p14:creationId xmlns:p14="http://schemas.microsoft.com/office/powerpoint/2010/main" xmlns="" val="1583052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172887902"/>
              </p:ext>
            </p:extLst>
          </p:nvPr>
        </p:nvGraphicFramePr>
        <p:xfrm>
          <a:off x="539552" y="692696"/>
          <a:ext cx="8229600" cy="5092700"/>
        </p:xfrm>
        <a:graphic>
          <a:graphicData uri="http://schemas.openxmlformats.org/drawingml/2006/table">
            <a:tbl>
              <a:tblPr firstRow="1" firstCol="1" bandRow="1">
                <a:tableStyleId>{5C22544A-7EE6-4342-B048-85BDC9FD1C3A}</a:tableStyleId>
              </a:tblPr>
              <a:tblGrid>
                <a:gridCol w="2448272"/>
                <a:gridCol w="5781328"/>
              </a:tblGrid>
              <a:tr h="777271">
                <a:tc>
                  <a:txBody>
                    <a:bodyPr/>
                    <a:lstStyle/>
                    <a:p>
                      <a:pPr>
                        <a:lnSpc>
                          <a:spcPct val="107000"/>
                        </a:lnSpc>
                        <a:spcAft>
                          <a:spcPts val="800"/>
                        </a:spcAft>
                      </a:pPr>
                      <a:r>
                        <a:rPr lang="el-GR" sz="2800" dirty="0" smtClean="0">
                          <a:effectLst/>
                        </a:rPr>
                        <a:t>Ηλικία</a:t>
                      </a:r>
                    </a:p>
                    <a:p>
                      <a:pPr>
                        <a:lnSpc>
                          <a:spcPct val="107000"/>
                        </a:lnSpc>
                        <a:spcAft>
                          <a:spcPts val="800"/>
                        </a:spcAft>
                      </a:pPr>
                      <a:r>
                        <a:rPr lang="el-GR" sz="2800" dirty="0" smtClean="0">
                          <a:effectLst/>
                        </a:rPr>
                        <a:t>Διάρκεια</a:t>
                      </a:r>
                      <a:endParaRPr lang="el-GR" sz="3200" dirty="0">
                        <a:effectLst/>
                        <a:latin typeface="Times New Roman" panose="02020603050405020304" pitchFamily="18" charset="0"/>
                        <a:ea typeface="Times New Roman" panose="02020603050405020304" pitchFamily="18" charset="0"/>
                      </a:endParaRPr>
                    </a:p>
                  </a:txBody>
                  <a:tcPr marL="47625" marR="47625" marT="9525" marB="0"/>
                </a:tc>
                <a:tc>
                  <a:txBody>
                    <a:bodyPr/>
                    <a:lstStyle/>
                    <a:p>
                      <a:pPr>
                        <a:lnSpc>
                          <a:spcPct val="107000"/>
                        </a:lnSpc>
                        <a:spcAft>
                          <a:spcPts val="800"/>
                        </a:spcAft>
                      </a:pPr>
                      <a:r>
                        <a:rPr lang="el-GR" sz="2800" b="0" dirty="0">
                          <a:solidFill>
                            <a:schemeClr val="tx1"/>
                          </a:solidFill>
                          <a:effectLst/>
                        </a:rPr>
                        <a:t>Ηλικία </a:t>
                      </a:r>
                      <a:r>
                        <a:rPr lang="el-GR" sz="2800" b="0" dirty="0" smtClean="0">
                          <a:solidFill>
                            <a:schemeClr val="tx1"/>
                          </a:solidFill>
                          <a:effectLst/>
                        </a:rPr>
                        <a:t>μαθητών:</a:t>
                      </a:r>
                      <a:r>
                        <a:rPr lang="en-US" sz="2800" b="0" dirty="0" smtClean="0">
                          <a:solidFill>
                            <a:schemeClr val="tx1"/>
                          </a:solidFill>
                          <a:effectLst/>
                        </a:rPr>
                        <a:t> 12-15</a:t>
                      </a:r>
                      <a:endParaRPr lang="el-GR" sz="2800" b="0" dirty="0" smtClean="0">
                        <a:solidFill>
                          <a:schemeClr val="tx1"/>
                        </a:solidFill>
                        <a:effectLst/>
                      </a:endParaRPr>
                    </a:p>
                    <a:p>
                      <a:pPr>
                        <a:lnSpc>
                          <a:spcPct val="107000"/>
                        </a:lnSpc>
                        <a:spcAft>
                          <a:spcPts val="800"/>
                        </a:spcAft>
                      </a:pPr>
                      <a:r>
                        <a:rPr lang="el-GR" sz="2800" b="0" dirty="0" smtClean="0">
                          <a:solidFill>
                            <a:schemeClr val="tx1"/>
                          </a:solidFill>
                          <a:effectLst/>
                        </a:rPr>
                        <a:t>Διάρκεια: </a:t>
                      </a:r>
                      <a:r>
                        <a:rPr lang="el-GR" sz="2800" b="0" dirty="0">
                          <a:solidFill>
                            <a:schemeClr val="tx1"/>
                          </a:solidFill>
                          <a:effectLst/>
                        </a:rPr>
                        <a:t>1 μήνας</a:t>
                      </a:r>
                      <a:endParaRPr lang="el-GR" sz="3200" b="0" dirty="0">
                        <a:solidFill>
                          <a:schemeClr val="tx1"/>
                        </a:solidFill>
                        <a:effectLst/>
                        <a:latin typeface="Times New Roman" panose="02020603050405020304" pitchFamily="18" charset="0"/>
                        <a:ea typeface="Times New Roman" panose="02020603050405020304" pitchFamily="18" charset="0"/>
                      </a:endParaRPr>
                    </a:p>
                  </a:txBody>
                  <a:tcPr marL="47625" marR="47625" marT="9525" marB="0">
                    <a:solidFill>
                      <a:schemeClr val="tx2">
                        <a:lumMod val="20000"/>
                        <a:lumOff val="80000"/>
                      </a:schemeClr>
                    </a:solidFill>
                  </a:tcPr>
                </a:tc>
              </a:tr>
              <a:tr h="2379195">
                <a:tc>
                  <a:txBody>
                    <a:bodyPr/>
                    <a:lstStyle/>
                    <a:p>
                      <a:pPr>
                        <a:lnSpc>
                          <a:spcPct val="107000"/>
                        </a:lnSpc>
                        <a:spcAft>
                          <a:spcPts val="800"/>
                        </a:spcAft>
                      </a:pPr>
                      <a:r>
                        <a:rPr lang="el-GR" sz="2800" dirty="0" smtClean="0">
                          <a:effectLst/>
                          <a:latin typeface="+mn-lt"/>
                          <a:ea typeface="+mn-ea"/>
                        </a:rPr>
                        <a:t>Στόχος</a:t>
                      </a:r>
                      <a:endParaRPr lang="el-GR" sz="3200" dirty="0">
                        <a:effectLst/>
                        <a:latin typeface="Times New Roman" panose="02020603050405020304" pitchFamily="18" charset="0"/>
                        <a:ea typeface="Times New Roman" panose="02020603050405020304" pitchFamily="18" charset="0"/>
                      </a:endParaRPr>
                    </a:p>
                  </a:txBody>
                  <a:tcPr marL="47625" marR="47625" marT="9525" marB="0"/>
                </a:tc>
                <a:tc>
                  <a:txBody>
                    <a:bodyPr/>
                    <a:lstStyle/>
                    <a:p>
                      <a:pPr marL="342900" lvl="0" indent="-342900">
                        <a:lnSpc>
                          <a:spcPct val="107000"/>
                        </a:lnSpc>
                        <a:spcAft>
                          <a:spcPts val="800"/>
                        </a:spcAft>
                        <a:buFont typeface="+mj-lt"/>
                        <a:buAutoNum type="arabicPeriod"/>
                        <a:tabLst>
                          <a:tab pos="457200" algn="l"/>
                        </a:tabLst>
                      </a:pPr>
                      <a:r>
                        <a:rPr lang="el-GR" sz="2800" dirty="0">
                          <a:effectLst/>
                        </a:rPr>
                        <a:t>Ο κόσμος με χωρικούς όρους</a:t>
                      </a:r>
                      <a:endParaRPr lang="el-GR" sz="3200" dirty="0">
                        <a:effectLst/>
                      </a:endParaRPr>
                    </a:p>
                    <a:p>
                      <a:pPr marL="342900" lvl="0" indent="-342900">
                        <a:lnSpc>
                          <a:spcPct val="107000"/>
                        </a:lnSpc>
                        <a:spcAft>
                          <a:spcPts val="800"/>
                        </a:spcAft>
                        <a:buFont typeface="+mj-lt"/>
                        <a:buAutoNum type="arabicPeriod"/>
                        <a:tabLst>
                          <a:tab pos="457200" algn="l"/>
                        </a:tabLst>
                      </a:pPr>
                      <a:r>
                        <a:rPr lang="el-GR" sz="2800" dirty="0">
                          <a:effectLst/>
                        </a:rPr>
                        <a:t>Κατανόηση χώρου και φυσικού </a:t>
                      </a:r>
                      <a:r>
                        <a:rPr lang="el-GR" sz="2800" dirty="0" err="1">
                          <a:effectLst/>
                        </a:rPr>
                        <a:t>περιβάλλοντ</a:t>
                      </a:r>
                      <a:r>
                        <a:rPr lang="en-US" sz="2800" dirty="0" err="1">
                          <a:effectLst/>
                        </a:rPr>
                        <a:t>ος</a:t>
                      </a:r>
                      <a:endParaRPr lang="el-GR" sz="3200" dirty="0">
                        <a:effectLst/>
                      </a:endParaRPr>
                    </a:p>
                    <a:p>
                      <a:pPr marL="342900" lvl="0" indent="-342900">
                        <a:lnSpc>
                          <a:spcPct val="107000"/>
                        </a:lnSpc>
                        <a:spcAft>
                          <a:spcPts val="800"/>
                        </a:spcAft>
                        <a:buFont typeface="+mj-lt"/>
                        <a:buAutoNum type="arabicPeriod"/>
                        <a:tabLst>
                          <a:tab pos="457200" algn="l"/>
                        </a:tabLst>
                      </a:pPr>
                      <a:r>
                        <a:rPr lang="el-GR" sz="2800" dirty="0">
                          <a:effectLst/>
                        </a:rPr>
                        <a:t>Γεωλογική </a:t>
                      </a:r>
                      <a:r>
                        <a:rPr lang="el-GR" sz="2800" dirty="0" smtClean="0">
                          <a:effectLst/>
                        </a:rPr>
                        <a:t>εικόνα και εξέλιξη</a:t>
                      </a:r>
                      <a:endParaRPr lang="el-GR" sz="3200" dirty="0">
                        <a:effectLst/>
                      </a:endParaRPr>
                    </a:p>
                    <a:p>
                      <a:pPr marL="342900" lvl="0" indent="-342900">
                        <a:lnSpc>
                          <a:spcPct val="107000"/>
                        </a:lnSpc>
                        <a:spcAft>
                          <a:spcPts val="800"/>
                        </a:spcAft>
                        <a:buFont typeface="+mj-lt"/>
                        <a:buAutoNum type="arabicPeriod"/>
                        <a:tabLst>
                          <a:tab pos="457200" algn="l"/>
                        </a:tabLst>
                      </a:pPr>
                      <a:r>
                        <a:rPr lang="el-GR" sz="2800" dirty="0">
                          <a:effectLst/>
                        </a:rPr>
                        <a:t>Περιβαλλοντικά δεδομένα, κλιματική αλλαγή, άνοδος της στάθμης της θάλασσας</a:t>
                      </a:r>
                      <a:endParaRPr lang="el-GR" sz="3200" dirty="0">
                        <a:effectLst/>
                      </a:endParaRPr>
                    </a:p>
                    <a:p>
                      <a:pPr marL="342900" lvl="0" indent="-342900">
                        <a:lnSpc>
                          <a:spcPct val="107000"/>
                        </a:lnSpc>
                        <a:spcAft>
                          <a:spcPts val="800"/>
                        </a:spcAft>
                        <a:buFont typeface="+mj-lt"/>
                        <a:buAutoNum type="arabicPeriod"/>
                        <a:tabLst>
                          <a:tab pos="457200" algn="l"/>
                        </a:tabLst>
                      </a:pPr>
                      <a:r>
                        <a:rPr lang="el-GR" sz="2800" dirty="0">
                          <a:effectLst/>
                        </a:rPr>
                        <a:t>Χάρτες</a:t>
                      </a:r>
                      <a:endParaRPr lang="el-GR" sz="3200" dirty="0">
                        <a:effectLst/>
                        <a:latin typeface="Times New Roman" panose="02020603050405020304" pitchFamily="18" charset="0"/>
                        <a:ea typeface="Times New Roman" panose="02020603050405020304" pitchFamily="18" charset="0"/>
                      </a:endParaRPr>
                    </a:p>
                  </a:txBody>
                  <a:tcPr marL="47625" marR="47625" marT="9525" marB="0"/>
                </a:tc>
              </a:tr>
            </a:tbl>
          </a:graphicData>
        </a:graphic>
      </p:graphicFrame>
    </p:spTree>
    <p:extLst>
      <p:ext uri="{BB962C8B-B14F-4D97-AF65-F5344CB8AC3E}">
        <p14:creationId xmlns:p14="http://schemas.microsoft.com/office/powerpoint/2010/main" xmlns="" val="3685873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51058864"/>
              </p:ext>
            </p:extLst>
          </p:nvPr>
        </p:nvGraphicFramePr>
        <p:xfrm>
          <a:off x="971600" y="332656"/>
          <a:ext cx="7110164" cy="6192688"/>
        </p:xfrm>
        <a:graphic>
          <a:graphicData uri="http://schemas.openxmlformats.org/drawingml/2006/table">
            <a:tbl>
              <a:tblPr firstRow="1" firstCol="1" bandRow="1">
                <a:tableStyleId>{5C22544A-7EE6-4342-B048-85BDC9FD1C3A}</a:tableStyleId>
              </a:tblPr>
              <a:tblGrid>
                <a:gridCol w="2304256"/>
                <a:gridCol w="4805908"/>
              </a:tblGrid>
              <a:tr h="6192688">
                <a:tc>
                  <a:txBody>
                    <a:bodyPr/>
                    <a:lstStyle/>
                    <a:p>
                      <a:pPr>
                        <a:lnSpc>
                          <a:spcPct val="107000"/>
                        </a:lnSpc>
                        <a:spcAft>
                          <a:spcPts val="800"/>
                        </a:spcAft>
                      </a:pPr>
                      <a:r>
                        <a:rPr lang="el-GR" sz="2000" dirty="0" err="1" smtClean="0">
                          <a:effectLst/>
                          <a:latin typeface="+mn-lt"/>
                          <a:ea typeface="+mn-ea"/>
                        </a:rPr>
                        <a:t>ΓεωΧωρικές</a:t>
                      </a:r>
                      <a:r>
                        <a:rPr lang="el-GR" sz="2000" baseline="0" dirty="0" smtClean="0">
                          <a:effectLst/>
                          <a:latin typeface="+mn-lt"/>
                          <a:ea typeface="+mn-ea"/>
                        </a:rPr>
                        <a:t> Έννοιες</a:t>
                      </a:r>
                      <a:endParaRPr lang="el-GR" sz="2400" dirty="0">
                        <a:effectLst/>
                        <a:latin typeface="Times New Roman" panose="02020603050405020304" pitchFamily="18" charset="0"/>
                        <a:ea typeface="Times New Roman" panose="02020603050405020304" pitchFamily="18" charset="0"/>
                      </a:endParaRPr>
                    </a:p>
                  </a:txBody>
                  <a:tcPr marL="47625" marR="47625" marT="9525"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l-GR" sz="2000" dirty="0">
                          <a:effectLst/>
                        </a:rPr>
                        <a:t>Θέση</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Περιοχή</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Θάλασσα</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Στάθμη της θάλασσας</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Ακτογραμμή</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Υψόμετρο</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Νησί</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Κλιματική αλλαγή</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Σύνδεση</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Χρόνος</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Μέτρηση</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Χάρτης</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Κλίμακα</a:t>
                      </a:r>
                      <a:endParaRPr lang="el-GR" sz="2400" dirty="0">
                        <a:effectLst/>
                      </a:endParaRPr>
                    </a:p>
                    <a:p>
                      <a:pPr marL="342900" lvl="0" indent="-342900">
                        <a:lnSpc>
                          <a:spcPct val="107000"/>
                        </a:lnSpc>
                        <a:spcAft>
                          <a:spcPts val="800"/>
                        </a:spcAft>
                        <a:buFont typeface="Symbol" panose="05050102010706020507" pitchFamily="18" charset="2"/>
                        <a:buChar char=""/>
                        <a:tabLst>
                          <a:tab pos="457200" algn="l"/>
                        </a:tabLst>
                      </a:pPr>
                      <a:r>
                        <a:rPr lang="el-GR" sz="2000" dirty="0">
                          <a:effectLst/>
                        </a:rPr>
                        <a:t>Απόσταση</a:t>
                      </a:r>
                      <a:endParaRPr lang="el-GR" sz="2400" dirty="0">
                        <a:effectLst/>
                        <a:latin typeface="Times New Roman" panose="02020603050405020304" pitchFamily="18" charset="0"/>
                        <a:ea typeface="Times New Roman" panose="02020603050405020304" pitchFamily="18" charset="0"/>
                      </a:endParaRPr>
                    </a:p>
                  </a:txBody>
                  <a:tcPr marL="47625" marR="47625" marT="9525" marB="0"/>
                </a:tc>
              </a:tr>
            </a:tbl>
          </a:graphicData>
        </a:graphic>
      </p:graphicFrame>
    </p:spTree>
    <p:extLst>
      <p:ext uri="{BB962C8B-B14F-4D97-AF65-F5344CB8AC3E}">
        <p14:creationId xmlns:p14="http://schemas.microsoft.com/office/powerpoint/2010/main" xmlns="" val="455168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Προετοιμασία</a:t>
            </a:r>
            <a:endParaRPr lang="el-GR" dirty="0"/>
          </a:p>
        </p:txBody>
      </p:sp>
      <p:sp>
        <p:nvSpPr>
          <p:cNvPr id="3" name="Content Placeholder 2"/>
          <p:cNvSpPr>
            <a:spLocks noGrp="1"/>
          </p:cNvSpPr>
          <p:nvPr>
            <p:ph idx="1"/>
          </p:nvPr>
        </p:nvSpPr>
        <p:spPr>
          <a:xfrm>
            <a:off x="457200" y="1196752"/>
            <a:ext cx="8229600" cy="5184576"/>
          </a:xfrm>
        </p:spPr>
        <p:txBody>
          <a:bodyPr>
            <a:noAutofit/>
          </a:bodyPr>
          <a:lstStyle/>
          <a:p>
            <a:pPr marL="0" indent="0" algn="ctr">
              <a:buNone/>
            </a:pPr>
            <a:r>
              <a:rPr lang="el-GR" sz="2400" dirty="0" smtClean="0"/>
              <a:t>(Έξαψη περίεργιας)</a:t>
            </a:r>
            <a:r>
              <a:rPr lang="en-US" sz="2400" dirty="0" smtClean="0"/>
              <a:t> </a:t>
            </a:r>
            <a:endParaRPr lang="el-GR" sz="2400" dirty="0"/>
          </a:p>
          <a:p>
            <a:r>
              <a:rPr lang="el-GR" sz="2400" dirty="0"/>
              <a:t>Ο καθηγητής θα δείξει στους μαθητές </a:t>
            </a:r>
            <a:r>
              <a:rPr lang="el-GR" sz="2400" dirty="0">
                <a:solidFill>
                  <a:schemeClr val="accent1"/>
                </a:solidFill>
              </a:rPr>
              <a:t>χάρτες και περιγραφές παρουσιάζοντας τις αλλαγές στη μορφή του Αιγαίου</a:t>
            </a:r>
            <a:r>
              <a:rPr lang="el-GR" sz="2400" dirty="0"/>
              <a:t>. Επίσης θα </a:t>
            </a:r>
            <a:r>
              <a:rPr lang="el-GR" sz="2400" dirty="0">
                <a:solidFill>
                  <a:schemeClr val="accent1"/>
                </a:solidFill>
              </a:rPr>
              <a:t>θέσει στους μαθητές ερωτήματα σχετικά με τους λόγους που έχουν οδηγήσει σε αυτή την αλλαγή</a:t>
            </a:r>
            <a:r>
              <a:rPr lang="el-GR" sz="2400" dirty="0"/>
              <a:t>, με στόχο να κινήσει το ενδιαφέρον τους και να εξάψει τη φαντασία τους</a:t>
            </a:r>
            <a:r>
              <a:rPr lang="el-GR" sz="2400" dirty="0" smtClean="0"/>
              <a:t>.</a:t>
            </a:r>
          </a:p>
          <a:p>
            <a:endParaRPr lang="el-GR" sz="2400" dirty="0"/>
          </a:p>
          <a:p>
            <a:r>
              <a:rPr lang="el-GR" sz="2400" u="sng" dirty="0">
                <a:hlinkClick r:id="rId2"/>
              </a:rPr>
              <a:t>Οι Κυκλάδες βουλιάζουν! Έρευνες στη </a:t>
            </a:r>
            <a:r>
              <a:rPr lang="el-GR" sz="2400" u="sng" dirty="0" err="1">
                <a:hlinkClick r:id="rId2"/>
              </a:rPr>
              <a:t>Ρήνεια</a:t>
            </a:r>
            <a:r>
              <a:rPr lang="el-GR" sz="2400" u="sng" dirty="0">
                <a:hlinkClick r:id="rId2"/>
              </a:rPr>
              <a:t> απέδειξαν ότι πριν από 20.000 χρόνια τα νησιά ήταν ενωμένα</a:t>
            </a:r>
            <a:endParaRPr lang="el-GR" sz="2400" dirty="0"/>
          </a:p>
          <a:p>
            <a:r>
              <a:rPr lang="el-GR" sz="2400" dirty="0">
                <a:hlinkClick r:id="rId3"/>
              </a:rPr>
              <a:t>Οι ακτές της Κιμώλου και οι μορφολογικές αλλαγές των Κυκλάδων τα τελευταία 20.000 έτη </a:t>
            </a:r>
            <a:endParaRPr lang="el-GR" sz="2400" dirty="0"/>
          </a:p>
          <a:p>
            <a:r>
              <a:rPr lang="en-US" sz="2400" i="1" u="sng" dirty="0">
                <a:hlinkClick r:id="rId4"/>
              </a:rPr>
              <a:t>Sea</a:t>
            </a:r>
            <a:r>
              <a:rPr lang="en-US" sz="2400" u="sng" dirty="0">
                <a:hlinkClick r:id="rId4"/>
              </a:rPr>
              <a:t>-</a:t>
            </a:r>
            <a:r>
              <a:rPr lang="en-US" sz="2400" i="1" u="sng" dirty="0">
                <a:hlinkClick r:id="rId4"/>
              </a:rPr>
              <a:t>level change</a:t>
            </a:r>
            <a:r>
              <a:rPr lang="en-US" sz="2400" u="sng" dirty="0">
                <a:hlinkClick r:id="rId4"/>
              </a:rPr>
              <a:t> and shore-line evolution in Aegean </a:t>
            </a:r>
            <a:r>
              <a:rPr lang="en-US" sz="2400" u="sng" dirty="0" smtClean="0">
                <a:hlinkClick r:id="rId4"/>
              </a:rPr>
              <a:t>...</a:t>
            </a:r>
            <a:endParaRPr lang="el-GR" sz="2400" dirty="0"/>
          </a:p>
        </p:txBody>
      </p:sp>
    </p:spTree>
    <p:extLst>
      <p:ext uri="{BB962C8B-B14F-4D97-AF65-F5344CB8AC3E}">
        <p14:creationId xmlns:p14="http://schemas.microsoft.com/office/powerpoint/2010/main" xmlns="" val="4142624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3977" y="1039022"/>
            <a:ext cx="5535079" cy="53738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79512" y="1396226"/>
            <a:ext cx="3054465"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l-GR" sz="1800" b="1" i="0" u="none" strike="noStrike" cap="none" normalizeH="0" baseline="0" dirty="0" smtClean="0">
                <a:ln>
                  <a:noFill/>
                </a:ln>
                <a:solidFill>
                  <a:srgbClr val="000000"/>
                </a:solidFill>
                <a:effectLst/>
              </a:rPr>
              <a:t>Η μορφολογία των Κυκλάδων πριν από 18.000 έτη, κατά την μέγιστη ανάπτυξη των παγετώνων (τελευταία παγετώδης περίοδος).</a:t>
            </a:r>
            <a:r>
              <a:rPr kumimoji="0" lang="el-GR" altLang="el-GR" sz="1800" b="0" i="0" u="none" strike="noStrike" cap="none" normalizeH="0" baseline="0" dirty="0" smtClean="0">
                <a:ln>
                  <a:noFill/>
                </a:ln>
                <a:solidFill>
                  <a:schemeClr val="tx1"/>
                </a:solidFill>
                <a:effectLst/>
              </a:rPr>
              <a:t/>
            </a:r>
            <a:br>
              <a:rPr kumimoji="0" lang="el-GR" altLang="el-GR" sz="1800" b="0" i="0" u="none" strike="noStrike" cap="none" normalizeH="0" baseline="0" dirty="0" smtClean="0">
                <a:ln>
                  <a:noFill/>
                </a:ln>
                <a:solidFill>
                  <a:schemeClr val="tx1"/>
                </a:solidFill>
                <a:effectLst/>
              </a:rPr>
            </a:br>
            <a:r>
              <a:rPr kumimoji="0" lang="el-GR" altLang="el-GR" sz="1800" b="0" i="0" u="none" strike="noStrike" cap="none" normalizeH="0" baseline="0" dirty="0" smtClean="0">
                <a:ln>
                  <a:noFill/>
                </a:ln>
                <a:solidFill>
                  <a:schemeClr val="tx1"/>
                </a:solidFill>
                <a:effectLst/>
              </a:rPr>
              <a:t>Πηγή: Επεξεργασία του συγγραφέα με βάση το </a:t>
            </a:r>
            <a:r>
              <a:rPr kumimoji="0" lang="el-GR" altLang="el-GR" sz="1800" b="0" i="0" u="none" strike="noStrike" cap="none" normalizeH="0" baseline="0" dirty="0" err="1" smtClean="0">
                <a:ln>
                  <a:noFill/>
                </a:ln>
                <a:solidFill>
                  <a:schemeClr val="tx1"/>
                </a:solidFill>
                <a:effectLst/>
              </a:rPr>
              <a:t>Gaki-Papanastassiou</a:t>
            </a:r>
            <a:r>
              <a:rPr kumimoji="0" lang="el-GR" altLang="el-GR" sz="1800" b="0" i="0" u="none" strike="noStrike" cap="none" normalizeH="0" baseline="0" dirty="0" smtClean="0">
                <a:ln>
                  <a:noFill/>
                </a:ln>
                <a:solidFill>
                  <a:schemeClr val="tx1"/>
                </a:solidFill>
                <a:effectLst/>
              </a:rPr>
              <a:t>, 2005.</a:t>
            </a:r>
          </a:p>
        </p:txBody>
      </p:sp>
    </p:spTree>
    <p:extLst>
      <p:ext uri="{BB962C8B-B14F-4D97-AF65-F5344CB8AC3E}">
        <p14:creationId xmlns:p14="http://schemas.microsoft.com/office/powerpoint/2010/main" xmlns="" val="288381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1612250"/>
            <a:ext cx="2960352" cy="3000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l-GR" sz="1800" b="1" i="0" u="none" strike="noStrike" cap="none" normalizeH="0" baseline="0" dirty="0" smtClean="0">
                <a:ln>
                  <a:noFill/>
                </a:ln>
                <a:solidFill>
                  <a:srgbClr val="000000"/>
                </a:solidFill>
                <a:effectLst/>
              </a:rPr>
              <a:t>Η μορφολογία των Κυκλάδων 10.000 έτη πριν από σήμερα (αρχή της περιόδου του Ολόκαινου).</a:t>
            </a:r>
            <a:r>
              <a:rPr kumimoji="0" lang="el-GR" altLang="el-GR" sz="1800" b="0" i="0" u="none" strike="noStrike" cap="none" normalizeH="0" baseline="0" dirty="0" smtClean="0">
                <a:ln>
                  <a:noFill/>
                </a:ln>
                <a:solidFill>
                  <a:schemeClr val="tx1"/>
                </a:solidFill>
                <a:effectLst/>
              </a:rPr>
              <a:t/>
            </a:r>
            <a:br>
              <a:rPr kumimoji="0" lang="el-GR" altLang="el-GR" sz="1800" b="0" i="0" u="none" strike="noStrike" cap="none" normalizeH="0" baseline="0" dirty="0" smtClean="0">
                <a:ln>
                  <a:noFill/>
                </a:ln>
                <a:solidFill>
                  <a:schemeClr val="tx1"/>
                </a:solidFill>
                <a:effectLst/>
              </a:rPr>
            </a:br>
            <a:r>
              <a:rPr kumimoji="0" lang="el-GR" altLang="el-GR" sz="1800" b="0" i="0" u="none" strike="noStrike" cap="none" normalizeH="0" baseline="0" dirty="0" smtClean="0">
                <a:ln>
                  <a:noFill/>
                </a:ln>
                <a:solidFill>
                  <a:schemeClr val="tx1"/>
                </a:solidFill>
                <a:effectLst/>
              </a:rPr>
              <a:t>Πηγή: Επεξεργασία του συγγραφέα με βάση το </a:t>
            </a:r>
            <a:r>
              <a:rPr kumimoji="0" lang="el-GR" altLang="el-GR" sz="1800" b="0" i="0" u="none" strike="noStrike" cap="none" normalizeH="0" baseline="0" dirty="0" err="1" smtClean="0">
                <a:ln>
                  <a:noFill/>
                </a:ln>
                <a:solidFill>
                  <a:schemeClr val="tx1"/>
                </a:solidFill>
                <a:effectLst/>
              </a:rPr>
              <a:t>Gaki-Papanastassiou</a:t>
            </a:r>
            <a:r>
              <a:rPr kumimoji="0" lang="el-GR" altLang="el-GR" sz="1800" b="0" i="0" u="none" strike="noStrike" cap="none" normalizeH="0" baseline="0" dirty="0" smtClean="0">
                <a:ln>
                  <a:noFill/>
                </a:ln>
                <a:solidFill>
                  <a:schemeClr val="tx1"/>
                </a:solidFill>
                <a:effectLst/>
              </a:rPr>
              <a:t>, 2009.</a:t>
            </a:r>
          </a:p>
        </p:txBody>
      </p:sp>
      <p:pic>
        <p:nvPicPr>
          <p:cNvPr id="2051" name="Picture 3" descr="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1225687"/>
            <a:ext cx="5256584" cy="5047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366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46288" y="1171620"/>
            <a:ext cx="3397712" cy="5866350"/>
          </a:xfrm>
          <a:prstGeom prst="rect">
            <a:avLst/>
          </a:prstGeom>
        </p:spPr>
        <p:txBody>
          <a:bodyPr wrap="square">
            <a:spAutoFit/>
          </a:bodyPr>
          <a:lstStyle/>
          <a:p>
            <a:pPr>
              <a:lnSpc>
                <a:spcPct val="150000"/>
              </a:lnSpc>
            </a:pPr>
            <a:r>
              <a:rPr lang="en-GB" dirty="0">
                <a:hlinkClick r:id="rId2"/>
              </a:rPr>
              <a:t>http://</a:t>
            </a:r>
            <a:r>
              <a:rPr lang="en-GB" dirty="0" smtClean="0">
                <a:hlinkClick r:id="rId2"/>
              </a:rPr>
              <a:t>www.ieep.eu/assets/1292/Final_report_EP_CC_impacts_on_islands_FINAL_clean.pdf</a:t>
            </a:r>
            <a:endParaRPr lang="en-GB" dirty="0" smtClean="0"/>
          </a:p>
          <a:p>
            <a:pPr>
              <a:lnSpc>
                <a:spcPct val="150000"/>
              </a:lnSpc>
            </a:pPr>
            <a:r>
              <a:rPr lang="en-GB" dirty="0" err="1"/>
              <a:t>Sauter</a:t>
            </a:r>
            <a:r>
              <a:rPr lang="en-GB" dirty="0"/>
              <a:t>, R., </a:t>
            </a:r>
            <a:r>
              <a:rPr lang="en-GB" dirty="0" smtClean="0"/>
              <a:t>ten </a:t>
            </a:r>
            <a:r>
              <a:rPr lang="en-GB" dirty="0"/>
              <a:t>Brink, P., </a:t>
            </a:r>
            <a:r>
              <a:rPr lang="en-GB" dirty="0" err="1" smtClean="0"/>
              <a:t>Withana</a:t>
            </a:r>
            <a:r>
              <a:rPr lang="en-GB" dirty="0"/>
              <a:t>, S., </a:t>
            </a:r>
            <a:r>
              <a:rPr lang="en-GB" dirty="0" err="1" smtClean="0"/>
              <a:t>Mazza</a:t>
            </a:r>
            <a:r>
              <a:rPr lang="en-GB" dirty="0"/>
              <a:t>, L., </a:t>
            </a:r>
            <a:r>
              <a:rPr lang="en-GB" dirty="0" err="1" smtClean="0"/>
              <a:t>Pondichie</a:t>
            </a:r>
            <a:r>
              <a:rPr lang="en-GB" dirty="0" smtClean="0"/>
              <a:t>, F. with contributions from Clinton, J., Lopes, A, </a:t>
            </a:r>
            <a:r>
              <a:rPr lang="en-GB" dirty="0" err="1" smtClean="0"/>
              <a:t>Bego</a:t>
            </a:r>
            <a:r>
              <a:rPr lang="en-GB" dirty="0" smtClean="0"/>
              <a:t>, K. (2013) Impacts of climate change on all European islands, A report by the Institute for European Environmental Policy </a:t>
            </a:r>
            <a:endParaRPr lang="en-GB" dirty="0"/>
          </a:p>
          <a:p>
            <a:pPr>
              <a:lnSpc>
                <a:spcPct val="150000"/>
              </a:lnSpc>
            </a:pPr>
            <a:r>
              <a:rPr lang="en-GB" dirty="0"/>
              <a:t>(IEEP) for </a:t>
            </a:r>
            <a:r>
              <a:rPr lang="en-GB" dirty="0" smtClean="0"/>
              <a:t>the </a:t>
            </a:r>
            <a:r>
              <a:rPr lang="en-GB" dirty="0"/>
              <a:t>Greens/EFA of the European </a:t>
            </a:r>
            <a:r>
              <a:rPr lang="en-GB" dirty="0" smtClean="0"/>
              <a:t>Parliament .  Final Report</a:t>
            </a:r>
            <a:r>
              <a:rPr lang="en-GB" dirty="0"/>
              <a:t>. Brussels. 2013</a:t>
            </a:r>
          </a:p>
          <a:p>
            <a:pPr>
              <a:lnSpc>
                <a:spcPct val="150000"/>
              </a:lnSpc>
            </a:pPr>
            <a:endParaRPr lang="el-GR" dirty="0"/>
          </a:p>
        </p:txBody>
      </p:sp>
      <p:pic>
        <p:nvPicPr>
          <p:cNvPr id="6" name="Picture 5"/>
          <p:cNvPicPr>
            <a:picLocks noChangeAspect="1"/>
          </p:cNvPicPr>
          <p:nvPr/>
        </p:nvPicPr>
        <p:blipFill rotWithShape="1">
          <a:blip r:embed="rId3" cstate="print"/>
          <a:srcRect l="32172" t="16615" r="30463" b="16925"/>
          <a:stretch/>
        </p:blipFill>
        <p:spPr>
          <a:xfrm>
            <a:off x="683568" y="1699196"/>
            <a:ext cx="4811201" cy="4811199"/>
          </a:xfrm>
          <a:prstGeom prst="rect">
            <a:avLst/>
          </a:prstGeom>
        </p:spPr>
      </p:pic>
      <p:sp>
        <p:nvSpPr>
          <p:cNvPr id="8" name="Title 7"/>
          <p:cNvSpPr>
            <a:spLocks noGrp="1"/>
          </p:cNvSpPr>
          <p:nvPr>
            <p:ph type="title"/>
          </p:nvPr>
        </p:nvSpPr>
        <p:spPr>
          <a:xfrm>
            <a:off x="457200" y="274638"/>
            <a:ext cx="8229600" cy="706090"/>
          </a:xfrm>
        </p:spPr>
        <p:txBody>
          <a:bodyPr>
            <a:noAutofit/>
          </a:bodyPr>
          <a:lstStyle/>
          <a:p>
            <a:r>
              <a:rPr lang="en-US" sz="2400" dirty="0"/>
              <a:t>IMPACTS OF CLIMATE </a:t>
            </a:r>
            <a:r>
              <a:rPr lang="en-US" sz="2400" dirty="0" smtClean="0"/>
              <a:t>CHANGE </a:t>
            </a:r>
            <a:r>
              <a:rPr lang="en-US" sz="2400" dirty="0"/>
              <a:t>ON ALL </a:t>
            </a:r>
            <a:r>
              <a:rPr lang="en-US" sz="2400" dirty="0" smtClean="0"/>
              <a:t>EUROPEAN ISLANDS</a:t>
            </a:r>
            <a:endParaRPr lang="el-GR" sz="2400" dirty="0"/>
          </a:p>
        </p:txBody>
      </p:sp>
    </p:spTree>
    <p:extLst>
      <p:ext uri="{BB962C8B-B14F-4D97-AF65-F5344CB8AC3E}">
        <p14:creationId xmlns:p14="http://schemas.microsoft.com/office/powerpoint/2010/main" xmlns="" val="2492843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4295</TotalTime>
  <Words>911</Words>
  <Application>Microsoft Office PowerPoint</Application>
  <PresentationFormat>On-screen Show (4:3)</PresentationFormat>
  <Paragraphs>99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GEOTHNK  Semantic pathways for building  a spatially-thinking society Project Number - 543451-LLP-1-2013-1-GR-KA3-KA3MP</vt:lpstr>
      <vt:lpstr>Τίτλος εκπαιδευτικού μονοπατιού</vt:lpstr>
      <vt:lpstr>Στόχος αυτού του εκπαιδευτικού σεναρίου είναι η μελέτη της γεωμορφολογικής εξέλιξης του Αιγαίου Πελάγους και συγκεκριμένα του νησιωτικού συμπλέγματος των  Κυκλάδων.   Αυτό περιλαμβάνει: α) τη μελέτη του εδάφους και της ακτογραμμής στο παρελθόν (σε διαφορετικές γεωλογικές περιόδους) και στις μέρες μας, και β) την κατανόηση των αιτιών που οδήγησαν και οδηγούν στην αλλαγή.  Στη συνέχεια μελετώντας την κλιματική αλλαγή που οδηγεί σε αύξηση της στάθμης της θάλασσας, είναι ενδιαφέρον να δημιουργηθεί ένας χάρτης με την εκτιμώμενη εικόνα του Αιγαίου μετά από 300 χρόνια.</vt:lpstr>
      <vt:lpstr>Slide 4</vt:lpstr>
      <vt:lpstr>Slide 5</vt:lpstr>
      <vt:lpstr>Προετοιμασία</vt:lpstr>
      <vt:lpstr>Slide 7</vt:lpstr>
      <vt:lpstr>Slide 8</vt:lpstr>
      <vt:lpstr>IMPACTS OF CLIMATE CHANGE ON ALL EUROPEAN ISLANDS</vt:lpstr>
      <vt:lpstr>Slide 10</vt:lpstr>
      <vt:lpstr>Ερωτήσεις από υφιστάμενη γνώση</vt:lpstr>
      <vt:lpstr>Εντοπισμός αδυναμιών</vt:lpstr>
      <vt:lpstr>Προγραμματισμός και εκτέλεση έρευνας</vt:lpstr>
      <vt:lpstr>Συλλογή αποδείξεων από παρατηρήσεις</vt:lpstr>
      <vt:lpstr>Συλλογή αποδείξεων από παρατηρήσεις</vt:lpstr>
      <vt:lpstr>Εργαλεία ανάπτυξης συλλογιστικών διεργασιών </vt:lpstr>
      <vt:lpstr>Εργαλεία ανάπτυξης συλλογιστικών διεργασιών </vt:lpstr>
      <vt:lpstr>Αποδείξεις – Συμπεράσματα</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etomai</cp:lastModifiedBy>
  <cp:revision>81</cp:revision>
  <dcterms:created xsi:type="dcterms:W3CDTF">2013-11-28T12:32:08Z</dcterms:created>
  <dcterms:modified xsi:type="dcterms:W3CDTF">2014-10-21T16:29:48Z</dcterms:modified>
</cp:coreProperties>
</file>