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7" r:id="rId2"/>
    <p:sldId id="271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5" r:id="rId20"/>
    <p:sldId id="276" r:id="rId21"/>
    <p:sldId id="277" r:id="rId22"/>
    <p:sldId id="281" r:id="rId23"/>
    <p:sldId id="278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86213" autoAdjust="0"/>
  </p:normalViewPr>
  <p:slideViewPr>
    <p:cSldViewPr>
      <p:cViewPr varScale="1">
        <p:scale>
          <a:sx n="64" d="100"/>
          <a:sy n="64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12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43FBD-B77D-4FA7-B2B0-93AA3D54B009}" type="datetimeFigureOut">
              <a:rPr lang="en-GB" smtClean="0"/>
              <a:t>09/07/2013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1D211-EBDE-436F-83FA-CD3485C91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31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1D211-EBDE-436F-83FA-CD3485C91A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185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707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083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1D211-EBDE-436F-83FA-CD3485C91A9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420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759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1D211-EBDE-436F-83FA-CD3485C91A9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571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965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1D211-EBDE-436F-83FA-CD3485C91A9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25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8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890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39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052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133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939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64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6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C683-BCE7-4474-AA6F-7F9FE10A42AF}" type="datetimeFigureOut">
              <a:rPr lang="en-GB" smtClean="0"/>
              <a:pPr/>
              <a:t>09/07/2013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0FBC-2D59-44B8-82F5-9C5A7543E0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16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6414-BB28-480D-8FB9-8498620B30C6}" type="datetimeFigureOut">
              <a:rPr lang="en-GB" smtClean="0"/>
              <a:pPr/>
              <a:t>09/07/2013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8D98-D543-41E7-8496-78892C3FC9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26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A0D-B9D2-450F-B661-661DE9AA9A25}" type="datetimeFigureOut">
              <a:rPr lang="en-GB" smtClean="0"/>
              <a:pPr/>
              <a:t>09/07/2013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43CB-0C21-4110-B9EB-196E4CF4DD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842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3A68-6B30-4F9F-A404-5E220214DDA7}" type="datetimeFigureOut">
              <a:rPr lang="en-GB" smtClean="0"/>
              <a:pPr/>
              <a:t>09/07/2013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2423-B73C-491A-8CDF-B927007512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434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7717-BF6B-4742-B605-2EFFB87BFB58}" type="datetimeFigureOut">
              <a:rPr lang="en-GB" smtClean="0"/>
              <a:pPr/>
              <a:t>09/07/2013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C027-DC25-49B0-88EB-077B1A2605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044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976F-8694-4675-A456-CD0E7EDD6E5B}" type="datetimeFigureOut">
              <a:rPr lang="en-GB" smtClean="0"/>
              <a:pPr/>
              <a:t>09/07/2013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1E2-EF76-43B8-8A17-1BEA88EB9F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01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A9E5-CB91-4D7B-8067-32FBFC8A8A73}" type="datetimeFigureOut">
              <a:rPr lang="en-GB" smtClean="0"/>
              <a:pPr/>
              <a:t>09/07/2013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A519-E587-452F-A8B0-FD6B23CBFC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623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3B63-03E9-49DC-AAA6-DF2ECD3E6DB8}" type="datetimeFigureOut">
              <a:rPr lang="en-GB" smtClean="0"/>
              <a:pPr/>
              <a:t>09/07/2013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DADF-2184-4862-8597-BB80CEAB1D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795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4160-DFEF-4FC4-A107-DEE635642A32}" type="datetimeFigureOut">
              <a:rPr lang="en-GB" smtClean="0"/>
              <a:pPr/>
              <a:t>09/07/2013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D09B-2DE6-4E59-A7B0-6B5F62D5FC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652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ECBD-95C1-4FF0-8075-DAE00D2996C8}" type="datetimeFigureOut">
              <a:rPr lang="en-GB" smtClean="0"/>
              <a:pPr/>
              <a:t>09/07/2013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F79C-5A67-410A-B8D7-1DCE43399F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082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2189-1788-4FB8-AD5F-D50B2F0A56B7}" type="datetimeFigureOut">
              <a:rPr lang="en-GB" smtClean="0"/>
              <a:pPr/>
              <a:t>09/07/2013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A788-EF7C-40E3-A18D-CD7B489307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472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0">
              <a:schemeClr val="bg1">
                <a:tint val="45000"/>
                <a:shade val="99000"/>
                <a:satMod val="350000"/>
              </a:schemeClr>
            </a:gs>
            <a:gs pos="100000">
              <a:schemeClr val="tx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BD19A6-71B5-4A69-BD98-95841866599B}" type="datetimeFigureOut">
              <a:rPr lang="en-GB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09/07/2013</a:t>
            </a:fld>
            <a:endParaRPr lang="en-GB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FD9946-14F8-4778-A457-DD7DA2BE8C3D}" type="slidenum">
              <a:rPr lang="en-GB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029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 in a Box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Exploring the lifecycle of stars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pic>
        <p:nvPicPr>
          <p:cNvPr id="6147" name="Picture 3" descr="fla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54675"/>
            <a:ext cx="3024187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29200"/>
            <a:ext cx="1590700" cy="153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1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bg1"/>
            </a:gs>
            <a:gs pos="0">
              <a:schemeClr val="bg1">
                <a:tint val="45000"/>
                <a:shade val="99000"/>
                <a:satMod val="350000"/>
              </a:schemeClr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362075"/>
          </a:xfrm>
        </p:spPr>
        <p:txBody>
          <a:bodyPr/>
          <a:lstStyle/>
          <a:p>
            <a:r>
              <a:rPr lang="en-GB" dirty="0" err="1" smtClean="0"/>
              <a:t>Hertzsprung</a:t>
            </a:r>
            <a:r>
              <a:rPr lang="en-GB" dirty="0" smtClean="0"/>
              <a:t>-Russell Diagram</a:t>
            </a:r>
          </a:p>
        </p:txBody>
      </p:sp>
      <p:sp>
        <p:nvSpPr>
          <p:cNvPr id="19458" name="Text Placeholder 4"/>
          <p:cNvSpPr>
            <a:spLocks noGrp="1"/>
          </p:cNvSpPr>
          <p:nvPr>
            <p:ph type="body" idx="1"/>
          </p:nvPr>
        </p:nvSpPr>
        <p:spPr>
          <a:xfrm>
            <a:off x="755576" y="4293096"/>
            <a:ext cx="7772400" cy="2232025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 introduction to the H-R diagram, on which various stars will be plotted – try to get the students to suggest where they might appear before they are plotted.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Level: Beginner +</a:t>
            </a:r>
          </a:p>
        </p:txBody>
      </p:sp>
    </p:spTree>
    <p:extLst>
      <p:ext uri="{BB962C8B-B14F-4D97-AF65-F5344CB8AC3E}">
        <p14:creationId xmlns:p14="http://schemas.microsoft.com/office/powerpoint/2010/main" val="3083746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The Hertzsprung Russell Diagram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765900" y="1950345"/>
            <a:ext cx="4310156" cy="3674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We can compare stars by </a:t>
            </a:r>
          </a:p>
          <a:p>
            <a:pPr marL="0" indent="0">
              <a:buNone/>
            </a:pPr>
            <a:r>
              <a:rPr lang="en-GB" sz="2800" dirty="0" smtClean="0"/>
              <a:t>showing a graph of their </a:t>
            </a:r>
          </a:p>
          <a:p>
            <a:pPr marL="0" indent="0">
              <a:buNone/>
            </a:pPr>
            <a:r>
              <a:rPr lang="en-GB" sz="2800" dirty="0" smtClean="0"/>
              <a:t>temperature and luminosity.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/>
              <a:t>Where do the stars in the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night </a:t>
            </a:r>
            <a:r>
              <a:rPr lang="en-GB" sz="2800" dirty="0"/>
              <a:t>sky fit on this graph?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grpSp>
        <p:nvGrpSpPr>
          <p:cNvPr id="20492" name="Group 20491"/>
          <p:cNvGrpSpPr/>
          <p:nvPr/>
        </p:nvGrpSpPr>
        <p:grpSpPr>
          <a:xfrm>
            <a:off x="5076056" y="1623581"/>
            <a:ext cx="3851767" cy="4397707"/>
            <a:chOff x="5184729" y="2146796"/>
            <a:chExt cx="3851767" cy="43977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143"/>
            <a:stretch/>
          </p:blipFill>
          <p:spPr>
            <a:xfrm>
              <a:off x="5184729" y="2146796"/>
              <a:ext cx="3744307" cy="4397707"/>
            </a:xfrm>
            <a:prstGeom prst="rect">
              <a:avLst/>
            </a:prstGeom>
          </p:spPr>
        </p:pic>
        <p:sp>
          <p:nvSpPr>
            <p:cNvPr id="4" name="Rectangular Callout 3"/>
            <p:cNvSpPr/>
            <p:nvPr/>
          </p:nvSpPr>
          <p:spPr>
            <a:xfrm>
              <a:off x="7380366" y="5624562"/>
              <a:ext cx="720025" cy="360040"/>
            </a:xfrm>
            <a:prstGeom prst="wedgeRectCallout">
              <a:avLst>
                <a:gd name="adj1" fmla="val -95114"/>
                <a:gd name="adj2" fmla="val -2135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Sirius</a:t>
              </a:r>
              <a:endParaRPr lang="en-GB" dirty="0"/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6312195" y="2975387"/>
              <a:ext cx="1224136" cy="288032"/>
            </a:xfrm>
            <a:prstGeom prst="wedgeRectCallout">
              <a:avLst>
                <a:gd name="adj1" fmla="val -3330"/>
                <a:gd name="adj2" fmla="val 17898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Betelgeuse</a:t>
              </a:r>
              <a:endParaRPr lang="en-GB" dirty="0"/>
            </a:p>
          </p:txBody>
        </p:sp>
        <p:sp>
          <p:nvSpPr>
            <p:cNvPr id="9" name="Rectangular Callout 8"/>
            <p:cNvSpPr/>
            <p:nvPr/>
          </p:nvSpPr>
          <p:spPr>
            <a:xfrm>
              <a:off x="8165881" y="4526372"/>
              <a:ext cx="720025" cy="360040"/>
            </a:xfrm>
            <a:prstGeom prst="wedgeRectCallout">
              <a:avLst>
                <a:gd name="adj1" fmla="val -49587"/>
                <a:gd name="adj2" fmla="val -9084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Rigel</a:t>
              </a:r>
              <a:endParaRPr lang="en-GB" dirty="0"/>
            </a:p>
          </p:txBody>
        </p:sp>
        <p:sp>
          <p:nvSpPr>
            <p:cNvPr id="10" name="Rectangular Callout 9"/>
            <p:cNvSpPr/>
            <p:nvPr/>
          </p:nvSpPr>
          <p:spPr>
            <a:xfrm>
              <a:off x="7812360" y="2564904"/>
              <a:ext cx="1224136" cy="360040"/>
            </a:xfrm>
            <a:prstGeom prst="wedgeRectCallout">
              <a:avLst>
                <a:gd name="adj1" fmla="val -40002"/>
                <a:gd name="adj2" fmla="val -95634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Aldebaran</a:t>
              </a:r>
              <a:endParaRPr lang="en-GB" dirty="0"/>
            </a:p>
          </p:txBody>
        </p:sp>
        <p:grpSp>
          <p:nvGrpSpPr>
            <p:cNvPr id="20491" name="Group 20490"/>
            <p:cNvGrpSpPr/>
            <p:nvPr/>
          </p:nvGrpSpPr>
          <p:grpSpPr>
            <a:xfrm>
              <a:off x="6938138" y="3356992"/>
              <a:ext cx="1162253" cy="1368152"/>
              <a:chOff x="6938138" y="3356992"/>
              <a:chExt cx="1162253" cy="136815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6938138" y="3356992"/>
                <a:ext cx="217643" cy="32568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6938138" y="3717032"/>
                <a:ext cx="531492" cy="43204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7469630" y="3483808"/>
                <a:ext cx="99126" cy="5212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7469631" y="4005064"/>
                <a:ext cx="99125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568757" y="4005064"/>
                <a:ext cx="531634" cy="30667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7469631" y="4149080"/>
                <a:ext cx="158123" cy="53843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7668156" y="4345649"/>
                <a:ext cx="432235" cy="37949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7190149" y="3356992"/>
                <a:ext cx="279482" cy="12681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1340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Luminosity (relative to Sun)</a:t>
            </a:r>
          </a:p>
        </p:txBody>
      </p:sp>
      <p:sp>
        <p:nvSpPr>
          <p:cNvPr id="21510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</a:t>
            </a:r>
          </a:p>
        </p:txBody>
      </p:sp>
      <p:sp>
        <p:nvSpPr>
          <p:cNvPr id="21511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100</a:t>
            </a:r>
          </a:p>
        </p:txBody>
      </p:sp>
      <p:sp>
        <p:nvSpPr>
          <p:cNvPr id="21512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10,000</a:t>
            </a:r>
          </a:p>
        </p:txBody>
      </p:sp>
      <p:sp>
        <p:nvSpPr>
          <p:cNvPr id="21513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0.01</a:t>
            </a:r>
          </a:p>
        </p:txBody>
      </p:sp>
      <p:sp>
        <p:nvSpPr>
          <p:cNvPr id="21514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0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Temperature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6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25,000</a:t>
            </a:r>
          </a:p>
        </p:txBody>
      </p:sp>
      <p:sp>
        <p:nvSpPr>
          <p:cNvPr id="21527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10,000</a:t>
            </a:r>
          </a:p>
        </p:txBody>
      </p:sp>
      <p:sp>
        <p:nvSpPr>
          <p:cNvPr id="21528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7,000</a:t>
            </a:r>
          </a:p>
        </p:txBody>
      </p:sp>
      <p:sp>
        <p:nvSpPr>
          <p:cNvPr id="21529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5,000</a:t>
            </a:r>
          </a:p>
        </p:txBody>
      </p:sp>
      <p:sp>
        <p:nvSpPr>
          <p:cNvPr id="21530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3,000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47813" y="260350"/>
            <a:ext cx="6480175" cy="923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GB">
                <a:solidFill>
                  <a:srgbClr val="DBEEF4"/>
                </a:solidFill>
              </a:rPr>
              <a:t>We start by drawing the axes:</a:t>
            </a:r>
          </a:p>
          <a:p>
            <a:pPr>
              <a:buFont typeface="Arial" pitchFamily="34" charset="0"/>
              <a:buChar char="•"/>
            </a:pPr>
            <a:r>
              <a:rPr lang="en-GB">
                <a:solidFill>
                  <a:srgbClr val="DBEEF4"/>
                </a:solidFill>
              </a:rPr>
              <a:t>Luminosity up the vertical axis (measured relative to the Sun)</a:t>
            </a:r>
          </a:p>
          <a:p>
            <a:pPr>
              <a:buFont typeface="Arial" pitchFamily="34" charset="0"/>
              <a:buChar char="•"/>
            </a:pPr>
            <a:r>
              <a:rPr lang="en-GB">
                <a:solidFill>
                  <a:srgbClr val="DBEEF4"/>
                </a:solidFill>
              </a:rPr>
              <a:t>Temperature along the horizontal axis (measured in Kelvin)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24300" y="1989138"/>
            <a:ext cx="4319588" cy="9223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GB">
                <a:solidFill>
                  <a:srgbClr val="DBEEF4"/>
                </a:solidFill>
              </a:rPr>
              <a:t>Where would you mark the Sun on the plot?</a:t>
            </a:r>
          </a:p>
          <a:p>
            <a:pPr>
              <a:buFont typeface="Arial" pitchFamily="34" charset="0"/>
              <a:buChar char="•"/>
            </a:pPr>
            <a:r>
              <a:rPr lang="en-GB">
                <a:solidFill>
                  <a:srgbClr val="DBEEF4"/>
                </a:solidFill>
              </a:rPr>
              <a:t>It has Luminosity of 1 relative to itself</a:t>
            </a:r>
          </a:p>
          <a:p>
            <a:pPr>
              <a:buFont typeface="Arial" pitchFamily="34" charset="0"/>
              <a:buChar char="•"/>
            </a:pPr>
            <a:r>
              <a:rPr lang="en-GB">
                <a:solidFill>
                  <a:srgbClr val="DBEEF4"/>
                </a:solidFill>
              </a:rPr>
              <a:t>Its temperature is 5800 K</a:t>
            </a:r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3276600" y="1341438"/>
            <a:ext cx="4608513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 stars Vega and Sirius are brighter than the Sun, and also hotter. Where would you put them?</a:t>
            </a:r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1187450" y="4005263"/>
            <a:ext cx="518477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Some stars are much cooler and less luminous, such as the closest star to the Sun, </a:t>
            </a:r>
            <a:r>
              <a:rPr lang="en-GB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Proxima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Centauri. Where would you plot these?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These stars are called red dwarfs.</a:t>
            </a:r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4067175" y="32131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55875" y="25654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Sirius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68538" y="2276475"/>
            <a:ext cx="7905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Vega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80288" y="4005263"/>
            <a:ext cx="1008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Proxima</a:t>
            </a: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Centauri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31913" y="3429000"/>
            <a:ext cx="4032250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GB">
                <a:solidFill>
                  <a:srgbClr val="DBEEF4"/>
                </a:solidFill>
              </a:rPr>
              <a:t>In fact, most stars can be found somewhere along a line in this graph. </a:t>
            </a:r>
          </a:p>
          <a:p>
            <a:endParaRPr lang="en-GB">
              <a:solidFill>
                <a:srgbClr val="DBEEF4"/>
              </a:solidFill>
            </a:endParaRPr>
          </a:p>
          <a:p>
            <a:r>
              <a:rPr lang="en-GB">
                <a:solidFill>
                  <a:srgbClr val="DBEEF4"/>
                </a:solidFill>
              </a:rPr>
              <a:t>This is called the </a:t>
            </a:r>
            <a:r>
              <a:rPr lang="en-GB" altLang="en-US">
                <a:solidFill>
                  <a:srgbClr val="DBEEF4"/>
                </a:solidFill>
              </a:rPr>
              <a:t>“</a:t>
            </a:r>
            <a:r>
              <a:rPr lang="en-GB">
                <a:solidFill>
                  <a:srgbClr val="DBEEF4"/>
                </a:solidFill>
              </a:rPr>
              <a:t>Main Sequence</a:t>
            </a:r>
            <a:r>
              <a:rPr lang="en-GB" altLang="en-US">
                <a:solidFill>
                  <a:srgbClr val="DBEEF4"/>
                </a:solidFill>
              </a:rPr>
              <a:t>”</a:t>
            </a:r>
            <a:r>
              <a:rPr lang="en-GB">
                <a:solidFill>
                  <a:srgbClr val="DBEEF4"/>
                </a:solidFill>
              </a:rPr>
              <a:t>.</a:t>
            </a:r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4788024" y="3140968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 rot="1313734">
            <a:off x="2382838" y="2651125"/>
            <a:ext cx="51847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Main Sequence</a:t>
            </a:r>
          </a:p>
        </p:txBody>
      </p:sp>
    </p:spTree>
    <p:extLst>
      <p:ext uri="{BB962C8B-B14F-4D97-AF65-F5344CB8AC3E}">
        <p14:creationId xmlns:p14="http://schemas.microsoft.com/office/powerpoint/2010/main" val="1668928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 build="p"/>
      <p:bldP spid="50" grpId="1" build="allAtOnce"/>
      <p:bldP spid="52" grpId="0" animBg="1"/>
      <p:bldP spid="56" grpId="0"/>
      <p:bldP spid="56" grpId="1"/>
      <p:bldP spid="57" grpId="0" animBg="1"/>
      <p:bldP spid="58" grpId="0" build="p"/>
      <p:bldP spid="58" grpId="1" build="allAtOnce"/>
      <p:bldP spid="59" grpId="0" animBg="1"/>
      <p:bldP spid="60" grpId="0"/>
      <p:bldP spid="61" grpId="0"/>
      <p:bldP spid="62" grpId="0"/>
      <p:bldP spid="63" grpId="0"/>
      <p:bldP spid="64" grpId="0" build="p"/>
      <p:bldP spid="65" grpId="0" animBg="1"/>
      <p:bldP spid="66" grpId="0" animBg="1"/>
      <p:bldP spid="67" grpId="0" animBg="1"/>
      <p:bldP spid="68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89" grpId="0" animBg="1"/>
      <p:bldP spid="90" grpId="0" animBg="1"/>
      <p:bldP spid="91" grpId="0" animBg="1"/>
      <p:bldP spid="92" grpId="0" animBg="1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Luminosity (relative to Sun)</a:t>
            </a:r>
          </a:p>
        </p:txBody>
      </p:sp>
      <p:sp>
        <p:nvSpPr>
          <p:cNvPr id="22534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</a:t>
            </a:r>
          </a:p>
        </p:txBody>
      </p:sp>
      <p:sp>
        <p:nvSpPr>
          <p:cNvPr id="22535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100</a:t>
            </a:r>
          </a:p>
        </p:txBody>
      </p:sp>
      <p:sp>
        <p:nvSpPr>
          <p:cNvPr id="22536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10,000</a:t>
            </a:r>
          </a:p>
        </p:txBody>
      </p:sp>
      <p:sp>
        <p:nvSpPr>
          <p:cNvPr id="22537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0.01</a:t>
            </a:r>
          </a:p>
        </p:txBody>
      </p:sp>
      <p:sp>
        <p:nvSpPr>
          <p:cNvPr id="22538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Temperature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0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25,000</a:t>
            </a:r>
          </a:p>
        </p:txBody>
      </p:sp>
      <p:sp>
        <p:nvSpPr>
          <p:cNvPr id="22551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10,000</a:t>
            </a:r>
          </a:p>
        </p:txBody>
      </p:sp>
      <p:sp>
        <p:nvSpPr>
          <p:cNvPr id="22552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7,000</a:t>
            </a:r>
          </a:p>
        </p:txBody>
      </p:sp>
      <p:sp>
        <p:nvSpPr>
          <p:cNvPr id="22553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5,000</a:t>
            </a:r>
          </a:p>
        </p:txBody>
      </p:sp>
      <p:sp>
        <p:nvSpPr>
          <p:cNvPr id="22554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3,000</a:t>
            </a:r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4067175" y="32131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55875" y="25654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Sirius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68538" y="2276475"/>
            <a:ext cx="7905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Vega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80288" y="4005263"/>
            <a:ext cx="1008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Proxima</a:t>
            </a: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Centauri</a:t>
            </a:r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4788024" y="3140968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 rot="1313734">
            <a:off x="2382838" y="2651125"/>
            <a:ext cx="51847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Main Sequence</a:t>
            </a:r>
          </a:p>
        </p:txBody>
      </p:sp>
      <p:sp>
        <p:nvSpPr>
          <p:cNvPr id="78" name="Oval 77"/>
          <p:cNvSpPr/>
          <p:nvPr/>
        </p:nvSpPr>
        <p:spPr>
          <a:xfrm>
            <a:off x="6372200" y="620688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7A00"/>
              </a:gs>
              <a:gs pos="66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2555776" y="188640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5724128" y="1484784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5868144" y="126876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76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1403350" y="37893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3203848" y="332656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9" name="TextBox 98"/>
          <p:cNvSpPr txBox="1"/>
          <p:nvPr/>
        </p:nvSpPr>
        <p:spPr>
          <a:xfrm>
            <a:off x="2051050" y="765175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Rigel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875463" y="404813"/>
            <a:ext cx="13684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Betelgeuse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708400" y="908050"/>
            <a:ext cx="79216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Deneb</a:t>
            </a:r>
            <a:endParaRPr lang="en-GB" sz="1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940425" y="1844675"/>
            <a:ext cx="11525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Arcturus</a:t>
            </a:r>
            <a:endParaRPr lang="en-GB" sz="1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859338" y="981075"/>
            <a:ext cx="11525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Aldebaran</a:t>
            </a:r>
            <a:endParaRPr lang="en-GB" sz="1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403350" y="3789363"/>
            <a:ext cx="11525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Sirius 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258888" y="3644900"/>
            <a:ext cx="4465637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But not all stars lie on the main sequence. Some, such as </a:t>
            </a:r>
            <a:r>
              <a:rPr lang="en-GB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Arcturus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and </a:t>
            </a:r>
            <a:r>
              <a:rPr lang="en-GB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Aldebaran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, are much brighter than the Sun, but cooler. Where would these lie on the diagram?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These are </a:t>
            </a:r>
            <a:r>
              <a:rPr lang="en-GB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red</a:t>
            </a:r>
            <a:r>
              <a:rPr lang="en-GB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giant stars.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339975" y="188913"/>
            <a:ext cx="446405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 bright star Betelgeuse is even more luminous than </a:t>
            </a:r>
            <a:r>
              <a:rPr lang="en-GB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Aldebaran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, but has a cooler surface</a:t>
            </a:r>
            <a:r>
              <a:rPr lang="en-GB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This 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makes it a red supergiant.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187450" y="3284538"/>
            <a:ext cx="3313113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Even brighter than Betelgeuse are stars like </a:t>
            </a:r>
            <a:r>
              <a:rPr lang="en-GB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Deneb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and Rigel, which are much hotter.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These are blue </a:t>
            </a:r>
            <a:r>
              <a:rPr lang="en-GB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supergiants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258888" y="4292600"/>
            <a:ext cx="5905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Some of the hottest stars are actually much fainter than the Sun. Which corner would they be in?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These are </a:t>
            </a:r>
            <a:r>
              <a:rPr lang="en-GB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white dwarfs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, such as Sirius B which orbits Sirius.</a:t>
            </a:r>
          </a:p>
        </p:txBody>
      </p:sp>
    </p:spTree>
    <p:extLst>
      <p:ext uri="{BB962C8B-B14F-4D97-AF65-F5344CB8AC3E}">
        <p14:creationId xmlns:p14="http://schemas.microsoft.com/office/powerpoint/2010/main" val="631021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 build="p"/>
      <p:bldP spid="105" grpId="1" build="allAtOnce"/>
      <p:bldP spid="98" grpId="0" build="p"/>
      <p:bldP spid="98" grpId="1" build="allAtOnce"/>
      <p:bldP spid="106" grpId="0" build="p"/>
      <p:bldP spid="106" grpId="1" build="allAtOnce"/>
      <p:bldP spid="10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Luminosity (relative to Sun)</a:t>
            </a:r>
          </a:p>
        </p:txBody>
      </p:sp>
      <p:sp>
        <p:nvSpPr>
          <p:cNvPr id="23558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</a:t>
            </a:r>
          </a:p>
        </p:txBody>
      </p:sp>
      <p:sp>
        <p:nvSpPr>
          <p:cNvPr id="23559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100</a:t>
            </a:r>
          </a:p>
        </p:txBody>
      </p:sp>
      <p:sp>
        <p:nvSpPr>
          <p:cNvPr id="23560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10,000</a:t>
            </a:r>
          </a:p>
        </p:txBody>
      </p:sp>
      <p:sp>
        <p:nvSpPr>
          <p:cNvPr id="23561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0.01</a:t>
            </a:r>
          </a:p>
        </p:txBody>
      </p:sp>
      <p:sp>
        <p:nvSpPr>
          <p:cNvPr id="23562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8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Temperature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4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25,000</a:t>
            </a:r>
          </a:p>
        </p:txBody>
      </p:sp>
      <p:sp>
        <p:nvSpPr>
          <p:cNvPr id="23575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10,000</a:t>
            </a:r>
          </a:p>
        </p:txBody>
      </p:sp>
      <p:sp>
        <p:nvSpPr>
          <p:cNvPr id="23576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7,000</a:t>
            </a:r>
          </a:p>
        </p:txBody>
      </p:sp>
      <p:sp>
        <p:nvSpPr>
          <p:cNvPr id="23577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5,000</a:t>
            </a:r>
          </a:p>
        </p:txBody>
      </p:sp>
      <p:sp>
        <p:nvSpPr>
          <p:cNvPr id="23578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3,000</a:t>
            </a:r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4788024" y="3140968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 rot="1313734">
            <a:off x="2382838" y="2651125"/>
            <a:ext cx="51847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Main Sequence</a:t>
            </a:r>
          </a:p>
        </p:txBody>
      </p:sp>
      <p:sp>
        <p:nvSpPr>
          <p:cNvPr id="78" name="Oval 77"/>
          <p:cNvSpPr/>
          <p:nvPr/>
        </p:nvSpPr>
        <p:spPr>
          <a:xfrm>
            <a:off x="6372200" y="620688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7A00"/>
              </a:gs>
              <a:gs pos="66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2555776" y="188640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5724128" y="1484784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1403350" y="37893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3203848" y="332656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2916238" y="1743075"/>
            <a:ext cx="32686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Giants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635375" y="115888"/>
            <a:ext cx="3270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Supergiants</a:t>
            </a:r>
            <a:endParaRPr lang="en-GB" sz="2400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16016" y="54868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1692275" y="4005263"/>
            <a:ext cx="71438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1763713" y="4221163"/>
            <a:ext cx="71437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5" name="Oval 114"/>
          <p:cNvSpPr/>
          <p:nvPr/>
        </p:nvSpPr>
        <p:spPr>
          <a:xfrm>
            <a:off x="2051050" y="42211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6" name="Oval 115"/>
          <p:cNvSpPr/>
          <p:nvPr/>
        </p:nvSpPr>
        <p:spPr>
          <a:xfrm>
            <a:off x="20510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1979613" y="42926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22034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2355850" y="45259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0" name="Oval 119"/>
          <p:cNvSpPr/>
          <p:nvPr/>
        </p:nvSpPr>
        <p:spPr>
          <a:xfrm>
            <a:off x="2268538" y="47244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1" name="TextBox 120"/>
          <p:cNvSpPr txBox="1"/>
          <p:nvPr/>
        </p:nvSpPr>
        <p:spPr>
          <a:xfrm rot="2324514">
            <a:off x="825500" y="4478338"/>
            <a:ext cx="2308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White Dwarfs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115617" y="2924175"/>
            <a:ext cx="32404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GB" dirty="0">
                <a:solidFill>
                  <a:srgbClr val="DBEEF4"/>
                </a:solidFill>
              </a:rPr>
              <a:t>Almost all stars we see are in one of these groups, but they </a:t>
            </a:r>
            <a:r>
              <a:rPr lang="en-GB" dirty="0" smtClean="0">
                <a:solidFill>
                  <a:schemeClr val="bg1"/>
                </a:solidFill>
              </a:rPr>
              <a:t>change groups during their lives.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5292080" y="191683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5" name="Oval 124"/>
          <p:cNvSpPr/>
          <p:nvPr/>
        </p:nvSpPr>
        <p:spPr>
          <a:xfrm>
            <a:off x="5004048" y="2420888"/>
            <a:ext cx="288000" cy="28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7" name="Oval 126"/>
          <p:cNvSpPr/>
          <p:nvPr/>
        </p:nvSpPr>
        <p:spPr>
          <a:xfrm>
            <a:off x="5868144" y="126876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76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8" name="TextBox 127"/>
          <p:cNvSpPr txBox="1"/>
          <p:nvPr/>
        </p:nvSpPr>
        <p:spPr>
          <a:xfrm>
            <a:off x="3203575" y="4076700"/>
            <a:ext cx="36004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As stars evolve they change in luminosity and temperature.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This </a:t>
            </a:r>
            <a:r>
              <a:rPr lang="en-GB" dirty="0">
                <a:solidFill>
                  <a:schemeClr val="bg1"/>
                </a:solidFill>
                <a:latin typeface="+mn-lt"/>
                <a:ea typeface="+mn-ea"/>
              </a:rPr>
              <a:t>makes them </a:t>
            </a:r>
            <a:r>
              <a:rPr lang="en-GB" dirty="0" smtClean="0">
                <a:solidFill>
                  <a:schemeClr val="bg1"/>
                </a:solidFill>
                <a:latin typeface="+mn-lt"/>
                <a:ea typeface="+mn-ea"/>
              </a:rPr>
              <a:t>change position on the </a:t>
            </a:r>
            <a:r>
              <a:rPr lang="en-GB" dirty="0" err="1">
                <a:solidFill>
                  <a:schemeClr val="bg1"/>
                </a:solidFill>
                <a:latin typeface="+mn-lt"/>
                <a:ea typeface="+mn-ea"/>
              </a:rPr>
              <a:t>Hertzprung</a:t>
            </a:r>
            <a:r>
              <a:rPr lang="en-GB" dirty="0">
                <a:solidFill>
                  <a:schemeClr val="bg1"/>
                </a:solidFill>
                <a:latin typeface="+mn-lt"/>
                <a:ea typeface="+mn-ea"/>
              </a:rPr>
              <a:t>-Russell diagram.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ea typeface="+mn-ea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3275856" y="1196752"/>
            <a:ext cx="432000" cy="432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1" name="Oval 130"/>
          <p:cNvSpPr/>
          <p:nvPr/>
        </p:nvSpPr>
        <p:spPr>
          <a:xfrm>
            <a:off x="3491880" y="1700848"/>
            <a:ext cx="360000" cy="360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2" name="TextBox 131"/>
          <p:cNvSpPr txBox="1"/>
          <p:nvPr/>
        </p:nvSpPr>
        <p:spPr>
          <a:xfrm>
            <a:off x="4067175" y="32131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Sun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555875" y="25654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Sirius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268538" y="2276475"/>
            <a:ext cx="7905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Vega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380288" y="4005263"/>
            <a:ext cx="1008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Proxima</a:t>
            </a: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Centauri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875463" y="404813"/>
            <a:ext cx="13684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Betelgeuse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940425" y="1844675"/>
            <a:ext cx="11525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Arcturus</a:t>
            </a:r>
            <a:endParaRPr lang="en-GB" sz="1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051050" y="765175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Rigel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708400" y="908050"/>
            <a:ext cx="79216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Deneb</a:t>
            </a:r>
            <a:endParaRPr lang="en-GB" sz="1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403350" y="3789363"/>
            <a:ext cx="11525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Sirius B</a:t>
            </a:r>
          </a:p>
        </p:txBody>
      </p:sp>
    </p:spTree>
    <p:extLst>
      <p:ext uri="{BB962C8B-B14F-4D97-AF65-F5344CB8AC3E}">
        <p14:creationId xmlns:p14="http://schemas.microsoft.com/office/powerpoint/2010/main" val="4226952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8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Luminosity (relative to Sun)</a:t>
            </a:r>
          </a:p>
        </p:txBody>
      </p:sp>
      <p:sp>
        <p:nvSpPr>
          <p:cNvPr id="1030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</a:t>
            </a:r>
          </a:p>
        </p:txBody>
      </p:sp>
      <p:sp>
        <p:nvSpPr>
          <p:cNvPr id="1031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100</a:t>
            </a:r>
          </a:p>
        </p:txBody>
      </p:sp>
      <p:sp>
        <p:nvSpPr>
          <p:cNvPr id="1032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10,000</a:t>
            </a:r>
          </a:p>
        </p:txBody>
      </p:sp>
      <p:sp>
        <p:nvSpPr>
          <p:cNvPr id="1033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0.01</a:t>
            </a:r>
          </a:p>
        </p:txBody>
      </p:sp>
      <p:sp>
        <p:nvSpPr>
          <p:cNvPr id="1034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Temperature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25,000</a:t>
            </a:r>
          </a:p>
        </p:txBody>
      </p:sp>
      <p:sp>
        <p:nvSpPr>
          <p:cNvPr id="1047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10,000</a:t>
            </a:r>
          </a:p>
        </p:txBody>
      </p:sp>
      <p:sp>
        <p:nvSpPr>
          <p:cNvPr id="1048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7,000</a:t>
            </a:r>
          </a:p>
        </p:txBody>
      </p:sp>
      <p:sp>
        <p:nvSpPr>
          <p:cNvPr id="1049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5,000</a:t>
            </a:r>
          </a:p>
        </p:txBody>
      </p:sp>
      <p:sp>
        <p:nvSpPr>
          <p:cNvPr id="1050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3,000</a:t>
            </a:r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6372200" y="620688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7A00"/>
              </a:gs>
              <a:gs pos="66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2555776" y="188640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5724128" y="1484784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1403350" y="37893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3203848" y="332656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4716016" y="54868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1692275" y="4005263"/>
            <a:ext cx="71438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1763713" y="4221163"/>
            <a:ext cx="71437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5" name="Oval 114"/>
          <p:cNvSpPr/>
          <p:nvPr/>
        </p:nvSpPr>
        <p:spPr>
          <a:xfrm>
            <a:off x="2051050" y="42211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6" name="Oval 115"/>
          <p:cNvSpPr/>
          <p:nvPr/>
        </p:nvSpPr>
        <p:spPr>
          <a:xfrm>
            <a:off x="20510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1979613" y="42926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22034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2355850" y="45259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0" name="Oval 119"/>
          <p:cNvSpPr/>
          <p:nvPr/>
        </p:nvSpPr>
        <p:spPr>
          <a:xfrm>
            <a:off x="2268538" y="47244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4" name="Oval 123"/>
          <p:cNvSpPr/>
          <p:nvPr/>
        </p:nvSpPr>
        <p:spPr>
          <a:xfrm>
            <a:off x="5292080" y="191683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5" name="Oval 124"/>
          <p:cNvSpPr/>
          <p:nvPr/>
        </p:nvSpPr>
        <p:spPr>
          <a:xfrm>
            <a:off x="5004048" y="2420888"/>
            <a:ext cx="288000" cy="28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7" name="Oval 126"/>
          <p:cNvSpPr/>
          <p:nvPr/>
        </p:nvSpPr>
        <p:spPr>
          <a:xfrm>
            <a:off x="5868144" y="126876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76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3275856" y="1196752"/>
            <a:ext cx="432000" cy="432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3491880" y="1700848"/>
            <a:ext cx="360000" cy="360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0" name="Oval 99"/>
          <p:cNvSpPr/>
          <p:nvPr/>
        </p:nvSpPr>
        <p:spPr>
          <a:xfrm>
            <a:off x="4787900" y="3141663"/>
            <a:ext cx="215900" cy="215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4067175" y="32131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Sun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258888" y="3500438"/>
            <a:ext cx="4249737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 Sun has been on the Main Sequence for billions of years, and will remain there for billions more.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But eventually it will swell into a giant star, becoming more luminous but cooler.</a:t>
            </a:r>
          </a:p>
        </p:txBody>
      </p:sp>
    </p:spTree>
    <p:extLst>
      <p:ext uri="{BB962C8B-B14F-4D97-AF65-F5344CB8AC3E}">
        <p14:creationId xmlns:p14="http://schemas.microsoft.com/office/powerpoint/2010/main" val="4045497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9062 -0.12083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-6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10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Luminosity (relative to Sun)</a:t>
            </a:r>
          </a:p>
        </p:txBody>
      </p:sp>
      <p:sp>
        <p:nvSpPr>
          <p:cNvPr id="2054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</a:t>
            </a:r>
          </a:p>
        </p:txBody>
      </p:sp>
      <p:sp>
        <p:nvSpPr>
          <p:cNvPr id="2055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100</a:t>
            </a:r>
          </a:p>
        </p:txBody>
      </p:sp>
      <p:sp>
        <p:nvSpPr>
          <p:cNvPr id="2056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10,000</a:t>
            </a:r>
          </a:p>
        </p:txBody>
      </p:sp>
      <p:sp>
        <p:nvSpPr>
          <p:cNvPr id="2057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0.01</a:t>
            </a:r>
          </a:p>
        </p:txBody>
      </p:sp>
      <p:sp>
        <p:nvSpPr>
          <p:cNvPr id="2058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Temperature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25,000</a:t>
            </a:r>
          </a:p>
        </p:txBody>
      </p:sp>
      <p:sp>
        <p:nvSpPr>
          <p:cNvPr id="2071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10,000</a:t>
            </a:r>
          </a:p>
        </p:txBody>
      </p:sp>
      <p:sp>
        <p:nvSpPr>
          <p:cNvPr id="2072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7,000</a:t>
            </a:r>
          </a:p>
        </p:txBody>
      </p:sp>
      <p:sp>
        <p:nvSpPr>
          <p:cNvPr id="2073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5,000</a:t>
            </a:r>
          </a:p>
        </p:txBody>
      </p:sp>
      <p:sp>
        <p:nvSpPr>
          <p:cNvPr id="2074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3,000</a:t>
            </a:r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6372200" y="620688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7A00"/>
              </a:gs>
              <a:gs pos="66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2555776" y="188640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5724128" y="1484784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1403350" y="37893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3203848" y="332656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4716016" y="54868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1692275" y="4005263"/>
            <a:ext cx="71438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1763713" y="4221163"/>
            <a:ext cx="71437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5" name="Oval 114"/>
          <p:cNvSpPr/>
          <p:nvPr/>
        </p:nvSpPr>
        <p:spPr>
          <a:xfrm>
            <a:off x="2051050" y="42211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6" name="Oval 115"/>
          <p:cNvSpPr/>
          <p:nvPr/>
        </p:nvSpPr>
        <p:spPr>
          <a:xfrm>
            <a:off x="20510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1979613" y="42926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22034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2355850" y="45259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0" name="Oval 119"/>
          <p:cNvSpPr/>
          <p:nvPr/>
        </p:nvSpPr>
        <p:spPr>
          <a:xfrm>
            <a:off x="2268538" y="47244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4" name="Oval 123"/>
          <p:cNvSpPr/>
          <p:nvPr/>
        </p:nvSpPr>
        <p:spPr>
          <a:xfrm>
            <a:off x="5292080" y="191683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5" name="Oval 124"/>
          <p:cNvSpPr/>
          <p:nvPr/>
        </p:nvSpPr>
        <p:spPr>
          <a:xfrm>
            <a:off x="5004048" y="2420888"/>
            <a:ext cx="288000" cy="28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7" name="Oval 126"/>
          <p:cNvSpPr/>
          <p:nvPr/>
        </p:nvSpPr>
        <p:spPr>
          <a:xfrm>
            <a:off x="5868144" y="126876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76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3275856" y="1196752"/>
            <a:ext cx="432000" cy="432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3491880" y="1700848"/>
            <a:ext cx="360000" cy="360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5795963" y="2060575"/>
            <a:ext cx="7921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Sun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258888" y="3500438"/>
            <a:ext cx="424973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At this point it is a red giant star.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It will get then hotter and slightly </a:t>
            </a:r>
            <a:r>
              <a:rPr lang="en-GB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brighter.</a:t>
            </a: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543550" y="2276475"/>
            <a:ext cx="323850" cy="323850"/>
          </a:xfrm>
          <a:prstGeom prst="ellipse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57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86 -0.03148 " pathEditMode="relative" ptsTypes="AA">
                                      <p:cBhvr>
                                        <p:cTn id="20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build="p"/>
      <p:bldP spid="1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Luminosity (relative to Sun)</a:t>
            </a:r>
          </a:p>
        </p:txBody>
      </p:sp>
      <p:sp>
        <p:nvSpPr>
          <p:cNvPr id="3078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</a:t>
            </a:r>
          </a:p>
        </p:txBody>
      </p:sp>
      <p:sp>
        <p:nvSpPr>
          <p:cNvPr id="3079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100</a:t>
            </a:r>
          </a:p>
        </p:txBody>
      </p:sp>
      <p:sp>
        <p:nvSpPr>
          <p:cNvPr id="3080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10,000</a:t>
            </a:r>
          </a:p>
        </p:txBody>
      </p:sp>
      <p:sp>
        <p:nvSpPr>
          <p:cNvPr id="3081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0.01</a:t>
            </a:r>
          </a:p>
        </p:txBody>
      </p:sp>
      <p:sp>
        <p:nvSpPr>
          <p:cNvPr id="3082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8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Temperature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4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25,000</a:t>
            </a:r>
          </a:p>
        </p:txBody>
      </p:sp>
      <p:sp>
        <p:nvSpPr>
          <p:cNvPr id="3095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10,000</a:t>
            </a:r>
          </a:p>
        </p:txBody>
      </p:sp>
      <p:sp>
        <p:nvSpPr>
          <p:cNvPr id="3096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7,000</a:t>
            </a:r>
          </a:p>
        </p:txBody>
      </p:sp>
      <p:sp>
        <p:nvSpPr>
          <p:cNvPr id="3097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5,000</a:t>
            </a:r>
          </a:p>
        </p:txBody>
      </p:sp>
      <p:sp>
        <p:nvSpPr>
          <p:cNvPr id="3098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3,000</a:t>
            </a:r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6372200" y="620688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7A00"/>
              </a:gs>
              <a:gs pos="66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2555776" y="188640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5724128" y="1484784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1403350" y="37893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3203848" y="332656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4716016" y="54868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1692275" y="4005263"/>
            <a:ext cx="71438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1763713" y="4221163"/>
            <a:ext cx="71437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5" name="Oval 114"/>
          <p:cNvSpPr/>
          <p:nvPr/>
        </p:nvSpPr>
        <p:spPr>
          <a:xfrm>
            <a:off x="2051050" y="42211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6" name="Oval 115"/>
          <p:cNvSpPr/>
          <p:nvPr/>
        </p:nvSpPr>
        <p:spPr>
          <a:xfrm>
            <a:off x="20510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1979613" y="42926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22034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2355850" y="45259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0" name="Oval 119"/>
          <p:cNvSpPr/>
          <p:nvPr/>
        </p:nvSpPr>
        <p:spPr>
          <a:xfrm>
            <a:off x="2268538" y="47244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4" name="Oval 123"/>
          <p:cNvSpPr/>
          <p:nvPr/>
        </p:nvSpPr>
        <p:spPr>
          <a:xfrm>
            <a:off x="5292080" y="191683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5" name="Oval 124"/>
          <p:cNvSpPr/>
          <p:nvPr/>
        </p:nvSpPr>
        <p:spPr>
          <a:xfrm>
            <a:off x="5004048" y="2420888"/>
            <a:ext cx="288000" cy="28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7" name="Oval 126"/>
          <p:cNvSpPr/>
          <p:nvPr/>
        </p:nvSpPr>
        <p:spPr>
          <a:xfrm>
            <a:off x="5868144" y="126876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76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3275856" y="1196752"/>
            <a:ext cx="432000" cy="432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3491880" y="1700848"/>
            <a:ext cx="360000" cy="360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3851275" y="1793875"/>
            <a:ext cx="79216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Sun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132138" y="4005263"/>
            <a:ext cx="424815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Finally nuclear fusion in the core will cease.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 Sun will become a white dwarf, far less </a:t>
            </a:r>
            <a:r>
              <a:rPr lang="en-GB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luminous, 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but with a hotter surface temperature.</a:t>
            </a:r>
          </a:p>
        </p:txBody>
      </p:sp>
      <p:sp>
        <p:nvSpPr>
          <p:cNvPr id="80" name="Oval 79"/>
          <p:cNvSpPr/>
          <p:nvPr/>
        </p:nvSpPr>
        <p:spPr>
          <a:xfrm>
            <a:off x="3671888" y="2060575"/>
            <a:ext cx="323850" cy="323850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8397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4.07407E-6 C -0.04166 -0.0037 -0.08315 -0.0074 -0.12361 0.00556 C -0.16406 0.01852 -0.22413 0.03496 -0.24305 0.07778 C -0.26197 0.12061 -0.2526 0.21274 -0.23749 0.26297 C -0.22239 0.3132 -0.18767 0.3463 -0.15277 0.37963 " pathEditMode="relative" ptsTypes="aaaaA">
                                      <p:cBhvr>
                                        <p:cTn id="16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8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build="p"/>
      <p:bldP spid="80" grpId="0" animBg="1"/>
      <p:bldP spid="8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0">
              <a:schemeClr val="bg1">
                <a:tint val="45000"/>
                <a:shade val="99000"/>
                <a:satMod val="350000"/>
              </a:schemeClr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83568" y="2282949"/>
            <a:ext cx="7772400" cy="1362075"/>
          </a:xfrm>
        </p:spPr>
        <p:txBody>
          <a:bodyPr/>
          <a:lstStyle/>
          <a:p>
            <a:r>
              <a:rPr lang="en-GB" dirty="0" smtClean="0"/>
              <a:t>Star in a Box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 this point, run star in a box to explore the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Hertzsprung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-Russell diagram for different mass stars.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Level: Beginner + </a:t>
            </a:r>
          </a:p>
        </p:txBody>
      </p:sp>
    </p:spTree>
    <p:extLst>
      <p:ext uri="{BB962C8B-B14F-4D97-AF65-F5344CB8AC3E}">
        <p14:creationId xmlns:p14="http://schemas.microsoft.com/office/powerpoint/2010/main" val="3852903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0">
              <a:schemeClr val="bg1">
                <a:tint val="45000"/>
                <a:shade val="99000"/>
                <a:satMod val="3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>
          <a:xfrm>
            <a:off x="722313" y="2564904"/>
            <a:ext cx="7772400" cy="1362075"/>
          </a:xfrm>
        </p:spPr>
        <p:txBody>
          <a:bodyPr/>
          <a:lstStyle/>
          <a:p>
            <a:r>
              <a:rPr lang="en-GB" dirty="0" smtClean="0"/>
              <a:t>Nuclear fusion</a:t>
            </a:r>
          </a:p>
        </p:txBody>
      </p:sp>
      <p:sp>
        <p:nvSpPr>
          <p:cNvPr id="25602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processes taking place in the centre of a star.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Level: Intermediate +</a:t>
            </a:r>
          </a:p>
        </p:txBody>
      </p:sp>
    </p:spTree>
    <p:extLst>
      <p:ext uri="{BB962C8B-B14F-4D97-AF65-F5344CB8AC3E}">
        <p14:creationId xmlns:p14="http://schemas.microsoft.com/office/powerpoint/2010/main" val="1858862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0">
              <a:schemeClr val="bg1">
                <a:tint val="45000"/>
                <a:shade val="99000"/>
                <a:satMod val="350000"/>
              </a:schemeClr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573463"/>
            <a:ext cx="7772400" cy="25923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White slides are section headings, and are hidden from the presentation. Show or hide the slides in each section as appropriate to the level required.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Rough guide to the levels:</a:t>
            </a:r>
          </a:p>
          <a:p>
            <a:pPr indent="2667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Beginner: KS3</a:t>
            </a:r>
          </a:p>
          <a:p>
            <a:pPr indent="2667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Intermediate: KS4 (GCSE)</a:t>
            </a:r>
          </a:p>
        </p:txBody>
      </p:sp>
      <p:sp>
        <p:nvSpPr>
          <p:cNvPr id="7169" name="Title 3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772400" cy="1362075"/>
          </a:xfrm>
        </p:spPr>
        <p:txBody>
          <a:bodyPr/>
          <a:lstStyle/>
          <a:p>
            <a:r>
              <a:rPr lang="en-GB" dirty="0" smtClean="0"/>
              <a:t>Guide to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17270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GB" dirty="0" smtClean="0"/>
              <a:t>Nuclear </a:t>
            </a:r>
            <a:r>
              <a:rPr lang="en-GB" dirty="0"/>
              <a:t>F</a:t>
            </a:r>
            <a:r>
              <a:rPr lang="en-GB" dirty="0" smtClean="0"/>
              <a:t>usion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65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The luminosity of a star is powered by nuclear fusion taking place in the centre of the </a:t>
            </a:r>
            <a:r>
              <a:rPr lang="en-GB" sz="2800" dirty="0" smtClean="0"/>
              <a:t>star converting </a:t>
            </a:r>
            <a:r>
              <a:rPr lang="en-GB" sz="2800" dirty="0"/>
              <a:t>h</a:t>
            </a:r>
            <a:r>
              <a:rPr lang="en-GB" sz="2800" dirty="0" smtClean="0"/>
              <a:t>ydrogen into helium.</a:t>
            </a:r>
            <a:endParaRPr lang="en-GB" sz="2800" dirty="0" smtClean="0"/>
          </a:p>
          <a:p>
            <a:pPr lvl="1"/>
            <a:r>
              <a:rPr lang="en-GB" sz="2400" dirty="0" smtClean="0"/>
              <a:t>The temperature and density must be high enough to allow nuclear fusion to occur.</a:t>
            </a:r>
          </a:p>
          <a:p>
            <a:pPr lvl="1"/>
            <a:r>
              <a:rPr lang="en-GB" sz="2400" dirty="0" smtClean="0"/>
              <a:t>Stars are primarily composed of hydrogen, with small amounts of helium</a:t>
            </a:r>
            <a:r>
              <a:rPr lang="en-GB" sz="2400" dirty="0" smtClean="0"/>
              <a:t>.</a:t>
            </a:r>
            <a:endParaRPr lang="en-GB" sz="24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792134" y="4653136"/>
            <a:ext cx="5876210" cy="1944216"/>
            <a:chOff x="1792134" y="4419864"/>
            <a:chExt cx="5876210" cy="1944216"/>
          </a:xfrm>
        </p:grpSpPr>
        <p:pic>
          <p:nvPicPr>
            <p:cNvPr id="8" name="Picture 7" descr="E:\Schools\StarInABox\pp-chain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64" t="1" b="78366"/>
            <a:stretch/>
          </p:blipFill>
          <p:spPr bwMode="auto">
            <a:xfrm>
              <a:off x="6422319" y="4626407"/>
              <a:ext cx="1246025" cy="79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1792134" y="4419864"/>
              <a:ext cx="4478104" cy="1944216"/>
              <a:chOff x="1792134" y="4419864"/>
              <a:chExt cx="4478104" cy="1944216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792134" y="4419864"/>
                <a:ext cx="4478104" cy="1944216"/>
                <a:chOff x="1796814" y="4537019"/>
                <a:chExt cx="3920397" cy="1556277"/>
              </a:xfrm>
            </p:grpSpPr>
            <p:pic>
              <p:nvPicPr>
                <p:cNvPr id="4" name="Picture 3" descr="E:\Schools\StarInABox\pp-chain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38302" b="57469"/>
                <a:stretch/>
              </p:blipFill>
              <p:spPr bwMode="auto">
                <a:xfrm>
                  <a:off x="2211872" y="4537019"/>
                  <a:ext cx="3308659" cy="1556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" name="TextBox 4"/>
                    <p:cNvSpPr txBox="1"/>
                    <p:nvPr/>
                  </p:nvSpPr>
                  <p:spPr>
                    <a:xfrm>
                      <a:off x="1796815" y="4626407"/>
                      <a:ext cx="415057" cy="3755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Pre>
                              <m:sPrePr>
                                <m:ctrlPr>
                                  <a:rPr lang="en-GB" b="1" i="1" smtClean="0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GB" b="1" i="1" smtClean="0">
                                    <a:latin typeface="Cambria Math"/>
                                  </a:rPr>
                                  <m:t>𝟏</m:t>
                                </m:r>
                              </m:sup>
                              <m:e>
                                <m:r>
                                  <a:rPr lang="en-GB" b="1" i="1" smtClean="0">
                                    <a:latin typeface="Cambria Math"/>
                                  </a:rPr>
                                  <m:t>𝑯</m:t>
                                </m:r>
                              </m:e>
                            </m:sPre>
                          </m:oMath>
                        </m:oMathPara>
                      </a14:m>
                      <a:endParaRPr lang="en-GB" b="1" dirty="0"/>
                    </a:p>
                  </p:txBody>
                </p:sp>
              </mc:Choice>
              <mc:Fallback>
                <p:sp>
                  <p:nvSpPr>
                    <p:cNvPr id="5" name="TextBox 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6815" y="4626407"/>
                      <a:ext cx="415057" cy="37555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1796814" y="5138121"/>
                      <a:ext cx="415057" cy="3755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Pre>
                              <m:sPrePr>
                                <m:ctrlPr>
                                  <a:rPr lang="en-GB" b="1" i="1" smtClean="0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GB" b="1" i="1" smtClean="0">
                                    <a:latin typeface="Cambria Math"/>
                                  </a:rPr>
                                  <m:t>𝟏</m:t>
                                </m:r>
                              </m:sup>
                              <m:e>
                                <m:r>
                                  <a:rPr lang="en-GB" b="1" i="1" smtClean="0">
                                    <a:latin typeface="Cambria Math"/>
                                  </a:rPr>
                                  <m:t>𝑯</m:t>
                                </m:r>
                              </m:e>
                            </m:sPre>
                          </m:oMath>
                        </m:oMathPara>
                      </a14:m>
                      <a:endParaRPr lang="en-GB" b="1" dirty="0"/>
                    </a:p>
                  </p:txBody>
                </p:sp>
              </mc:Choice>
              <mc:Fallback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6814" y="5138121"/>
                      <a:ext cx="415057" cy="37555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3310804" y="5717744"/>
                      <a:ext cx="415057" cy="3755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Pre>
                              <m:sPrePr>
                                <m:ctrlPr>
                                  <a:rPr lang="en-GB" b="1" i="1" smtClean="0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GB" b="1" i="1" smtClean="0">
                                    <a:latin typeface="Cambria Math"/>
                                  </a:rPr>
                                  <m:t>𝟏</m:t>
                                </m:r>
                              </m:sup>
                              <m:e>
                                <m:r>
                                  <a:rPr lang="en-GB" b="1" i="1" smtClean="0">
                                    <a:latin typeface="Cambria Math"/>
                                  </a:rPr>
                                  <m:t>𝑯</m:t>
                                </m:r>
                              </m:e>
                            </m:sPre>
                          </m:oMath>
                        </m:oMathPara>
                      </a14:m>
                      <a:endParaRPr lang="en-GB" b="1" dirty="0"/>
                    </a:p>
                  </p:txBody>
                </p:sp>
              </mc:Choice>
              <mc:Fallback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10804" y="5717744"/>
                      <a:ext cx="415057" cy="37555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5302154" y="5673911"/>
                      <a:ext cx="415057" cy="3755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Pre>
                              <m:sPrePr>
                                <m:ctrlPr>
                                  <a:rPr lang="en-GB" b="1" i="1" smtClean="0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GB" b="1" i="1" smtClean="0">
                                    <a:latin typeface="Cambria Math"/>
                                  </a:rPr>
                                  <m:t>𝟑</m:t>
                                </m:r>
                              </m:sup>
                              <m:e>
                                <m:r>
                                  <a:rPr lang="en-GB" b="1" i="1" smtClean="0">
                                    <a:latin typeface="Cambria Math"/>
                                  </a:rPr>
                                  <m:t>𝑯</m:t>
                                </m:r>
                                <m:r>
                                  <a:rPr lang="en-GB" b="1" i="1" smtClean="0">
                                    <a:latin typeface="Cambria Math"/>
                                  </a:rPr>
                                  <m:t>𝒆</m:t>
                                </m:r>
                              </m:e>
                            </m:sPre>
                          </m:oMath>
                        </m:oMathPara>
                      </a14:m>
                      <a:endParaRPr lang="en-GB" b="1" dirty="0"/>
                    </a:p>
                  </p:txBody>
                </p:sp>
              </mc:Choice>
              <mc:Fallback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154" y="5673911"/>
                      <a:ext cx="415057" cy="37555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r="-205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3995603" y="4565616"/>
                    <a:ext cx="474102" cy="3755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Pre>
                            <m:sPrePr>
                              <m:ctrlPr>
                                <a:rPr lang="en-GB" b="1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GB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𝑯</m:t>
                              </m:r>
                            </m:e>
                          </m:sPre>
                        </m:oMath>
                      </m:oMathPara>
                    </a14:m>
                    <a:endParaRPr lang="en-GB" b="1" dirty="0"/>
                  </a:p>
                </p:txBody>
              </p:sp>
            </mc:Choice>
            <mc:Fallback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5603" y="4565616"/>
                    <a:ext cx="474102" cy="37555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8429328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Stable Stars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1484784"/>
            <a:ext cx="8229600" cy="331236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800" dirty="0" smtClean="0">
                <a:ea typeface="+mn-ea"/>
              </a:rPr>
              <a:t>While the star is on the Main Sequence, it is in a stable state.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1800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800" dirty="0" smtClean="0">
                <a:ea typeface="+mn-ea"/>
              </a:rPr>
              <a:t>The inward force of gravity trying to collapse it, and the radiation pressure outwards from Hydrogen fusion are balanced.</a:t>
            </a:r>
          </a:p>
        </p:txBody>
      </p:sp>
      <p:grpSp>
        <p:nvGrpSpPr>
          <p:cNvPr id="29708" name="Group 29707"/>
          <p:cNvGrpSpPr>
            <a:grpSpLocks noChangeAspect="1"/>
          </p:cNvGrpSpPr>
          <p:nvPr/>
        </p:nvGrpSpPr>
        <p:grpSpPr>
          <a:xfrm>
            <a:off x="3081366" y="4221099"/>
            <a:ext cx="2235969" cy="1977684"/>
            <a:chOff x="2699792" y="4221088"/>
            <a:chExt cx="2981291" cy="2636912"/>
          </a:xfrm>
        </p:grpSpPr>
        <p:sp>
          <p:nvSpPr>
            <p:cNvPr id="2" name="Oval 1"/>
            <p:cNvSpPr/>
            <p:nvPr/>
          </p:nvSpPr>
          <p:spPr>
            <a:xfrm>
              <a:off x="3203848" y="4581128"/>
              <a:ext cx="1944216" cy="18722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9704" name="Group 29703"/>
            <p:cNvGrpSpPr/>
            <p:nvPr/>
          </p:nvGrpSpPr>
          <p:grpSpPr>
            <a:xfrm>
              <a:off x="3491880" y="4845278"/>
              <a:ext cx="1332149" cy="1291489"/>
              <a:chOff x="3419872" y="4797152"/>
              <a:chExt cx="1512168" cy="1368152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175956" y="4797152"/>
                <a:ext cx="0" cy="1368152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3635896" y="4949552"/>
                <a:ext cx="1008112" cy="1071736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3419872" y="5517232"/>
                <a:ext cx="1512168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3707904" y="4949552"/>
                <a:ext cx="1008112" cy="1071736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06" name="Group 29705"/>
            <p:cNvGrpSpPr/>
            <p:nvPr/>
          </p:nvGrpSpPr>
          <p:grpSpPr>
            <a:xfrm>
              <a:off x="2699792" y="4221088"/>
              <a:ext cx="2981291" cy="2636912"/>
              <a:chOff x="2699792" y="4221088"/>
              <a:chExt cx="2981291" cy="2636912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flipH="1">
                <a:off x="5220072" y="5517232"/>
                <a:ext cx="461011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4139952" y="4221088"/>
                <a:ext cx="1" cy="36004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endCxn id="2" idx="1"/>
              </p:cNvCxnSpPr>
              <p:nvPr/>
            </p:nvCxnSpPr>
            <p:spPr>
              <a:xfrm>
                <a:off x="3203848" y="4581128"/>
                <a:ext cx="284724" cy="27417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 flipV="1">
                <a:off x="4932040" y="6165304"/>
                <a:ext cx="259069" cy="28803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endCxn id="2" idx="2"/>
              </p:cNvCxnSpPr>
              <p:nvPr/>
            </p:nvCxnSpPr>
            <p:spPr>
              <a:xfrm>
                <a:off x="2699792" y="5517232"/>
                <a:ext cx="504056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>
                <a:off x="4932041" y="4581128"/>
                <a:ext cx="259068" cy="24084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4182997" y="6460105"/>
                <a:ext cx="1" cy="39789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3203848" y="6260750"/>
                <a:ext cx="284724" cy="33660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34329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3719098" y="3978754"/>
            <a:ext cx="1393941" cy="12656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out of Hydrogen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96855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800" dirty="0"/>
              <a:t>As the hydrogen runs out, the energy released from fusion decreases which reduces the outward force</a:t>
            </a:r>
            <a:r>
              <a:rPr lang="en-GB" sz="2800" dirty="0" smtClean="0"/>
              <a:t>.</a:t>
            </a:r>
            <a:endParaRPr lang="en-GB" sz="2800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800" dirty="0"/>
              <a:t>The forces are now unbalanced, and the larger force of gravity causes the </a:t>
            </a:r>
            <a:r>
              <a:rPr lang="en-GB" sz="2800" dirty="0" smtClean="0"/>
              <a:t>star core </a:t>
            </a:r>
            <a:r>
              <a:rPr lang="en-GB" sz="2800" dirty="0"/>
              <a:t>to collapse</a:t>
            </a:r>
            <a:r>
              <a:rPr lang="en-GB" sz="2800" dirty="0" smtClean="0"/>
              <a:t>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800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800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800" dirty="0"/>
              <a:t>If the star is massive </a:t>
            </a:r>
            <a:r>
              <a:rPr lang="en-GB" sz="2800" dirty="0" smtClean="0"/>
              <a:t>enough, </a:t>
            </a:r>
            <a:r>
              <a:rPr lang="en-GB" sz="2800" dirty="0"/>
              <a:t>the core temperature increases until helium fusion starts.</a:t>
            </a:r>
          </a:p>
          <a:p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3732005" y="3953689"/>
            <a:ext cx="1393941" cy="12656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3938515" y="4132265"/>
            <a:ext cx="955108" cy="873099"/>
            <a:chOff x="3419872" y="4797152"/>
            <a:chExt cx="1512168" cy="136815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4175956" y="4797152"/>
              <a:ext cx="0" cy="1368152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635896" y="4949552"/>
              <a:ext cx="1008112" cy="1071736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419872" y="5517232"/>
              <a:ext cx="1512168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3707904" y="4949552"/>
              <a:ext cx="1008112" cy="1071736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 flipH="1">
            <a:off x="5177574" y="4586533"/>
            <a:ext cx="33053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03162" y="3710287"/>
            <a:ext cx="1" cy="2434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707904" y="3928988"/>
            <a:ext cx="204138" cy="1853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938816" y="5105598"/>
            <a:ext cx="185744" cy="1947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1" idx="2"/>
          </p:cNvCxnSpPr>
          <p:nvPr/>
        </p:nvCxnSpPr>
        <p:spPr>
          <a:xfrm>
            <a:off x="3370613" y="4586533"/>
            <a:ext cx="36139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897201" y="3883547"/>
            <a:ext cx="185744" cy="1628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434024" y="5223953"/>
            <a:ext cx="1" cy="2689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732005" y="5089181"/>
            <a:ext cx="204138" cy="2275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904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022E-16 L -0.05399 -0.000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4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022E-16 L 0.03958 -0.0006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4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092 L 0.00191 0.04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31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232 L -0.00087 -0.0541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59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60074E-6 L -0.03559 -0.048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-242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0074E-6 L 0.03229 -0.048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-242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751E-6 L -0.03108 0.0478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23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633E-6 L 0.03611 0.0395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196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2" animBg="1"/>
      <p:bldP spid="19" grpId="3" animBg="1"/>
      <p:bldP spid="3" grpId="0" uiExpand="1" build="p"/>
      <p:bldP spid="21" grpId="0" animBg="1"/>
      <p:bldP spid="2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Helium Fusion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1556296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When the temperature is greater than 100 million Kelvin, 3 </a:t>
            </a:r>
            <a:r>
              <a:rPr lang="en-GB" sz="2800" dirty="0"/>
              <a:t>H</a:t>
            </a:r>
            <a:r>
              <a:rPr lang="en-GB" sz="2800" dirty="0" smtClean="0"/>
              <a:t>elium nuclei can be fused together to produce 1 carbon nucleus. </a:t>
            </a:r>
          </a:p>
        </p:txBody>
      </p:sp>
      <p:pic>
        <p:nvPicPr>
          <p:cNvPr id="30723" name="Picture 2" descr="E:\Schools\StarInABox\Triple-Alpha_Proc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113088"/>
            <a:ext cx="56165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042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out of Helium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GB" sz="2800" dirty="0"/>
              <a:t>T</a:t>
            </a:r>
            <a:r>
              <a:rPr lang="en-GB" sz="2800" dirty="0" smtClean="0"/>
              <a:t>he carbon nucleus can then fuse with another helium nucleus to make oxygen.</a:t>
            </a:r>
          </a:p>
          <a:p>
            <a:pPr marL="0" indent="0">
              <a:buNone/>
            </a:pPr>
            <a:endParaRPr lang="en-GB" sz="2800" dirty="0" smtClean="0"/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Eventually the helium supply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      will </a:t>
            </a:r>
            <a:r>
              <a:rPr lang="en-GB" sz="2800" dirty="0" smtClean="0"/>
              <a:t>run out and the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     </a:t>
            </a:r>
            <a:r>
              <a:rPr lang="en-GB" sz="2800" dirty="0" smtClean="0"/>
              <a:t>star will </a:t>
            </a:r>
            <a:r>
              <a:rPr lang="en-GB" sz="2800" dirty="0" smtClean="0"/>
              <a:t>collapse.</a:t>
            </a:r>
          </a:p>
          <a:p>
            <a:pPr>
              <a:buFont typeface="Wingdings" pitchFamily="2" charset="2"/>
              <a:buChar char="Ø"/>
            </a:pPr>
            <a:endParaRPr lang="en-GB" sz="2800" dirty="0" smtClean="0"/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If the star has enough mass, the temperature in the collapsed core will increase enough to allow </a:t>
            </a:r>
            <a:r>
              <a:rPr lang="en-GB" sz="2800" dirty="0" smtClean="0"/>
              <a:t>carbon-carbon </a:t>
            </a:r>
            <a:r>
              <a:rPr lang="en-GB" sz="2800" dirty="0" smtClean="0"/>
              <a:t>fusion.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08104" y="2060848"/>
            <a:ext cx="2497540" cy="2408117"/>
            <a:chOff x="5508104" y="2060848"/>
            <a:chExt cx="2497540" cy="24081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37" t="19488" r="14154" b="9961"/>
            <a:stretch/>
          </p:blipFill>
          <p:spPr>
            <a:xfrm>
              <a:off x="5508104" y="2060848"/>
              <a:ext cx="2497540" cy="2408117"/>
            </a:xfrm>
            <a:prstGeom prst="ellipse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2" t="61128" r="17914" b="34383"/>
            <a:stretch/>
          </p:blipFill>
          <p:spPr>
            <a:xfrm>
              <a:off x="6700424" y="3618232"/>
              <a:ext cx="1117242" cy="153252"/>
            </a:xfrm>
            <a:prstGeom prst="rect">
              <a:avLst/>
            </a:prstGeom>
            <a:effectLst>
              <a:softEdge rad="127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660232" y="3563548"/>
              <a:ext cx="6078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 smtClean="0"/>
                <a:t>Fusion</a:t>
              </a:r>
              <a:endParaRPr lang="en-GB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73736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smtClean="0"/>
              <a:t>Heavier Elements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800" dirty="0"/>
              <a:t>This cycle continues, fusing heavier elements each </a:t>
            </a:r>
            <a:r>
              <a:rPr lang="en-GB" sz="2800" dirty="0" smtClean="0"/>
              <a:t>time the core collapses.</a:t>
            </a:r>
            <a:endParaRPr lang="en-GB" sz="2800" dirty="0"/>
          </a:p>
          <a:p>
            <a:pPr marL="457200" lvl="1" indent="0">
              <a:buNone/>
            </a:pPr>
            <a:r>
              <a:rPr lang="en-GB" sz="2400" dirty="0" smtClean="0"/>
              <a:t>e.g</a:t>
            </a:r>
            <a:r>
              <a:rPr lang="en-GB" sz="2400" dirty="0"/>
              <a:t>. neon, magnesium, silicon and </a:t>
            </a:r>
            <a:r>
              <a:rPr lang="en-GB" sz="2400" dirty="0" smtClean="0"/>
              <a:t>iron</a:t>
            </a:r>
          </a:p>
          <a:p>
            <a:pPr marL="457200" lvl="1" indent="0">
              <a:buNone/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sz="2800" dirty="0"/>
              <a:t>The more massive a star is,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      the </a:t>
            </a:r>
            <a:r>
              <a:rPr lang="en-GB" sz="2800" dirty="0"/>
              <a:t>heavier the elements it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       can </a:t>
            </a:r>
            <a:r>
              <a:rPr lang="en-GB" sz="2800" dirty="0"/>
              <a:t>create in its </a:t>
            </a:r>
            <a:r>
              <a:rPr lang="en-GB" sz="2800" dirty="0" smtClean="0"/>
              <a:t>core.</a:t>
            </a:r>
            <a:endParaRPr lang="en-GB" sz="2800" dirty="0"/>
          </a:p>
          <a:p>
            <a:pPr>
              <a:buFont typeface="Wingdings" pitchFamily="2" charset="2"/>
              <a:buChar char="Ø"/>
            </a:pPr>
            <a:endParaRPr lang="en-GB" sz="2800" dirty="0" smtClean="0"/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Iron </a:t>
            </a:r>
            <a:r>
              <a:rPr lang="en-GB" sz="2800" dirty="0"/>
              <a:t>is the heaviest element that can be created through nuclear fusion without adding extra </a:t>
            </a:r>
            <a:r>
              <a:rPr lang="en-GB" sz="2800" dirty="0" smtClean="0"/>
              <a:t>energy.</a:t>
            </a:r>
            <a:endParaRPr lang="en-GB" sz="28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2462" y="2564904"/>
            <a:ext cx="2808312" cy="2808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02148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0">
              <a:schemeClr val="bg1">
                <a:tint val="45000"/>
                <a:shade val="99000"/>
                <a:satMod val="350000"/>
              </a:schemeClr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3"/>
          <p:cNvSpPr>
            <a:spLocks noGrp="1"/>
          </p:cNvSpPr>
          <p:nvPr>
            <p:ph type="title"/>
          </p:nvPr>
        </p:nvSpPr>
        <p:spPr>
          <a:xfrm>
            <a:off x="467544" y="1772816"/>
            <a:ext cx="7772400" cy="1362075"/>
          </a:xfrm>
        </p:spPr>
        <p:txBody>
          <a:bodyPr/>
          <a:lstStyle/>
          <a:p>
            <a:r>
              <a:rPr lang="en-GB" dirty="0" smtClean="0"/>
              <a:t>Introduction</a:t>
            </a:r>
          </a:p>
        </p:txBody>
      </p:sp>
      <p:sp>
        <p:nvSpPr>
          <p:cNvPr id="8194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Basics of what a star is and how we observe them.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Level: Beginner +</a:t>
            </a:r>
          </a:p>
        </p:txBody>
      </p:sp>
    </p:spTree>
    <p:extLst>
      <p:ext uri="{BB962C8B-B14F-4D97-AF65-F5344CB8AC3E}">
        <p14:creationId xmlns:p14="http://schemas.microsoft.com/office/powerpoint/2010/main" val="4109147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GB" dirty="0" smtClean="0"/>
              <a:t>Stars in the Night Sky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35808"/>
            <a:ext cx="6983760" cy="5237820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2417225" y="1928203"/>
            <a:ext cx="2118263" cy="2281305"/>
            <a:chOff x="4788024" y="1700808"/>
            <a:chExt cx="2118263" cy="228130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502639" y="2348573"/>
              <a:ext cx="216024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5496527" y="2710533"/>
              <a:ext cx="627504" cy="6162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6124031" y="2540033"/>
              <a:ext cx="140157" cy="5305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156176" y="3070573"/>
              <a:ext cx="108012" cy="2562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252063" y="3070573"/>
              <a:ext cx="654224" cy="4567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6175863" y="3318213"/>
              <a:ext cx="152400" cy="6143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380447" y="3527323"/>
              <a:ext cx="525840" cy="4547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5763051" y="2348573"/>
              <a:ext cx="360980" cy="1800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144051" y="2139993"/>
              <a:ext cx="582724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6775081" y="2139993"/>
              <a:ext cx="23702" cy="645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6793875" y="2227423"/>
              <a:ext cx="76916" cy="2579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6832333" y="2500033"/>
              <a:ext cx="36977" cy="909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6681966" y="1954932"/>
              <a:ext cx="76918" cy="1283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6551233" y="1901950"/>
              <a:ext cx="102650" cy="402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264522" y="2644408"/>
              <a:ext cx="204447" cy="59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935370" y="2276872"/>
              <a:ext cx="291362" cy="3484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860032" y="2356413"/>
              <a:ext cx="366700" cy="2688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788024" y="1772816"/>
              <a:ext cx="72008" cy="5736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4933705" y="1700808"/>
              <a:ext cx="1665" cy="5495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0716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is a Star?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</a:rPr>
              <a:t>A cloud of gas, mainly hydrogen and helium.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</a:rPr>
              <a:t>The core is so hot and dense that nuclear fusion can occur.</a:t>
            </a:r>
          </a:p>
          <a:p>
            <a:pPr lvl="1">
              <a:buFont typeface="Calibri" pitchFamily="34" charset="0"/>
              <a:buChar char="−"/>
            </a:pPr>
            <a:r>
              <a:rPr lang="en-GB" sz="2400" dirty="0" smtClean="0">
                <a:solidFill>
                  <a:schemeClr val="bg1"/>
                </a:solidFill>
              </a:rPr>
              <a:t>This is where the energy comes from that makes the stars shine.</a:t>
            </a:r>
          </a:p>
          <a:p>
            <a:pPr>
              <a:buFont typeface="Wingdings" pitchFamily="2" charset="2"/>
              <a:buChar char="Ø"/>
            </a:pPr>
            <a:endParaRPr lang="en-GB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</a:rPr>
              <a:t>The fusion converts light elements into heavier </a:t>
            </a:r>
            <a:r>
              <a:rPr lang="en-GB" sz="2800" dirty="0" smtClean="0">
                <a:solidFill>
                  <a:schemeClr val="bg1"/>
                </a:solidFill>
              </a:rPr>
              <a:t>ones.</a:t>
            </a:r>
            <a:endParaRPr lang="en-GB" sz="2800" dirty="0" smtClean="0">
              <a:solidFill>
                <a:schemeClr val="bg1"/>
              </a:solidFill>
            </a:endParaRPr>
          </a:p>
          <a:p>
            <a:pPr lvl="1">
              <a:buFont typeface="Calibri" pitchFamily="34" charset="0"/>
              <a:buChar char="−"/>
            </a:pPr>
            <a:r>
              <a:rPr lang="en-GB" sz="2400" dirty="0" smtClean="0">
                <a:solidFill>
                  <a:schemeClr val="bg1"/>
                </a:solidFill>
              </a:rPr>
              <a:t>This is where all the atoms in your body have come from.</a:t>
            </a:r>
          </a:p>
          <a:p>
            <a:pPr>
              <a:buFont typeface="Arial" pitchFamily="34" charset="0"/>
              <a:buNone/>
            </a:pPr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34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All the Stars in the </a:t>
            </a:r>
            <a:br>
              <a:rPr lang="en-GB" dirty="0" smtClean="0"/>
            </a:br>
            <a:r>
              <a:rPr lang="en-GB" dirty="0" smtClean="0"/>
              <a:t>Night </a:t>
            </a:r>
            <a:r>
              <a:rPr lang="en-GB" dirty="0"/>
              <a:t>S</a:t>
            </a:r>
            <a:r>
              <a:rPr lang="en-GB" dirty="0" smtClean="0"/>
              <a:t>ky are </a:t>
            </a:r>
            <a:r>
              <a:rPr lang="en-GB" dirty="0"/>
              <a:t>D</a:t>
            </a:r>
            <a:r>
              <a:rPr lang="en-GB" dirty="0" smtClean="0"/>
              <a:t>ifferent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055" y="1988840"/>
            <a:ext cx="5194920" cy="34371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GB" sz="2800" dirty="0" smtClean="0"/>
              <a:t>Luminosity:</a:t>
            </a:r>
          </a:p>
          <a:p>
            <a:pPr marL="457200" lvl="1" indent="0">
              <a:buNone/>
            </a:pPr>
            <a:r>
              <a:rPr lang="en-GB" sz="2400" dirty="0" smtClean="0"/>
              <a:t>Tells us how bright the star is, i.e. How much energy is being produced in the core.</a:t>
            </a:r>
          </a:p>
          <a:p>
            <a:pPr>
              <a:buFont typeface="Wingdings" pitchFamily="2" charset="2"/>
              <a:buChar char="Ø"/>
            </a:pPr>
            <a:endParaRPr lang="en-GB" sz="2800" dirty="0" smtClean="0"/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Colour:</a:t>
            </a:r>
          </a:p>
          <a:p>
            <a:pPr marL="457200" lvl="1" indent="0">
              <a:buNone/>
            </a:pPr>
            <a:r>
              <a:rPr lang="en-GB" sz="2400" dirty="0" smtClean="0"/>
              <a:t>Tells us the surface temperature of the star.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75" y="1844824"/>
            <a:ext cx="3175000" cy="401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12360" y="509834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>
                    <a:lumMod val="75000"/>
                  </a:schemeClr>
                </a:solidFill>
              </a:rPr>
              <a:t>Rigel</a:t>
            </a:r>
            <a:endParaRPr lang="en-GB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51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Units of </a:t>
            </a:r>
            <a:r>
              <a:rPr lang="en-GB" dirty="0"/>
              <a:t>L</a:t>
            </a:r>
            <a:r>
              <a:rPr lang="en-GB" dirty="0" smtClean="0"/>
              <a:t>uminosity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5257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GB" sz="2800" dirty="0" smtClean="0"/>
              <a:t>We measure the luminosity of every day objects in Watts.</a:t>
            </a:r>
          </a:p>
          <a:p>
            <a:pPr lvl="1"/>
            <a:r>
              <a:rPr lang="en-GB" sz="2400" dirty="0" smtClean="0"/>
              <a:t>How bright is a light bulb</a:t>
            </a:r>
            <a:r>
              <a:rPr lang="en-GB" sz="2400" dirty="0" smtClean="0"/>
              <a:t>? </a:t>
            </a:r>
          </a:p>
          <a:p>
            <a:pPr marL="457200" lvl="1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</a:t>
            </a:r>
            <a:r>
              <a:rPr lang="en-GB" sz="2400" dirty="0" smtClean="0"/>
              <a:t>10-20W</a:t>
            </a:r>
            <a:endParaRPr lang="en-GB" sz="2400" dirty="0"/>
          </a:p>
          <a:p>
            <a:pPr marL="457200" lvl="1" indent="0">
              <a:buNone/>
            </a:pPr>
            <a:endParaRPr lang="en-GB" sz="2000" dirty="0" smtClean="0"/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By comparison, the Sun outputs:</a:t>
            </a:r>
          </a:p>
          <a:p>
            <a:pPr marL="457200" lvl="1" indent="0">
              <a:buNone/>
            </a:pPr>
            <a:r>
              <a:rPr lang="en-GB" dirty="0" smtClean="0"/>
              <a:t>		380,000,000,000,000,000,000,000,000 Watts</a:t>
            </a:r>
          </a:p>
          <a:p>
            <a:pPr marL="457200" lvl="1" indent="0">
              <a:buNone/>
            </a:pPr>
            <a:r>
              <a:rPr lang="en-GB" dirty="0" smtClean="0"/>
              <a:t>		(380 million </a:t>
            </a:r>
            <a:r>
              <a:rPr lang="en-GB" dirty="0" err="1" smtClean="0"/>
              <a:t>million</a:t>
            </a:r>
            <a:r>
              <a:rPr lang="en-GB" dirty="0" smtClean="0"/>
              <a:t> </a:t>
            </a:r>
            <a:r>
              <a:rPr lang="en-GB" dirty="0" err="1" smtClean="0"/>
              <a:t>million</a:t>
            </a:r>
            <a:r>
              <a:rPr lang="en-GB" dirty="0" smtClean="0"/>
              <a:t> </a:t>
            </a:r>
            <a:r>
              <a:rPr lang="en-GB" dirty="0" err="1" smtClean="0"/>
              <a:t>million</a:t>
            </a:r>
            <a:r>
              <a:rPr lang="en-GB" dirty="0" smtClean="0"/>
              <a:t> Watts!)</a:t>
            </a:r>
          </a:p>
          <a:p>
            <a:pPr marL="457200" lvl="1" indent="0">
              <a:buNone/>
            </a:pPr>
            <a:r>
              <a:rPr lang="en-GB" dirty="0" smtClean="0"/>
              <a:t>			or 3.8 x 10</a:t>
            </a:r>
            <a:r>
              <a:rPr lang="en-GB" baseline="30000" dirty="0" smtClean="0"/>
              <a:t>26</a:t>
            </a:r>
            <a:r>
              <a:rPr lang="en-GB" dirty="0" smtClean="0"/>
              <a:t> Watts</a:t>
            </a:r>
          </a:p>
          <a:p>
            <a:pPr>
              <a:buFont typeface="Wingdings" pitchFamily="2" charset="2"/>
              <a:buChar char="Ø"/>
            </a:pPr>
            <a:endParaRPr lang="en-GB" sz="2800" dirty="0" smtClean="0"/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We measure the luminosity of other stars relative to the Sun.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165687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29231"/>
            <a:ext cx="1874516" cy="116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68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Units of Temperature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800" dirty="0" smtClean="0"/>
              <a:t>Temperature is measured in Kelvin.</a:t>
            </a:r>
          </a:p>
          <a:p>
            <a:pPr marL="0" indent="0">
              <a:buNone/>
            </a:pPr>
            <a:endParaRPr lang="en-GB" sz="2800" dirty="0" smtClean="0"/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The Kelvin temperature scale is the same as the Celsius scale, but starts from -273</a:t>
            </a:r>
            <a:r>
              <a:rPr lang="en-GB" sz="2800" baseline="30000" dirty="0" smtClean="0"/>
              <a:t>o</a:t>
            </a:r>
            <a:r>
              <a:rPr lang="en-GB" sz="2800" dirty="0" smtClean="0"/>
              <a:t>.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	0 K (or -273</a:t>
            </a:r>
            <a:r>
              <a:rPr lang="en-GB" baseline="30000" dirty="0" smtClean="0"/>
              <a:t>o</a:t>
            </a:r>
            <a:r>
              <a:rPr lang="en-GB" dirty="0" smtClean="0"/>
              <a:t>C) is known as </a:t>
            </a:r>
            <a:r>
              <a:rPr lang="en-GB" altLang="en-US" dirty="0" smtClean="0"/>
              <a:t>“</a:t>
            </a:r>
            <a:r>
              <a:rPr lang="en-GB" dirty="0" smtClean="0"/>
              <a:t>absolute zero</a:t>
            </a:r>
            <a:r>
              <a:rPr lang="en-GB" altLang="en-US" dirty="0" smtClean="0"/>
              <a:t>”</a:t>
            </a:r>
            <a:endParaRPr lang="en-GB" dirty="0" smtClean="0"/>
          </a:p>
        </p:txBody>
      </p:sp>
      <p:grpSp>
        <p:nvGrpSpPr>
          <p:cNvPr id="12291" name="Group 5"/>
          <p:cNvGrpSpPr>
            <a:grpSpLocks/>
          </p:cNvGrpSpPr>
          <p:nvPr/>
        </p:nvGrpSpPr>
        <p:grpSpPr bwMode="auto">
          <a:xfrm>
            <a:off x="755650" y="4437063"/>
            <a:ext cx="7488238" cy="720725"/>
            <a:chOff x="611560" y="4077072"/>
            <a:chExt cx="7488832" cy="720080"/>
          </a:xfrm>
        </p:grpSpPr>
        <p:sp>
          <p:nvSpPr>
            <p:cNvPr id="4" name="Rectangle 3"/>
            <p:cNvSpPr/>
            <p:nvPr/>
          </p:nvSpPr>
          <p:spPr>
            <a:xfrm>
              <a:off x="1259311" y="4257885"/>
              <a:ext cx="6841081" cy="360040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611560" y="4077072"/>
              <a:ext cx="720782" cy="720080"/>
            </a:xfrm>
            <a:prstGeom prst="ellipse">
              <a:avLst/>
            </a:prstGeom>
            <a:solidFill>
              <a:srgbClr val="4D0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1116013" y="4140200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dirty="0"/>
              <a:t>-273 </a:t>
            </a:r>
            <a:r>
              <a:rPr lang="en-GB" baseline="30000" dirty="0" err="1"/>
              <a:t>o</a:t>
            </a:r>
            <a:r>
              <a:rPr lang="en-GB" dirty="0" err="1"/>
              <a:t>C</a:t>
            </a:r>
            <a:endParaRPr lang="en-GB" dirty="0"/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2447925" y="4140200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-173 </a:t>
            </a:r>
            <a:r>
              <a:rPr lang="en-GB" baseline="30000"/>
              <a:t>o</a:t>
            </a:r>
            <a:r>
              <a:rPr lang="en-GB"/>
              <a:t>C</a:t>
            </a: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3851275" y="4140200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0 </a:t>
            </a:r>
            <a:r>
              <a:rPr lang="en-GB" baseline="30000"/>
              <a:t>o</a:t>
            </a:r>
            <a:r>
              <a:rPr lang="en-GB"/>
              <a:t>C</a:t>
            </a:r>
          </a:p>
        </p:txBody>
      </p:sp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4859338" y="4140200"/>
            <a:ext cx="865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100 </a:t>
            </a:r>
            <a:r>
              <a:rPr lang="en-GB" baseline="30000"/>
              <a:t>o</a:t>
            </a:r>
            <a:r>
              <a:rPr lang="en-GB"/>
              <a:t>C</a:t>
            </a:r>
          </a:p>
        </p:txBody>
      </p:sp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1116013" y="508476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0 K</a:t>
            </a:r>
          </a:p>
        </p:txBody>
      </p:sp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2447925" y="508476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100 K</a:t>
            </a:r>
          </a:p>
        </p:txBody>
      </p:sp>
      <p:sp>
        <p:nvSpPr>
          <p:cNvPr id="12298" name="TextBox 12"/>
          <p:cNvSpPr txBox="1">
            <a:spLocks noChangeArrowheads="1"/>
          </p:cNvSpPr>
          <p:nvPr/>
        </p:nvSpPr>
        <p:spPr bwMode="auto">
          <a:xfrm>
            <a:off x="3851275" y="5084763"/>
            <a:ext cx="865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273 K</a:t>
            </a:r>
          </a:p>
        </p:txBody>
      </p:sp>
      <p:sp>
        <p:nvSpPr>
          <p:cNvPr id="12299" name="TextBox 14"/>
          <p:cNvSpPr txBox="1">
            <a:spLocks noChangeArrowheads="1"/>
          </p:cNvSpPr>
          <p:nvPr/>
        </p:nvSpPr>
        <p:spPr bwMode="auto">
          <a:xfrm>
            <a:off x="4859338" y="5084763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373 K</a:t>
            </a:r>
          </a:p>
        </p:txBody>
      </p:sp>
      <p:sp>
        <p:nvSpPr>
          <p:cNvPr id="12300" name="TextBox 15"/>
          <p:cNvSpPr txBox="1">
            <a:spLocks noChangeArrowheads="1"/>
          </p:cNvSpPr>
          <p:nvPr/>
        </p:nvSpPr>
        <p:spPr bwMode="auto">
          <a:xfrm>
            <a:off x="7451725" y="4140200"/>
            <a:ext cx="1081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1000 </a:t>
            </a:r>
            <a:r>
              <a:rPr lang="en-GB" baseline="30000"/>
              <a:t>o</a:t>
            </a:r>
            <a:r>
              <a:rPr lang="en-GB"/>
              <a:t>C</a:t>
            </a:r>
          </a:p>
        </p:txBody>
      </p:sp>
      <p:sp>
        <p:nvSpPr>
          <p:cNvPr id="12301" name="TextBox 16"/>
          <p:cNvSpPr txBox="1">
            <a:spLocks noChangeArrowheads="1"/>
          </p:cNvSpPr>
          <p:nvPr/>
        </p:nvSpPr>
        <p:spPr bwMode="auto">
          <a:xfrm>
            <a:off x="7451725" y="5084763"/>
            <a:ext cx="1081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1273 K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1259681" y="4796632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591593" y="4796632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996531" y="4796632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004593" y="4796632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704931" y="4796632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7" name="TextBox 24"/>
          <p:cNvSpPr txBox="1">
            <a:spLocks noChangeArrowheads="1"/>
          </p:cNvSpPr>
          <p:nvPr/>
        </p:nvSpPr>
        <p:spPr bwMode="auto">
          <a:xfrm>
            <a:off x="2879725" y="5732463"/>
            <a:ext cx="338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800"/>
              <a:t>Kelvin = Celsius + 273</a:t>
            </a:r>
          </a:p>
        </p:txBody>
      </p:sp>
    </p:spTree>
    <p:extLst>
      <p:ext uri="{BB962C8B-B14F-4D97-AF65-F5344CB8AC3E}">
        <p14:creationId xmlns:p14="http://schemas.microsoft.com/office/powerpoint/2010/main" val="3279410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the Temperature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21149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800" dirty="0" smtClean="0"/>
              <a:t>The colour of a star indicates its temperature.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Red stars are cold, and blue stars are hot.</a:t>
            </a:r>
          </a:p>
          <a:p>
            <a:pPr>
              <a:buFont typeface="Wingdings" pitchFamily="2" charset="2"/>
              <a:buChar char="Ø"/>
            </a:pPr>
            <a:endParaRPr lang="en-GB" sz="2800" dirty="0" smtClean="0"/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The Sun is a yellow star, its temperature is 5800 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5" t="6956" r="20627" b="4925"/>
          <a:stretch/>
        </p:blipFill>
        <p:spPr>
          <a:xfrm>
            <a:off x="3148365" y="3599838"/>
            <a:ext cx="2847271" cy="32129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9512" y="3599772"/>
            <a:ext cx="3456384" cy="1815882"/>
            <a:chOff x="179512" y="3599772"/>
            <a:chExt cx="3456384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79512" y="3599772"/>
              <a:ext cx="2664296" cy="181588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+mn-lt"/>
                </a:rPr>
                <a:t>Betelgeuse is a </a:t>
              </a:r>
              <a:r>
                <a:rPr lang="en-GB" sz="2800" dirty="0" smtClean="0"/>
                <a:t>re</a:t>
              </a:r>
              <a:r>
                <a:rPr lang="en-GB" sz="2800" dirty="0" smtClean="0">
                  <a:latin typeface="+mn-lt"/>
                </a:rPr>
                <a:t>d supergiant. </a:t>
              </a:r>
            </a:p>
            <a:p>
              <a:r>
                <a:rPr lang="en-GB" sz="2800" dirty="0" smtClean="0"/>
                <a:t>Its t</a:t>
              </a:r>
              <a:r>
                <a:rPr lang="en-GB" sz="2800" dirty="0" smtClean="0">
                  <a:latin typeface="+mn-lt"/>
                </a:rPr>
                <a:t>emperatur</a:t>
              </a:r>
              <a:r>
                <a:rPr lang="en-GB" sz="2800" dirty="0" smtClean="0"/>
                <a:t>e is </a:t>
              </a:r>
              <a:r>
                <a:rPr lang="en-GB" sz="2800" dirty="0" smtClean="0">
                  <a:latin typeface="+mn-lt"/>
                </a:rPr>
                <a:t>3,000 K</a:t>
              </a:r>
              <a:endParaRPr lang="en-GB" sz="2800" dirty="0">
                <a:latin typeface="+mn-lt"/>
              </a:endParaRP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 flipV="1">
              <a:off x="2843808" y="4089749"/>
              <a:ext cx="792088" cy="4179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580112" y="4221088"/>
            <a:ext cx="3347864" cy="2016224"/>
            <a:chOff x="5580112" y="4221088"/>
            <a:chExt cx="3347864" cy="2016224"/>
          </a:xfrm>
        </p:grpSpPr>
        <p:sp>
          <p:nvSpPr>
            <p:cNvPr id="18" name="TextBox 17"/>
            <p:cNvSpPr txBox="1"/>
            <p:nvPr/>
          </p:nvSpPr>
          <p:spPr>
            <a:xfrm>
              <a:off x="6444208" y="4221088"/>
              <a:ext cx="2483768" cy="181588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+mn-lt"/>
                </a:rPr>
                <a:t>Rigel is a blue </a:t>
              </a:r>
            </a:p>
            <a:p>
              <a:r>
                <a:rPr lang="en-GB" sz="2800" dirty="0"/>
                <a:t>s</a:t>
              </a:r>
              <a:r>
                <a:rPr lang="en-GB" sz="2800" dirty="0" smtClean="0">
                  <a:latin typeface="+mn-lt"/>
                </a:rPr>
                <a:t>upergiant.</a:t>
              </a:r>
            </a:p>
            <a:p>
              <a:r>
                <a:rPr lang="en-GB" sz="2800" dirty="0" smtClean="0">
                  <a:latin typeface="+mn-lt"/>
                </a:rPr>
                <a:t>Its temperature is 12,000K</a:t>
              </a:r>
              <a:endParaRPr lang="en-GB" sz="2800" dirty="0">
                <a:latin typeface="+mn-l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5580112" y="5805264"/>
              <a:ext cx="864096" cy="43204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 rot="10800000">
            <a:off x="3044863" y="2564902"/>
            <a:ext cx="2880320" cy="504057"/>
          </a:xfrm>
          <a:prstGeom prst="rect">
            <a:avLst/>
          </a:prstGeom>
          <a:gradFill flip="none" rotWithShape="1">
            <a:gsLst>
              <a:gs pos="14000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98750">
                <a:srgbClr val="FF0000"/>
              </a:gs>
              <a:gs pos="77000">
                <a:srgbClr val="EE3F17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591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1295</Words>
  <Application>Microsoft Office PowerPoint</Application>
  <PresentationFormat>On-screen Show (4:3)</PresentationFormat>
  <Paragraphs>286</Paragraphs>
  <Slides>25</Slides>
  <Notes>16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Star in a Box</vt:lpstr>
      <vt:lpstr>Guide to this presentation</vt:lpstr>
      <vt:lpstr>Introduction</vt:lpstr>
      <vt:lpstr>Stars in the Night Sky</vt:lpstr>
      <vt:lpstr>What is a Star?</vt:lpstr>
      <vt:lpstr>All the Stars in the  Night Sky are Different</vt:lpstr>
      <vt:lpstr>Units of Luminosity</vt:lpstr>
      <vt:lpstr>Units of Temperature</vt:lpstr>
      <vt:lpstr>Measuring the Temperature</vt:lpstr>
      <vt:lpstr>Hertzsprung-Russell Diagram</vt:lpstr>
      <vt:lpstr>The Hertzsprung Russell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in a Box</vt:lpstr>
      <vt:lpstr>Nuclear fusion</vt:lpstr>
      <vt:lpstr>Nuclear Fusion</vt:lpstr>
      <vt:lpstr>Stable Stars</vt:lpstr>
      <vt:lpstr>Running out of Hydrogen</vt:lpstr>
      <vt:lpstr>Helium Fusion</vt:lpstr>
      <vt:lpstr>Running out of Helium</vt:lpstr>
      <vt:lpstr>Heavier Elements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in a Box</dc:title>
  <dc:creator>Megan</dc:creator>
  <cp:lastModifiedBy>Megan</cp:lastModifiedBy>
  <cp:revision>43</cp:revision>
  <dcterms:created xsi:type="dcterms:W3CDTF">2013-07-03T09:27:08Z</dcterms:created>
  <dcterms:modified xsi:type="dcterms:W3CDTF">2013-07-09T13:08:00Z</dcterms:modified>
</cp:coreProperties>
</file>