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262" r:id="rId4"/>
    <p:sldId id="261" r:id="rId5"/>
    <p:sldId id="354" r:id="rId6"/>
    <p:sldId id="288" r:id="rId7"/>
    <p:sldId id="263" r:id="rId8"/>
    <p:sldId id="356" r:id="rId9"/>
    <p:sldId id="360" r:id="rId10"/>
    <p:sldId id="359" r:id="rId11"/>
    <p:sldId id="358" r:id="rId12"/>
    <p:sldId id="283" r:id="rId13"/>
    <p:sldId id="362" r:id="rId14"/>
    <p:sldId id="361" r:id="rId15"/>
    <p:sldId id="274" r:id="rId16"/>
    <p:sldId id="346" r:id="rId17"/>
    <p:sldId id="347" r:id="rId18"/>
    <p:sldId id="352" r:id="rId19"/>
    <p:sldId id="284" r:id="rId20"/>
    <p:sldId id="271" r:id="rId21"/>
    <p:sldId id="289" r:id="rId22"/>
    <p:sldId id="290" r:id="rId23"/>
    <p:sldId id="348" r:id="rId24"/>
    <p:sldId id="363" r:id="rId25"/>
    <p:sldId id="328" r:id="rId26"/>
    <p:sldId id="330" r:id="rId27"/>
    <p:sldId id="332" r:id="rId28"/>
    <p:sldId id="334" r:id="rId29"/>
    <p:sldId id="336" r:id="rId30"/>
    <p:sldId id="350" r:id="rId31"/>
    <p:sldId id="292" r:id="rId32"/>
    <p:sldId id="293" r:id="rId33"/>
    <p:sldId id="295" r:id="rId34"/>
    <p:sldId id="297" r:id="rId35"/>
    <p:sldId id="299" r:id="rId36"/>
    <p:sldId id="301" r:id="rId37"/>
    <p:sldId id="303" r:id="rId38"/>
    <p:sldId id="313" r:id="rId39"/>
    <p:sldId id="315" r:id="rId40"/>
    <p:sldId id="317" r:id="rId41"/>
    <p:sldId id="319" r:id="rId42"/>
    <p:sldId id="321" r:id="rId43"/>
    <p:sldId id="323" r:id="rId44"/>
    <p:sldId id="325" r:id="rId45"/>
    <p:sldId id="326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17E"/>
    <a:srgbClr val="D61818"/>
    <a:srgbClr val="A818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DDAA8-3C48-499D-A92A-46A5B1ECDBF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17122C84-68CF-49DB-AB67-2D3A71532F23}">
      <dgm:prSet phldrT="[Κείμενο]" phldr="1"/>
      <dgm:spPr/>
      <dgm:t>
        <a:bodyPr/>
        <a:lstStyle/>
        <a:p>
          <a:endParaRPr lang="el-GR" dirty="0"/>
        </a:p>
      </dgm:t>
    </dgm:pt>
    <dgm:pt modelId="{BBF14C80-5F8B-497E-9E08-8FB8B1491996}" type="parTrans" cxnId="{5A9B9B08-674A-4992-923A-D1E6BB4B6CF6}">
      <dgm:prSet/>
      <dgm:spPr/>
      <dgm:t>
        <a:bodyPr/>
        <a:lstStyle/>
        <a:p>
          <a:endParaRPr lang="el-GR"/>
        </a:p>
      </dgm:t>
    </dgm:pt>
    <dgm:pt modelId="{E1FFA55B-1162-44D1-9945-9F1840DD14F3}" type="sibTrans" cxnId="{5A9B9B08-674A-4992-923A-D1E6BB4B6CF6}">
      <dgm:prSet/>
      <dgm:spPr/>
      <dgm:t>
        <a:bodyPr/>
        <a:lstStyle/>
        <a:p>
          <a:endParaRPr lang="el-GR"/>
        </a:p>
      </dgm:t>
    </dgm:pt>
    <dgm:pt modelId="{7AB52E04-D085-4FE1-BA3D-D75BCB3951F0}">
      <dgm:prSet phldrT="[Κείμενο]" phldr="1"/>
      <dgm:spPr/>
      <dgm:t>
        <a:bodyPr/>
        <a:lstStyle/>
        <a:p>
          <a:endParaRPr lang="el-GR"/>
        </a:p>
      </dgm:t>
    </dgm:pt>
    <dgm:pt modelId="{D8963E16-639A-45C3-8A9D-CA2BE8DE8FA2}" type="parTrans" cxnId="{E09F8D26-C2BF-4E68-8EC1-85345B1C9191}">
      <dgm:prSet/>
      <dgm:spPr/>
      <dgm:t>
        <a:bodyPr/>
        <a:lstStyle/>
        <a:p>
          <a:endParaRPr lang="el-GR"/>
        </a:p>
      </dgm:t>
    </dgm:pt>
    <dgm:pt modelId="{DB1320DE-4341-4206-AE61-A5998BEC96ED}" type="sibTrans" cxnId="{E09F8D26-C2BF-4E68-8EC1-85345B1C9191}">
      <dgm:prSet/>
      <dgm:spPr/>
      <dgm:t>
        <a:bodyPr/>
        <a:lstStyle/>
        <a:p>
          <a:endParaRPr lang="el-GR"/>
        </a:p>
      </dgm:t>
    </dgm:pt>
    <dgm:pt modelId="{5694FDED-6B05-4D3D-BEB7-311838706609}">
      <dgm:prSet phldrT="[Κείμενο]" phldr="1"/>
      <dgm:spPr/>
      <dgm:t>
        <a:bodyPr/>
        <a:lstStyle/>
        <a:p>
          <a:endParaRPr lang="el-GR"/>
        </a:p>
      </dgm:t>
    </dgm:pt>
    <dgm:pt modelId="{63D846E1-48E7-4239-9354-F1DCA20FF811}" type="parTrans" cxnId="{8D4C5C48-8AC9-4D2F-96A3-0011FC4DD0C3}">
      <dgm:prSet/>
      <dgm:spPr/>
      <dgm:t>
        <a:bodyPr/>
        <a:lstStyle/>
        <a:p>
          <a:endParaRPr lang="el-GR"/>
        </a:p>
      </dgm:t>
    </dgm:pt>
    <dgm:pt modelId="{F03EA8DA-1EFC-4934-A5A8-A7D826066674}" type="sibTrans" cxnId="{8D4C5C48-8AC9-4D2F-96A3-0011FC4DD0C3}">
      <dgm:prSet/>
      <dgm:spPr/>
      <dgm:t>
        <a:bodyPr/>
        <a:lstStyle/>
        <a:p>
          <a:endParaRPr lang="el-GR"/>
        </a:p>
      </dgm:t>
    </dgm:pt>
    <dgm:pt modelId="{8D557FEA-4205-49F5-AA1A-4E0B7B13BF8C}" type="pres">
      <dgm:prSet presAssocID="{27EDDAA8-3C48-499D-A92A-46A5B1ECDB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C801DEE-8D9C-4DF7-BF6C-0AC09E0A5D01}" type="pres">
      <dgm:prSet presAssocID="{17122C84-68CF-49DB-AB67-2D3A71532F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D5ECFA-16FC-4E7E-96A8-C3DB6F21D342}" type="pres">
      <dgm:prSet presAssocID="{E1FFA55B-1162-44D1-9945-9F1840DD14F3}" presName="sibTrans" presStyleLbl="sibTrans2D1" presStyleIdx="0" presStyleCnt="3"/>
      <dgm:spPr/>
      <dgm:t>
        <a:bodyPr/>
        <a:lstStyle/>
        <a:p>
          <a:endParaRPr lang="el-GR"/>
        </a:p>
      </dgm:t>
    </dgm:pt>
    <dgm:pt modelId="{4897955C-A526-4756-B4DC-E790C6CAF9BE}" type="pres">
      <dgm:prSet presAssocID="{E1FFA55B-1162-44D1-9945-9F1840DD14F3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C92D0BDD-BE7B-4DD8-A380-6B3209AC5A7E}" type="pres">
      <dgm:prSet presAssocID="{7AB52E04-D085-4FE1-BA3D-D75BCB3951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EFA097-29AB-4B62-822D-DA6C0674CD24}" type="pres">
      <dgm:prSet presAssocID="{DB1320DE-4341-4206-AE61-A5998BEC96ED}" presName="sibTrans" presStyleLbl="sibTrans2D1" presStyleIdx="1" presStyleCnt="3"/>
      <dgm:spPr/>
      <dgm:t>
        <a:bodyPr/>
        <a:lstStyle/>
        <a:p>
          <a:endParaRPr lang="el-GR"/>
        </a:p>
      </dgm:t>
    </dgm:pt>
    <dgm:pt modelId="{E1B650C3-A2EB-4397-B9B5-4D041D5C61E2}" type="pres">
      <dgm:prSet presAssocID="{DB1320DE-4341-4206-AE61-A5998BEC96ED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43EDE5C7-F72A-43FA-AB5F-882CCF4671D1}" type="pres">
      <dgm:prSet presAssocID="{5694FDED-6B05-4D3D-BEB7-3118387066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6117A1-9D52-419C-BB6F-506C4BC238AC}" type="pres">
      <dgm:prSet presAssocID="{F03EA8DA-1EFC-4934-A5A8-A7D826066674}" presName="sibTrans" presStyleLbl="sibTrans2D1" presStyleIdx="2" presStyleCnt="3"/>
      <dgm:spPr/>
      <dgm:t>
        <a:bodyPr/>
        <a:lstStyle/>
        <a:p>
          <a:endParaRPr lang="el-GR"/>
        </a:p>
      </dgm:t>
    </dgm:pt>
    <dgm:pt modelId="{64F11B2B-4FE7-472C-83F5-845E53EB6BC0}" type="pres">
      <dgm:prSet presAssocID="{F03EA8DA-1EFC-4934-A5A8-A7D826066674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33CDDBD9-DC0F-4535-AFC8-DAB8832D6E77}" type="presOf" srcId="{E1FFA55B-1162-44D1-9945-9F1840DD14F3}" destId="{4897955C-A526-4756-B4DC-E790C6CAF9BE}" srcOrd="1" destOrd="0" presId="urn:microsoft.com/office/officeart/2005/8/layout/cycle7"/>
    <dgm:cxn modelId="{037BDE80-F946-45DE-B01C-157CF9E538DE}" type="presOf" srcId="{DB1320DE-4341-4206-AE61-A5998BEC96ED}" destId="{E1B650C3-A2EB-4397-B9B5-4D041D5C61E2}" srcOrd="1" destOrd="0" presId="urn:microsoft.com/office/officeart/2005/8/layout/cycle7"/>
    <dgm:cxn modelId="{E09F8D26-C2BF-4E68-8EC1-85345B1C9191}" srcId="{27EDDAA8-3C48-499D-A92A-46A5B1ECDBFF}" destId="{7AB52E04-D085-4FE1-BA3D-D75BCB3951F0}" srcOrd="1" destOrd="0" parTransId="{D8963E16-639A-45C3-8A9D-CA2BE8DE8FA2}" sibTransId="{DB1320DE-4341-4206-AE61-A5998BEC96ED}"/>
    <dgm:cxn modelId="{11F79646-D390-4CB7-A052-6FE44390C57E}" type="presOf" srcId="{27EDDAA8-3C48-499D-A92A-46A5B1ECDBFF}" destId="{8D557FEA-4205-49F5-AA1A-4E0B7B13BF8C}" srcOrd="0" destOrd="0" presId="urn:microsoft.com/office/officeart/2005/8/layout/cycle7"/>
    <dgm:cxn modelId="{B88AA9D3-9446-4433-A29B-F595AB9AEFA9}" type="presOf" srcId="{F03EA8DA-1EFC-4934-A5A8-A7D826066674}" destId="{2E6117A1-9D52-419C-BB6F-506C4BC238AC}" srcOrd="0" destOrd="0" presId="urn:microsoft.com/office/officeart/2005/8/layout/cycle7"/>
    <dgm:cxn modelId="{8D4C5C48-8AC9-4D2F-96A3-0011FC4DD0C3}" srcId="{27EDDAA8-3C48-499D-A92A-46A5B1ECDBFF}" destId="{5694FDED-6B05-4D3D-BEB7-311838706609}" srcOrd="2" destOrd="0" parTransId="{63D846E1-48E7-4239-9354-F1DCA20FF811}" sibTransId="{F03EA8DA-1EFC-4934-A5A8-A7D826066674}"/>
    <dgm:cxn modelId="{DF13FE02-FDE4-4309-95C7-593F99D6D197}" type="presOf" srcId="{DB1320DE-4341-4206-AE61-A5998BEC96ED}" destId="{D4EFA097-29AB-4B62-822D-DA6C0674CD24}" srcOrd="0" destOrd="0" presId="urn:microsoft.com/office/officeart/2005/8/layout/cycle7"/>
    <dgm:cxn modelId="{12BD6339-363B-4A6B-97C9-CBC922F4F229}" type="presOf" srcId="{7AB52E04-D085-4FE1-BA3D-D75BCB3951F0}" destId="{C92D0BDD-BE7B-4DD8-A380-6B3209AC5A7E}" srcOrd="0" destOrd="0" presId="urn:microsoft.com/office/officeart/2005/8/layout/cycle7"/>
    <dgm:cxn modelId="{B4A3AF9B-C944-42C6-8E57-1379FD0AF82C}" type="presOf" srcId="{5694FDED-6B05-4D3D-BEB7-311838706609}" destId="{43EDE5C7-F72A-43FA-AB5F-882CCF4671D1}" srcOrd="0" destOrd="0" presId="urn:microsoft.com/office/officeart/2005/8/layout/cycle7"/>
    <dgm:cxn modelId="{D712C9E8-6097-4877-A6FE-5CBB50478E02}" type="presOf" srcId="{E1FFA55B-1162-44D1-9945-9F1840DD14F3}" destId="{4AD5ECFA-16FC-4E7E-96A8-C3DB6F21D342}" srcOrd="0" destOrd="0" presId="urn:microsoft.com/office/officeart/2005/8/layout/cycle7"/>
    <dgm:cxn modelId="{063FCB26-4121-48BE-8FBE-24BAE96E41D3}" type="presOf" srcId="{F03EA8DA-1EFC-4934-A5A8-A7D826066674}" destId="{64F11B2B-4FE7-472C-83F5-845E53EB6BC0}" srcOrd="1" destOrd="0" presId="urn:microsoft.com/office/officeart/2005/8/layout/cycle7"/>
    <dgm:cxn modelId="{5A9B9B08-674A-4992-923A-D1E6BB4B6CF6}" srcId="{27EDDAA8-3C48-499D-A92A-46A5B1ECDBFF}" destId="{17122C84-68CF-49DB-AB67-2D3A71532F23}" srcOrd="0" destOrd="0" parTransId="{BBF14C80-5F8B-497E-9E08-8FB8B1491996}" sibTransId="{E1FFA55B-1162-44D1-9945-9F1840DD14F3}"/>
    <dgm:cxn modelId="{8CD8CA3F-77F1-4BDC-A68D-ADD6854B5156}" type="presOf" srcId="{17122C84-68CF-49DB-AB67-2D3A71532F23}" destId="{8C801DEE-8D9C-4DF7-BF6C-0AC09E0A5D01}" srcOrd="0" destOrd="0" presId="urn:microsoft.com/office/officeart/2005/8/layout/cycle7"/>
    <dgm:cxn modelId="{BCD30D1E-557D-4ECD-BDD4-A15F49D0B3CD}" type="presParOf" srcId="{8D557FEA-4205-49F5-AA1A-4E0B7B13BF8C}" destId="{8C801DEE-8D9C-4DF7-BF6C-0AC09E0A5D01}" srcOrd="0" destOrd="0" presId="urn:microsoft.com/office/officeart/2005/8/layout/cycle7"/>
    <dgm:cxn modelId="{F38063FC-86C8-451A-AB76-3068B85EE2AA}" type="presParOf" srcId="{8D557FEA-4205-49F5-AA1A-4E0B7B13BF8C}" destId="{4AD5ECFA-16FC-4E7E-96A8-C3DB6F21D342}" srcOrd="1" destOrd="0" presId="urn:microsoft.com/office/officeart/2005/8/layout/cycle7"/>
    <dgm:cxn modelId="{4A8ACE32-21ED-4F0C-9034-E0541FB8DFB5}" type="presParOf" srcId="{4AD5ECFA-16FC-4E7E-96A8-C3DB6F21D342}" destId="{4897955C-A526-4756-B4DC-E790C6CAF9BE}" srcOrd="0" destOrd="0" presId="urn:microsoft.com/office/officeart/2005/8/layout/cycle7"/>
    <dgm:cxn modelId="{3F59A35B-9BB9-43D3-8A6C-B3594B15F561}" type="presParOf" srcId="{8D557FEA-4205-49F5-AA1A-4E0B7B13BF8C}" destId="{C92D0BDD-BE7B-4DD8-A380-6B3209AC5A7E}" srcOrd="2" destOrd="0" presId="urn:microsoft.com/office/officeart/2005/8/layout/cycle7"/>
    <dgm:cxn modelId="{7C0293A7-E62C-4355-9E92-F47F962C1E18}" type="presParOf" srcId="{8D557FEA-4205-49F5-AA1A-4E0B7B13BF8C}" destId="{D4EFA097-29AB-4B62-822D-DA6C0674CD24}" srcOrd="3" destOrd="0" presId="urn:microsoft.com/office/officeart/2005/8/layout/cycle7"/>
    <dgm:cxn modelId="{93862D06-EA17-465C-BDCD-6B0273D889DC}" type="presParOf" srcId="{D4EFA097-29AB-4B62-822D-DA6C0674CD24}" destId="{E1B650C3-A2EB-4397-B9B5-4D041D5C61E2}" srcOrd="0" destOrd="0" presId="urn:microsoft.com/office/officeart/2005/8/layout/cycle7"/>
    <dgm:cxn modelId="{2E31E9EC-2EA2-4F0A-BABD-D7CE44BE09DD}" type="presParOf" srcId="{8D557FEA-4205-49F5-AA1A-4E0B7B13BF8C}" destId="{43EDE5C7-F72A-43FA-AB5F-882CCF4671D1}" srcOrd="4" destOrd="0" presId="urn:microsoft.com/office/officeart/2005/8/layout/cycle7"/>
    <dgm:cxn modelId="{692D0B47-656F-46C5-B24A-17B7979A1ED8}" type="presParOf" srcId="{8D557FEA-4205-49F5-AA1A-4E0B7B13BF8C}" destId="{2E6117A1-9D52-419C-BB6F-506C4BC238AC}" srcOrd="5" destOrd="0" presId="urn:microsoft.com/office/officeart/2005/8/layout/cycle7"/>
    <dgm:cxn modelId="{019B4F30-5609-488B-843B-89C76930E66D}" type="presParOf" srcId="{2E6117A1-9D52-419C-BB6F-506C4BC238AC}" destId="{64F11B2B-4FE7-472C-83F5-845E53EB6BC0}" srcOrd="0" destOrd="0" presId="urn:microsoft.com/office/officeart/2005/8/layout/cycle7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C5A9D-3EFF-4D4F-B096-9663329308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EECBDA3D-566B-4612-B7F9-E03586F24D31}">
      <dgm:prSet phldrT="[Κείμενο]" phldr="1"/>
      <dgm:spPr/>
      <dgm:t>
        <a:bodyPr/>
        <a:lstStyle/>
        <a:p>
          <a:endParaRPr lang="el-GR"/>
        </a:p>
      </dgm:t>
    </dgm:pt>
    <dgm:pt modelId="{7BDB365C-2C48-4BED-8883-0FBEC1A44156}" type="parTrans" cxnId="{63C30DDC-ED70-4613-9A25-47FAB924E48C}">
      <dgm:prSet/>
      <dgm:spPr/>
      <dgm:t>
        <a:bodyPr/>
        <a:lstStyle/>
        <a:p>
          <a:endParaRPr lang="el-GR"/>
        </a:p>
      </dgm:t>
    </dgm:pt>
    <dgm:pt modelId="{73862329-C19F-49C5-A7D1-F41E4E10C8B5}" type="sibTrans" cxnId="{63C30DDC-ED70-4613-9A25-47FAB924E48C}">
      <dgm:prSet/>
      <dgm:spPr/>
      <dgm:t>
        <a:bodyPr/>
        <a:lstStyle/>
        <a:p>
          <a:endParaRPr lang="el-GR"/>
        </a:p>
      </dgm:t>
    </dgm:pt>
    <dgm:pt modelId="{32D48D05-CA19-402D-95B8-3E6EF0F4C04B}">
      <dgm:prSet phldrT="[Κείμενο]" phldr="1"/>
      <dgm:spPr/>
      <dgm:t>
        <a:bodyPr/>
        <a:lstStyle/>
        <a:p>
          <a:endParaRPr lang="el-GR"/>
        </a:p>
      </dgm:t>
    </dgm:pt>
    <dgm:pt modelId="{08CE57F8-D01F-4DA2-AAD0-8D81BFAD4D27}" type="parTrans" cxnId="{22526DD0-9520-49A2-8AC1-44003CF13DCA}">
      <dgm:prSet/>
      <dgm:spPr/>
      <dgm:t>
        <a:bodyPr/>
        <a:lstStyle/>
        <a:p>
          <a:endParaRPr lang="el-GR"/>
        </a:p>
      </dgm:t>
    </dgm:pt>
    <dgm:pt modelId="{B9B27306-0486-42C5-B386-441F6DA643A5}" type="sibTrans" cxnId="{22526DD0-9520-49A2-8AC1-44003CF13DCA}">
      <dgm:prSet/>
      <dgm:spPr/>
      <dgm:t>
        <a:bodyPr/>
        <a:lstStyle/>
        <a:p>
          <a:endParaRPr lang="el-GR"/>
        </a:p>
      </dgm:t>
    </dgm:pt>
    <dgm:pt modelId="{A1696280-889B-4C03-ABA2-CD99037C1182}">
      <dgm:prSet phldrT="[Κείμενο]" phldr="1"/>
      <dgm:spPr/>
      <dgm:t>
        <a:bodyPr/>
        <a:lstStyle/>
        <a:p>
          <a:endParaRPr lang="el-GR"/>
        </a:p>
      </dgm:t>
    </dgm:pt>
    <dgm:pt modelId="{404A64AF-C5DF-4CE6-8B94-376FC0AC1E99}" type="parTrans" cxnId="{CA7EF860-0A01-4EA3-8B77-6BDDB8DBB08F}">
      <dgm:prSet/>
      <dgm:spPr/>
      <dgm:t>
        <a:bodyPr/>
        <a:lstStyle/>
        <a:p>
          <a:endParaRPr lang="el-GR"/>
        </a:p>
      </dgm:t>
    </dgm:pt>
    <dgm:pt modelId="{7720D9CF-5C41-49CE-AB94-648C8C45FBF3}" type="sibTrans" cxnId="{CA7EF860-0A01-4EA3-8B77-6BDDB8DBB08F}">
      <dgm:prSet/>
      <dgm:spPr/>
      <dgm:t>
        <a:bodyPr/>
        <a:lstStyle/>
        <a:p>
          <a:endParaRPr lang="el-GR"/>
        </a:p>
      </dgm:t>
    </dgm:pt>
    <dgm:pt modelId="{58407ACD-0658-4A90-ABED-646F234C5C97}" type="pres">
      <dgm:prSet presAssocID="{CF1C5A9D-3EFF-4D4F-B096-966332930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14CB9C-21F7-434D-BADE-42619E8C9DBE}" type="pres">
      <dgm:prSet presAssocID="{EECBDA3D-566B-4612-B7F9-E03586F24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AD55B-231A-421D-BE2F-27F38234C8B3}" type="pres">
      <dgm:prSet presAssocID="{73862329-C19F-49C5-A7D1-F41E4E10C8B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70C5A6EC-08B4-4A42-BDE8-44634BC0F74F}" type="pres">
      <dgm:prSet presAssocID="{73862329-C19F-49C5-A7D1-F41E4E10C8B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B3C3CD0F-2817-439C-85E0-F94CAA4ADF5C}" type="pres">
      <dgm:prSet presAssocID="{32D48D05-CA19-402D-95B8-3E6EF0F4C0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EFCA0-6DB4-4091-872B-8543F1B4CA8C}" type="pres">
      <dgm:prSet presAssocID="{B9B27306-0486-42C5-B386-441F6DA643A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9A298733-005D-435C-AC59-359C1C87F7EE}" type="pres">
      <dgm:prSet presAssocID="{B9B27306-0486-42C5-B386-441F6DA643A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5079DEA-6773-4952-83AC-C950FABD75C9}" type="pres">
      <dgm:prSet presAssocID="{A1696280-889B-4C03-ABA2-CD99037C11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786C61-10E2-4ADB-B459-44FD420AE7FA}" type="pres">
      <dgm:prSet presAssocID="{7720D9CF-5C41-49CE-AB94-648C8C45FBF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2B9AAF7F-B0FC-4E35-A8C0-3BCE02C49152}" type="pres">
      <dgm:prSet presAssocID="{7720D9CF-5C41-49CE-AB94-648C8C45FBF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7908F8DF-3BB7-4BEE-8835-F2D2A2AD05C4}" type="presOf" srcId="{7720D9CF-5C41-49CE-AB94-648C8C45FBF3}" destId="{2B9AAF7F-B0FC-4E35-A8C0-3BCE02C49152}" srcOrd="1" destOrd="0" presId="urn:microsoft.com/office/officeart/2005/8/layout/cycle7"/>
    <dgm:cxn modelId="{4D76D03B-63FF-493B-92CA-1AF054522495}" type="presOf" srcId="{7720D9CF-5C41-49CE-AB94-648C8C45FBF3}" destId="{39786C61-10E2-4ADB-B459-44FD420AE7FA}" srcOrd="0" destOrd="0" presId="urn:microsoft.com/office/officeart/2005/8/layout/cycle7"/>
    <dgm:cxn modelId="{22526DD0-9520-49A2-8AC1-44003CF13DCA}" srcId="{CF1C5A9D-3EFF-4D4F-B096-9663329308DB}" destId="{32D48D05-CA19-402D-95B8-3E6EF0F4C04B}" srcOrd="1" destOrd="0" parTransId="{08CE57F8-D01F-4DA2-AAD0-8D81BFAD4D27}" sibTransId="{B9B27306-0486-42C5-B386-441F6DA643A5}"/>
    <dgm:cxn modelId="{2B2E748B-4CC4-4D8A-90B6-AC0C11DF18FE}" type="presOf" srcId="{EECBDA3D-566B-4612-B7F9-E03586F24D31}" destId="{FA14CB9C-21F7-434D-BADE-42619E8C9DBE}" srcOrd="0" destOrd="0" presId="urn:microsoft.com/office/officeart/2005/8/layout/cycle7"/>
    <dgm:cxn modelId="{56E85BA3-C8E8-41B3-9B99-3DBA54B7FA4A}" type="presOf" srcId="{73862329-C19F-49C5-A7D1-F41E4E10C8B5}" destId="{35DAD55B-231A-421D-BE2F-27F38234C8B3}" srcOrd="0" destOrd="0" presId="urn:microsoft.com/office/officeart/2005/8/layout/cycle7"/>
    <dgm:cxn modelId="{0B016A6A-CB5D-497B-9E8F-FF6F697E06CB}" type="presOf" srcId="{73862329-C19F-49C5-A7D1-F41E4E10C8B5}" destId="{70C5A6EC-08B4-4A42-BDE8-44634BC0F74F}" srcOrd="1" destOrd="0" presId="urn:microsoft.com/office/officeart/2005/8/layout/cycle7"/>
    <dgm:cxn modelId="{24DF5365-7FE1-4DE8-97A1-DB27E98A403A}" type="presOf" srcId="{B9B27306-0486-42C5-B386-441F6DA643A5}" destId="{2E3EFCA0-6DB4-4091-872B-8543F1B4CA8C}" srcOrd="0" destOrd="0" presId="urn:microsoft.com/office/officeart/2005/8/layout/cycle7"/>
    <dgm:cxn modelId="{63C30DDC-ED70-4613-9A25-47FAB924E48C}" srcId="{CF1C5A9D-3EFF-4D4F-B096-9663329308DB}" destId="{EECBDA3D-566B-4612-B7F9-E03586F24D31}" srcOrd="0" destOrd="0" parTransId="{7BDB365C-2C48-4BED-8883-0FBEC1A44156}" sibTransId="{73862329-C19F-49C5-A7D1-F41E4E10C8B5}"/>
    <dgm:cxn modelId="{E81BBAF5-CDC9-4E3E-A5C0-4E909D7C5732}" type="presOf" srcId="{32D48D05-CA19-402D-95B8-3E6EF0F4C04B}" destId="{B3C3CD0F-2817-439C-85E0-F94CAA4ADF5C}" srcOrd="0" destOrd="0" presId="urn:microsoft.com/office/officeart/2005/8/layout/cycle7"/>
    <dgm:cxn modelId="{2184AE12-7DF4-4DE6-87D1-E106E27DC8BE}" type="presOf" srcId="{B9B27306-0486-42C5-B386-441F6DA643A5}" destId="{9A298733-005D-435C-AC59-359C1C87F7EE}" srcOrd="1" destOrd="0" presId="urn:microsoft.com/office/officeart/2005/8/layout/cycle7"/>
    <dgm:cxn modelId="{18527536-F232-477F-B911-838280898256}" type="presOf" srcId="{A1696280-889B-4C03-ABA2-CD99037C1182}" destId="{D5079DEA-6773-4952-83AC-C950FABD75C9}" srcOrd="0" destOrd="0" presId="urn:microsoft.com/office/officeart/2005/8/layout/cycle7"/>
    <dgm:cxn modelId="{BE74F270-BDFB-4774-92E4-BE7FCAC3543D}" type="presOf" srcId="{CF1C5A9D-3EFF-4D4F-B096-9663329308DB}" destId="{58407ACD-0658-4A90-ABED-646F234C5C97}" srcOrd="0" destOrd="0" presId="urn:microsoft.com/office/officeart/2005/8/layout/cycle7"/>
    <dgm:cxn modelId="{CA7EF860-0A01-4EA3-8B77-6BDDB8DBB08F}" srcId="{CF1C5A9D-3EFF-4D4F-B096-9663329308DB}" destId="{A1696280-889B-4C03-ABA2-CD99037C1182}" srcOrd="2" destOrd="0" parTransId="{404A64AF-C5DF-4CE6-8B94-376FC0AC1E99}" sibTransId="{7720D9CF-5C41-49CE-AB94-648C8C45FBF3}"/>
    <dgm:cxn modelId="{90DE79FD-3C74-4EB8-8685-3CA8C2FC0263}" type="presParOf" srcId="{58407ACD-0658-4A90-ABED-646F234C5C97}" destId="{FA14CB9C-21F7-434D-BADE-42619E8C9DBE}" srcOrd="0" destOrd="0" presId="urn:microsoft.com/office/officeart/2005/8/layout/cycle7"/>
    <dgm:cxn modelId="{F065CCD9-933A-40C4-BD41-EA6432EAF976}" type="presParOf" srcId="{58407ACD-0658-4A90-ABED-646F234C5C97}" destId="{35DAD55B-231A-421D-BE2F-27F38234C8B3}" srcOrd="1" destOrd="0" presId="urn:microsoft.com/office/officeart/2005/8/layout/cycle7"/>
    <dgm:cxn modelId="{3AF1CE4B-E706-4C79-B27A-91D6B608C2F0}" type="presParOf" srcId="{35DAD55B-231A-421D-BE2F-27F38234C8B3}" destId="{70C5A6EC-08B4-4A42-BDE8-44634BC0F74F}" srcOrd="0" destOrd="0" presId="urn:microsoft.com/office/officeart/2005/8/layout/cycle7"/>
    <dgm:cxn modelId="{F1910211-8F4F-46C4-AFA9-8BD11CD95A20}" type="presParOf" srcId="{58407ACD-0658-4A90-ABED-646F234C5C97}" destId="{B3C3CD0F-2817-439C-85E0-F94CAA4ADF5C}" srcOrd="2" destOrd="0" presId="urn:microsoft.com/office/officeart/2005/8/layout/cycle7"/>
    <dgm:cxn modelId="{6FC93FF4-495D-4E53-9611-888944EF4211}" type="presParOf" srcId="{58407ACD-0658-4A90-ABED-646F234C5C97}" destId="{2E3EFCA0-6DB4-4091-872B-8543F1B4CA8C}" srcOrd="3" destOrd="0" presId="urn:microsoft.com/office/officeart/2005/8/layout/cycle7"/>
    <dgm:cxn modelId="{4CD91767-E153-4998-9D1C-5BADBE9D9724}" type="presParOf" srcId="{2E3EFCA0-6DB4-4091-872B-8543F1B4CA8C}" destId="{9A298733-005D-435C-AC59-359C1C87F7EE}" srcOrd="0" destOrd="0" presId="urn:microsoft.com/office/officeart/2005/8/layout/cycle7"/>
    <dgm:cxn modelId="{2E0BE6FD-ACC2-42F3-A922-19E99E53CF76}" type="presParOf" srcId="{58407ACD-0658-4A90-ABED-646F234C5C97}" destId="{D5079DEA-6773-4952-83AC-C950FABD75C9}" srcOrd="4" destOrd="0" presId="urn:microsoft.com/office/officeart/2005/8/layout/cycle7"/>
    <dgm:cxn modelId="{50CEF7C2-909B-42E1-957E-97A31B9DCD16}" type="presParOf" srcId="{58407ACD-0658-4A90-ABED-646F234C5C97}" destId="{39786C61-10E2-4ADB-B459-44FD420AE7FA}" srcOrd="5" destOrd="0" presId="urn:microsoft.com/office/officeart/2005/8/layout/cycle7"/>
    <dgm:cxn modelId="{69491A11-A522-4306-A027-1716CA99AD70}" type="presParOf" srcId="{39786C61-10E2-4ADB-B459-44FD420AE7FA}" destId="{2B9AAF7F-B0FC-4E35-A8C0-3BCE02C49152}" srcOrd="0" destOrd="0" presId="urn:microsoft.com/office/officeart/2005/8/layout/cycle7"/>
  </dgm:cxnLst>
  <dgm:bg>
    <a:solidFill>
      <a:srgbClr val="CF517E"/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C5A9D-3EFF-4D4F-B096-9663329308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EECBDA3D-566B-4612-B7F9-E03586F24D31}">
      <dgm:prSet phldrT="[Κείμενο]" phldr="1"/>
      <dgm:spPr/>
      <dgm:t>
        <a:bodyPr/>
        <a:lstStyle/>
        <a:p>
          <a:endParaRPr lang="el-GR" dirty="0"/>
        </a:p>
      </dgm:t>
    </dgm:pt>
    <dgm:pt modelId="{7BDB365C-2C48-4BED-8883-0FBEC1A44156}" type="parTrans" cxnId="{63C30DDC-ED70-4613-9A25-47FAB924E48C}">
      <dgm:prSet/>
      <dgm:spPr/>
      <dgm:t>
        <a:bodyPr/>
        <a:lstStyle/>
        <a:p>
          <a:endParaRPr lang="el-GR"/>
        </a:p>
      </dgm:t>
    </dgm:pt>
    <dgm:pt modelId="{73862329-C19F-49C5-A7D1-F41E4E10C8B5}" type="sibTrans" cxnId="{63C30DDC-ED70-4613-9A25-47FAB924E48C}">
      <dgm:prSet/>
      <dgm:spPr/>
      <dgm:t>
        <a:bodyPr/>
        <a:lstStyle/>
        <a:p>
          <a:endParaRPr lang="el-GR"/>
        </a:p>
      </dgm:t>
    </dgm:pt>
    <dgm:pt modelId="{32D48D05-CA19-402D-95B8-3E6EF0F4C04B}">
      <dgm:prSet phldrT="[Κείμενο]" phldr="1"/>
      <dgm:spPr/>
      <dgm:t>
        <a:bodyPr/>
        <a:lstStyle/>
        <a:p>
          <a:endParaRPr lang="el-GR" dirty="0"/>
        </a:p>
      </dgm:t>
    </dgm:pt>
    <dgm:pt modelId="{08CE57F8-D01F-4DA2-AAD0-8D81BFAD4D27}" type="parTrans" cxnId="{22526DD0-9520-49A2-8AC1-44003CF13DCA}">
      <dgm:prSet/>
      <dgm:spPr/>
      <dgm:t>
        <a:bodyPr/>
        <a:lstStyle/>
        <a:p>
          <a:endParaRPr lang="el-GR"/>
        </a:p>
      </dgm:t>
    </dgm:pt>
    <dgm:pt modelId="{B9B27306-0486-42C5-B386-441F6DA643A5}" type="sibTrans" cxnId="{22526DD0-9520-49A2-8AC1-44003CF13DCA}">
      <dgm:prSet/>
      <dgm:spPr/>
      <dgm:t>
        <a:bodyPr/>
        <a:lstStyle/>
        <a:p>
          <a:endParaRPr lang="el-GR"/>
        </a:p>
      </dgm:t>
    </dgm:pt>
    <dgm:pt modelId="{A1696280-889B-4C03-ABA2-CD99037C1182}">
      <dgm:prSet phldrT="[Κείμενο]" phldr="1"/>
      <dgm:spPr/>
      <dgm:t>
        <a:bodyPr/>
        <a:lstStyle/>
        <a:p>
          <a:endParaRPr lang="el-GR" dirty="0"/>
        </a:p>
      </dgm:t>
    </dgm:pt>
    <dgm:pt modelId="{404A64AF-C5DF-4CE6-8B94-376FC0AC1E99}" type="parTrans" cxnId="{CA7EF860-0A01-4EA3-8B77-6BDDB8DBB08F}">
      <dgm:prSet/>
      <dgm:spPr/>
      <dgm:t>
        <a:bodyPr/>
        <a:lstStyle/>
        <a:p>
          <a:endParaRPr lang="el-GR"/>
        </a:p>
      </dgm:t>
    </dgm:pt>
    <dgm:pt modelId="{7720D9CF-5C41-49CE-AB94-648C8C45FBF3}" type="sibTrans" cxnId="{CA7EF860-0A01-4EA3-8B77-6BDDB8DBB08F}">
      <dgm:prSet/>
      <dgm:spPr/>
      <dgm:t>
        <a:bodyPr/>
        <a:lstStyle/>
        <a:p>
          <a:endParaRPr lang="el-GR"/>
        </a:p>
      </dgm:t>
    </dgm:pt>
    <dgm:pt modelId="{58407ACD-0658-4A90-ABED-646F234C5C97}" type="pres">
      <dgm:prSet presAssocID="{CF1C5A9D-3EFF-4D4F-B096-966332930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14CB9C-21F7-434D-BADE-42619E8C9DBE}" type="pres">
      <dgm:prSet presAssocID="{EECBDA3D-566B-4612-B7F9-E03586F24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AD55B-231A-421D-BE2F-27F38234C8B3}" type="pres">
      <dgm:prSet presAssocID="{73862329-C19F-49C5-A7D1-F41E4E10C8B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70C5A6EC-08B4-4A42-BDE8-44634BC0F74F}" type="pres">
      <dgm:prSet presAssocID="{73862329-C19F-49C5-A7D1-F41E4E10C8B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B3C3CD0F-2817-439C-85E0-F94CAA4ADF5C}" type="pres">
      <dgm:prSet presAssocID="{32D48D05-CA19-402D-95B8-3E6EF0F4C0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EFCA0-6DB4-4091-872B-8543F1B4CA8C}" type="pres">
      <dgm:prSet presAssocID="{B9B27306-0486-42C5-B386-441F6DA643A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9A298733-005D-435C-AC59-359C1C87F7EE}" type="pres">
      <dgm:prSet presAssocID="{B9B27306-0486-42C5-B386-441F6DA643A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5079DEA-6773-4952-83AC-C950FABD75C9}" type="pres">
      <dgm:prSet presAssocID="{A1696280-889B-4C03-ABA2-CD99037C11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786C61-10E2-4ADB-B459-44FD420AE7FA}" type="pres">
      <dgm:prSet presAssocID="{7720D9CF-5C41-49CE-AB94-648C8C45FBF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2B9AAF7F-B0FC-4E35-A8C0-3BCE02C49152}" type="pres">
      <dgm:prSet presAssocID="{7720D9CF-5C41-49CE-AB94-648C8C45FBF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C93BEE5A-825E-4EFA-9DD7-E6C4515B42D6}" type="presOf" srcId="{32D48D05-CA19-402D-95B8-3E6EF0F4C04B}" destId="{B3C3CD0F-2817-439C-85E0-F94CAA4ADF5C}" srcOrd="0" destOrd="0" presId="urn:microsoft.com/office/officeart/2005/8/layout/cycle7"/>
    <dgm:cxn modelId="{EC0D9D7D-1B33-4463-BA18-39AD67A27115}" type="presOf" srcId="{EECBDA3D-566B-4612-B7F9-E03586F24D31}" destId="{FA14CB9C-21F7-434D-BADE-42619E8C9DBE}" srcOrd="0" destOrd="0" presId="urn:microsoft.com/office/officeart/2005/8/layout/cycle7"/>
    <dgm:cxn modelId="{C2784212-03F4-4A33-A4F1-5586A693D9F5}" type="presOf" srcId="{B9B27306-0486-42C5-B386-441F6DA643A5}" destId="{2E3EFCA0-6DB4-4091-872B-8543F1B4CA8C}" srcOrd="0" destOrd="0" presId="urn:microsoft.com/office/officeart/2005/8/layout/cycle7"/>
    <dgm:cxn modelId="{A250FA8B-40D6-4E29-A13D-10DEC123DF4B}" type="presOf" srcId="{B9B27306-0486-42C5-B386-441F6DA643A5}" destId="{9A298733-005D-435C-AC59-359C1C87F7EE}" srcOrd="1" destOrd="0" presId="urn:microsoft.com/office/officeart/2005/8/layout/cycle7"/>
    <dgm:cxn modelId="{9F68695F-300D-4165-A04F-02E3950B8E38}" type="presOf" srcId="{CF1C5A9D-3EFF-4D4F-B096-9663329308DB}" destId="{58407ACD-0658-4A90-ABED-646F234C5C97}" srcOrd="0" destOrd="0" presId="urn:microsoft.com/office/officeart/2005/8/layout/cycle7"/>
    <dgm:cxn modelId="{22526DD0-9520-49A2-8AC1-44003CF13DCA}" srcId="{CF1C5A9D-3EFF-4D4F-B096-9663329308DB}" destId="{32D48D05-CA19-402D-95B8-3E6EF0F4C04B}" srcOrd="1" destOrd="0" parTransId="{08CE57F8-D01F-4DA2-AAD0-8D81BFAD4D27}" sibTransId="{B9B27306-0486-42C5-B386-441F6DA643A5}"/>
    <dgm:cxn modelId="{CEEBB80C-2369-4E3D-984B-B26CD2999F99}" type="presOf" srcId="{73862329-C19F-49C5-A7D1-F41E4E10C8B5}" destId="{35DAD55B-231A-421D-BE2F-27F38234C8B3}" srcOrd="0" destOrd="0" presId="urn:microsoft.com/office/officeart/2005/8/layout/cycle7"/>
    <dgm:cxn modelId="{A03A18FB-6E3C-4928-8E19-F1C74E7A465F}" type="presOf" srcId="{7720D9CF-5C41-49CE-AB94-648C8C45FBF3}" destId="{39786C61-10E2-4ADB-B459-44FD420AE7FA}" srcOrd="0" destOrd="0" presId="urn:microsoft.com/office/officeart/2005/8/layout/cycle7"/>
    <dgm:cxn modelId="{CDAAAFAE-1A8B-46B2-B527-73E64D9E4A09}" type="presOf" srcId="{7720D9CF-5C41-49CE-AB94-648C8C45FBF3}" destId="{2B9AAF7F-B0FC-4E35-A8C0-3BCE02C49152}" srcOrd="1" destOrd="0" presId="urn:microsoft.com/office/officeart/2005/8/layout/cycle7"/>
    <dgm:cxn modelId="{D4813E8E-D266-4B62-91BE-5A72CD065B8B}" type="presOf" srcId="{A1696280-889B-4C03-ABA2-CD99037C1182}" destId="{D5079DEA-6773-4952-83AC-C950FABD75C9}" srcOrd="0" destOrd="0" presId="urn:microsoft.com/office/officeart/2005/8/layout/cycle7"/>
    <dgm:cxn modelId="{965D4533-7F66-487F-8BE8-8021CBFD80E6}" type="presOf" srcId="{73862329-C19F-49C5-A7D1-F41E4E10C8B5}" destId="{70C5A6EC-08B4-4A42-BDE8-44634BC0F74F}" srcOrd="1" destOrd="0" presId="urn:microsoft.com/office/officeart/2005/8/layout/cycle7"/>
    <dgm:cxn modelId="{63C30DDC-ED70-4613-9A25-47FAB924E48C}" srcId="{CF1C5A9D-3EFF-4D4F-B096-9663329308DB}" destId="{EECBDA3D-566B-4612-B7F9-E03586F24D31}" srcOrd="0" destOrd="0" parTransId="{7BDB365C-2C48-4BED-8883-0FBEC1A44156}" sibTransId="{73862329-C19F-49C5-A7D1-F41E4E10C8B5}"/>
    <dgm:cxn modelId="{CA7EF860-0A01-4EA3-8B77-6BDDB8DBB08F}" srcId="{CF1C5A9D-3EFF-4D4F-B096-9663329308DB}" destId="{A1696280-889B-4C03-ABA2-CD99037C1182}" srcOrd="2" destOrd="0" parTransId="{404A64AF-C5DF-4CE6-8B94-376FC0AC1E99}" sibTransId="{7720D9CF-5C41-49CE-AB94-648C8C45FBF3}"/>
    <dgm:cxn modelId="{64CF6B2D-A060-40F6-A14C-ADC193463802}" type="presParOf" srcId="{58407ACD-0658-4A90-ABED-646F234C5C97}" destId="{FA14CB9C-21F7-434D-BADE-42619E8C9DBE}" srcOrd="0" destOrd="0" presId="urn:microsoft.com/office/officeart/2005/8/layout/cycle7"/>
    <dgm:cxn modelId="{DA64E2F4-2FE7-48BE-9E06-5D3B55D07106}" type="presParOf" srcId="{58407ACD-0658-4A90-ABED-646F234C5C97}" destId="{35DAD55B-231A-421D-BE2F-27F38234C8B3}" srcOrd="1" destOrd="0" presId="urn:microsoft.com/office/officeart/2005/8/layout/cycle7"/>
    <dgm:cxn modelId="{304BBCF5-63FB-44F7-B023-8A0EB5BF38BF}" type="presParOf" srcId="{35DAD55B-231A-421D-BE2F-27F38234C8B3}" destId="{70C5A6EC-08B4-4A42-BDE8-44634BC0F74F}" srcOrd="0" destOrd="0" presId="urn:microsoft.com/office/officeart/2005/8/layout/cycle7"/>
    <dgm:cxn modelId="{FECF5CF4-CBC3-4324-9BC7-94C6F8FB0F22}" type="presParOf" srcId="{58407ACD-0658-4A90-ABED-646F234C5C97}" destId="{B3C3CD0F-2817-439C-85E0-F94CAA4ADF5C}" srcOrd="2" destOrd="0" presId="urn:microsoft.com/office/officeart/2005/8/layout/cycle7"/>
    <dgm:cxn modelId="{A699C669-E130-4F7B-8A39-709CC38A6CB8}" type="presParOf" srcId="{58407ACD-0658-4A90-ABED-646F234C5C97}" destId="{2E3EFCA0-6DB4-4091-872B-8543F1B4CA8C}" srcOrd="3" destOrd="0" presId="urn:microsoft.com/office/officeart/2005/8/layout/cycle7"/>
    <dgm:cxn modelId="{EBD2602C-2C32-48BF-ACAE-3C6DB20C69CC}" type="presParOf" srcId="{2E3EFCA0-6DB4-4091-872B-8543F1B4CA8C}" destId="{9A298733-005D-435C-AC59-359C1C87F7EE}" srcOrd="0" destOrd="0" presId="urn:microsoft.com/office/officeart/2005/8/layout/cycle7"/>
    <dgm:cxn modelId="{30A983C7-AA2A-4B27-AE0C-0A27C63A9604}" type="presParOf" srcId="{58407ACD-0658-4A90-ABED-646F234C5C97}" destId="{D5079DEA-6773-4952-83AC-C950FABD75C9}" srcOrd="4" destOrd="0" presId="urn:microsoft.com/office/officeart/2005/8/layout/cycle7"/>
    <dgm:cxn modelId="{6947CF4D-4384-41E2-8013-59256D03DBDA}" type="presParOf" srcId="{58407ACD-0658-4A90-ABED-646F234C5C97}" destId="{39786C61-10E2-4ADB-B459-44FD420AE7FA}" srcOrd="5" destOrd="0" presId="urn:microsoft.com/office/officeart/2005/8/layout/cycle7"/>
    <dgm:cxn modelId="{97BFEA10-D50E-471F-9F09-30CABBCA8192}" type="presParOf" srcId="{39786C61-10E2-4ADB-B459-44FD420AE7FA}" destId="{2B9AAF7F-B0FC-4E35-A8C0-3BCE02C49152}" srcOrd="0" destOrd="0" presId="urn:microsoft.com/office/officeart/2005/8/layout/cycle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C5A9D-3EFF-4D4F-B096-9663329308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EECBDA3D-566B-4612-B7F9-E03586F24D31}">
      <dgm:prSet phldrT="[Κείμενο]" phldr="1"/>
      <dgm:spPr/>
      <dgm:t>
        <a:bodyPr/>
        <a:lstStyle/>
        <a:p>
          <a:endParaRPr lang="el-GR" dirty="0"/>
        </a:p>
      </dgm:t>
    </dgm:pt>
    <dgm:pt modelId="{7BDB365C-2C48-4BED-8883-0FBEC1A44156}" type="parTrans" cxnId="{63C30DDC-ED70-4613-9A25-47FAB924E48C}">
      <dgm:prSet/>
      <dgm:spPr/>
      <dgm:t>
        <a:bodyPr/>
        <a:lstStyle/>
        <a:p>
          <a:endParaRPr lang="el-GR"/>
        </a:p>
      </dgm:t>
    </dgm:pt>
    <dgm:pt modelId="{73862329-C19F-49C5-A7D1-F41E4E10C8B5}" type="sibTrans" cxnId="{63C30DDC-ED70-4613-9A25-47FAB924E48C}">
      <dgm:prSet/>
      <dgm:spPr/>
      <dgm:t>
        <a:bodyPr/>
        <a:lstStyle/>
        <a:p>
          <a:endParaRPr lang="el-GR"/>
        </a:p>
      </dgm:t>
    </dgm:pt>
    <dgm:pt modelId="{32D48D05-CA19-402D-95B8-3E6EF0F4C04B}">
      <dgm:prSet phldrT="[Κείμενο]" phldr="1"/>
      <dgm:spPr/>
      <dgm:t>
        <a:bodyPr/>
        <a:lstStyle/>
        <a:p>
          <a:endParaRPr lang="el-GR" dirty="0"/>
        </a:p>
      </dgm:t>
    </dgm:pt>
    <dgm:pt modelId="{08CE57F8-D01F-4DA2-AAD0-8D81BFAD4D27}" type="parTrans" cxnId="{22526DD0-9520-49A2-8AC1-44003CF13DCA}">
      <dgm:prSet/>
      <dgm:spPr/>
      <dgm:t>
        <a:bodyPr/>
        <a:lstStyle/>
        <a:p>
          <a:endParaRPr lang="el-GR"/>
        </a:p>
      </dgm:t>
    </dgm:pt>
    <dgm:pt modelId="{B9B27306-0486-42C5-B386-441F6DA643A5}" type="sibTrans" cxnId="{22526DD0-9520-49A2-8AC1-44003CF13DCA}">
      <dgm:prSet/>
      <dgm:spPr/>
      <dgm:t>
        <a:bodyPr/>
        <a:lstStyle/>
        <a:p>
          <a:endParaRPr lang="el-GR"/>
        </a:p>
      </dgm:t>
    </dgm:pt>
    <dgm:pt modelId="{A1696280-889B-4C03-ABA2-CD99037C1182}">
      <dgm:prSet phldrT="[Κείμενο]" phldr="1"/>
      <dgm:spPr/>
      <dgm:t>
        <a:bodyPr/>
        <a:lstStyle/>
        <a:p>
          <a:endParaRPr lang="el-GR" dirty="0"/>
        </a:p>
      </dgm:t>
    </dgm:pt>
    <dgm:pt modelId="{404A64AF-C5DF-4CE6-8B94-376FC0AC1E99}" type="parTrans" cxnId="{CA7EF860-0A01-4EA3-8B77-6BDDB8DBB08F}">
      <dgm:prSet/>
      <dgm:spPr/>
      <dgm:t>
        <a:bodyPr/>
        <a:lstStyle/>
        <a:p>
          <a:endParaRPr lang="el-GR"/>
        </a:p>
      </dgm:t>
    </dgm:pt>
    <dgm:pt modelId="{7720D9CF-5C41-49CE-AB94-648C8C45FBF3}" type="sibTrans" cxnId="{CA7EF860-0A01-4EA3-8B77-6BDDB8DBB08F}">
      <dgm:prSet/>
      <dgm:spPr/>
      <dgm:t>
        <a:bodyPr/>
        <a:lstStyle/>
        <a:p>
          <a:endParaRPr lang="el-GR"/>
        </a:p>
      </dgm:t>
    </dgm:pt>
    <dgm:pt modelId="{58407ACD-0658-4A90-ABED-646F234C5C97}" type="pres">
      <dgm:prSet presAssocID="{CF1C5A9D-3EFF-4D4F-B096-966332930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14CB9C-21F7-434D-BADE-42619E8C9DBE}" type="pres">
      <dgm:prSet presAssocID="{EECBDA3D-566B-4612-B7F9-E03586F24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AD55B-231A-421D-BE2F-27F38234C8B3}" type="pres">
      <dgm:prSet presAssocID="{73862329-C19F-49C5-A7D1-F41E4E10C8B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70C5A6EC-08B4-4A42-BDE8-44634BC0F74F}" type="pres">
      <dgm:prSet presAssocID="{73862329-C19F-49C5-A7D1-F41E4E10C8B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B3C3CD0F-2817-439C-85E0-F94CAA4ADF5C}" type="pres">
      <dgm:prSet presAssocID="{32D48D05-CA19-402D-95B8-3E6EF0F4C0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EFCA0-6DB4-4091-872B-8543F1B4CA8C}" type="pres">
      <dgm:prSet presAssocID="{B9B27306-0486-42C5-B386-441F6DA643A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9A298733-005D-435C-AC59-359C1C87F7EE}" type="pres">
      <dgm:prSet presAssocID="{B9B27306-0486-42C5-B386-441F6DA643A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5079DEA-6773-4952-83AC-C950FABD75C9}" type="pres">
      <dgm:prSet presAssocID="{A1696280-889B-4C03-ABA2-CD99037C11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786C61-10E2-4ADB-B459-44FD420AE7FA}" type="pres">
      <dgm:prSet presAssocID="{7720D9CF-5C41-49CE-AB94-648C8C45FBF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2B9AAF7F-B0FC-4E35-A8C0-3BCE02C49152}" type="pres">
      <dgm:prSet presAssocID="{7720D9CF-5C41-49CE-AB94-648C8C45FBF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9DCF892A-DB28-4559-9ECE-55D3A8733E9C}" type="presOf" srcId="{7720D9CF-5C41-49CE-AB94-648C8C45FBF3}" destId="{39786C61-10E2-4ADB-B459-44FD420AE7FA}" srcOrd="0" destOrd="0" presId="urn:microsoft.com/office/officeart/2005/8/layout/cycle7"/>
    <dgm:cxn modelId="{782F3782-A9F6-4F64-8E70-C0DE5E5AED22}" type="presOf" srcId="{CF1C5A9D-3EFF-4D4F-B096-9663329308DB}" destId="{58407ACD-0658-4A90-ABED-646F234C5C97}" srcOrd="0" destOrd="0" presId="urn:microsoft.com/office/officeart/2005/8/layout/cycle7"/>
    <dgm:cxn modelId="{C337961B-3034-4377-A8D0-F110E3D4686E}" type="presOf" srcId="{A1696280-889B-4C03-ABA2-CD99037C1182}" destId="{D5079DEA-6773-4952-83AC-C950FABD75C9}" srcOrd="0" destOrd="0" presId="urn:microsoft.com/office/officeart/2005/8/layout/cycle7"/>
    <dgm:cxn modelId="{7ECFA837-1E4B-478F-A4BF-14BB6CA22950}" type="presOf" srcId="{32D48D05-CA19-402D-95B8-3E6EF0F4C04B}" destId="{B3C3CD0F-2817-439C-85E0-F94CAA4ADF5C}" srcOrd="0" destOrd="0" presId="urn:microsoft.com/office/officeart/2005/8/layout/cycle7"/>
    <dgm:cxn modelId="{22526DD0-9520-49A2-8AC1-44003CF13DCA}" srcId="{CF1C5A9D-3EFF-4D4F-B096-9663329308DB}" destId="{32D48D05-CA19-402D-95B8-3E6EF0F4C04B}" srcOrd="1" destOrd="0" parTransId="{08CE57F8-D01F-4DA2-AAD0-8D81BFAD4D27}" sibTransId="{B9B27306-0486-42C5-B386-441F6DA643A5}"/>
    <dgm:cxn modelId="{94300364-BE5A-4EEB-A1DD-ED917840C543}" type="presOf" srcId="{73862329-C19F-49C5-A7D1-F41E4E10C8B5}" destId="{35DAD55B-231A-421D-BE2F-27F38234C8B3}" srcOrd="0" destOrd="0" presId="urn:microsoft.com/office/officeart/2005/8/layout/cycle7"/>
    <dgm:cxn modelId="{420813BF-D2C8-41B0-A9FD-130C88368568}" type="presOf" srcId="{73862329-C19F-49C5-A7D1-F41E4E10C8B5}" destId="{70C5A6EC-08B4-4A42-BDE8-44634BC0F74F}" srcOrd="1" destOrd="0" presId="urn:microsoft.com/office/officeart/2005/8/layout/cycle7"/>
    <dgm:cxn modelId="{976BCACE-9DFF-46AC-8548-933CBB919EB9}" type="presOf" srcId="{B9B27306-0486-42C5-B386-441F6DA643A5}" destId="{9A298733-005D-435C-AC59-359C1C87F7EE}" srcOrd="1" destOrd="0" presId="urn:microsoft.com/office/officeart/2005/8/layout/cycle7"/>
    <dgm:cxn modelId="{0DA6364B-F785-40BF-882C-6CB582A3252D}" type="presOf" srcId="{7720D9CF-5C41-49CE-AB94-648C8C45FBF3}" destId="{2B9AAF7F-B0FC-4E35-A8C0-3BCE02C49152}" srcOrd="1" destOrd="0" presId="urn:microsoft.com/office/officeart/2005/8/layout/cycle7"/>
    <dgm:cxn modelId="{63C30DDC-ED70-4613-9A25-47FAB924E48C}" srcId="{CF1C5A9D-3EFF-4D4F-B096-9663329308DB}" destId="{EECBDA3D-566B-4612-B7F9-E03586F24D31}" srcOrd="0" destOrd="0" parTransId="{7BDB365C-2C48-4BED-8883-0FBEC1A44156}" sibTransId="{73862329-C19F-49C5-A7D1-F41E4E10C8B5}"/>
    <dgm:cxn modelId="{18530B9A-A547-4229-AF92-DB4F8788CE7D}" type="presOf" srcId="{B9B27306-0486-42C5-B386-441F6DA643A5}" destId="{2E3EFCA0-6DB4-4091-872B-8543F1B4CA8C}" srcOrd="0" destOrd="0" presId="urn:microsoft.com/office/officeart/2005/8/layout/cycle7"/>
    <dgm:cxn modelId="{478E1984-6519-45FE-87A9-B2001DB76A00}" type="presOf" srcId="{EECBDA3D-566B-4612-B7F9-E03586F24D31}" destId="{FA14CB9C-21F7-434D-BADE-42619E8C9DBE}" srcOrd="0" destOrd="0" presId="urn:microsoft.com/office/officeart/2005/8/layout/cycle7"/>
    <dgm:cxn modelId="{CA7EF860-0A01-4EA3-8B77-6BDDB8DBB08F}" srcId="{CF1C5A9D-3EFF-4D4F-B096-9663329308DB}" destId="{A1696280-889B-4C03-ABA2-CD99037C1182}" srcOrd="2" destOrd="0" parTransId="{404A64AF-C5DF-4CE6-8B94-376FC0AC1E99}" sibTransId="{7720D9CF-5C41-49CE-AB94-648C8C45FBF3}"/>
    <dgm:cxn modelId="{292025D2-873A-45B1-A587-53EE5B381966}" type="presParOf" srcId="{58407ACD-0658-4A90-ABED-646F234C5C97}" destId="{FA14CB9C-21F7-434D-BADE-42619E8C9DBE}" srcOrd="0" destOrd="0" presId="urn:microsoft.com/office/officeart/2005/8/layout/cycle7"/>
    <dgm:cxn modelId="{2469EA7A-B912-4B69-B74A-59CB03B78E36}" type="presParOf" srcId="{58407ACD-0658-4A90-ABED-646F234C5C97}" destId="{35DAD55B-231A-421D-BE2F-27F38234C8B3}" srcOrd="1" destOrd="0" presId="urn:microsoft.com/office/officeart/2005/8/layout/cycle7"/>
    <dgm:cxn modelId="{23951D6C-1464-4ED6-B3C9-D3AEAD0BEF90}" type="presParOf" srcId="{35DAD55B-231A-421D-BE2F-27F38234C8B3}" destId="{70C5A6EC-08B4-4A42-BDE8-44634BC0F74F}" srcOrd="0" destOrd="0" presId="urn:microsoft.com/office/officeart/2005/8/layout/cycle7"/>
    <dgm:cxn modelId="{37B02CFA-6C24-469A-920C-D7F5580C029F}" type="presParOf" srcId="{58407ACD-0658-4A90-ABED-646F234C5C97}" destId="{B3C3CD0F-2817-439C-85E0-F94CAA4ADF5C}" srcOrd="2" destOrd="0" presId="urn:microsoft.com/office/officeart/2005/8/layout/cycle7"/>
    <dgm:cxn modelId="{89F819F0-7009-4FF8-983C-8D4FC6BAE2E2}" type="presParOf" srcId="{58407ACD-0658-4A90-ABED-646F234C5C97}" destId="{2E3EFCA0-6DB4-4091-872B-8543F1B4CA8C}" srcOrd="3" destOrd="0" presId="urn:microsoft.com/office/officeart/2005/8/layout/cycle7"/>
    <dgm:cxn modelId="{FC578437-136D-4169-AAAB-6A2CDAD37A76}" type="presParOf" srcId="{2E3EFCA0-6DB4-4091-872B-8543F1B4CA8C}" destId="{9A298733-005D-435C-AC59-359C1C87F7EE}" srcOrd="0" destOrd="0" presId="urn:microsoft.com/office/officeart/2005/8/layout/cycle7"/>
    <dgm:cxn modelId="{27638A2B-755F-4E0B-81C8-59BBC60A4836}" type="presParOf" srcId="{58407ACD-0658-4A90-ABED-646F234C5C97}" destId="{D5079DEA-6773-4952-83AC-C950FABD75C9}" srcOrd="4" destOrd="0" presId="urn:microsoft.com/office/officeart/2005/8/layout/cycle7"/>
    <dgm:cxn modelId="{B9EF4982-47B5-4660-B8FB-4BD0DBE88030}" type="presParOf" srcId="{58407ACD-0658-4A90-ABED-646F234C5C97}" destId="{39786C61-10E2-4ADB-B459-44FD420AE7FA}" srcOrd="5" destOrd="0" presId="urn:microsoft.com/office/officeart/2005/8/layout/cycle7"/>
    <dgm:cxn modelId="{A205CA22-72D6-4011-B8BD-91D904280515}" type="presParOf" srcId="{39786C61-10E2-4ADB-B459-44FD420AE7FA}" destId="{2B9AAF7F-B0FC-4E35-A8C0-3BCE02C49152}" srcOrd="0" destOrd="0" presId="urn:microsoft.com/office/officeart/2005/8/layout/cycle7"/>
  </dgm:cxnLst>
  <dgm:bg>
    <a:solidFill>
      <a:srgbClr val="D61818"/>
    </a:solidFill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C5A9D-3EFF-4D4F-B096-9663329308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EECBDA3D-566B-4612-B7F9-E03586F24D31}">
      <dgm:prSet phldrT="[Κείμενο]" phldr="1"/>
      <dgm:spPr/>
      <dgm:t>
        <a:bodyPr/>
        <a:lstStyle/>
        <a:p>
          <a:endParaRPr lang="el-GR" dirty="0"/>
        </a:p>
      </dgm:t>
    </dgm:pt>
    <dgm:pt modelId="{7BDB365C-2C48-4BED-8883-0FBEC1A44156}" type="parTrans" cxnId="{63C30DDC-ED70-4613-9A25-47FAB924E48C}">
      <dgm:prSet/>
      <dgm:spPr/>
      <dgm:t>
        <a:bodyPr/>
        <a:lstStyle/>
        <a:p>
          <a:endParaRPr lang="el-GR"/>
        </a:p>
      </dgm:t>
    </dgm:pt>
    <dgm:pt modelId="{73862329-C19F-49C5-A7D1-F41E4E10C8B5}" type="sibTrans" cxnId="{63C30DDC-ED70-4613-9A25-47FAB924E48C}">
      <dgm:prSet/>
      <dgm:spPr/>
      <dgm:t>
        <a:bodyPr/>
        <a:lstStyle/>
        <a:p>
          <a:endParaRPr lang="el-GR"/>
        </a:p>
      </dgm:t>
    </dgm:pt>
    <dgm:pt modelId="{32D48D05-CA19-402D-95B8-3E6EF0F4C04B}">
      <dgm:prSet phldrT="[Κείμενο]" phldr="1"/>
      <dgm:spPr/>
      <dgm:t>
        <a:bodyPr/>
        <a:lstStyle/>
        <a:p>
          <a:endParaRPr lang="el-GR" dirty="0"/>
        </a:p>
      </dgm:t>
    </dgm:pt>
    <dgm:pt modelId="{08CE57F8-D01F-4DA2-AAD0-8D81BFAD4D27}" type="parTrans" cxnId="{22526DD0-9520-49A2-8AC1-44003CF13DCA}">
      <dgm:prSet/>
      <dgm:spPr/>
      <dgm:t>
        <a:bodyPr/>
        <a:lstStyle/>
        <a:p>
          <a:endParaRPr lang="el-GR"/>
        </a:p>
      </dgm:t>
    </dgm:pt>
    <dgm:pt modelId="{B9B27306-0486-42C5-B386-441F6DA643A5}" type="sibTrans" cxnId="{22526DD0-9520-49A2-8AC1-44003CF13DCA}">
      <dgm:prSet/>
      <dgm:spPr/>
      <dgm:t>
        <a:bodyPr/>
        <a:lstStyle/>
        <a:p>
          <a:endParaRPr lang="el-GR"/>
        </a:p>
      </dgm:t>
    </dgm:pt>
    <dgm:pt modelId="{A1696280-889B-4C03-ABA2-CD99037C1182}">
      <dgm:prSet phldrT="[Κείμενο]" phldr="1"/>
      <dgm:spPr/>
      <dgm:t>
        <a:bodyPr/>
        <a:lstStyle/>
        <a:p>
          <a:endParaRPr lang="el-GR" dirty="0"/>
        </a:p>
      </dgm:t>
    </dgm:pt>
    <dgm:pt modelId="{404A64AF-C5DF-4CE6-8B94-376FC0AC1E99}" type="parTrans" cxnId="{CA7EF860-0A01-4EA3-8B77-6BDDB8DBB08F}">
      <dgm:prSet/>
      <dgm:spPr/>
      <dgm:t>
        <a:bodyPr/>
        <a:lstStyle/>
        <a:p>
          <a:endParaRPr lang="el-GR"/>
        </a:p>
      </dgm:t>
    </dgm:pt>
    <dgm:pt modelId="{7720D9CF-5C41-49CE-AB94-648C8C45FBF3}" type="sibTrans" cxnId="{CA7EF860-0A01-4EA3-8B77-6BDDB8DBB08F}">
      <dgm:prSet/>
      <dgm:spPr/>
      <dgm:t>
        <a:bodyPr/>
        <a:lstStyle/>
        <a:p>
          <a:endParaRPr lang="el-GR"/>
        </a:p>
      </dgm:t>
    </dgm:pt>
    <dgm:pt modelId="{58407ACD-0658-4A90-ABED-646F234C5C97}" type="pres">
      <dgm:prSet presAssocID="{CF1C5A9D-3EFF-4D4F-B096-966332930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14CB9C-21F7-434D-BADE-42619E8C9DBE}" type="pres">
      <dgm:prSet presAssocID="{EECBDA3D-566B-4612-B7F9-E03586F24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AD55B-231A-421D-BE2F-27F38234C8B3}" type="pres">
      <dgm:prSet presAssocID="{73862329-C19F-49C5-A7D1-F41E4E10C8B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70C5A6EC-08B4-4A42-BDE8-44634BC0F74F}" type="pres">
      <dgm:prSet presAssocID="{73862329-C19F-49C5-A7D1-F41E4E10C8B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B3C3CD0F-2817-439C-85E0-F94CAA4ADF5C}" type="pres">
      <dgm:prSet presAssocID="{32D48D05-CA19-402D-95B8-3E6EF0F4C0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EFCA0-6DB4-4091-872B-8543F1B4CA8C}" type="pres">
      <dgm:prSet presAssocID="{B9B27306-0486-42C5-B386-441F6DA643A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9A298733-005D-435C-AC59-359C1C87F7EE}" type="pres">
      <dgm:prSet presAssocID="{B9B27306-0486-42C5-B386-441F6DA643A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5079DEA-6773-4952-83AC-C950FABD75C9}" type="pres">
      <dgm:prSet presAssocID="{A1696280-889B-4C03-ABA2-CD99037C11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786C61-10E2-4ADB-B459-44FD420AE7FA}" type="pres">
      <dgm:prSet presAssocID="{7720D9CF-5C41-49CE-AB94-648C8C45FBF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2B9AAF7F-B0FC-4E35-A8C0-3BCE02C49152}" type="pres">
      <dgm:prSet presAssocID="{7720D9CF-5C41-49CE-AB94-648C8C45FBF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E2832DCA-5945-4289-B864-BAE3CB58E7F2}" type="presOf" srcId="{B9B27306-0486-42C5-B386-441F6DA643A5}" destId="{9A298733-005D-435C-AC59-359C1C87F7EE}" srcOrd="1" destOrd="0" presId="urn:microsoft.com/office/officeart/2005/8/layout/cycle7"/>
    <dgm:cxn modelId="{10F6240B-462B-4922-B70E-29DBFAF8CC4B}" type="presOf" srcId="{7720D9CF-5C41-49CE-AB94-648C8C45FBF3}" destId="{39786C61-10E2-4ADB-B459-44FD420AE7FA}" srcOrd="0" destOrd="0" presId="urn:microsoft.com/office/officeart/2005/8/layout/cycle7"/>
    <dgm:cxn modelId="{08DECBDA-9519-4E76-AE8C-CC3CDBB00EF9}" type="presOf" srcId="{73862329-C19F-49C5-A7D1-F41E4E10C8B5}" destId="{35DAD55B-231A-421D-BE2F-27F38234C8B3}" srcOrd="0" destOrd="0" presId="urn:microsoft.com/office/officeart/2005/8/layout/cycle7"/>
    <dgm:cxn modelId="{22526DD0-9520-49A2-8AC1-44003CF13DCA}" srcId="{CF1C5A9D-3EFF-4D4F-B096-9663329308DB}" destId="{32D48D05-CA19-402D-95B8-3E6EF0F4C04B}" srcOrd="1" destOrd="0" parTransId="{08CE57F8-D01F-4DA2-AAD0-8D81BFAD4D27}" sibTransId="{B9B27306-0486-42C5-B386-441F6DA643A5}"/>
    <dgm:cxn modelId="{BFA180AC-5D5C-4040-8176-9624A1D3A98E}" type="presOf" srcId="{CF1C5A9D-3EFF-4D4F-B096-9663329308DB}" destId="{58407ACD-0658-4A90-ABED-646F234C5C97}" srcOrd="0" destOrd="0" presId="urn:microsoft.com/office/officeart/2005/8/layout/cycle7"/>
    <dgm:cxn modelId="{653EA0C9-0D49-4A55-8694-E7D23B8A6A77}" type="presOf" srcId="{A1696280-889B-4C03-ABA2-CD99037C1182}" destId="{D5079DEA-6773-4952-83AC-C950FABD75C9}" srcOrd="0" destOrd="0" presId="urn:microsoft.com/office/officeart/2005/8/layout/cycle7"/>
    <dgm:cxn modelId="{3C4D7412-02A8-456C-9335-E6FE775AE5D7}" type="presOf" srcId="{EECBDA3D-566B-4612-B7F9-E03586F24D31}" destId="{FA14CB9C-21F7-434D-BADE-42619E8C9DBE}" srcOrd="0" destOrd="0" presId="urn:microsoft.com/office/officeart/2005/8/layout/cycle7"/>
    <dgm:cxn modelId="{ECF91B0E-AF5F-4BF8-A796-CA59C33AC5C5}" type="presOf" srcId="{7720D9CF-5C41-49CE-AB94-648C8C45FBF3}" destId="{2B9AAF7F-B0FC-4E35-A8C0-3BCE02C49152}" srcOrd="1" destOrd="0" presId="urn:microsoft.com/office/officeart/2005/8/layout/cycle7"/>
    <dgm:cxn modelId="{63C30DDC-ED70-4613-9A25-47FAB924E48C}" srcId="{CF1C5A9D-3EFF-4D4F-B096-9663329308DB}" destId="{EECBDA3D-566B-4612-B7F9-E03586F24D31}" srcOrd="0" destOrd="0" parTransId="{7BDB365C-2C48-4BED-8883-0FBEC1A44156}" sibTransId="{73862329-C19F-49C5-A7D1-F41E4E10C8B5}"/>
    <dgm:cxn modelId="{F21B2286-6D6A-483C-A614-1128477CD057}" type="presOf" srcId="{73862329-C19F-49C5-A7D1-F41E4E10C8B5}" destId="{70C5A6EC-08B4-4A42-BDE8-44634BC0F74F}" srcOrd="1" destOrd="0" presId="urn:microsoft.com/office/officeart/2005/8/layout/cycle7"/>
    <dgm:cxn modelId="{CA7EF860-0A01-4EA3-8B77-6BDDB8DBB08F}" srcId="{CF1C5A9D-3EFF-4D4F-B096-9663329308DB}" destId="{A1696280-889B-4C03-ABA2-CD99037C1182}" srcOrd="2" destOrd="0" parTransId="{404A64AF-C5DF-4CE6-8B94-376FC0AC1E99}" sibTransId="{7720D9CF-5C41-49CE-AB94-648C8C45FBF3}"/>
    <dgm:cxn modelId="{27356A98-1377-45DB-9D03-171856A865BC}" type="presOf" srcId="{32D48D05-CA19-402D-95B8-3E6EF0F4C04B}" destId="{B3C3CD0F-2817-439C-85E0-F94CAA4ADF5C}" srcOrd="0" destOrd="0" presId="urn:microsoft.com/office/officeart/2005/8/layout/cycle7"/>
    <dgm:cxn modelId="{86A61DFB-926D-484D-B853-8ABC0010A541}" type="presOf" srcId="{B9B27306-0486-42C5-B386-441F6DA643A5}" destId="{2E3EFCA0-6DB4-4091-872B-8543F1B4CA8C}" srcOrd="0" destOrd="0" presId="urn:microsoft.com/office/officeart/2005/8/layout/cycle7"/>
    <dgm:cxn modelId="{9722A2B0-F1CD-414D-8D38-E069ED98F2C9}" type="presParOf" srcId="{58407ACD-0658-4A90-ABED-646F234C5C97}" destId="{FA14CB9C-21F7-434D-BADE-42619E8C9DBE}" srcOrd="0" destOrd="0" presId="urn:microsoft.com/office/officeart/2005/8/layout/cycle7"/>
    <dgm:cxn modelId="{6E60240F-A923-4E13-AC44-D57C1BB4F62B}" type="presParOf" srcId="{58407ACD-0658-4A90-ABED-646F234C5C97}" destId="{35DAD55B-231A-421D-BE2F-27F38234C8B3}" srcOrd="1" destOrd="0" presId="urn:microsoft.com/office/officeart/2005/8/layout/cycle7"/>
    <dgm:cxn modelId="{E4E61283-789D-4A94-A7B6-7607C58CF715}" type="presParOf" srcId="{35DAD55B-231A-421D-BE2F-27F38234C8B3}" destId="{70C5A6EC-08B4-4A42-BDE8-44634BC0F74F}" srcOrd="0" destOrd="0" presId="urn:microsoft.com/office/officeart/2005/8/layout/cycle7"/>
    <dgm:cxn modelId="{76C1AF74-B3E6-488C-83AD-FE498175F0E9}" type="presParOf" srcId="{58407ACD-0658-4A90-ABED-646F234C5C97}" destId="{B3C3CD0F-2817-439C-85E0-F94CAA4ADF5C}" srcOrd="2" destOrd="0" presId="urn:microsoft.com/office/officeart/2005/8/layout/cycle7"/>
    <dgm:cxn modelId="{7354F512-0335-4EC4-8EB0-85B57DD13E9C}" type="presParOf" srcId="{58407ACD-0658-4A90-ABED-646F234C5C97}" destId="{2E3EFCA0-6DB4-4091-872B-8543F1B4CA8C}" srcOrd="3" destOrd="0" presId="urn:microsoft.com/office/officeart/2005/8/layout/cycle7"/>
    <dgm:cxn modelId="{0247C46B-D3D7-4594-B3F0-443141123154}" type="presParOf" srcId="{2E3EFCA0-6DB4-4091-872B-8543F1B4CA8C}" destId="{9A298733-005D-435C-AC59-359C1C87F7EE}" srcOrd="0" destOrd="0" presId="urn:microsoft.com/office/officeart/2005/8/layout/cycle7"/>
    <dgm:cxn modelId="{0BA8C75C-6578-486A-ABA7-343026D9556E}" type="presParOf" srcId="{58407ACD-0658-4A90-ABED-646F234C5C97}" destId="{D5079DEA-6773-4952-83AC-C950FABD75C9}" srcOrd="4" destOrd="0" presId="urn:microsoft.com/office/officeart/2005/8/layout/cycle7"/>
    <dgm:cxn modelId="{6A9BF510-B5C3-4A40-B96A-05AB7DDC988A}" type="presParOf" srcId="{58407ACD-0658-4A90-ABED-646F234C5C97}" destId="{39786C61-10E2-4ADB-B459-44FD420AE7FA}" srcOrd="5" destOrd="0" presId="urn:microsoft.com/office/officeart/2005/8/layout/cycle7"/>
    <dgm:cxn modelId="{0959FE4D-BBBE-4F89-97B4-DBC908B68FCE}" type="presParOf" srcId="{39786C61-10E2-4ADB-B459-44FD420AE7FA}" destId="{2B9AAF7F-B0FC-4E35-A8C0-3BCE02C49152}" srcOrd="0" destOrd="0" presId="urn:microsoft.com/office/officeart/2005/8/layout/cycle7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C5A9D-3EFF-4D4F-B096-9663329308D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EECBDA3D-566B-4612-B7F9-E03586F24D31}">
      <dgm:prSet phldrT="[Κείμενο]" phldr="1"/>
      <dgm:spPr/>
      <dgm:t>
        <a:bodyPr/>
        <a:lstStyle/>
        <a:p>
          <a:endParaRPr lang="el-GR" dirty="0"/>
        </a:p>
      </dgm:t>
    </dgm:pt>
    <dgm:pt modelId="{7BDB365C-2C48-4BED-8883-0FBEC1A44156}" type="parTrans" cxnId="{63C30DDC-ED70-4613-9A25-47FAB924E48C}">
      <dgm:prSet/>
      <dgm:spPr/>
      <dgm:t>
        <a:bodyPr/>
        <a:lstStyle/>
        <a:p>
          <a:endParaRPr lang="el-GR"/>
        </a:p>
      </dgm:t>
    </dgm:pt>
    <dgm:pt modelId="{73862329-C19F-49C5-A7D1-F41E4E10C8B5}" type="sibTrans" cxnId="{63C30DDC-ED70-4613-9A25-47FAB924E48C}">
      <dgm:prSet/>
      <dgm:spPr/>
      <dgm:t>
        <a:bodyPr/>
        <a:lstStyle/>
        <a:p>
          <a:endParaRPr lang="el-GR"/>
        </a:p>
      </dgm:t>
    </dgm:pt>
    <dgm:pt modelId="{32D48D05-CA19-402D-95B8-3E6EF0F4C04B}">
      <dgm:prSet phldrT="[Κείμενο]" phldr="1"/>
      <dgm:spPr/>
      <dgm:t>
        <a:bodyPr/>
        <a:lstStyle/>
        <a:p>
          <a:endParaRPr lang="el-GR" dirty="0"/>
        </a:p>
      </dgm:t>
    </dgm:pt>
    <dgm:pt modelId="{08CE57F8-D01F-4DA2-AAD0-8D81BFAD4D27}" type="parTrans" cxnId="{22526DD0-9520-49A2-8AC1-44003CF13DCA}">
      <dgm:prSet/>
      <dgm:spPr/>
      <dgm:t>
        <a:bodyPr/>
        <a:lstStyle/>
        <a:p>
          <a:endParaRPr lang="el-GR"/>
        </a:p>
      </dgm:t>
    </dgm:pt>
    <dgm:pt modelId="{B9B27306-0486-42C5-B386-441F6DA643A5}" type="sibTrans" cxnId="{22526DD0-9520-49A2-8AC1-44003CF13DCA}">
      <dgm:prSet/>
      <dgm:spPr/>
      <dgm:t>
        <a:bodyPr/>
        <a:lstStyle/>
        <a:p>
          <a:endParaRPr lang="el-GR"/>
        </a:p>
      </dgm:t>
    </dgm:pt>
    <dgm:pt modelId="{A1696280-889B-4C03-ABA2-CD99037C1182}">
      <dgm:prSet phldrT="[Κείμενο]" phldr="1"/>
      <dgm:spPr/>
      <dgm:t>
        <a:bodyPr/>
        <a:lstStyle/>
        <a:p>
          <a:endParaRPr lang="el-GR" dirty="0"/>
        </a:p>
      </dgm:t>
    </dgm:pt>
    <dgm:pt modelId="{404A64AF-C5DF-4CE6-8B94-376FC0AC1E99}" type="parTrans" cxnId="{CA7EF860-0A01-4EA3-8B77-6BDDB8DBB08F}">
      <dgm:prSet/>
      <dgm:spPr/>
      <dgm:t>
        <a:bodyPr/>
        <a:lstStyle/>
        <a:p>
          <a:endParaRPr lang="el-GR"/>
        </a:p>
      </dgm:t>
    </dgm:pt>
    <dgm:pt modelId="{7720D9CF-5C41-49CE-AB94-648C8C45FBF3}" type="sibTrans" cxnId="{CA7EF860-0A01-4EA3-8B77-6BDDB8DBB08F}">
      <dgm:prSet/>
      <dgm:spPr/>
      <dgm:t>
        <a:bodyPr/>
        <a:lstStyle/>
        <a:p>
          <a:endParaRPr lang="el-GR"/>
        </a:p>
      </dgm:t>
    </dgm:pt>
    <dgm:pt modelId="{58407ACD-0658-4A90-ABED-646F234C5C97}" type="pres">
      <dgm:prSet presAssocID="{CF1C5A9D-3EFF-4D4F-B096-9663329308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14CB9C-21F7-434D-BADE-42619E8C9DBE}" type="pres">
      <dgm:prSet presAssocID="{EECBDA3D-566B-4612-B7F9-E03586F24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AD55B-231A-421D-BE2F-27F38234C8B3}" type="pres">
      <dgm:prSet presAssocID="{73862329-C19F-49C5-A7D1-F41E4E10C8B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70C5A6EC-08B4-4A42-BDE8-44634BC0F74F}" type="pres">
      <dgm:prSet presAssocID="{73862329-C19F-49C5-A7D1-F41E4E10C8B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B3C3CD0F-2817-439C-85E0-F94CAA4ADF5C}" type="pres">
      <dgm:prSet presAssocID="{32D48D05-CA19-402D-95B8-3E6EF0F4C0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EFCA0-6DB4-4091-872B-8543F1B4CA8C}" type="pres">
      <dgm:prSet presAssocID="{B9B27306-0486-42C5-B386-441F6DA643A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9A298733-005D-435C-AC59-359C1C87F7EE}" type="pres">
      <dgm:prSet presAssocID="{B9B27306-0486-42C5-B386-441F6DA643A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5079DEA-6773-4952-83AC-C950FABD75C9}" type="pres">
      <dgm:prSet presAssocID="{A1696280-889B-4C03-ABA2-CD99037C11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786C61-10E2-4ADB-B459-44FD420AE7FA}" type="pres">
      <dgm:prSet presAssocID="{7720D9CF-5C41-49CE-AB94-648C8C45FBF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2B9AAF7F-B0FC-4E35-A8C0-3BCE02C49152}" type="pres">
      <dgm:prSet presAssocID="{7720D9CF-5C41-49CE-AB94-648C8C45FBF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26967819-B488-42F1-8A1A-6DCB71F997AD}" type="presOf" srcId="{7720D9CF-5C41-49CE-AB94-648C8C45FBF3}" destId="{2B9AAF7F-B0FC-4E35-A8C0-3BCE02C49152}" srcOrd="1" destOrd="0" presId="urn:microsoft.com/office/officeart/2005/8/layout/cycle7"/>
    <dgm:cxn modelId="{EBAD8012-FF22-4F32-9652-7B9AAF2DF5F9}" type="presOf" srcId="{7720D9CF-5C41-49CE-AB94-648C8C45FBF3}" destId="{39786C61-10E2-4ADB-B459-44FD420AE7FA}" srcOrd="0" destOrd="0" presId="urn:microsoft.com/office/officeart/2005/8/layout/cycle7"/>
    <dgm:cxn modelId="{80B8231D-EECA-4422-83FB-817441EC18B5}" type="presOf" srcId="{B9B27306-0486-42C5-B386-441F6DA643A5}" destId="{2E3EFCA0-6DB4-4091-872B-8543F1B4CA8C}" srcOrd="0" destOrd="0" presId="urn:microsoft.com/office/officeart/2005/8/layout/cycle7"/>
    <dgm:cxn modelId="{5EF6934C-CCBA-4858-A01A-441FE9D6206A}" type="presOf" srcId="{B9B27306-0486-42C5-B386-441F6DA643A5}" destId="{9A298733-005D-435C-AC59-359C1C87F7EE}" srcOrd="1" destOrd="0" presId="urn:microsoft.com/office/officeart/2005/8/layout/cycle7"/>
    <dgm:cxn modelId="{047D0B46-863B-4BC6-B8FE-ED889870F37E}" type="presOf" srcId="{32D48D05-CA19-402D-95B8-3E6EF0F4C04B}" destId="{B3C3CD0F-2817-439C-85E0-F94CAA4ADF5C}" srcOrd="0" destOrd="0" presId="urn:microsoft.com/office/officeart/2005/8/layout/cycle7"/>
    <dgm:cxn modelId="{1A463564-F8DC-48F5-A9F0-13BDA17A7ADC}" type="presOf" srcId="{73862329-C19F-49C5-A7D1-F41E4E10C8B5}" destId="{35DAD55B-231A-421D-BE2F-27F38234C8B3}" srcOrd="0" destOrd="0" presId="urn:microsoft.com/office/officeart/2005/8/layout/cycle7"/>
    <dgm:cxn modelId="{22526DD0-9520-49A2-8AC1-44003CF13DCA}" srcId="{CF1C5A9D-3EFF-4D4F-B096-9663329308DB}" destId="{32D48D05-CA19-402D-95B8-3E6EF0F4C04B}" srcOrd="1" destOrd="0" parTransId="{08CE57F8-D01F-4DA2-AAD0-8D81BFAD4D27}" sibTransId="{B9B27306-0486-42C5-B386-441F6DA643A5}"/>
    <dgm:cxn modelId="{6B4A59EB-3EE3-4C9E-A536-B613EF2B8744}" type="presOf" srcId="{A1696280-889B-4C03-ABA2-CD99037C1182}" destId="{D5079DEA-6773-4952-83AC-C950FABD75C9}" srcOrd="0" destOrd="0" presId="urn:microsoft.com/office/officeart/2005/8/layout/cycle7"/>
    <dgm:cxn modelId="{99EABDC6-AC71-4060-8155-F81ED1581711}" type="presOf" srcId="{CF1C5A9D-3EFF-4D4F-B096-9663329308DB}" destId="{58407ACD-0658-4A90-ABED-646F234C5C97}" srcOrd="0" destOrd="0" presId="urn:microsoft.com/office/officeart/2005/8/layout/cycle7"/>
    <dgm:cxn modelId="{0CAAFA38-9F40-45F9-8D57-ADDEFDE8993A}" type="presOf" srcId="{EECBDA3D-566B-4612-B7F9-E03586F24D31}" destId="{FA14CB9C-21F7-434D-BADE-42619E8C9DBE}" srcOrd="0" destOrd="0" presId="urn:microsoft.com/office/officeart/2005/8/layout/cycle7"/>
    <dgm:cxn modelId="{63C30DDC-ED70-4613-9A25-47FAB924E48C}" srcId="{CF1C5A9D-3EFF-4D4F-B096-9663329308DB}" destId="{EECBDA3D-566B-4612-B7F9-E03586F24D31}" srcOrd="0" destOrd="0" parTransId="{7BDB365C-2C48-4BED-8883-0FBEC1A44156}" sibTransId="{73862329-C19F-49C5-A7D1-F41E4E10C8B5}"/>
    <dgm:cxn modelId="{C4EDEDD1-103F-4F95-BFBF-926068E050A5}" type="presOf" srcId="{73862329-C19F-49C5-A7D1-F41E4E10C8B5}" destId="{70C5A6EC-08B4-4A42-BDE8-44634BC0F74F}" srcOrd="1" destOrd="0" presId="urn:microsoft.com/office/officeart/2005/8/layout/cycle7"/>
    <dgm:cxn modelId="{CA7EF860-0A01-4EA3-8B77-6BDDB8DBB08F}" srcId="{CF1C5A9D-3EFF-4D4F-B096-9663329308DB}" destId="{A1696280-889B-4C03-ABA2-CD99037C1182}" srcOrd="2" destOrd="0" parTransId="{404A64AF-C5DF-4CE6-8B94-376FC0AC1E99}" sibTransId="{7720D9CF-5C41-49CE-AB94-648C8C45FBF3}"/>
    <dgm:cxn modelId="{9B73EB70-3F2B-43B5-95EA-D83475A0CADD}" type="presParOf" srcId="{58407ACD-0658-4A90-ABED-646F234C5C97}" destId="{FA14CB9C-21F7-434D-BADE-42619E8C9DBE}" srcOrd="0" destOrd="0" presId="urn:microsoft.com/office/officeart/2005/8/layout/cycle7"/>
    <dgm:cxn modelId="{B669A9CB-00C2-44E8-8BEB-25E1AAAF30D6}" type="presParOf" srcId="{58407ACD-0658-4A90-ABED-646F234C5C97}" destId="{35DAD55B-231A-421D-BE2F-27F38234C8B3}" srcOrd="1" destOrd="0" presId="urn:microsoft.com/office/officeart/2005/8/layout/cycle7"/>
    <dgm:cxn modelId="{70596E67-F055-4C4D-9BF7-E153458687C2}" type="presParOf" srcId="{35DAD55B-231A-421D-BE2F-27F38234C8B3}" destId="{70C5A6EC-08B4-4A42-BDE8-44634BC0F74F}" srcOrd="0" destOrd="0" presId="urn:microsoft.com/office/officeart/2005/8/layout/cycle7"/>
    <dgm:cxn modelId="{BB9DE0FA-C4E2-4F40-AAB0-18F625DC3075}" type="presParOf" srcId="{58407ACD-0658-4A90-ABED-646F234C5C97}" destId="{B3C3CD0F-2817-439C-85E0-F94CAA4ADF5C}" srcOrd="2" destOrd="0" presId="urn:microsoft.com/office/officeart/2005/8/layout/cycle7"/>
    <dgm:cxn modelId="{11A2529F-FCD1-494C-B63E-FF6D7B5EA473}" type="presParOf" srcId="{58407ACD-0658-4A90-ABED-646F234C5C97}" destId="{2E3EFCA0-6DB4-4091-872B-8543F1B4CA8C}" srcOrd="3" destOrd="0" presId="urn:microsoft.com/office/officeart/2005/8/layout/cycle7"/>
    <dgm:cxn modelId="{B33BE2D6-B884-49CA-B298-F45B3E98E1D8}" type="presParOf" srcId="{2E3EFCA0-6DB4-4091-872B-8543F1B4CA8C}" destId="{9A298733-005D-435C-AC59-359C1C87F7EE}" srcOrd="0" destOrd="0" presId="urn:microsoft.com/office/officeart/2005/8/layout/cycle7"/>
    <dgm:cxn modelId="{A3DA7D7D-4AF5-4A0F-B39D-377BE82FC428}" type="presParOf" srcId="{58407ACD-0658-4A90-ABED-646F234C5C97}" destId="{D5079DEA-6773-4952-83AC-C950FABD75C9}" srcOrd="4" destOrd="0" presId="urn:microsoft.com/office/officeart/2005/8/layout/cycle7"/>
    <dgm:cxn modelId="{561D83B9-11DD-44A4-8E85-D43B5827B8AF}" type="presParOf" srcId="{58407ACD-0658-4A90-ABED-646F234C5C97}" destId="{39786C61-10E2-4ADB-B459-44FD420AE7FA}" srcOrd="5" destOrd="0" presId="urn:microsoft.com/office/officeart/2005/8/layout/cycle7"/>
    <dgm:cxn modelId="{F7904FE6-8130-4174-AC3A-3102D5B0493F}" type="presParOf" srcId="{39786C61-10E2-4ADB-B459-44FD420AE7FA}" destId="{2B9AAF7F-B0FC-4E35-A8C0-3BCE02C49152}" srcOrd="0" destOrd="0" presId="urn:microsoft.com/office/officeart/2005/8/layout/cycle7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01DEE-8D9C-4DF7-BF6C-0AC09E0A5D01}">
      <dsp:nvSpPr>
        <dsp:cNvPr id="0" name=""/>
        <dsp:cNvSpPr/>
      </dsp:nvSpPr>
      <dsp:spPr>
        <a:xfrm>
          <a:off x="721052" y="382134"/>
          <a:ext cx="872495" cy="43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721052" y="382134"/>
        <a:ext cx="872495" cy="436247"/>
      </dsp:txXfrm>
    </dsp:sp>
    <dsp:sp modelId="{4AD5ECFA-16FC-4E7E-96A8-C3DB6F21D342}">
      <dsp:nvSpPr>
        <dsp:cNvPr id="0" name=""/>
        <dsp:cNvSpPr/>
      </dsp:nvSpPr>
      <dsp:spPr>
        <a:xfrm rot="3600000">
          <a:off x="1290180" y="1147792"/>
          <a:ext cx="454629" cy="152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290180" y="1147792"/>
        <a:ext cx="454629" cy="152686"/>
      </dsp:txXfrm>
    </dsp:sp>
    <dsp:sp modelId="{C92D0BDD-BE7B-4DD8-A380-6B3209AC5A7E}">
      <dsp:nvSpPr>
        <dsp:cNvPr id="0" name=""/>
        <dsp:cNvSpPr/>
      </dsp:nvSpPr>
      <dsp:spPr>
        <a:xfrm>
          <a:off x="1441443" y="1629888"/>
          <a:ext cx="872495" cy="43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>
        <a:off x="1441443" y="1629888"/>
        <a:ext cx="872495" cy="436247"/>
      </dsp:txXfrm>
    </dsp:sp>
    <dsp:sp modelId="{D4EFA097-29AB-4B62-822D-DA6C0674CD24}">
      <dsp:nvSpPr>
        <dsp:cNvPr id="0" name=""/>
        <dsp:cNvSpPr/>
      </dsp:nvSpPr>
      <dsp:spPr>
        <a:xfrm rot="10800000">
          <a:off x="929985" y="1771669"/>
          <a:ext cx="454629" cy="152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29985" y="1771669"/>
        <a:ext cx="454629" cy="152686"/>
      </dsp:txXfrm>
    </dsp:sp>
    <dsp:sp modelId="{43EDE5C7-F72A-43FA-AB5F-882CCF4671D1}">
      <dsp:nvSpPr>
        <dsp:cNvPr id="0" name=""/>
        <dsp:cNvSpPr/>
      </dsp:nvSpPr>
      <dsp:spPr>
        <a:xfrm>
          <a:off x="660" y="1629888"/>
          <a:ext cx="872495" cy="43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>
        <a:off x="660" y="1629888"/>
        <a:ext cx="872495" cy="436247"/>
      </dsp:txXfrm>
    </dsp:sp>
    <dsp:sp modelId="{2E6117A1-9D52-419C-BB6F-506C4BC238AC}">
      <dsp:nvSpPr>
        <dsp:cNvPr id="0" name=""/>
        <dsp:cNvSpPr/>
      </dsp:nvSpPr>
      <dsp:spPr>
        <a:xfrm rot="18000000">
          <a:off x="569789" y="1147792"/>
          <a:ext cx="454629" cy="152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69789" y="1147792"/>
        <a:ext cx="454629" cy="1526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CB9C-21F7-434D-BADE-42619E8C9DBE}">
      <dsp:nvSpPr>
        <dsp:cNvPr id="0" name=""/>
        <dsp:cNvSpPr/>
      </dsp:nvSpPr>
      <dsp:spPr>
        <a:xfrm>
          <a:off x="739945" y="302871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>
        <a:off x="739945" y="302871"/>
        <a:ext cx="895356" cy="447678"/>
      </dsp:txXfrm>
    </dsp:sp>
    <dsp:sp modelId="{35DAD55B-231A-421D-BE2F-27F38234C8B3}">
      <dsp:nvSpPr>
        <dsp:cNvPr id="0" name=""/>
        <dsp:cNvSpPr/>
      </dsp:nvSpPr>
      <dsp:spPr>
        <a:xfrm rot="3600000">
          <a:off x="1323921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323921" y="1088778"/>
        <a:ext cx="466888" cy="156687"/>
      </dsp:txXfrm>
    </dsp:sp>
    <dsp:sp modelId="{B3C3CD0F-2817-439C-85E0-F94CAA4ADF5C}">
      <dsp:nvSpPr>
        <dsp:cNvPr id="0" name=""/>
        <dsp:cNvSpPr/>
      </dsp:nvSpPr>
      <dsp:spPr>
        <a:xfrm>
          <a:off x="1479428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>
        <a:off x="1479428" y="1583694"/>
        <a:ext cx="895356" cy="447678"/>
      </dsp:txXfrm>
    </dsp:sp>
    <dsp:sp modelId="{2E3EFCA0-6DB4-4091-872B-8543F1B4CA8C}">
      <dsp:nvSpPr>
        <dsp:cNvPr id="0" name=""/>
        <dsp:cNvSpPr/>
      </dsp:nvSpPr>
      <dsp:spPr>
        <a:xfrm rot="10800000">
          <a:off x="954179" y="1729190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54179" y="1729190"/>
        <a:ext cx="466888" cy="156687"/>
      </dsp:txXfrm>
    </dsp:sp>
    <dsp:sp modelId="{D5079DEA-6773-4952-83AC-C950FABD75C9}">
      <dsp:nvSpPr>
        <dsp:cNvPr id="0" name=""/>
        <dsp:cNvSpPr/>
      </dsp:nvSpPr>
      <dsp:spPr>
        <a:xfrm>
          <a:off x="461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/>
        </a:p>
      </dsp:txBody>
      <dsp:txXfrm>
        <a:off x="461" y="1583694"/>
        <a:ext cx="895356" cy="447678"/>
      </dsp:txXfrm>
    </dsp:sp>
    <dsp:sp modelId="{39786C61-10E2-4ADB-B459-44FD420AE7FA}">
      <dsp:nvSpPr>
        <dsp:cNvPr id="0" name=""/>
        <dsp:cNvSpPr/>
      </dsp:nvSpPr>
      <dsp:spPr>
        <a:xfrm rot="18000000">
          <a:off x="584437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84437" y="1088778"/>
        <a:ext cx="466888" cy="156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CB9C-21F7-434D-BADE-42619E8C9DBE}">
      <dsp:nvSpPr>
        <dsp:cNvPr id="0" name=""/>
        <dsp:cNvSpPr/>
      </dsp:nvSpPr>
      <dsp:spPr>
        <a:xfrm>
          <a:off x="739945" y="302871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739945" y="302871"/>
        <a:ext cx="895356" cy="447678"/>
      </dsp:txXfrm>
    </dsp:sp>
    <dsp:sp modelId="{35DAD55B-231A-421D-BE2F-27F38234C8B3}">
      <dsp:nvSpPr>
        <dsp:cNvPr id="0" name=""/>
        <dsp:cNvSpPr/>
      </dsp:nvSpPr>
      <dsp:spPr>
        <a:xfrm rot="3600000">
          <a:off x="1323921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323921" y="1088778"/>
        <a:ext cx="466888" cy="156687"/>
      </dsp:txXfrm>
    </dsp:sp>
    <dsp:sp modelId="{B3C3CD0F-2817-439C-85E0-F94CAA4ADF5C}">
      <dsp:nvSpPr>
        <dsp:cNvPr id="0" name=""/>
        <dsp:cNvSpPr/>
      </dsp:nvSpPr>
      <dsp:spPr>
        <a:xfrm>
          <a:off x="1479428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1479428" y="1583694"/>
        <a:ext cx="895356" cy="447678"/>
      </dsp:txXfrm>
    </dsp:sp>
    <dsp:sp modelId="{2E3EFCA0-6DB4-4091-872B-8543F1B4CA8C}">
      <dsp:nvSpPr>
        <dsp:cNvPr id="0" name=""/>
        <dsp:cNvSpPr/>
      </dsp:nvSpPr>
      <dsp:spPr>
        <a:xfrm rot="10800000">
          <a:off x="954179" y="1729190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54179" y="1729190"/>
        <a:ext cx="466888" cy="156687"/>
      </dsp:txXfrm>
    </dsp:sp>
    <dsp:sp modelId="{D5079DEA-6773-4952-83AC-C950FABD75C9}">
      <dsp:nvSpPr>
        <dsp:cNvPr id="0" name=""/>
        <dsp:cNvSpPr/>
      </dsp:nvSpPr>
      <dsp:spPr>
        <a:xfrm>
          <a:off x="461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461" y="1583694"/>
        <a:ext cx="895356" cy="447678"/>
      </dsp:txXfrm>
    </dsp:sp>
    <dsp:sp modelId="{39786C61-10E2-4ADB-B459-44FD420AE7FA}">
      <dsp:nvSpPr>
        <dsp:cNvPr id="0" name=""/>
        <dsp:cNvSpPr/>
      </dsp:nvSpPr>
      <dsp:spPr>
        <a:xfrm rot="18000000">
          <a:off x="584437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84437" y="1088778"/>
        <a:ext cx="466888" cy="1566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CB9C-21F7-434D-BADE-42619E8C9DBE}">
      <dsp:nvSpPr>
        <dsp:cNvPr id="0" name=""/>
        <dsp:cNvSpPr/>
      </dsp:nvSpPr>
      <dsp:spPr>
        <a:xfrm>
          <a:off x="739945" y="302871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739945" y="302871"/>
        <a:ext cx="895356" cy="447678"/>
      </dsp:txXfrm>
    </dsp:sp>
    <dsp:sp modelId="{35DAD55B-231A-421D-BE2F-27F38234C8B3}">
      <dsp:nvSpPr>
        <dsp:cNvPr id="0" name=""/>
        <dsp:cNvSpPr/>
      </dsp:nvSpPr>
      <dsp:spPr>
        <a:xfrm rot="3600000">
          <a:off x="1323921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323921" y="1088778"/>
        <a:ext cx="466888" cy="156687"/>
      </dsp:txXfrm>
    </dsp:sp>
    <dsp:sp modelId="{B3C3CD0F-2817-439C-85E0-F94CAA4ADF5C}">
      <dsp:nvSpPr>
        <dsp:cNvPr id="0" name=""/>
        <dsp:cNvSpPr/>
      </dsp:nvSpPr>
      <dsp:spPr>
        <a:xfrm>
          <a:off x="1479428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1479428" y="1583694"/>
        <a:ext cx="895356" cy="447678"/>
      </dsp:txXfrm>
    </dsp:sp>
    <dsp:sp modelId="{2E3EFCA0-6DB4-4091-872B-8543F1B4CA8C}">
      <dsp:nvSpPr>
        <dsp:cNvPr id="0" name=""/>
        <dsp:cNvSpPr/>
      </dsp:nvSpPr>
      <dsp:spPr>
        <a:xfrm rot="10800000">
          <a:off x="954179" y="1729190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54179" y="1729190"/>
        <a:ext cx="466888" cy="156687"/>
      </dsp:txXfrm>
    </dsp:sp>
    <dsp:sp modelId="{D5079DEA-6773-4952-83AC-C950FABD75C9}">
      <dsp:nvSpPr>
        <dsp:cNvPr id="0" name=""/>
        <dsp:cNvSpPr/>
      </dsp:nvSpPr>
      <dsp:spPr>
        <a:xfrm>
          <a:off x="461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461" y="1583694"/>
        <a:ext cx="895356" cy="447678"/>
      </dsp:txXfrm>
    </dsp:sp>
    <dsp:sp modelId="{39786C61-10E2-4ADB-B459-44FD420AE7FA}">
      <dsp:nvSpPr>
        <dsp:cNvPr id="0" name=""/>
        <dsp:cNvSpPr/>
      </dsp:nvSpPr>
      <dsp:spPr>
        <a:xfrm rot="18000000">
          <a:off x="584437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84437" y="1088778"/>
        <a:ext cx="466888" cy="1566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CB9C-21F7-434D-BADE-42619E8C9DBE}">
      <dsp:nvSpPr>
        <dsp:cNvPr id="0" name=""/>
        <dsp:cNvSpPr/>
      </dsp:nvSpPr>
      <dsp:spPr>
        <a:xfrm>
          <a:off x="739945" y="302871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739945" y="302871"/>
        <a:ext cx="895356" cy="447678"/>
      </dsp:txXfrm>
    </dsp:sp>
    <dsp:sp modelId="{35DAD55B-231A-421D-BE2F-27F38234C8B3}">
      <dsp:nvSpPr>
        <dsp:cNvPr id="0" name=""/>
        <dsp:cNvSpPr/>
      </dsp:nvSpPr>
      <dsp:spPr>
        <a:xfrm rot="3600000">
          <a:off x="1323921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323921" y="1088778"/>
        <a:ext cx="466888" cy="156687"/>
      </dsp:txXfrm>
    </dsp:sp>
    <dsp:sp modelId="{B3C3CD0F-2817-439C-85E0-F94CAA4ADF5C}">
      <dsp:nvSpPr>
        <dsp:cNvPr id="0" name=""/>
        <dsp:cNvSpPr/>
      </dsp:nvSpPr>
      <dsp:spPr>
        <a:xfrm>
          <a:off x="1479428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1479428" y="1583694"/>
        <a:ext cx="895356" cy="447678"/>
      </dsp:txXfrm>
    </dsp:sp>
    <dsp:sp modelId="{2E3EFCA0-6DB4-4091-872B-8543F1B4CA8C}">
      <dsp:nvSpPr>
        <dsp:cNvPr id="0" name=""/>
        <dsp:cNvSpPr/>
      </dsp:nvSpPr>
      <dsp:spPr>
        <a:xfrm rot="10800000">
          <a:off x="954179" y="1729190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54179" y="1729190"/>
        <a:ext cx="466888" cy="156687"/>
      </dsp:txXfrm>
    </dsp:sp>
    <dsp:sp modelId="{D5079DEA-6773-4952-83AC-C950FABD75C9}">
      <dsp:nvSpPr>
        <dsp:cNvPr id="0" name=""/>
        <dsp:cNvSpPr/>
      </dsp:nvSpPr>
      <dsp:spPr>
        <a:xfrm>
          <a:off x="461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461" y="1583694"/>
        <a:ext cx="895356" cy="447678"/>
      </dsp:txXfrm>
    </dsp:sp>
    <dsp:sp modelId="{39786C61-10E2-4ADB-B459-44FD420AE7FA}">
      <dsp:nvSpPr>
        <dsp:cNvPr id="0" name=""/>
        <dsp:cNvSpPr/>
      </dsp:nvSpPr>
      <dsp:spPr>
        <a:xfrm rot="18000000">
          <a:off x="584437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84437" y="1088778"/>
        <a:ext cx="466888" cy="1566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CB9C-21F7-434D-BADE-42619E8C9DBE}">
      <dsp:nvSpPr>
        <dsp:cNvPr id="0" name=""/>
        <dsp:cNvSpPr/>
      </dsp:nvSpPr>
      <dsp:spPr>
        <a:xfrm>
          <a:off x="739945" y="302871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739945" y="302871"/>
        <a:ext cx="895356" cy="447678"/>
      </dsp:txXfrm>
    </dsp:sp>
    <dsp:sp modelId="{35DAD55B-231A-421D-BE2F-27F38234C8B3}">
      <dsp:nvSpPr>
        <dsp:cNvPr id="0" name=""/>
        <dsp:cNvSpPr/>
      </dsp:nvSpPr>
      <dsp:spPr>
        <a:xfrm rot="3600000">
          <a:off x="1323921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3600000">
        <a:off x="1323921" y="1088778"/>
        <a:ext cx="466888" cy="156687"/>
      </dsp:txXfrm>
    </dsp:sp>
    <dsp:sp modelId="{B3C3CD0F-2817-439C-85E0-F94CAA4ADF5C}">
      <dsp:nvSpPr>
        <dsp:cNvPr id="0" name=""/>
        <dsp:cNvSpPr/>
      </dsp:nvSpPr>
      <dsp:spPr>
        <a:xfrm>
          <a:off x="1479428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1479428" y="1583694"/>
        <a:ext cx="895356" cy="447678"/>
      </dsp:txXfrm>
    </dsp:sp>
    <dsp:sp modelId="{2E3EFCA0-6DB4-4091-872B-8543F1B4CA8C}">
      <dsp:nvSpPr>
        <dsp:cNvPr id="0" name=""/>
        <dsp:cNvSpPr/>
      </dsp:nvSpPr>
      <dsp:spPr>
        <a:xfrm rot="10800000">
          <a:off x="954179" y="1729190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0800000">
        <a:off x="954179" y="1729190"/>
        <a:ext cx="466888" cy="156687"/>
      </dsp:txXfrm>
    </dsp:sp>
    <dsp:sp modelId="{D5079DEA-6773-4952-83AC-C950FABD75C9}">
      <dsp:nvSpPr>
        <dsp:cNvPr id="0" name=""/>
        <dsp:cNvSpPr/>
      </dsp:nvSpPr>
      <dsp:spPr>
        <a:xfrm>
          <a:off x="461" y="1583694"/>
          <a:ext cx="895356" cy="44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461" y="1583694"/>
        <a:ext cx="895356" cy="447678"/>
      </dsp:txXfrm>
    </dsp:sp>
    <dsp:sp modelId="{39786C61-10E2-4ADB-B459-44FD420AE7FA}">
      <dsp:nvSpPr>
        <dsp:cNvPr id="0" name=""/>
        <dsp:cNvSpPr/>
      </dsp:nvSpPr>
      <dsp:spPr>
        <a:xfrm rot="18000000">
          <a:off x="584437" y="1088778"/>
          <a:ext cx="466888" cy="156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18000000">
        <a:off x="584437" y="1088778"/>
        <a:ext cx="466888" cy="15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B69B-CFF9-4C9E-AFE4-614BE8749835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F47E-C518-4BDD-B87F-0D2C9E304C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cio-midmarket.techtarget.com/definition/energ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hatis.techtarget.com/definition/matt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F836B-1C9D-4AD0-9F14-3A1375F61F00}" type="slidenum">
              <a:rPr lang="en-GB"/>
              <a:pPr/>
              <a:t>1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574E5-3F07-443A-83F5-C4EECAD196A7}" type="slidenum">
              <a:rPr lang="en-GB"/>
              <a:pPr/>
              <a:t>35</a:t>
            </a:fld>
            <a:endParaRPr lang="en-GB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04E77-F959-4236-A528-1170AA345AED}" type="slidenum">
              <a:rPr lang="en-GB"/>
              <a:pPr/>
              <a:t>2</a:t>
            </a:fld>
            <a:endParaRPr lang="en-GB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is the Latin word for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and, in modern understanding, means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smallest possible discrete unit of any physical property, such as </a:t>
            </a:r>
            <a:r>
              <a:rPr lang="en-US" sz="1200" b="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energy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matter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 Quantum came into the latter usage in 1900, when the physicist Max Planck used it in a presentation to the German Physical Society. </a:t>
            </a:r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solidFill>
                  <a:srgbClr val="800000"/>
                </a:solidFill>
                <a:latin typeface="+mj-lt"/>
              </a:rPr>
              <a:t>European Council for Nuclear Research</a:t>
            </a:r>
            <a:r>
              <a:rPr lang="el-GR" sz="1200" b="0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GB" sz="1200" b="0" dirty="0" smtClean="0">
                <a:solidFill>
                  <a:srgbClr val="800000"/>
                </a:solidFill>
                <a:latin typeface="+mj-lt"/>
              </a:rPr>
              <a:t>Study matter, fields and</a:t>
            </a:r>
            <a:r>
              <a:rPr lang="en-GB" sz="1200" b="0" baseline="0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GB" sz="1200" b="0" dirty="0" smtClean="0">
                <a:solidFill>
                  <a:srgbClr val="800000"/>
                </a:solidFill>
                <a:latin typeface="+mj-lt"/>
              </a:rPr>
              <a:t>The origin of the Universe</a:t>
            </a:r>
            <a:r>
              <a:rPr lang="en-GB" sz="1400" b="0" baseline="0" dirty="0" smtClean="0">
                <a:solidFill>
                  <a:srgbClr val="FFFF00"/>
                </a:solidFill>
                <a:latin typeface="+mj-lt"/>
              </a:rPr>
              <a:t>     </a:t>
            </a:r>
            <a:r>
              <a:rPr lang="en-GB" sz="1200" b="0" dirty="0" smtClean="0">
                <a:solidFill>
                  <a:srgbClr val="800000"/>
                </a:solidFill>
                <a:latin typeface="Gill Sans" pitchFamily="1" charset="0"/>
              </a:rPr>
              <a:t>13.7 billion years</a:t>
            </a:r>
            <a:r>
              <a:rPr lang="en-GB" sz="1200" b="0" baseline="0" dirty="0" smtClean="0">
                <a:solidFill>
                  <a:srgbClr val="FFFF00"/>
                </a:solidFill>
                <a:latin typeface="Gill Sans" pitchFamily="1" charset="0"/>
              </a:rPr>
              <a:t>          </a:t>
            </a:r>
            <a:r>
              <a:rPr lang="en-GB" sz="1200" b="0" dirty="0" smtClean="0">
                <a:solidFill>
                  <a:srgbClr val="800000"/>
                </a:solidFill>
                <a:latin typeface="Gill Sans" pitchFamily="1" charset="0"/>
              </a:rPr>
              <a:t>Particle accelerators</a:t>
            </a:r>
            <a:endParaRPr lang="en-GB" sz="1200" b="0" dirty="0" smtClean="0">
              <a:solidFill>
                <a:srgbClr val="FFFF00"/>
              </a:solidFill>
              <a:latin typeface="Gill Sans" pitchFamily="1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F47E-C518-4BDD-B87F-0D2C9E304CB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</a:t>
            </a:r>
            <a:r>
              <a:rPr lang="en-GB" baseline="0" dirty="0" smtClean="0"/>
              <a:t> does the word fundamental mean? Give a definition.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F47E-C518-4BDD-B87F-0D2C9E304CB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362E8-278B-4042-BD26-0DCC11FE8F99}" type="slidenum">
              <a:rPr lang="en-GB">
                <a:latin typeface="Times New Roman" pitchFamily="18" charset="0"/>
              </a:rPr>
              <a:pPr/>
              <a:t>12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00398-8947-4EE0-BBFC-A4F745B451CB}" type="slidenum">
              <a:rPr lang="en-GB"/>
              <a:pPr/>
              <a:t>15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D0679-959C-4D4C-93CE-14DF57D872AC}" type="slidenum">
              <a:rPr lang="en-US"/>
              <a:pPr/>
              <a:t>26</a:t>
            </a:fld>
            <a:endParaRPr lang="en-US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AA058-5515-4C78-ABBE-CD54627F6015}" type="slidenum">
              <a:rPr lang="en-GB"/>
              <a:pPr/>
              <a:t>32</a:t>
            </a:fld>
            <a:endParaRPr lang="en-GB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F473-905D-4B20-B2D4-772A6D4298B3}" type="slidenum">
              <a:rPr lang="en-GB"/>
              <a:pPr/>
              <a:t>33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DFBD62-6DF3-4FED-8B7E-267DE9C528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3C1AD4-D42F-4F6E-A7E8-5007743A7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035F-9ABD-4AA2-8FD1-C451EE54791D}" type="datetimeFigureOut">
              <a:rPr lang="el-GR" smtClean="0"/>
              <a:pPr/>
              <a:t>1/4/2016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66F0-9D7B-4825-B775-5C1330ED6A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ticleadventure.org/other/history/quantumt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Particle%20Adventure/particleadventure/other/history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hhe.com/physsci/chemistry/essentialchemistry/flash/ruther14.sw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bcc.edu/physics/solar/sciencesegment/bohratom.swf" TargetMode="External"/><Relationship Id="rId2" Type="http://schemas.openxmlformats.org/officeDocument/2006/relationships/hyperlink" Target="http://spiff.rit.edu/classes/phys301/lectures/spec_lines/Atoms_Nav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0KjXsGRvoA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dictionaries.com/definition/english/each-other" TargetMode="External"/><Relationship Id="rId2" Type="http://schemas.openxmlformats.org/officeDocument/2006/relationships/hyperlink" Target="http://www.oxforddictionaries.com/definition/english/contradiction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dg.web.cern.ch/pdg/cpep/startstandard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dg.web.cern.ch/pdg/cpep/summary_inter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9HuhaXO08" TargetMode="External"/><Relationship Id="rId2" Type="http://schemas.openxmlformats.org/officeDocument/2006/relationships/hyperlink" Target="https://www.youtube.com/watch?v=nlv06lSAC7c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ydJXigkRE" TargetMode="External"/><Relationship Id="rId2" Type="http://schemas.openxmlformats.org/officeDocument/2006/relationships/hyperlink" Target="https://www.youtube.com/watch?v=WzHSI-NlYUI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ine.gsfc.nasa.gov/docs/dict_ad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return%20density_dtt()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hyperlink" Target="http://popplet.com/app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emf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ticleadventure.org/other/history/earlyt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ticleadventure.org/other/history/sciencet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0329_med"/>
          <p:cNvPicPr>
            <a:picLocks noChangeAspect="1" noChangeArrowheads="1"/>
          </p:cNvPicPr>
          <p:nvPr/>
        </p:nvPicPr>
        <p:blipFill>
          <a:blip r:embed="rId3" cstate="print">
            <a:lum bright="-50000"/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solidFill>
                  <a:srgbClr val="CCFF66"/>
                </a:solidFill>
              </a:rPr>
              <a:t>A short journey to the infinitely small</a:t>
            </a:r>
            <a:r>
              <a:rPr lang="en-GB" sz="3600" dirty="0">
                <a:solidFill>
                  <a:srgbClr val="FFFF99"/>
                </a:solidFill>
              </a:rPr>
              <a:t> </a:t>
            </a:r>
            <a:r>
              <a:rPr lang="en-GB" sz="6600" dirty="0">
                <a:solidFill>
                  <a:srgbClr val="FFFF99"/>
                </a:solidFill>
              </a:rPr>
              <a:t/>
            </a:r>
            <a:br>
              <a:rPr lang="en-GB" sz="6600" dirty="0">
                <a:solidFill>
                  <a:srgbClr val="FFFF99"/>
                </a:solidFill>
              </a:rPr>
            </a:br>
            <a:r>
              <a:rPr lang="en-GB" sz="6600" dirty="0">
                <a:solidFill>
                  <a:srgbClr val="FF0000"/>
                </a:solidFill>
              </a:rPr>
              <a:t>Fundamentals of Particle Physics</a:t>
            </a:r>
            <a:r>
              <a:rPr lang="en-GB" sz="3600" dirty="0">
                <a:solidFill>
                  <a:srgbClr val="FFFF99"/>
                </a:solidFill>
              </a:rPr>
              <a:t> </a:t>
            </a:r>
            <a:br>
              <a:rPr lang="en-GB" sz="3600" dirty="0">
                <a:solidFill>
                  <a:srgbClr val="FFFF99"/>
                </a:solidFill>
              </a:rPr>
            </a:br>
            <a:r>
              <a:rPr lang="en-GB" sz="3600" dirty="0">
                <a:solidFill>
                  <a:srgbClr val="FFFF99"/>
                </a:solidFill>
              </a:rPr>
              <a:t/>
            </a:r>
            <a:br>
              <a:rPr lang="en-GB" sz="3600" dirty="0">
                <a:solidFill>
                  <a:srgbClr val="FFFF99"/>
                </a:solidFill>
              </a:rPr>
            </a:br>
            <a:r>
              <a:rPr lang="en-GB" sz="3600" dirty="0">
                <a:solidFill>
                  <a:srgbClr val="FFFF99"/>
                </a:solidFill>
              </a:rPr>
              <a:t/>
            </a:r>
            <a:br>
              <a:rPr lang="en-GB" sz="3600" dirty="0">
                <a:solidFill>
                  <a:srgbClr val="FFFF99"/>
                </a:solidFill>
              </a:rPr>
            </a:br>
            <a:endParaRPr lang="en-GB" sz="3600" dirty="0">
              <a:solidFill>
                <a:srgbClr val="FFFF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solidFill>
                  <a:srgbClr val="CCFF66"/>
                </a:solidFill>
              </a:rPr>
              <a:t>Smyrnaiou</a:t>
            </a:r>
            <a:r>
              <a:rPr lang="en-GB" dirty="0" smtClean="0">
                <a:solidFill>
                  <a:srgbClr val="CCFF66"/>
                </a:solidFill>
              </a:rPr>
              <a:t> </a:t>
            </a:r>
            <a:r>
              <a:rPr lang="en-GB" dirty="0" err="1" smtClean="0">
                <a:solidFill>
                  <a:srgbClr val="CCFF66"/>
                </a:solidFill>
              </a:rPr>
              <a:t>Zacharoula</a:t>
            </a:r>
            <a:r>
              <a:rPr lang="en-GB" dirty="0" smtClean="0">
                <a:solidFill>
                  <a:srgbClr val="CCFF66"/>
                </a:solidFill>
              </a:rPr>
              <a:t>, Liana Petropoulou, </a:t>
            </a:r>
            <a:r>
              <a:rPr lang="en-GB" dirty="0" err="1" smtClean="0">
                <a:solidFill>
                  <a:srgbClr val="CCFF66"/>
                </a:solidFill>
              </a:rPr>
              <a:t>Zois</a:t>
            </a:r>
            <a:r>
              <a:rPr lang="en-GB" dirty="0" smtClean="0">
                <a:solidFill>
                  <a:srgbClr val="CCFF66"/>
                </a:solidFill>
              </a:rPr>
              <a:t> </a:t>
            </a:r>
            <a:r>
              <a:rPr lang="en-GB" dirty="0" err="1" smtClean="0">
                <a:solidFill>
                  <a:srgbClr val="CCFF66"/>
                </a:solidFill>
              </a:rPr>
              <a:t>Asimakopoulos</a:t>
            </a:r>
            <a:r>
              <a:rPr lang="en-GB" dirty="0" smtClean="0">
                <a:solidFill>
                  <a:srgbClr val="CCFF66"/>
                </a:solidFill>
              </a:rPr>
              <a:t>,</a:t>
            </a:r>
            <a:r>
              <a:rPr lang="el-GR" dirty="0" smtClean="0">
                <a:solidFill>
                  <a:srgbClr val="CCFF66"/>
                </a:solidFill>
              </a:rPr>
              <a:t> </a:t>
            </a:r>
            <a:r>
              <a:rPr lang="en-GB" dirty="0" smtClean="0">
                <a:solidFill>
                  <a:srgbClr val="CCFF66"/>
                </a:solidFill>
              </a:rPr>
              <a:t>George </a:t>
            </a:r>
            <a:r>
              <a:rPr lang="en-GB" dirty="0" err="1" smtClean="0">
                <a:solidFill>
                  <a:srgbClr val="CCFF66"/>
                </a:solidFill>
              </a:rPr>
              <a:t>Philippou</a:t>
            </a:r>
            <a:endParaRPr lang="en-GB" dirty="0" smtClean="0">
              <a:solidFill>
                <a:srgbClr val="CCFF66"/>
              </a:solidFill>
            </a:endParaRPr>
          </a:p>
          <a:p>
            <a:r>
              <a:rPr lang="en-GB" dirty="0" smtClean="0">
                <a:solidFill>
                  <a:srgbClr val="CCFF66"/>
                </a:solidFill>
              </a:rPr>
              <a:t> </a:t>
            </a:r>
            <a:r>
              <a:rPr lang="en-GB" sz="1800" dirty="0" smtClean="0">
                <a:solidFill>
                  <a:srgbClr val="CCFF66"/>
                </a:solidFill>
              </a:rPr>
              <a:t>April 2016</a:t>
            </a:r>
            <a:endParaRPr lang="en-GB" sz="1800" dirty="0">
              <a:solidFill>
                <a:srgbClr val="CCFF66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7704" y="3501008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GB" sz="2400" dirty="0">
                <a:solidFill>
                  <a:srgbClr val="FFFF99"/>
                </a:solidFill>
              </a:rPr>
              <a:t> </a:t>
            </a:r>
            <a:r>
              <a:rPr lang="en-GB" sz="2400" dirty="0" smtClean="0">
                <a:solidFill>
                  <a:srgbClr val="FFFF99"/>
                </a:solidFill>
              </a:rPr>
              <a:t>The Standard Model</a:t>
            </a:r>
          </a:p>
          <a:p>
            <a:pPr algn="l">
              <a:buFontTx/>
              <a:buChar char="•"/>
            </a:pPr>
            <a:r>
              <a:rPr lang="en-GB" sz="2400" dirty="0" smtClean="0">
                <a:solidFill>
                  <a:srgbClr val="FFFF99"/>
                </a:solidFill>
              </a:rPr>
              <a:t>Building </a:t>
            </a:r>
            <a:r>
              <a:rPr lang="en-GB" sz="2400" dirty="0">
                <a:solidFill>
                  <a:srgbClr val="FFFF99"/>
                </a:solidFill>
              </a:rPr>
              <a:t>blocks: particles and forces</a:t>
            </a:r>
          </a:p>
          <a:p>
            <a:pPr algn="l">
              <a:buFontTx/>
              <a:buChar char="•"/>
            </a:pPr>
            <a:r>
              <a:rPr lang="en-GB" sz="2400" dirty="0">
                <a:solidFill>
                  <a:srgbClr val="FFFF99"/>
                </a:solidFill>
              </a:rPr>
              <a:t> Current areas of </a:t>
            </a:r>
            <a:r>
              <a:rPr lang="en-GB" sz="2400" dirty="0" smtClean="0">
                <a:solidFill>
                  <a:srgbClr val="FFFF99"/>
                </a:solidFill>
              </a:rPr>
              <a:t>research - NEUTRINOS </a:t>
            </a:r>
            <a:endParaRPr lang="en-GB" sz="24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hlinkClick r:id="rId2"/>
              </a:rPr>
              <a:t>1900 - 1964 AD: Quantum Theory</a:t>
            </a:r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524000" y="1397000"/>
          <a:ext cx="6096000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4704184"/>
              </a:tblGrid>
              <a:tr h="4754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‘</a:t>
            </a:r>
            <a:r>
              <a:rPr lang="el-GR" sz="3600" dirty="0" err="1" smtClean="0">
                <a:solidFill>
                  <a:srgbClr val="FF0000"/>
                </a:solidFill>
              </a:rPr>
              <a:t>Contemporary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err="1" smtClean="0">
                <a:solidFill>
                  <a:srgbClr val="FF0000"/>
                </a:solidFill>
              </a:rPr>
              <a:t>discoveries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err="1" smtClean="0">
                <a:solidFill>
                  <a:srgbClr val="FF0000"/>
                </a:solidFill>
              </a:rPr>
              <a:t>in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err="1" smtClean="0">
                <a:solidFill>
                  <a:srgbClr val="FF0000"/>
                </a:solidFill>
              </a:rPr>
              <a:t>Particles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err="1" smtClean="0">
                <a:solidFill>
                  <a:srgbClr val="FF0000"/>
                </a:solidFill>
              </a:rPr>
              <a:t>Physics</a:t>
            </a:r>
            <a:r>
              <a:rPr lang="el-GR" sz="3600" dirty="0" smtClean="0">
                <a:solidFill>
                  <a:srgbClr val="FF0000"/>
                </a:solidFill>
              </a:rPr>
              <a:t>’</a:t>
            </a:r>
            <a:endParaRPr lang="el-GR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524000" y="1397000"/>
          <a:ext cx="6096000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4704184"/>
              </a:tblGrid>
              <a:tr h="4754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15" descr="C:\WINDOWS\Desktop\PP\Particle Adventure\particleadventure\frameless\images\4ele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5557"/>
            <a:ext cx="4761706" cy="48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2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58959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History of search</a:t>
            </a:r>
          </a:p>
          <a:p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for basic building </a:t>
            </a:r>
          </a:p>
          <a:p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blocks of </a:t>
            </a:r>
            <a:r>
              <a:rPr lang="en-US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nature</a:t>
            </a:r>
            <a:endParaRPr lang="el-GR" sz="6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259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395536" y="2636912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800000"/>
                </a:solidFill>
              </a:rPr>
              <a:t>Empedocles:</a:t>
            </a:r>
            <a:endParaRPr lang="en-GB" sz="3600" b="1" dirty="0">
              <a:solidFill>
                <a:srgbClr val="800000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>
                <a:solidFill>
                  <a:srgbClr val="800000"/>
                </a:solidFill>
              </a:rPr>
              <a:t>	</a:t>
            </a:r>
            <a:r>
              <a:rPr lang="en-GB" sz="3600" b="1" dirty="0" smtClean="0">
                <a:solidFill>
                  <a:srgbClr val="800000"/>
                </a:solidFill>
                <a:latin typeface="Old English Text MT" pitchFamily="66" charset="0"/>
              </a:rPr>
              <a:t>Earth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800000"/>
                </a:solidFill>
                <a:latin typeface="Old English Text MT" pitchFamily="66" charset="0"/>
              </a:rPr>
              <a:t>   Air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800000"/>
                </a:solidFill>
                <a:latin typeface="Old English Text MT" pitchFamily="66" charset="0"/>
              </a:rPr>
              <a:t>  Fire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800000"/>
                </a:solidFill>
                <a:latin typeface="Old English Text MT" pitchFamily="66" charset="0"/>
              </a:rPr>
              <a:t>  </a:t>
            </a:r>
            <a:r>
              <a:rPr lang="en-GB" sz="3600" b="1" dirty="0" err="1" smtClean="0">
                <a:solidFill>
                  <a:srgbClr val="800000"/>
                </a:solidFill>
                <a:latin typeface="Old English Text MT" pitchFamily="66" charset="0"/>
              </a:rPr>
              <a:t>Wate</a:t>
            </a:r>
            <a:r>
              <a:rPr lang="en-IE" sz="3600" b="1" dirty="0" smtClean="0">
                <a:solidFill>
                  <a:srgbClr val="800000"/>
                </a:solidFill>
                <a:latin typeface="Old English Text MT" pitchFamily="66" charset="0"/>
              </a:rPr>
              <a:t>r</a:t>
            </a:r>
            <a:endParaRPr lang="en-GB" sz="3600" b="1" dirty="0">
              <a:solidFill>
                <a:srgbClr val="800000"/>
              </a:solidFill>
              <a:latin typeface="Old English Text MT" pitchFamily="66" charset="0"/>
            </a:endParaRPr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4648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99822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106498" name="Picture 2" descr="http://www.crystalinks.com/empedoc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20688"/>
            <a:ext cx="1835696" cy="137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38610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Democritus’s</a:t>
            </a:r>
            <a:r>
              <a:rPr lang="en-US" sz="2800" dirty="0" smtClean="0"/>
              <a:t> model stated 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that matter consists of </a:t>
            </a:r>
            <a:r>
              <a:rPr lang="en-US" sz="2800" b="1" dirty="0" smtClean="0"/>
              <a:t>invisible particles called atoms </a:t>
            </a:r>
            <a:r>
              <a:rPr lang="en-US" sz="2800" dirty="0" smtClean="0"/>
              <a:t>and a </a:t>
            </a:r>
            <a:r>
              <a:rPr lang="en-US" sz="2800" b="1" dirty="0" smtClean="0"/>
              <a:t>void </a:t>
            </a:r>
            <a:r>
              <a:rPr lang="en-US" sz="2800" dirty="0" smtClean="0"/>
              <a:t>(empty space). 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that atoms are </a:t>
            </a:r>
            <a:r>
              <a:rPr lang="en-US" sz="2800" b="1" dirty="0" smtClean="0"/>
              <a:t>indestructible and unchangeable</a:t>
            </a:r>
            <a:r>
              <a:rPr lang="en-US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that all atoms differ in </a:t>
            </a:r>
            <a:r>
              <a:rPr lang="en-US" sz="2800" b="1" dirty="0" smtClean="0"/>
              <a:t>size, shape, mass, position and arrangement,</a:t>
            </a:r>
            <a:r>
              <a:rPr lang="en-US" sz="2800" dirty="0" smtClean="0"/>
              <a:t> with a </a:t>
            </a:r>
            <a:r>
              <a:rPr lang="en-US" sz="2800" b="1" dirty="0" smtClean="0"/>
              <a:t>void</a:t>
            </a:r>
            <a:r>
              <a:rPr lang="en-US" sz="2800" dirty="0" smtClean="0"/>
              <a:t> existing between them.</a:t>
            </a:r>
            <a:endParaRPr lang="el-GR" sz="2800" dirty="0"/>
          </a:p>
        </p:txBody>
      </p:sp>
      <p:sp>
        <p:nvSpPr>
          <p:cNvPr id="3" name="2 - Ορθογώνιο"/>
          <p:cNvSpPr/>
          <p:nvPr/>
        </p:nvSpPr>
        <p:spPr>
          <a:xfrm>
            <a:off x="179512" y="40466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Democritus</a:t>
            </a:r>
            <a:endParaRPr lang="el-GR" sz="3600" b="1" dirty="0"/>
          </a:p>
        </p:txBody>
      </p:sp>
      <p:pic>
        <p:nvPicPr>
          <p:cNvPr id="15360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1428750" cy="2143125"/>
          </a:xfrm>
          <a:prstGeom prst="rect">
            <a:avLst/>
          </a:prstGeom>
          <a:noFill/>
        </p:spPr>
      </p:pic>
      <p:pic>
        <p:nvPicPr>
          <p:cNvPr id="153604" name="Picture 4" descr="http://www.ph.surrey.ac.uk/partphys/chapter1/images/democrit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5527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9632" y="18864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sz="2800" b="1" dirty="0" smtClean="0"/>
              <a:t>THOMSON</a:t>
            </a:r>
            <a:endParaRPr lang="el-GR" sz="2800" dirty="0"/>
          </a:p>
        </p:txBody>
      </p:sp>
      <p:pic>
        <p:nvPicPr>
          <p:cNvPr id="147458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912768" cy="3924301"/>
          </a:xfrm>
          <a:prstGeom prst="rect">
            <a:avLst/>
          </a:prstGeom>
          <a:noFill/>
        </p:spPr>
      </p:pic>
      <p:sp>
        <p:nvSpPr>
          <p:cNvPr id="147460" name="AutoShape 4" descr="Αποτέλεσμα εικόνας για J.J. THOM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7462" name="AutoShape 6" descr="data:image/jpeg;base64,/9j/4AAQSkZJRgABAQAAAQABAAD/2wCEAAkGBxMSEhUTEBMWFhUXFxgYFxgXGB0YGhYYGhgXGhgYFxgaICggGRolGxcYIjIhJSkrMDAuHR8zODMtNygtLisBCgoKDg0OGxAQGy0lHyUtLS0rLS0rLS0tKy0tKy0rLS0tLS0tOC0tLS0tLS0tLS0tNS0tLS0tKy0tLTAtLS4tLf/AABEIAK4BIgMBIgACEQEDEQH/xAAcAAEAAwADAQEAAAAAAAAAAAAABAUGAQMHAgj/xABNEAABAwIDBQQECQgJAQkAAAABAAIDBBESITEFBkFRYRMicYEykaGxBxQWQpPB0dPwIzNSU1SU4fEVNGJydKKztNKSCCU1Q0R1g7LD/8QAGgEBAAMBAQEAAAAAAAAAAAAAAAIDBAEFBv/EAC0RAQACAQMCBQMCBwAAAAAAAAABAhEDEiExUQQikaHhQWHwQnEFEzKBscHR/9oADAMBAAIRAxEAPwDw1ERAREQEREBERAREQEREBERAREQEREBERAREQEREBEXIQcLtp6dzyGsaXOPAC5Wi3O3UfWSNxBwi5j0ndG9OvivbdnfBxE2LA38mOTdSebzqSuTKUVy8Z2buQ5xHxieOJp5flHX5WFh7VYbT+DxsbcbKsOZw/J94ePesvYG/B7EALPdcXz8f4ZL7G4DCCH1EpbwaA0Nb5Wz87qOZd2vztNsI59lI2QgE4bFrzbWzTqegN1UFe37c+CuaJ4mgmMrWm7sQAkaBxbYWdbwWJ302JFLeoou8RftmAW0H51reR+cBprzXYlyYYVERSREREBERAREQEREBERAREQEREBERAREQEREBERAREQEREBERAWx2DuHPI5hmAY12YaT3jwFwNBfzWPBXt+5+1fjVZmLAMY0Dlhbd3tUbSlWMy9D3Y3fjpWAMaMVgHO4m3AcgtCAoFK9TWPSFkuyyWQFcXREXmm9O6RbPUT0wDbsa+wys+4xHwNjpzK9LUDapwtx2uLOa+2oYR6Q6hwHrK5I/LG9Oz2td20TcLXkhzf1cnEeBsSPNUC9G3vij7WUNt2bwHOtpnmHj1/UvPqiEscWnUH19QpRKEupERdcEREBERAREQEREBERAREQEREBERAREQEREBERAREQEREH3C27gDpce9el/B7tLBUnFnjuL8uR9q85oG3eOmfqzz6LUbsz4KqG+hkAN+VwCfao2SpPL9D0Ut8grKIkahYiXb7ab0nAanwA8FWbV3wNRgjiM8bnd5uFgzaBm4jW1s+XVRiV9oxPL1Fsw0XS2ujtcuAHUrAbqVlSK1sc8j5WmFz2F7cHzmg31zsR+M1379btvnkaYTgsHEtuQHuyty9S7lzbDexVDXC7SD4LiYXBB4grz7YNDXwPwOqImxWBbbDivbNmHU58b81rNmy1BBEobkTZwFg4cDa+SIvCdrVTC58foyRTSMtwLcZyI6Ee0rMbxU1rPthIOEt9ZHs+pbfb+6ksu06nsiGkOEgyJvisctL8eKqt7qWOGNonjeHEOAyIxuHIkd0NJHkeKR1VywKLlcKaIiIgIi124OzqWoNRHVNu7sw6M4nAxtBIlkaGkB7mNcJMJvdrH2BNkGRUijoZJSWxRveQCSGNLiABcnLhZd22Nly00ropm2c3zDgdHsOjmOGYI1Ww2RWSQUdM2B7o+2j2hLIWEtL3RwyNjxEZ2bhuBwJJ1QYJwtkdVwtLvy7G+mmdnJNSRSSu/Tfd7C883EMBJ4m54rNICIiAi5Vr/AEHZrS+eBhc1rw1znXwuFxezCNOqCpRS9oUJiLRjY8Obia5hJBGJzeIB1aeCiICIiAiIgIrDYmyX1UnZxlrbNc973mzI2MF3PebEgAcgToACSpu9ewfispLHsfC98oiewuI/JvLXMcHhrg9uV7jO4IJBBQUSIiAiIgIiIO2CYsN26/atbLLF2LHBoOEtwuGTiSLnF52Cxq0+zPylIWttjjeCfAg2+zyUbJ0+r1d2x/jOB3pWbobaOGY4A+atoKmWMjHic5vdaBF3ugxW9Hr7VX7DLjFHY6NANuYyPtC2ez5e73tRxKhDTaETZfaSVAkkABawi3IcloKiLECD6+XVeU7f3nrIasCnZia65B45ag+pT6fbe0puzLpYYMwXMc0lxHInRt/rXYlC0N1Fs917vIcBplY+xTibCyQnui5ByGY4r6eMl1Bk6nZsjap9TA4XswPY7RwGVxyKyP8A2gHxikp2H846dzmjjha1wcfW5oXptFD33kjU5HwA0X52+GDeIVle5sZvFADEzkXAntHDxdl5BdiHLzwwyIikqEREBd9DWPhkbLE8sewhzXDUEaELoRBvqXfqKSMMqGPjsb2jjhqICTe5bS1IwxeEbg25OQXZtabtPi0scmKF1NtDs2/FoqXBhhmD+5CS03Od7rNUG7Ej42zTyRU0Ls2vncWmQDUxRtBfIOoba+V1bGsic6Gnpi6SOnpqxvaFhZ2kksU7u6y5IFy1ovmbaC9kEDfP0aD/AAMX+pMs2tZJHFXw04bURxVEMPYmOYljJGte9zHRy+iCQ8AteW6arO7R2fLTyOinjdG9urXCx8eoOoIyI0QRUREEzY1F29RDDfD2srI8Vr2xuDb242utXvxs2BsdPU04fgBEBbK4OLgyON8brsDbYmuIcBoRkc8s/uf/AF+j/wATB/qtWl3tP/d0P+IH+1hQUu3trUcsMTKekMT2ixcZHODRic4tYC7MFzibuz4dVnVN2RsySplbDC27nczZrWgXc97jk1rQCSToArKooNnxuLTVzyEZF0VM3Bfjgc+ZrnN6lrfBBQIrvsNnfr6v93i+/TsNnfr6v93i+/QUiK77DZ36+r/d4vv07DZ36+r/AHeL79BI3P8ARrv8FL/qQqfvf/Vx/wC4V3/4KBUbUpYYZYqGOYumY1kk07mghgeHOZHGwWbiLGXcXHK4sNTMrdqQF9VS1jZOz+NTSxyRYccbyS1wLX5PY4NbldpBbe+oQZBFd9hs79fV/u8X36dhs79fV/u8X36CkRXfYbO/X1f7vF9+nYbO/X1f7vF9+gpEV32Gzv19X+7xffqVs6toaZxmi7aeVrT2TZoo2RtkywyPtI/HhFyG2sTa5sMw4i3ejgY2TaUjosQDmQRgOqHtOjnB1mwsPAuuTwaV2Qbx08bh8XoWMabB7nyyyyFtwTY4msB8GLO1VS+R7nyOc97iXOc4kucTqSTmSulCJw963Qq2dpga5pDh2rC03BabXHjpfqVqdpbSZCzE84Qbr867obW+K1kMxPda6z/7ru66/PI38l7TvJQuqXw5kRm9y3Mm4yI6aKuYw0xebQqBvC01DnsaX3Ye6zM2B0HUr43o21LK9r4qKYd0ElzXDO1jw0sAVrtgbFbET2LLOtbFocuZWgbsmRw/KyuPIXy4215Ljk17y89pt+Z4XMDopGNuGkPGVwBkHaXK9Up6tskbZG+i5tx5qq2psJslM6ItBOoJ/Sve6bOp+xhZCDctFvWSSfWV3o5h5bvx8JFZTT1NPAWtaXYWuIu5gwNuW8L53z6Lx8lbv4aKOSPaTi8WZIxj4+RGENPniafYsIpwqtOZcIiLqIiIgttlbuzVDDIzs2Rh2HtJpY4WF9gcDXSuAc6xBsNARzVpS7Mhorz1clPO9v5mnilbO17+Dp3REtbG05ll7utbIElStk782hENW2RwY5zmPhdFG4Yg0Fjg+J7S3ug3AB1zPCb/AEoaprv6OlmbMxpd2E7YXumaM3GF7I2gvaAT2ZbcgGxJyQVp3frK+P444vlkkJw3As5rXFlw7EA1owuAaAAMNgp+y919rQsfHDhjbJYu/KN1GhBBuCvrZfwnSRxRxyQiQsBBfiwl13vf6IbYWxW8laR/CnD86nkHg5p99l5HiNb+IVvMaenE1+k/kvQ0dPwk1jfac/n2dDNwZZCDURwtPF0EpjxZG5cwxube/wCjhGuSvaXcdj4RT1s7pY2fmnBmGWD+wyQlwfH/AGHNtxGEkqJB8JtG70mTN8Wg+5xV3sfemmqcZjc4NYLvkkb2cbL6YpHd0E8Be54LBfxX8Uj9HpGWquh4Gf1e7H7ybm7Po2F7n1b2jDoYwe8baFqy99lcq7/qh+xeib2VjJWObS1lJiOGxM8Vsjn6R5dFkPitX+3UH09P9i93w99a2lWbxzjn6f6eXq104vMVnj8+6VsOi2bE2OvvVhsUrXBpMZJcxwIBAboTYKrfvFTTRPhqYpgwTCWIxOaHACJkIa8PaQThjacQ43yV+0yfFDH8cou2x3Du3gw2uPq6KpdTVnCtoT/89P8AWrs37R6/CvFe/t8qis27G2F1PQxOiY/8897xJNMAbhjnBrQ2O4vgaM8rk2VAtPtSbaFOGOlLcD/QkYIZI3W1DZI8TSRxF7hV3yiqf0x9Gz/imb9o9fgxXv7fKpRW3yiqf0x9Gz/inyiqf0x9Gz/imb9o9fgxXv7fKpU6gihIPa9pe+WDDbzupHyiqf0x9Gz/AIqds/a9Q8E9vE3P54jbfyLc1o8LG7UiLxGPvbHvhy23HWfT5dUb6drHMAfZ2pLIXO4ei8tLm6cCErzTSyySETAve55ALLAuJNh61awbWnb/AOdSOHJwh94aD7V309d2L3NfFSNNyHhsmB1xcWILnNBBvo1elanh4z5In9tT/uEYiJ/V7MpWwwht4+0xX+dhtbyUBbAVFPC0ua97S497A+GfmRZpa0geag0romFzoa0MLsz2lOed7d0PHqXmeLvp11JjTrOP7z/jKdacdWdSy0NNSTscX089O9z/AErSRtOt82zBts+QXyzZ9dC50jYX3dclzWNkGZufRBaM1n/m17x6u7J7SoLJZTxVTQyF+bHuvfEwZ3Nzk4W15BdcO0ZGyGRru+69zhaddciLD1KeZ+iOIREUtm0ZBIZQ7vnU4W8elrexBtKTtO1xd/nhbyt6NradE5OEQL2X4PdozmiId3uwawj+zG6+EO54bWvwuF5/sSkmlmFRIS3jfCBj7tu621rW429q9C+Dyke+rkaHHCYXh4B9IYmek3xsqL6vmii6ldsbmy2fvU1oGMYeqsBvpT6B9ysrt7dp8RxNuWH/AC8guNi7vEyYsvA6qWZ6LsUmMtbNt8yd2FuuRJ4eCttjbL+fJck6Z6jmV87G2O1mZAPNTdsbVZTMxvBNzZoaMybE2voBYKWYrG6ym05nbV5n8O1FHIacO9IteARqLFuGw8z7V4JV07o3FjtRr/Beq717ekrZy+Qd1vda1uYa0cL8STqVmtp7OZNbFfFbIjXwzyIWemvEWntKVtKdsd2KXCu6rd54biicHjl6LvsPr8lUSwuabPaWnkQQfUVqreLdFE1mOrrREUkRdlPO5jmvY4tc0hzXNNi1wNwQRoQV1og00m06Or71ax8M59Kena1zJCbXfLAS0B3EujIvmcNzdVm3NlCnLCyRsscrMccjQ5uJuNzDdrwC1wcxwI6ZE6qsV9t/+q7P/wAPL/u6lBJk2FTUpA2hO8yYWuNPTsu9uNmNoklksxhsW3wh+vioG2tumcNjjY2GnYSY4WElrSdXvcc5JCNXuz4CwyVh8Jf/AIjN/dg/28Sy6DlcIiAiIgut3ttiDFFO0yUsthNFf1SRn5srdQfI5EqTLu7A4kwbQpiw+j2vaRSAcnsLCA7+6SOqziINB8mG/t9F9I/7tPkw39vovpH/AHaz6INB8mG/t9F9I/7tc/Jlv7fRfSP+7WeRBp6vZD6emkIjpqhjiwGohlMhhJvZpa1wwXtq5tje1zoOKrYUlRU1bw6OOJk8gfLK8MYCXuwtuc3ONj3WgnK6+N0c2VwOnxJ5tztLCR6iAVP3tcRTEDQ7RrSRzIEAB9V0Fd8mW/t9F9I/7tPk039vovpH/drPIg0PyZb+3UX0j/u19xbv4Tdm0KNp6SvHujWbRBtIYqhum1qYi1rOme8W5WdGQvs0UzmSOa7Z9WWML3MY0doGNtic3CyMmwNzmTa5WX2dst8xGHJt7Fx0H1lazYuyG0zhI17+1aSWuBLcJ5gA34nVZtS2lTrHK6kaluk8Kqghin/9CGtOWNsz2NvzGPHc9AptPseBjsTGOfa35wh1jx0AB81NrXt4nS2WeQvp7/Uvumq4zcYhx1489dVmtqWnmM+sr4pH1SY5s8iAdcunD8dVsfg02jS0z55aiZrC5rWtLr3cCSXYRqc2jRYmneGuIDg49OH45K42BQMqaiKOU9wnCSDl3gRlwuMjZQ07bbxKV43VmG+2n8K2zBij/KzcCGxEA/SFqz9JviPjDcET/i7iAHSW7RvTuk4h7VV/CB8Hxpo2yQEuwXLncSzjkP0Tn4Er4pG4o2Nha6V7gGWbbFjsL+Gt19H4bQ0tSJmzy76l6TiHqdPvpQABpqAwnTG1zbnxItfzVf8ACfVt/o50sbgbOaWm9r3BblfX0uCn7E3fp6CDFIA57RifK8Bzr20be9uVgvHvhB3kfX1Frnso/Qbew6nq4rzvFW0o8lfdo0YvPmlQ0crgDe/jrf8ABUyQ30Gg5dM72UKBoJtfgCR5actVLglF7OyJsRY5520Hq5rzbd2yEiOE9kctOIFjbiqyrYws/KAPGmY9rTq1XTqgFpAFsjrplyVBtBtjkOOlznp9vsXNLOXb4wqnbLivl2lvEfYikmZvE/8A2+xFq3W7s+2vZmERFsZxaGj29TmGKGspTN2Jd2TmTdicDnF5ZJ3HY243E5YTmc1nkQTttbUfVTyTy2xSOuQNGjRrW/2Q0ADoFBREBERAREQEREBERAREQXO7G0o4XyCcOMU0L4Xlli5gfYh7QSA4tc1psSLi4uNVZb9bRhLzT0+NzY56iR8jwG45JXi4a0F1mtDGgG+eZsNFlEQEREBW+wtliUlz8mD/ADHl7VC2dRmZ4Y3xJOVhxOa2sNJgAY3QcuHU+P1qjX1dsYjqt0qZnMuWNa0ANAsLWA4Djawsphff0wNLg658eCjxw597Ie3T8FfM2HIcCTxHLjyXnzzLXHDqe7M8jyPG+ufjp0UdouALDMjlwzOf41UiOLgM7/yy9Y1XNPI27m3HQ3GuQU84RwSsDGtwt0PesbA5a+ZVtsKscx4k+cPD8ae5V0DNRmCCR08eg0U/ZkVnX1vx6g6Ku88J1jlr95/hL7ST4tTsu3A0ySOGd3AXDAeAxa+pRt0ZjDWACUOkme2zALYbXxcc24dTYcVltp0JNpGmxZZr+keK7X24ht7HoRyKvNibKZATWPkL3kOwHRtjkTlwtl1XvaXjdKng989en7y863h7zrbY/Iabf7ejMxx2LbOsb+Rd9n8V5FGbkutcE+zL53Eq52/O97XOJsX3DRpa+QGfj7VCpYHNYMROQt04DXxXh1tM5tbrLfNYjyx0hwxlstBw6c+GalOhbqGgHLP3a8F1sblkSc87e/2hfb5MFrkHWzeJ69La3XJnLsOuQ68OoP45Kvqw0jxOn8QrCSQXtccch9ah1DRw5W9/49SnThGyqfSm571s+qKW6kz1/wAwRXb1e1kURFuZRERAREQEREBERAREQEREBERAREQFyFwuynjxOa3mQEGn3a2eWs7QjN2n936rq3LTxv6vx0Uds7mtsLWFha3C+XDzXYKt3GxuddP0tfafUvMvNrWmW2sRWMOwtNri/j+OirnyHHqLjXL1eamS1biDpo4c/nW9/uVbDGcRJv8Ax08+C7SO5aeyfSuF75+fA5cF8VMWLTMg5H1X+tSaVljoc+mfgb+akGMZ2tbgOahNsSljMFHN2jQDk5uXLUnXmFZ0rCS0O05+P8yqSoOAg3HDTqedlcUNRjFge8Mxf8aZqrUjjMJ0n6LSFo7dodk3O/8Ad0wnmDdR9tVwJIaRhbcAX4629iiVcz8bTzB0+aRbPNVdVKQMszf36Hqq6aeZhO18OZHiSVoN7NuT009eqnSscWjg3XXK3PoVW7JbYufJfCG3yGuvvIC6ppZZjY3Yzg3X/qPgr5rmcR0hXnjLmrrxmyJpB4m2Wtsh5JTxBt3HU5k6nK+S7vi1m3vcjPThmogc7ha46dTbh4qUYxwjznlJsDqM+HHwXRWWBFhbPPlll9nrXdCL5gEdbfjJRtoNIGQGXHnofclepPRCezM5j8eSKEYzzRaNqnKhREW1mEREBERAREQEREBERAREQEREBERAU/YsZMotfK5yF+n1qAr/AHVjF3uPAADzzPuChqzikylSM2hZh3O+eXo+72pj628cvFTsQ1xac0ABzuDbic7afYF5+5swhNlzFvt19y7qaMAZanPw1XdJYautpprlkvhhGdjmTkdPM30SZMO+IG3Hhpxzz4aarsY02sRw5dNV2wMGK5PPT8Zqa6HFw0tx5/WqbWxKyKqdzbXvnlfM6gc11UtQGPD2DCQOA5jlwUmqhwnhax01BUV4B9HP2dFZGJhCeJaSRrZSwufhxMLsVjne2gvrp7VnqqEg97QGwdbX1+ClRyEwx6ZXGmlibKNKRqQOl/b4acVCkbZSvOVju1Ttc14IxNNm+euXsUqaiw5tAblYC1hbmftX3uvITHIDbIg2yvmLXyU6pd3LNPHloOhVF7zF5W1rG2FNK24AF7kWPH8cFXFtiRf+WXPRW07bO6cOPNV8zCCCANOHDO2XRXUlXaEXO+eljbh/JRpnNPtLc7+P1qRJKbk5c8vt5aexRXg/O538eKuqqlVuiz4opbsN9faiv3SrwyyIi2MwiIgIiICIiAiIgIiICIiAiIgIiICvt3yQx1ufusqFabYYwsbb5xOvX+QVWtPlWaf9Sc2Q5a6W16BfTJ8/UfdddrmkAOyyN7ew/UulkliCRfK3sAWLq0uJJsz4+HDouyCpueWfmB+PqXB799BcX9X2grrp2aaA2z00GQ4ZpiMHOVvHNlmfV71dUcjRnkfM30uCAPBZzPIjz4X9i+6ecgHKxubZ/iyz308wtrbErTa9jYAWtlqfZ/BVEwaDYH38uqnySHM8ARfxKhVkwafRGYuu6cTHDlpzy+wG9jfGe67PCCSLi+dteCr2zAHK9r/wKkx1bmRvwWGIj1Wy9yrJZchhFrkj3lXVryrtZot1620rmH5zTa/TMHxVxJNYaZjLl7OKx+xpS2pj6n7QfFaWveRmc8/Ys+tTzrtO3lSHOa4EZeXDxKrai1zoLj19Ujqe8Mufq5JVyZ90WPXPx965WuJdmcwr3sAabWvYDM8L69F0ve5ueFoA8SOq754ThJNszcaXHMaeB8l8lxYbg6AuPlcaK+FUoTqll+Hq/gi+n1LCSc9eQ+1FPC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7464" name="AutoShape 8" descr="http://www.studentsoftheworld.info/sites/science/img/16455_jj%20thomps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755576" y="508518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John Thomson</a:t>
            </a:r>
            <a:r>
              <a:rPr lang="en-US" sz="2400" dirty="0" smtClean="0"/>
              <a:t> discovered </a:t>
            </a:r>
            <a:r>
              <a:rPr lang="en-US" sz="2400" b="1" dirty="0" smtClean="0"/>
              <a:t>the electron </a:t>
            </a:r>
            <a:r>
              <a:rPr lang="en-US" sz="2400" dirty="0" smtClean="0"/>
              <a:t>and proposed a model for the structure of the atom. Thomson’s model was known as the "Plum Pudding Model” (or "Raisin Bread Model.") </a:t>
            </a: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92250"/>
            <a:ext cx="5903913" cy="481647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68538" y="1412875"/>
            <a:ext cx="6875462" cy="255454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1911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Rutherford </a:t>
            </a:r>
            <a:r>
              <a:rPr lang="en-GB" sz="3200" b="1" dirty="0">
                <a:solidFill>
                  <a:srgbClr val="FF0000"/>
                </a:solidFill>
              </a:rPr>
              <a:t>found a nucleus </a:t>
            </a:r>
            <a:r>
              <a:rPr lang="en-GB" sz="3200" dirty="0">
                <a:solidFill>
                  <a:schemeClr val="bg1"/>
                </a:solidFill>
              </a:rPr>
              <a:t>in the atom by firing alpha particles at gold and observing them bounce back</a:t>
            </a:r>
          </a:p>
          <a:p>
            <a:pPr algn="l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32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dirty="0"/>
              <a:t>Rutherford: atoms are not elementary particles!</a:t>
            </a:r>
          </a:p>
        </p:txBody>
      </p:sp>
      <p:pic>
        <p:nvPicPr>
          <p:cNvPr id="7177" name="Picture 9" descr="Rutherfor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925888"/>
            <a:ext cx="4176712" cy="2455862"/>
          </a:xfrm>
          <a:prstGeom prst="rect">
            <a:avLst/>
          </a:prstGeom>
          <a:noFill/>
        </p:spPr>
      </p:pic>
      <p:pic>
        <p:nvPicPr>
          <p:cNvPr id="7178" name="Picture 10" descr="ErnestRutherf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1125538"/>
            <a:ext cx="2189163" cy="2736850"/>
          </a:xfrm>
          <a:prstGeom prst="rect">
            <a:avLst/>
          </a:prstGeom>
          <a:noFill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565275" y="6448425"/>
            <a:ext cx="672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Precursor of modern scattering experiments at accelerator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572000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6"/>
              </a:rPr>
              <a:t>http://www.mhhe.com/physsci/chemistry/essentialchemistry/flash/ruther14.swf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085184"/>
            <a:ext cx="35638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hlinkClick r:id="rId2"/>
              </a:rPr>
              <a:t>1.   </a:t>
            </a:r>
            <a:r>
              <a:rPr lang="fr-FR" sz="1600" dirty="0" smtClean="0">
                <a:hlinkClick r:id="rId3"/>
              </a:rPr>
              <a:t>www.cs.sbcc.edu/physics/solar/sciencesegment/</a:t>
            </a:r>
            <a:r>
              <a:rPr lang="fr-FR" sz="1600" b="1" dirty="0" smtClean="0">
                <a:hlinkClick r:id="rId3"/>
              </a:rPr>
              <a:t>bohratom</a:t>
            </a:r>
            <a:r>
              <a:rPr lang="fr-FR" sz="1600" dirty="0" smtClean="0">
                <a:hlinkClick r:id="rId3"/>
              </a:rPr>
              <a:t>.swf</a:t>
            </a:r>
            <a:endParaRPr lang="el-GR" sz="16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907704" y="33265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/>
              <a:t>Bohr’s</a:t>
            </a:r>
            <a:r>
              <a:rPr lang="el-GR" sz="2800" b="1" dirty="0" smtClean="0"/>
              <a:t> </a:t>
            </a:r>
            <a:r>
              <a:rPr lang="en-GB" sz="2800" b="1" dirty="0" smtClean="0"/>
              <a:t>Model</a:t>
            </a:r>
            <a:endParaRPr lang="el-GR" sz="2800" b="1" dirty="0"/>
          </a:p>
        </p:txBody>
      </p:sp>
      <p:pic>
        <p:nvPicPr>
          <p:cNvPr id="103426" name="Picture 2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3409692" cy="244827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95936" y="620688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RULE 1: </a:t>
            </a:r>
            <a:r>
              <a:rPr lang="en-US" sz="2400" dirty="0" smtClean="0"/>
              <a:t>Electrons can orbit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n-US" sz="2400" dirty="0" smtClean="0"/>
              <a:t>only </a:t>
            </a:r>
            <a:r>
              <a:rPr lang="en-US" sz="2400" dirty="0" smtClean="0"/>
              <a:t>at certain allowed distances from the nucleus.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/>
              <a:t>fixed, circular orbits (or energy levels) around the nucleus, called electron shells.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RULE 2</a:t>
            </a:r>
            <a:r>
              <a:rPr lang="en-US" sz="2400" dirty="0" smtClean="0"/>
              <a:t>: Atoms radiate energy when an electron jumps from a higher-energy orbit to a lower-energy orbit. Also, an atom absorbs energy when an electron gets boosted from a low-energy orbit to a high-energy orbit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NB. electrons furthest from the nucleus have higher energy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332656"/>
            <a:ext cx="289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Erwin Schrödinger</a:t>
            </a:r>
            <a:endParaRPr lang="el-GR" sz="2800" dirty="0"/>
          </a:p>
        </p:txBody>
      </p:sp>
      <p:pic>
        <p:nvPicPr>
          <p:cNvPr id="11366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1438275" cy="192405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483768" y="836712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Erwin Schrödinger took </a:t>
            </a:r>
            <a:r>
              <a:rPr lang="en-US" sz="2400" dirty="0" smtClean="0"/>
              <a:t>the Bohr atom model one step further.  </a:t>
            </a:r>
            <a:endParaRPr lang="en-US" sz="2400" dirty="0" smtClean="0"/>
          </a:p>
          <a:p>
            <a:r>
              <a:rPr lang="en-US" sz="2400" b="1" dirty="0" smtClean="0"/>
              <a:t>T</a:t>
            </a:r>
            <a:r>
              <a:rPr lang="en-US" sz="2400" b="1" dirty="0" smtClean="0"/>
              <a:t>he </a:t>
            </a:r>
            <a:r>
              <a:rPr lang="en-US" sz="2400" b="1" dirty="0" smtClean="0"/>
              <a:t>quantum mechanical model of the atom </a:t>
            </a:r>
            <a:r>
              <a:rPr lang="en-US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does </a:t>
            </a:r>
            <a:r>
              <a:rPr lang="en-US" sz="2400" dirty="0" smtClean="0"/>
              <a:t>not define the exact path of an </a:t>
            </a:r>
            <a:r>
              <a:rPr lang="en-US" sz="2400" dirty="0" smtClean="0"/>
              <a:t>electron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predicts </a:t>
            </a:r>
            <a:r>
              <a:rPr lang="en-US" sz="2400" b="1" dirty="0" smtClean="0"/>
              <a:t>the odds of the location of the </a:t>
            </a:r>
            <a:r>
              <a:rPr lang="en-US" sz="2400" b="1" dirty="0" smtClean="0"/>
              <a:t>electron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pic>
        <p:nvPicPr>
          <p:cNvPr id="113669" name="Picture 5" descr="Pictur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2376264" cy="237626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23528" y="328498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model  can </a:t>
            </a:r>
            <a:r>
              <a:rPr lang="en-US" sz="2400" dirty="0" smtClean="0">
                <a:solidFill>
                  <a:srgbClr val="FF0000"/>
                </a:solidFill>
              </a:rPr>
              <a:t>be  portrayed as a nucleus surrounded by an electron cloud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smtClean="0"/>
              <a:t>Where the cloud  is </a:t>
            </a:r>
            <a:r>
              <a:rPr lang="en-US" sz="2400" b="1" dirty="0" smtClean="0"/>
              <a:t>most  dense</a:t>
            </a:r>
            <a:r>
              <a:rPr lang="en-US" sz="2400" dirty="0" smtClean="0"/>
              <a:t>, the </a:t>
            </a:r>
            <a:r>
              <a:rPr lang="en-US" sz="2400" b="1" dirty="0" smtClean="0"/>
              <a:t>probability of finding the electron is greatest</a:t>
            </a:r>
            <a:r>
              <a:rPr lang="en-US" sz="2400" dirty="0" smtClean="0"/>
              <a:t>, and  conversely, the  electron is less likely to be in a less dense area of the cloud. 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755576" y="580526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Imagine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as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electron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moves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it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leaves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trace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where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it</a:t>
            </a:r>
            <a:r>
              <a:rPr lang="el-GR" b="1" dirty="0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err="1" smtClean="0">
                <a:solidFill>
                  <a:srgbClr val="686767"/>
                </a:solidFill>
                <a:latin typeface="Tahoma" pitchFamily="34" charset="0"/>
                <a:cs typeface="Tahoma" pitchFamily="34" charset="0"/>
              </a:rPr>
              <a:t>was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Candy model quiz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69269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you figure out which "candy model" best represents :</a:t>
            </a:r>
            <a:r>
              <a:rPr lang="en-US" b="1" dirty="0" smtClean="0"/>
              <a:t>Democritus'</a:t>
            </a:r>
            <a:r>
              <a:rPr lang="en-US" dirty="0" smtClean="0"/>
              <a:t> /</a:t>
            </a:r>
            <a:r>
              <a:rPr lang="en-US" b="1" dirty="0" smtClean="0"/>
              <a:t>Thomson's</a:t>
            </a:r>
            <a:r>
              <a:rPr lang="en-US" dirty="0" smtClean="0"/>
              <a:t> / </a:t>
            </a:r>
            <a:r>
              <a:rPr lang="en-US" b="1" dirty="0" smtClean="0"/>
              <a:t>Rutherford's</a:t>
            </a:r>
            <a:r>
              <a:rPr lang="en-US" dirty="0" smtClean="0"/>
              <a:t> /</a:t>
            </a:r>
            <a:r>
              <a:rPr lang="en-US" b="1" dirty="0" smtClean="0"/>
              <a:t>Bohr's</a:t>
            </a:r>
            <a:r>
              <a:rPr lang="en-US" dirty="0" smtClean="0"/>
              <a:t> / </a:t>
            </a:r>
            <a:r>
              <a:rPr lang="en-US" b="1" dirty="0" err="1" smtClean="0"/>
              <a:t>Schr</a:t>
            </a:r>
            <a:r>
              <a:rPr lang="en-GB" b="1" dirty="0" smtClean="0"/>
              <a:t>ö</a:t>
            </a:r>
            <a:r>
              <a:rPr lang="en-US" b="1" dirty="0" smtClean="0"/>
              <a:t>dinger’s </a:t>
            </a:r>
            <a:r>
              <a:rPr lang="en-US" dirty="0" smtClean="0"/>
              <a:t>model of the atom?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Pi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Pic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26003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Pictu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343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Pictu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2266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Pictur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869160"/>
            <a:ext cx="2667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51520" y="1412776"/>
            <a:ext cx="348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Hershey's Cookies N' Cream Kiss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4139952" y="1484784"/>
            <a:ext cx="170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2. Cotton Candy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04248" y="1412776"/>
            <a:ext cx="154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Gobstopper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259632" y="4293096"/>
            <a:ext cx="9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4. </a:t>
            </a:r>
            <a:r>
              <a:rPr lang="fr-FR" b="1" dirty="0" err="1" smtClean="0"/>
              <a:t>Runts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5940152" y="4077072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5. Ferrero Rocher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55725" y="1243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pic>
        <p:nvPicPr>
          <p:cNvPr id="32774" name="Picture 6" descr="http://www.wallnutz.com/images/fullwall/Ju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040563" cy="5656263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0" y="2971800"/>
            <a:ext cx="60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Symbol" pitchFamily="18" charset="2"/>
              </a:rPr>
              <a:t>p</a:t>
            </a:r>
            <a:r>
              <a:rPr lang="en-US" b="1" baseline="62000">
                <a:latin typeface="Symbol" pitchFamily="18" charset="2"/>
              </a:rPr>
              <a:t>-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48264" y="1124744"/>
            <a:ext cx="60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err="1">
                <a:latin typeface="Symbol" pitchFamily="18" charset="2"/>
              </a:rPr>
              <a:t>p</a:t>
            </a:r>
            <a:r>
              <a:rPr lang="en-US" b="1" baseline="62000" dirty="0" err="1">
                <a:latin typeface="Symbol" pitchFamily="18" charset="2"/>
              </a:rPr>
              <a:t>o</a:t>
            </a:r>
            <a:endParaRPr lang="en-US" b="1" baseline="62000" dirty="0">
              <a:latin typeface="Symbol" pitchFamily="18" charset="2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733800" y="3276600"/>
            <a:ext cx="60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9999"/>
                </a:solidFill>
                <a:latin typeface="Symbol" pitchFamily="18" charset="2"/>
              </a:rPr>
              <a:t>p</a:t>
            </a:r>
            <a:r>
              <a:rPr lang="en-US" b="1" baseline="62000">
                <a:solidFill>
                  <a:srgbClr val="009999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800600" y="533400"/>
            <a:ext cx="677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9966"/>
                </a:solidFill>
                <a:latin typeface="Symbol" pitchFamily="18" charset="2"/>
              </a:rPr>
              <a:t>L</a:t>
            </a:r>
            <a:r>
              <a:rPr lang="en-US" b="1" baseline="74000" dirty="0">
                <a:solidFill>
                  <a:srgbClr val="FF9966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553200" y="297180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6600"/>
                </a:solidFill>
              </a:rPr>
              <a:t>p</a:t>
            </a:r>
            <a:endParaRPr lang="en-US" b="1" baseline="74000" dirty="0">
              <a:solidFill>
                <a:srgbClr val="FF6600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203848" y="620688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latin typeface="Symbol" pitchFamily="18" charset="2"/>
              </a:rPr>
              <a:t>S</a:t>
            </a:r>
            <a:r>
              <a:rPr lang="en-US" b="1" baseline="74000" dirty="0">
                <a:latin typeface="Symbol" pitchFamily="18" charset="2"/>
              </a:rPr>
              <a:t>0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724400" y="3276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b="1" baseline="80000">
                <a:solidFill>
                  <a:srgbClr val="FFFFFF"/>
                </a:solidFill>
                <a:latin typeface="Symbol" pitchFamily="18" charset="2"/>
              </a:rPr>
              <a:t>++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400800" y="990600"/>
            <a:ext cx="636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b="1" baseline="80000">
                <a:solidFill>
                  <a:srgbClr val="FFFF00"/>
                </a:solidFill>
                <a:latin typeface="Symbol" pitchFamily="18" charset="2"/>
              </a:rPr>
              <a:t>o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429000" y="2057400"/>
            <a:ext cx="636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b="1" baseline="80000">
                <a:solidFill>
                  <a:schemeClr val="bg1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657600" y="914400"/>
            <a:ext cx="636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b="1" baseline="80000">
                <a:solidFill>
                  <a:schemeClr val="hlink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781800" y="2057400"/>
            <a:ext cx="72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99CCFF"/>
                </a:solidFill>
                <a:latin typeface="Symbol" pitchFamily="18" charset="2"/>
              </a:rPr>
              <a:t>W</a:t>
            </a:r>
            <a:r>
              <a:rPr lang="en-US" b="1" baseline="74000">
                <a:solidFill>
                  <a:srgbClr val="99CCFF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315200" y="45720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2"/>
                </a:solidFill>
                <a:latin typeface="Symbol" pitchFamily="18" charset="2"/>
              </a:rPr>
              <a:t>K</a:t>
            </a:r>
            <a:r>
              <a:rPr lang="en-US" b="1" baseline="80000">
                <a:solidFill>
                  <a:schemeClr val="bg2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057400" y="3886200"/>
            <a:ext cx="68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Symbol" pitchFamily="18" charset="2"/>
              </a:rPr>
              <a:t>K</a:t>
            </a:r>
            <a:r>
              <a:rPr lang="en-US" b="1" baseline="74000">
                <a:solidFill>
                  <a:srgbClr val="FF0066"/>
                </a:solidFill>
                <a:latin typeface="Symbol" pitchFamily="18" charset="2"/>
              </a:rPr>
              <a:t>0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981200" y="10668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en-US" b="1" baseline="80000">
                <a:solidFill>
                  <a:schemeClr val="bg1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838200" y="5805264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W h a t   a   j u n g l e !</a:t>
            </a:r>
            <a:endParaRPr lang="en-US" sz="6000" b="1" baseline="80000" dirty="0">
              <a:solidFill>
                <a:schemeClr val="accent2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755576" y="1886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68ECA"/>
                </a:solidFill>
                <a:latin typeface="Tahoma" charset="0"/>
              </a:rPr>
              <a:t>From the particle garden to the jungle</a:t>
            </a:r>
            <a:r>
              <a:rPr lang="en-US" sz="2400" dirty="0" smtClean="0">
                <a:solidFill>
                  <a:srgbClr val="368ECA"/>
                </a:solidFill>
                <a:latin typeface="Tahoma" charset="0"/>
              </a:rPr>
              <a:t> </a:t>
            </a:r>
            <a:endParaRPr lang="en-US" sz="2400" dirty="0">
              <a:solidFill>
                <a:srgbClr val="368ECA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0" grpId="0" autoUpdateAnimBg="0"/>
      <p:bldP spid="32781" grpId="0" autoUpdateAnimBg="0"/>
      <p:bldP spid="32782" grpId="0" autoUpdateAnimBg="0"/>
      <p:bldP spid="32783" grpId="0" autoUpdateAnimBg="0"/>
      <p:bldP spid="32784" grpId="0" autoUpdateAnimBg="0"/>
      <p:bldP spid="32785" grpId="0" autoUpdateAnimBg="0"/>
      <p:bldP spid="32786" grpId="0" autoUpdateAnimBg="0"/>
      <p:bldP spid="32787" grpId="0" autoUpdateAnimBg="0"/>
      <p:bldP spid="32788" grpId="0" autoUpdateAnimBg="0"/>
      <p:bldP spid="327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0" name="Picture 14" descr="warning%20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22290" t="3436" b="-166"/>
          <a:stretch>
            <a:fillRect/>
          </a:stretch>
        </p:blipFill>
        <p:spPr bwMode="auto">
          <a:xfrm>
            <a:off x="827584" y="422275"/>
            <a:ext cx="8091488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/>
              <a:t>This journey may change your vision of the Universe. </a:t>
            </a:r>
          </a:p>
          <a:p>
            <a:pPr>
              <a:buFontTx/>
              <a:buNone/>
            </a:pPr>
            <a:r>
              <a:rPr lang="en-GB" sz="2400"/>
              <a:t>What you will hear may alter your perception of reality. </a:t>
            </a:r>
          </a:p>
          <a:p>
            <a:pPr algn="ctr">
              <a:buFontTx/>
              <a:buNone/>
            </a:pPr>
            <a:r>
              <a:rPr lang="en-GB" sz="2400"/>
              <a:t>	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063750" y="5530850"/>
            <a:ext cx="621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2800" b="1" i="1">
                <a:solidFill>
                  <a:srgbClr val="FF0000"/>
                </a:solidFill>
              </a:rPr>
              <a:t>We are entering a Quantum World..</a:t>
            </a:r>
            <a:r>
              <a:rPr lang="en-GB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78000" y="3068638"/>
            <a:ext cx="6278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800" b="1" i="1">
                <a:solidFill>
                  <a:srgbClr val="FF0000"/>
                </a:solidFill>
              </a:rPr>
              <a:t>Stay awake and keep an open mind!</a:t>
            </a:r>
          </a:p>
        </p:txBody>
      </p:sp>
      <p:pic>
        <p:nvPicPr>
          <p:cNvPr id="45068" name="Picture 12" descr="OBI_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813" y="3771900"/>
            <a:ext cx="1501775" cy="138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331640" y="404664"/>
            <a:ext cx="626469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Video CERN: ‘The Standard Model of Particle Physics’</a:t>
            </a:r>
            <a:r>
              <a:rPr lang="en-US" sz="3200" b="1" dirty="0">
                <a:solidFill>
                  <a:srgbClr val="0070C0"/>
                </a:solidFill>
              </a:rPr>
              <a:t> (5.02 </a:t>
            </a:r>
            <a:r>
              <a:rPr lang="en-US" sz="3200" b="1" dirty="0" smtClean="0">
                <a:solidFill>
                  <a:srgbClr val="0070C0"/>
                </a:solidFill>
              </a:rPr>
              <a:t>min)</a:t>
            </a:r>
            <a:r>
              <a:rPr lang="en-US" b="1" dirty="0" smtClean="0"/>
              <a:t>)</a:t>
            </a:r>
            <a:endParaRPr lang="en-GB" dirty="0" smtClean="0"/>
          </a:p>
          <a:p>
            <a:pPr algn="ctr"/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267744" y="2348880"/>
            <a:ext cx="49685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Worksheet</a:t>
            </a:r>
            <a:endParaRPr lang="el-GR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23728" y="1700808"/>
            <a:ext cx="453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https://www.youtube.com/watch?v=V0KjXsGRvoA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1520" y="404664"/>
          <a:ext cx="5040560" cy="4048506"/>
        </p:xfrm>
        <a:graphic>
          <a:graphicData uri="http://schemas.openxmlformats.org/drawingml/2006/table">
            <a:tbl>
              <a:tblPr/>
              <a:tblGrid>
                <a:gridCol w="1440160"/>
                <a:gridCol w="3600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Column 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/>
                          <a:ea typeface="Calibri"/>
                          <a:cs typeface="Times New Roman"/>
                        </a:rPr>
                        <a:t>Column B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100" b="1">
                          <a:latin typeface="Calibri"/>
                          <a:ea typeface="Calibri"/>
                          <a:cs typeface="Times New Roman"/>
                        </a:rPr>
                        <a:t>element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Being an original or primary source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B.         decay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       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ct between bodies of matter and that are mediated by one or more particles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C.     dark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matter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    The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branch of physics that deals with the properties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behavior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ofelementary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particles.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d.      fundamental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4.   A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process in which a particle disappears and in its place different particles appear.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e.     building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blocks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   B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eing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an indication of the future or of future conditions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f.    forces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  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theory of physics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that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attempts to unify the fundamental forces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 matter under one theory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g.     force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carrier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      A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basic element or component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h.     self-consistent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    Any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of four elementary particles that mediate one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the 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four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fundamental forces.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.     predictive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9.   Not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having parts or aspects which are in conflict or 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  <a:hlinkClick r:id="rId2" tooltip="Meaning of contradiction"/>
                        </a:rPr>
                        <a:t>contradiction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with 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  <a:hlinkClick r:id="rId3" tooltip="Meaning of each other"/>
                        </a:rPr>
                        <a:t>each other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j.      particle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physics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10.   The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simplest type of chemical substance.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k.    </a:t>
                      </a:r>
                      <a:r>
                        <a:rPr lang="en-GB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supersymmetry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11.    It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is in space but is not visible to us because it emits no radiation that we can observe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latin typeface="Calibri"/>
                          <a:ea typeface="Calibri"/>
                          <a:cs typeface="Times New Roman"/>
                        </a:rPr>
                        <a:t>l.    Standard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12.      A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theory of fundamental particles and interactions developed by physicists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-87242"/>
            <a:ext cx="4932040" cy="5386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Task 1: Glossary. Match the words in column A wit the definitions in column B</a:t>
            </a:r>
            <a:endParaRPr kumimoji="0" lang="el-G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64088" y="176010"/>
            <a:ext cx="37799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Task 2: Complete the sentences based on the video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The objective of Particle Physics is to understand the ______________________ and ________________ in nature.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beginning...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GB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but a great simplification was made when we realised that all atoms are just made out of three particles, the _________________, the __________________ and the _________________.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But it became much more complicated in the beginning of the 20</a:t>
            </a:r>
            <a:r>
              <a:rPr kumimoji="0" lang="en-GB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century when we found many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many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new particles from ______________________. 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And this was the birth of the __________________________________.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Building the model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In addition to these quarks there’s another set of fundamental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 matter, the so called leptons ....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forces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weak force explains the energy production of the sun and is responsible for the __________________________ beta decay.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The electromagnetic force is responsible for the propagation of __________________ or for the fact that a _____________ can pick up a paper clip.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Higgs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This is a beautiful theory, it is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it is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it is __________________________. 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There’s one last missing piece of this puzzle. It’s the ______________________ of the particle physics.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Beyond the Model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These are things like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__________________, ________________________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 even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________________________________.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5072896"/>
            <a:ext cx="529208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Task 3: Write (T) for true and (F) for false.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Elements are all made of the same atoms.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 atoms are made of three particles.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particles’ properties are things like spin, electrical charge, the mass of the particles and the frequency of the particle.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Leptons are composed of an electron, the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muon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the tau and their neutrinos.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gluon, the force carrier of the strong interaction glues together the quarks in the electrons and it holds the atom together.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Standard Model is a totally complete theory that explains everything about the creation of the world.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404664"/>
            <a:ext cx="554461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‘The Adventure of particles’: Interactive Simulation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hlinkClick r:id="rId2"/>
              </a:rPr>
              <a:t>http://</a:t>
            </a:r>
            <a:r>
              <a:rPr lang="en-GB" sz="2400" b="1" dirty="0" smtClean="0">
                <a:solidFill>
                  <a:srgbClr val="0070C0"/>
                </a:solidFill>
                <a:hlinkClick r:id="rId2"/>
              </a:rPr>
              <a:t>pdg.web.cern.ch/pdg/cpep/startstandard.html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907704" y="2348880"/>
            <a:ext cx="56166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/>
              <a:t> </a:t>
            </a:r>
            <a:r>
              <a:rPr lang="en-GB" dirty="0" smtClean="0"/>
              <a:t> Worksheet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pdg.web.cern.ch/pdg/cpep/images/summ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6048672" cy="209825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547664" y="32849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http://pdg.web.cern.ch/pdg/cpep/summary_inter.html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827584" y="407707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1.Which interactions act on neutrinos? </a:t>
            </a:r>
            <a:endParaRPr lang="el-GR" sz="2800" dirty="0" smtClean="0"/>
          </a:p>
          <a:p>
            <a:r>
              <a:rPr lang="el-GR" sz="2800" dirty="0" smtClean="0"/>
              <a:t>2</a:t>
            </a:r>
            <a:r>
              <a:rPr lang="en-US" sz="2800" dirty="0" smtClean="0"/>
              <a:t>.Which force carriers have not </a:t>
            </a:r>
            <a:r>
              <a:rPr lang="en-US" sz="2800" dirty="0" smtClean="0"/>
              <a:t>been observed</a:t>
            </a:r>
            <a:r>
              <a:rPr lang="en-US" sz="2800" dirty="0" smtClean="0"/>
              <a:t>? </a:t>
            </a:r>
            <a:endParaRPr lang="el-GR" sz="2800" dirty="0" smtClean="0"/>
          </a:p>
          <a:p>
            <a:r>
              <a:rPr lang="el-GR" sz="2800" dirty="0" smtClean="0"/>
              <a:t>3. </a:t>
            </a:r>
            <a:r>
              <a:rPr lang="en-GB" sz="2800" dirty="0" smtClean="0"/>
              <a:t>What does stable matter around us contain?</a:t>
            </a:r>
            <a:endParaRPr lang="en-US" sz="2800" dirty="0"/>
          </a:p>
        </p:txBody>
      </p:sp>
      <p:pic>
        <p:nvPicPr>
          <p:cNvPr id="97284" name="Picture 4" descr="http://pdg.web.cern.ch/pdg/cpep/images/generation_ch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114550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3728" y="4293096"/>
            <a:ext cx="5832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Leptons </a:t>
            </a:r>
            <a:r>
              <a:rPr lang="en-GB" sz="4000" dirty="0" err="1" smtClean="0"/>
              <a:t>vs</a:t>
            </a:r>
            <a:r>
              <a:rPr lang="en-GB" sz="4000" dirty="0" smtClean="0"/>
              <a:t> Quarks</a:t>
            </a:r>
            <a:endParaRPr lang="el-GR" sz="4000" dirty="0"/>
          </a:p>
        </p:txBody>
      </p:sp>
      <p:pic>
        <p:nvPicPr>
          <p:cNvPr id="99332" name="Picture 4" descr="http://www.polk.k12.ga.us/userfiles/59/deb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656421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>
            <a:normAutofit/>
          </a:bodyPr>
          <a:lstStyle/>
          <a:p>
            <a:r>
              <a:rPr lang="en-NZ" sz="2400" b="1" dirty="0" smtClean="0">
                <a:cs typeface="Times New Roman" pitchFamily="18" charset="0"/>
              </a:rPr>
              <a:t>The Particles IN THE Standard Model </a:t>
            </a:r>
            <a:r>
              <a:rPr lang="en-NZ" sz="2400" b="1" dirty="0">
                <a:cs typeface="Times New Roman" pitchFamily="18" charset="0"/>
              </a:rPr>
              <a:t>and their </a:t>
            </a:r>
            <a:r>
              <a:rPr lang="en-NZ" sz="2400" b="1" dirty="0" smtClean="0">
                <a:cs typeface="Times New Roman" pitchFamily="18" charset="0"/>
              </a:rPr>
              <a:t>Properties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3568" y="1484784"/>
            <a:ext cx="784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There are two types of particles that are thought to be </a:t>
            </a:r>
            <a:r>
              <a:rPr lang="en-NZ" sz="2000" b="1" dirty="0" smtClean="0">
                <a:cs typeface="Times New Roman" pitchFamily="18" charset="0"/>
              </a:rPr>
              <a:t>fundamental = </a:t>
            </a:r>
            <a:r>
              <a:rPr lang="en-NZ" sz="2000" dirty="0" smtClean="0">
                <a:cs typeface="Times New Roman" pitchFamily="18" charset="0"/>
              </a:rPr>
              <a:t>cannot </a:t>
            </a:r>
            <a:r>
              <a:rPr lang="en-NZ" sz="2000" dirty="0">
                <a:cs typeface="Times New Roman" pitchFamily="18" charset="0"/>
              </a:rPr>
              <a:t>be broken down into any smaller constituent particles.</a:t>
            </a:r>
            <a:r>
              <a:rPr lang="en-NZ" dirty="0">
                <a:cs typeface="Times New Roman" pitchFamily="18" charset="0"/>
              </a:rPr>
              <a:t> </a:t>
            </a:r>
            <a:endParaRPr lang="en-NZ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NZ" sz="2000" b="1" dirty="0" smtClean="0">
                <a:cs typeface="Times New Roman" pitchFamily="18" charset="0"/>
              </a:rPr>
              <a:t>Leptons,</a:t>
            </a:r>
            <a:r>
              <a:rPr lang="en-NZ" sz="2000" dirty="0" smtClean="0">
                <a:cs typeface="Times New Roman" pitchFamily="18" charset="0"/>
              </a:rPr>
              <a:t> </a:t>
            </a:r>
            <a:r>
              <a:rPr lang="en-GB" sz="2000" b="1" dirty="0" smtClean="0">
                <a:cs typeface="Times New Roman" pitchFamily="18" charset="0"/>
              </a:rPr>
              <a:t>anti-leptons</a:t>
            </a:r>
            <a:r>
              <a:rPr lang="en-GB" sz="2000" b="1" dirty="0" smtClean="0">
                <a:cs typeface="Times New Roman" pitchFamily="18" charset="0"/>
              </a:rPr>
              <a:t>,</a:t>
            </a:r>
            <a:endParaRPr lang="en-NZ" sz="2000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NZ" sz="2000" b="1" dirty="0" smtClean="0">
                <a:cs typeface="Times New Roman" pitchFamily="18" charset="0"/>
              </a:rPr>
              <a:t>Quarks</a:t>
            </a:r>
            <a:r>
              <a:rPr lang="en-GB" sz="2000" b="1" dirty="0" smtClean="0">
                <a:cs typeface="Times New Roman" pitchFamily="18" charset="0"/>
              </a:rPr>
              <a:t>, </a:t>
            </a:r>
            <a:r>
              <a:rPr lang="en-GB" sz="2000" b="1" dirty="0" smtClean="0">
                <a:cs typeface="Times New Roman" pitchFamily="18" charset="0"/>
              </a:rPr>
              <a:t>anti-quarks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7544" y="3284984"/>
            <a:ext cx="81534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However, these can, under the right conditions, be </a:t>
            </a:r>
            <a:r>
              <a:rPr lang="en-NZ" sz="2000" b="1" dirty="0">
                <a:cs typeface="Times New Roman" pitchFamily="18" charset="0"/>
              </a:rPr>
              <a:t>converted into energy</a:t>
            </a:r>
            <a:r>
              <a:rPr lang="en-NZ" sz="2000" dirty="0">
                <a:cs typeface="Times New Roman" pitchFamily="18" charset="0"/>
              </a:rPr>
              <a:t>, or be </a:t>
            </a:r>
            <a:r>
              <a:rPr lang="en-NZ" sz="2000" b="1" dirty="0" smtClean="0">
                <a:cs typeface="Times New Roman" pitchFamily="18" charset="0"/>
              </a:rPr>
              <a:t>formed from bundles of energy</a:t>
            </a:r>
            <a:r>
              <a:rPr lang="en-NZ" sz="2000" dirty="0">
                <a:cs typeface="Times New Roman" pitchFamily="18" charset="0"/>
              </a:rPr>
              <a:t>. Also, the heavier ones can decay into lighter ones, with the </a:t>
            </a:r>
            <a:r>
              <a:rPr lang="en-NZ" sz="2000" dirty="0" smtClean="0">
                <a:cs typeface="Times New Roman" pitchFamily="18" charset="0"/>
              </a:rPr>
              <a:t>release </a:t>
            </a:r>
            <a:r>
              <a:rPr lang="en-NZ" sz="2000" dirty="0">
                <a:cs typeface="Times New Roman" pitchFamily="18" charset="0"/>
              </a:rPr>
              <a:t>of some of their energy.</a:t>
            </a:r>
            <a:r>
              <a:rPr lang="en-NZ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560" y="4581128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As the regions of the universe near us are now in a much lower-energy state than they were shortly after the big bang, </a:t>
            </a:r>
            <a:r>
              <a:rPr lang="en-NZ" sz="2000" b="1" dirty="0">
                <a:cs typeface="Times New Roman" pitchFamily="18" charset="0"/>
              </a:rPr>
              <a:t>only the lightest particles in each family are now very</a:t>
            </a:r>
            <a:r>
              <a:rPr lang="en-NZ" b="1" dirty="0">
                <a:cs typeface="Times New Roman" pitchFamily="18" charset="0"/>
              </a:rPr>
              <a:t> </a:t>
            </a:r>
            <a:r>
              <a:rPr lang="en-NZ" sz="2000" b="1" dirty="0">
                <a:cs typeface="Times New Roman" pitchFamily="18" charset="0"/>
              </a:rPr>
              <a:t>commonly observed.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552" y="5733256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Others can be re-created by high-energy collisions, such as those produced in </a:t>
            </a:r>
            <a:r>
              <a:rPr lang="en-NZ" sz="2000" b="1" dirty="0">
                <a:cs typeface="Times New Roman" pitchFamily="18" charset="0"/>
              </a:rPr>
              <a:t>particle accelerators</a:t>
            </a:r>
            <a:r>
              <a:rPr lang="en-NZ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71600" y="692696"/>
            <a:ext cx="72728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 smtClean="0">
              <a:hlinkClick r:id="rId2"/>
            </a:endParaRPr>
          </a:p>
          <a:p>
            <a:pPr algn="ctr"/>
            <a:r>
              <a:rPr lang="en-GB" u="sng" dirty="0" smtClean="0">
                <a:hlinkClick r:id="rId2"/>
              </a:rPr>
              <a:t>https://www.youtube.com/watch?v=nlv06lSAC7c</a:t>
            </a:r>
            <a:r>
              <a:rPr lang="el-GR" u="sng" dirty="0" smtClean="0"/>
              <a:t> </a:t>
            </a:r>
            <a:r>
              <a:rPr lang="el-GR" u="sng" dirty="0" smtClean="0"/>
              <a:t> </a:t>
            </a:r>
            <a:r>
              <a:rPr lang="en-GB" u="sng" dirty="0" smtClean="0"/>
              <a:t>quarks (3.17)</a:t>
            </a:r>
            <a:endParaRPr lang="en-GB" u="sng" dirty="0" smtClean="0"/>
          </a:p>
          <a:p>
            <a:pPr algn="ctr"/>
            <a:r>
              <a:rPr lang="en-GB" u="sng" dirty="0" smtClean="0">
                <a:hlinkClick r:id="rId3"/>
              </a:rPr>
              <a:t>https://www.youtube.com/watch?v=E99HuhaXO08</a:t>
            </a:r>
            <a:r>
              <a:rPr lang="en-GB" u="sng" dirty="0" smtClean="0"/>
              <a:t> </a:t>
            </a:r>
            <a:r>
              <a:rPr lang="en-GB" u="sng" dirty="0" smtClean="0"/>
              <a:t>leptons (2.31)</a:t>
            </a:r>
            <a:endParaRPr lang="en-GB" u="sng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2053" grpId="0" animBg="1" autoUpdateAnimBg="0"/>
      <p:bldP spid="2055" grpId="0" autoUpdateAnimBg="0"/>
      <p:bldP spid="205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36096" y="1484784"/>
            <a:ext cx="33843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 </a:t>
            </a:r>
            <a:r>
              <a:rPr lang="en-NZ" sz="2400" dirty="0" smtClean="0">
                <a:cs typeface="Times New Roman" pitchFamily="18" charset="0"/>
              </a:rPr>
              <a:t>The </a:t>
            </a:r>
            <a:r>
              <a:rPr lang="en-NZ" sz="2400" dirty="0">
                <a:cs typeface="Times New Roman" pitchFamily="18" charset="0"/>
              </a:rPr>
              <a:t>most familiar member of this group is the </a:t>
            </a:r>
            <a:r>
              <a:rPr lang="en-NZ" sz="2400" b="1" dirty="0">
                <a:cs typeface="Times New Roman" pitchFamily="18" charset="0"/>
              </a:rPr>
              <a:t>electron</a:t>
            </a:r>
            <a:r>
              <a:rPr lang="en-NZ" sz="2400" dirty="0">
                <a:cs typeface="Times New Roman" pitchFamily="18" charset="0"/>
              </a:rPr>
              <a:t>, but there are also similar, heavier (and hence more energetic) particles called the </a:t>
            </a:r>
            <a:r>
              <a:rPr lang="en-NZ" sz="2400" b="1" dirty="0" err="1">
                <a:cs typeface="Times New Roman" pitchFamily="18" charset="0"/>
              </a:rPr>
              <a:t>muon</a:t>
            </a:r>
            <a:r>
              <a:rPr lang="en-NZ" sz="2400" b="1" dirty="0">
                <a:cs typeface="Times New Roman" pitchFamily="18" charset="0"/>
              </a:rPr>
              <a:t> and the tau</a:t>
            </a:r>
            <a:r>
              <a:rPr lang="en-NZ" sz="2400" dirty="0"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</a:t>
            </a:r>
            <a:r>
              <a:rPr lang="en-US" sz="3600" dirty="0"/>
              <a:t>The Leptons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3568" y="4581128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For each one of these, there is a smaller “partner” called a </a:t>
            </a:r>
            <a:r>
              <a:rPr lang="en-NZ" sz="2400" b="1" dirty="0">
                <a:cs typeface="Times New Roman" pitchFamily="18" charset="0"/>
              </a:rPr>
              <a:t>neutrino</a:t>
            </a:r>
            <a:r>
              <a:rPr lang="en-NZ" sz="2400" dirty="0">
                <a:cs typeface="Times New Roman" pitchFamily="18" charset="0"/>
              </a:rPr>
              <a:t> – the </a:t>
            </a:r>
            <a:r>
              <a:rPr lang="en-NZ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electron neutrino, the </a:t>
            </a:r>
            <a:r>
              <a:rPr lang="en-NZ" sz="24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muon</a:t>
            </a:r>
            <a:r>
              <a:rPr lang="en-NZ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neutrino and the tau neutrino</a:t>
            </a:r>
            <a:r>
              <a:rPr lang="en-NZ" sz="2400" dirty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1560" y="5805264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Each of these 6 also has an </a:t>
            </a:r>
            <a:r>
              <a:rPr lang="en-NZ" sz="2400" b="1" dirty="0">
                <a:cs typeface="Times New Roman" pitchFamily="18" charset="0"/>
              </a:rPr>
              <a:t>antiparticle</a:t>
            </a:r>
            <a:r>
              <a:rPr lang="en-NZ" sz="2400" dirty="0">
                <a:cs typeface="Times New Roman" pitchFamily="18" charset="0"/>
              </a:rPr>
              <a:t>, for example, the anti-electron or positron.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4536504" cy="34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nimBg="1" autoUpdateAnimBg="0"/>
      <p:bldP spid="3079" grpId="0" autoUpdateAnimBg="0"/>
      <p:bldP spid="30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09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3600" b="1" dirty="0"/>
              <a:t>Properties of the Leptons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56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The electron, </a:t>
            </a:r>
            <a:r>
              <a:rPr lang="en-NZ" sz="2400" dirty="0" err="1">
                <a:cs typeface="Times New Roman" pitchFamily="18" charset="0"/>
              </a:rPr>
              <a:t>muon</a:t>
            </a:r>
            <a:r>
              <a:rPr lang="en-NZ" sz="2400" dirty="0">
                <a:cs typeface="Times New Roman" pitchFamily="18" charset="0"/>
              </a:rPr>
              <a:t> and tau </a:t>
            </a:r>
            <a:r>
              <a:rPr lang="en-NZ" sz="2400" b="1" dirty="0">
                <a:cs typeface="Times New Roman" pitchFamily="18" charset="0"/>
              </a:rPr>
              <a:t>all have mass</a:t>
            </a:r>
            <a:r>
              <a:rPr lang="en-NZ" sz="2400" dirty="0">
                <a:cs typeface="Times New Roman" pitchFamily="18" charset="0"/>
              </a:rPr>
              <a:t>. The neutrinos have </a:t>
            </a:r>
            <a:r>
              <a:rPr lang="en-NZ" sz="2400" dirty="0" smtClean="0">
                <a:cs typeface="Times New Roman" pitchFamily="18" charset="0"/>
              </a:rPr>
              <a:t>very little </a:t>
            </a:r>
            <a:r>
              <a:rPr lang="en-NZ" sz="2400" dirty="0">
                <a:cs typeface="Times New Roman" pitchFamily="18" charset="0"/>
              </a:rPr>
              <a:t>mass, according to the Standard Model.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3068960"/>
            <a:ext cx="4392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The </a:t>
            </a:r>
            <a:r>
              <a:rPr lang="en-NZ" sz="2400" u="sng" dirty="0">
                <a:cs typeface="Times New Roman" pitchFamily="18" charset="0"/>
              </a:rPr>
              <a:t>electron, </a:t>
            </a:r>
            <a:r>
              <a:rPr lang="en-NZ" sz="2400" u="sng" dirty="0" err="1">
                <a:cs typeface="Times New Roman" pitchFamily="18" charset="0"/>
              </a:rPr>
              <a:t>muon</a:t>
            </a:r>
            <a:r>
              <a:rPr lang="en-NZ" sz="2400" u="sng" dirty="0">
                <a:cs typeface="Times New Roman" pitchFamily="18" charset="0"/>
              </a:rPr>
              <a:t> and tau </a:t>
            </a:r>
            <a:r>
              <a:rPr lang="en-NZ" sz="2400" dirty="0">
                <a:cs typeface="Times New Roman" pitchFamily="18" charset="0"/>
              </a:rPr>
              <a:t>all have electric charges of </a:t>
            </a:r>
            <a:r>
              <a:rPr lang="en-NZ" sz="2400" b="1" dirty="0">
                <a:cs typeface="Times New Roman" pitchFamily="18" charset="0"/>
              </a:rPr>
              <a:t>–1</a:t>
            </a:r>
            <a:r>
              <a:rPr lang="en-NZ" sz="2400" dirty="0">
                <a:cs typeface="Times New Roman" pitchFamily="18" charset="0"/>
              </a:rPr>
              <a:t>, and their </a:t>
            </a:r>
            <a:r>
              <a:rPr lang="en-NZ" sz="2400" u="sng" dirty="0">
                <a:cs typeface="Times New Roman" pitchFamily="18" charset="0"/>
              </a:rPr>
              <a:t>anti-particles </a:t>
            </a:r>
            <a:r>
              <a:rPr lang="en-NZ" sz="2400" dirty="0">
                <a:cs typeface="Times New Roman" pitchFamily="18" charset="0"/>
              </a:rPr>
              <a:t>have electric charges of </a:t>
            </a:r>
            <a:r>
              <a:rPr lang="en-NZ" sz="2400" b="1" dirty="0">
                <a:cs typeface="Times New Roman" pitchFamily="18" charset="0"/>
              </a:rPr>
              <a:t>+1</a:t>
            </a:r>
            <a:r>
              <a:rPr lang="en-NZ" sz="2400" dirty="0">
                <a:cs typeface="Times New Roman" pitchFamily="18" charset="0"/>
              </a:rPr>
              <a:t>. </a:t>
            </a:r>
            <a:r>
              <a:rPr lang="en-NZ" sz="2400" b="1" dirty="0">
                <a:cs typeface="Times New Roman" pitchFamily="18" charset="0"/>
              </a:rPr>
              <a:t>The neutrinos have no electric charge</a:t>
            </a:r>
            <a:r>
              <a:rPr lang="en-NZ" sz="2400" dirty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7584" y="52292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All of the leptons have another property called “spin”. Their spins can be +½ or -½.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4104" name="Picture 8" descr="\\cern.ch\dfs\users\c\charters\Public\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19200"/>
            <a:ext cx="1905000" cy="2171700"/>
          </a:xfrm>
          <a:prstGeom prst="rect">
            <a:avLst/>
          </a:prstGeom>
          <a:noFill/>
        </p:spPr>
      </p:pic>
      <p:pic>
        <p:nvPicPr>
          <p:cNvPr id="4105" name="Picture 9" descr="\\cern.ch\dfs\Users\c\charters\Public\ch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1646238" cy="1863725"/>
          </a:xfrm>
          <a:prstGeom prst="rect">
            <a:avLst/>
          </a:prstGeom>
          <a:noFill/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324600" y="5181600"/>
            <a:ext cx="1143000" cy="1371600"/>
          </a:xfrm>
          <a:prstGeom prst="curvedRightArrow">
            <a:avLst>
              <a:gd name="adj1" fmla="val 24000"/>
              <a:gd name="adj2" fmla="val 4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772400" y="5181600"/>
            <a:ext cx="990600" cy="1371600"/>
          </a:xfrm>
          <a:prstGeom prst="curvedLeftArrow">
            <a:avLst>
              <a:gd name="adj1" fmla="val 27692"/>
              <a:gd name="adj2" fmla="val 553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0" grpId="0" autoUpdateAnimBg="0"/>
      <p:bldP spid="4101" grpId="0" autoUpdateAnimBg="0"/>
      <p:bldP spid="4102" grpId="0" autoUpdateAnimBg="0"/>
      <p:bldP spid="4106" grpId="0" animBg="1"/>
      <p:bldP spid="4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392488" cy="5334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Table of Leptons</a:t>
            </a:r>
          </a:p>
        </p:txBody>
      </p:sp>
      <p:graphicFrame>
        <p:nvGraphicFramePr>
          <p:cNvPr id="61" name="60 - Πίνακας"/>
          <p:cNvGraphicFramePr>
            <a:graphicFrameLocks noGrp="1"/>
          </p:cNvGraphicFramePr>
          <p:nvPr/>
        </p:nvGraphicFramePr>
        <p:xfrm>
          <a:off x="251520" y="836712"/>
          <a:ext cx="424847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224137"/>
                <a:gridCol w="864096"/>
                <a:gridCol w="792087"/>
                <a:gridCol w="1008113"/>
              </a:tblGrid>
              <a:tr h="29763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Lepton</a:t>
                      </a:r>
                      <a:r>
                        <a:rPr lang="en-GB" sz="1600" baseline="0" dirty="0" smtClean="0"/>
                        <a:t> flavour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Symbol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Charge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Mass </a:t>
                      </a:r>
                      <a:r>
                        <a:rPr lang="en-NZ" sz="1600" b="1" dirty="0" smtClean="0">
                          <a:cs typeface="Times New Roman" pitchFamily="18" charset="0"/>
                        </a:rPr>
                        <a:t>(</a:t>
                      </a:r>
                      <a:r>
                        <a:rPr lang="en-NZ" sz="1600" b="1" dirty="0" err="1" smtClean="0">
                          <a:cs typeface="Times New Roman" pitchFamily="18" charset="0"/>
                        </a:rPr>
                        <a:t>MeV</a:t>
                      </a:r>
                      <a:r>
                        <a:rPr lang="en-NZ" sz="1600" b="1" dirty="0" smtClean="0">
                          <a:cs typeface="Times New Roman" pitchFamily="18" charset="0"/>
                        </a:rPr>
                        <a:t>/c</a:t>
                      </a:r>
                      <a:r>
                        <a:rPr lang="en-NZ" sz="1600" b="1" baseline="30000" dirty="0" smtClean="0">
                          <a:cs typeface="Times New Roman" pitchFamily="18" charset="0"/>
                        </a:rPr>
                        <a:t>2)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6328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1st</a:t>
                      </a:r>
                      <a:r>
                        <a:rPr lang="en-GB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Generation</a:t>
                      </a:r>
                    </a:p>
                    <a:p>
                      <a:endParaRPr lang="el-G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Electron</a:t>
                      </a:r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-1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smtClean="0">
                          <a:cs typeface="Times New Roman" pitchFamily="18" charset="0"/>
                        </a:rPr>
                        <a:t>0.511</a:t>
                      </a:r>
                      <a:endParaRPr lang="en-US" b="1" dirty="0" smtClean="0"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633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Electron</a:t>
                      </a:r>
                      <a:r>
                        <a:rPr lang="en-GB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neutrino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baseline="0" dirty="0" smtClean="0"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cs typeface="Times New Roman" pitchFamily="18" charset="0"/>
                        </a:rPr>
                        <a:t> e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&lt;3 </a:t>
                      </a:r>
                      <a:r>
                        <a:rPr lang="en-NZ" b="1" dirty="0" smtClean="0">
                          <a:cs typeface="Times New Roman" pitchFamily="18" charset="0"/>
                        </a:rPr>
                        <a:t>x 10</a:t>
                      </a:r>
                      <a:r>
                        <a:rPr lang="en-NZ" b="1" baseline="30000" dirty="0" smtClean="0">
                          <a:cs typeface="Times New Roman" pitchFamily="18" charset="0"/>
                        </a:rPr>
                        <a:t>-6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633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GB" sz="12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en-GB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Generation </a:t>
                      </a:r>
                      <a:endParaRPr lang="el-G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Muon</a:t>
                      </a:r>
                      <a:endParaRPr lang="en-GB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n-GB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-1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106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633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Muon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neutrino</a:t>
                      </a:r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baseline="0" dirty="0" smtClean="0"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el-GR" sz="1800" b="1" baseline="-30000" dirty="0" smtClean="0">
                          <a:cs typeface="Times New Roman" pitchFamily="18" charset="0"/>
                        </a:rPr>
                        <a:t>μ</a:t>
                      </a:r>
                      <a:r>
                        <a:rPr lang="en-NZ" sz="1800" b="1" baseline="-30000" dirty="0" smtClean="0">
                          <a:cs typeface="Times New Roman" pitchFamily="18" charset="0"/>
                        </a:rPr>
                        <a:t> 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&lt; 0.2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2008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3rd Generation</a:t>
                      </a:r>
                      <a:endParaRPr lang="el-GR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Tau</a:t>
                      </a:r>
                    </a:p>
                    <a:p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-1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1.777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633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Tau neutrino</a:t>
                      </a:r>
                    </a:p>
                    <a:p>
                      <a:endParaRPr lang="el-G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baseline="0" dirty="0" smtClean="0"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el-GR" sz="1800" b="1" baseline="-30000" dirty="0" smtClean="0">
                          <a:cs typeface="Times New Roman" pitchFamily="18" charset="0"/>
                        </a:rPr>
                        <a:t>τ</a:t>
                      </a:r>
                      <a:endParaRPr lang="el-GR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&lt; 20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62 - Πίνακας"/>
          <p:cNvGraphicFramePr>
            <a:graphicFrameLocks noGrp="1"/>
          </p:cNvGraphicFramePr>
          <p:nvPr/>
        </p:nvGraphicFramePr>
        <p:xfrm>
          <a:off x="4499992" y="836712"/>
          <a:ext cx="4320481" cy="440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2"/>
                <a:gridCol w="1244885"/>
                <a:gridCol w="878742"/>
                <a:gridCol w="805512"/>
                <a:gridCol w="1025200"/>
              </a:tblGrid>
              <a:tr h="59544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Lepton</a:t>
                      </a:r>
                      <a:r>
                        <a:rPr lang="en-GB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flavour</a:t>
                      </a:r>
                      <a:endPara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Symbol</a:t>
                      </a:r>
                      <a:endPara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Charge</a:t>
                      </a:r>
                      <a:endPara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Mass </a:t>
                      </a:r>
                      <a:r>
                        <a:rPr lang="en-NZ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(</a:t>
                      </a:r>
                      <a:r>
                        <a:rPr lang="en-NZ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MeV</a:t>
                      </a:r>
                      <a:r>
                        <a:rPr lang="en-NZ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/c</a:t>
                      </a:r>
                      <a:r>
                        <a:rPr lang="en-NZ" sz="16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2)</a:t>
                      </a:r>
                      <a:endPara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120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1st</a:t>
                      </a:r>
                      <a:r>
                        <a:rPr lang="en-GB" sz="1200" b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Generation</a:t>
                      </a:r>
                    </a:p>
                    <a:p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Positron</a:t>
                      </a:r>
                      <a:endParaRPr lang="el-G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0" i="0" kern="12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5812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Electron</a:t>
                      </a:r>
                      <a:r>
                        <a:rPr lang="en-GB" sz="16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antineutrino</a:t>
                      </a:r>
                      <a:endParaRPr lang="el-G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_</a:t>
                      </a:r>
                    </a:p>
                    <a:p>
                      <a:r>
                        <a:rPr lang="el-GR" sz="18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 e 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69126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r>
                        <a:rPr lang="en-GB" sz="1200" b="1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nd</a:t>
                      </a:r>
                      <a:r>
                        <a:rPr lang="en-GB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Generation 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Antimuon</a:t>
                      </a:r>
                      <a:endParaRPr lang="en-GB" sz="1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n-GB" sz="1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μ</a:t>
                      </a:r>
                      <a:r>
                        <a:rPr lang="en-NZ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+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5812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Muon</a:t>
                      </a:r>
                      <a:r>
                        <a:rPr lang="en-GB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antineutrino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l-GR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μ</a:t>
                      </a:r>
                      <a:r>
                        <a:rPr lang="en-NZ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endParaRPr lang="el-GR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95441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3rd Generation</a:t>
                      </a:r>
                      <a:endParaRPr lang="el-GR" sz="12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Antitau</a:t>
                      </a:r>
                      <a:endParaRPr lang="en-GB" sz="16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l-G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 τ</a:t>
                      </a:r>
                      <a:r>
                        <a:rPr lang="en-NZ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+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5812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Tau antineutrino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ν</a:t>
                      </a:r>
                      <a:r>
                        <a:rPr lang="en-NZ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l-GR" sz="1800" b="1" baseline="-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Times New Roman" pitchFamily="18" charset="0"/>
                        </a:rPr>
                        <a:t>τ</a:t>
                      </a:r>
                      <a:endParaRPr lang="el-GR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572000" y="188640"/>
            <a:ext cx="4176464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of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anti-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eptons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6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2.  </a:t>
            </a:r>
            <a:r>
              <a:rPr lang="en-US" sz="3600" dirty="0"/>
              <a:t>The Quarks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552" y="980728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The quarks are not capable of independent existence, and are found only as groups, making up larger particles (called </a:t>
            </a:r>
            <a:r>
              <a:rPr lang="en-NZ" sz="2400" dirty="0" smtClean="0">
                <a:cs typeface="Times New Roman" pitchFamily="18" charset="0"/>
              </a:rPr>
              <a:t>“hadrons”). </a:t>
            </a:r>
            <a:endParaRPr lang="en-US" sz="2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528" y="3581400"/>
            <a:ext cx="5760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cs typeface="Times New Roman" pitchFamily="18" charset="0"/>
              </a:rPr>
              <a:t>The quarks have </a:t>
            </a:r>
            <a:r>
              <a:rPr lang="en-NZ" sz="2400" b="1" dirty="0">
                <a:cs typeface="Times New Roman" pitchFamily="18" charset="0"/>
              </a:rPr>
              <a:t>mass and electric charge. </a:t>
            </a:r>
            <a:r>
              <a:rPr lang="en-NZ" sz="2400" dirty="0">
                <a:cs typeface="Times New Roman" pitchFamily="18" charset="0"/>
              </a:rPr>
              <a:t>The electric charges are either +⅔ or -⅓ for quarks, and -⅔ or +⅓ for the matching anti-quarks.</a:t>
            </a:r>
            <a:endParaRPr lang="en-US" sz="2400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601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There are 6 </a:t>
            </a:r>
            <a:r>
              <a:rPr lang="en-NZ" sz="2000" dirty="0" smtClean="0">
                <a:cs typeface="Times New Roman" pitchFamily="18" charset="0"/>
              </a:rPr>
              <a:t>quarks: </a:t>
            </a:r>
            <a:r>
              <a:rPr lang="en-NZ" sz="2000" b="1" dirty="0" smtClean="0">
                <a:cs typeface="Times New Roman" pitchFamily="18" charset="0"/>
              </a:rPr>
              <a:t>up</a:t>
            </a:r>
            <a:r>
              <a:rPr lang="en-NZ" sz="2000" b="1" dirty="0">
                <a:cs typeface="Times New Roman" pitchFamily="18" charset="0"/>
              </a:rPr>
              <a:t>, down, charm, strange, bottom and top.</a:t>
            </a:r>
            <a:r>
              <a:rPr lang="en-NZ" sz="2000" dirty="0">
                <a:cs typeface="Times New Roman" pitchFamily="18" charset="0"/>
              </a:rPr>
              <a:t> The “everyday” quarks are the up and down quarks. For each quark there is an anti-quark.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5536" y="5373216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>
                <a:cs typeface="Times New Roman" pitchFamily="18" charset="0"/>
              </a:rPr>
              <a:t>They also have spin of  ±½. There is also another property called “colour” charge, which comes in 3 varieties, red, green and blue</a:t>
            </a:r>
            <a:r>
              <a:rPr lang="en-NZ" sz="2000" dirty="0">
                <a:cs typeface="Arial" pitchFamily="34" charset="0"/>
              </a:rPr>
              <a:t>. 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934200" y="129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7239000" y="137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7162800" y="106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83058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8382000" y="129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6858000" y="21336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6858000" y="2590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7620000" y="2133600"/>
            <a:ext cx="457200" cy="457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7543800" y="2743200"/>
            <a:ext cx="3810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8229600" y="2209800"/>
            <a:ext cx="3810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10800000">
            <a:off x="8229600" y="2743200"/>
            <a:ext cx="3810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216" name="Picture 24" descr="\\cern.ch\dfs\users\c\charters\Public\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76600"/>
            <a:ext cx="1003300" cy="1143000"/>
          </a:xfrm>
          <a:prstGeom prst="rect">
            <a:avLst/>
          </a:prstGeom>
          <a:noFill/>
        </p:spPr>
      </p:pic>
      <p:pic>
        <p:nvPicPr>
          <p:cNvPr id="8217" name="Picture 25" descr="\\cern.ch\dfs\Users\c\charters\Public\ch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352800"/>
            <a:ext cx="1009650" cy="1143000"/>
          </a:xfrm>
          <a:prstGeom prst="rect">
            <a:avLst/>
          </a:prstGeom>
          <a:noFill/>
        </p:spPr>
      </p:pic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6477000" y="4724400"/>
            <a:ext cx="381000" cy="609600"/>
          </a:xfrm>
          <a:prstGeom prst="curvedRightArrow">
            <a:avLst>
              <a:gd name="adj1" fmla="val 32000"/>
              <a:gd name="adj2" fmla="val 6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7391400" y="4724400"/>
            <a:ext cx="381000" cy="6858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6324600" y="5486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6400800" y="60198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6858000" y="57150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8001000" y="5943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8001000" y="54102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7543800" y="571500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nimBg="1"/>
      <p:bldP spid="8205" grpId="0" animBg="1"/>
      <p:bldP spid="8206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xabay.com/static/uploads/photo/2015/11/04/20/59/milky-way-1023340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2348880"/>
            <a:ext cx="8532440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What is the universe made of?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Which are the fundamental particles? 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How many different types of matter particles exist?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What are the ‘anti-particles’?</a:t>
            </a:r>
            <a:endParaRPr lang="el-GR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C00000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864096"/>
          </a:xfrm>
          <a:noFill/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Top Mysteries of the Universe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What does C.E.R.N stand for?</a:t>
            </a:r>
          </a:p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What are the goals of </a:t>
            </a: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CERN’s  </a:t>
            </a:r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research</a:t>
            </a: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GB" sz="3600" b="1" dirty="0" smtClean="0">
              <a:solidFill>
                <a:schemeClr val="bg1">
                  <a:lumMod val="95000"/>
                </a:schemeClr>
              </a:solidFill>
              <a:latin typeface="Verdana" pitchFamily="1" charset="0"/>
            </a:endParaRP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392488" cy="5334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Table of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quarks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1" name="60 - Πίνακας"/>
          <p:cNvGraphicFramePr>
            <a:graphicFrameLocks noGrp="1"/>
          </p:cNvGraphicFramePr>
          <p:nvPr/>
        </p:nvGraphicFramePr>
        <p:xfrm>
          <a:off x="251520" y="836712"/>
          <a:ext cx="4248473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080120"/>
                <a:gridCol w="864096"/>
                <a:gridCol w="792088"/>
                <a:gridCol w="1152129"/>
              </a:tblGrid>
              <a:tr h="62411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Quark flavour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Symbol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Charge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Mass </a:t>
                      </a:r>
                      <a:r>
                        <a:rPr lang="en-NZ" sz="1600" b="1" dirty="0" smtClean="0">
                          <a:cs typeface="Times New Roman" pitchFamily="18" charset="0"/>
                        </a:rPr>
                        <a:t>(</a:t>
                      </a:r>
                      <a:r>
                        <a:rPr lang="en-NZ" sz="1600" b="1" dirty="0" err="1" smtClean="0">
                          <a:cs typeface="Times New Roman" pitchFamily="18" charset="0"/>
                        </a:rPr>
                        <a:t>MeV</a:t>
                      </a:r>
                      <a:r>
                        <a:rPr lang="en-NZ" sz="1600" b="1" dirty="0" smtClean="0">
                          <a:cs typeface="Times New Roman" pitchFamily="18" charset="0"/>
                        </a:rPr>
                        <a:t>/c</a:t>
                      </a:r>
                      <a:r>
                        <a:rPr lang="en-NZ" sz="1600" b="1" baseline="30000" dirty="0" smtClean="0">
                          <a:cs typeface="Times New Roman" pitchFamily="18" charset="0"/>
                        </a:rPr>
                        <a:t>2)</a:t>
                      </a:r>
                      <a:endParaRPr lang="el-G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4112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1st</a:t>
                      </a:r>
                      <a:r>
                        <a:rPr lang="en-GB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Generation</a:t>
                      </a:r>
                    </a:p>
                    <a:p>
                      <a:endParaRPr lang="el-G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Up</a:t>
                      </a:r>
                    </a:p>
                    <a:p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+⅔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r>
                        <a:rPr lang="en-N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Down</a:t>
                      </a:r>
                    </a:p>
                    <a:p>
                      <a:endParaRPr lang="en-GB" sz="16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>
                          <a:cs typeface="Times New Roman" pitchFamily="18" charset="0"/>
                        </a:rPr>
                        <a:t>d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-⅓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6,5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2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GB" sz="1200" b="1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en-GB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Generation </a:t>
                      </a:r>
                      <a:endParaRPr lang="el-G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Charm</a:t>
                      </a:r>
                    </a:p>
                    <a:p>
                      <a:endParaRPr lang="en-GB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+⅔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~1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1,5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96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Strange</a:t>
                      </a:r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cs typeface="Times New Roman" pitchFamily="18" charset="0"/>
                        </a:rPr>
                        <a:t>s</a:t>
                      </a:r>
                      <a:r>
                        <a:rPr lang="en-NZ" sz="1800" b="1" baseline="-30000" dirty="0" smtClean="0">
                          <a:cs typeface="Times New Roman" pitchFamily="18" charset="0"/>
                        </a:rPr>
                        <a:t> </a:t>
                      </a:r>
                      <a:endParaRPr lang="el-GR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-⅓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1,250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2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3rd Generation</a:t>
                      </a:r>
                      <a:endParaRPr lang="el-GR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Top</a:t>
                      </a:r>
                    </a:p>
                    <a:p>
                      <a:endParaRPr lang="el-G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+⅔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4,250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96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Bottom</a:t>
                      </a:r>
                      <a:endParaRPr lang="el-G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cs typeface="Times New Roman" pitchFamily="18" charset="0"/>
                        </a:rPr>
                        <a:t>b</a:t>
                      </a:r>
                      <a:endParaRPr lang="el-GR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cs typeface="Times New Roman" pitchFamily="18" charset="0"/>
                        </a:rPr>
                        <a:t>-⅓ </a:t>
                      </a:r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175,000</a:t>
                      </a:r>
                      <a:endParaRPr lang="el-G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572000" y="188640"/>
            <a:ext cx="4176464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of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anti-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quarks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4572000" y="836712"/>
          <a:ext cx="4248473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368152"/>
                <a:gridCol w="576064"/>
                <a:gridCol w="792088"/>
                <a:gridCol w="1152129"/>
              </a:tblGrid>
              <a:tr h="53391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Quark flavour</a:t>
                      </a:r>
                      <a:endParaRPr lang="el-G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Symbol</a:t>
                      </a:r>
                      <a:endParaRPr lang="el-G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Charge</a:t>
                      </a:r>
                      <a:endParaRPr lang="el-G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Mass </a:t>
                      </a:r>
                      <a:r>
                        <a:rPr lang="en-N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(</a:t>
                      </a:r>
                      <a:r>
                        <a:rPr lang="en-NZ" sz="16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MeV</a:t>
                      </a:r>
                      <a:r>
                        <a:rPr lang="en-N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/c</a:t>
                      </a:r>
                      <a:r>
                        <a:rPr lang="en-NZ" sz="1600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2)</a:t>
                      </a:r>
                      <a:endParaRPr lang="el-G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893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1st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Generation</a:t>
                      </a:r>
                    </a:p>
                    <a:p>
                      <a:endParaRPr lang="el-GR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</a:rPr>
                        <a:t>Antiup</a:t>
                      </a: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l-G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en-NZ" sz="18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u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721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err="1" smtClean="0">
                          <a:solidFill>
                            <a:schemeClr val="bg1"/>
                          </a:solidFill>
                        </a:rPr>
                        <a:t>Antidown</a:t>
                      </a:r>
                      <a:endParaRPr lang="en-GB" sz="1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6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</a:p>
                    <a:p>
                      <a:endParaRPr lang="el-G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7210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1200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 Generation </a:t>
                      </a:r>
                      <a:endParaRPr lang="el-GR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Anticharm</a:t>
                      </a:r>
                      <a:endParaRPr lang="en-GB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</a:p>
                    <a:p>
                      <a:endParaRPr lang="el-G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9011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Antistrange</a:t>
                      </a:r>
                      <a:endParaRPr lang="el-GR" sz="1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l-G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</a:p>
                    <a:p>
                      <a:endParaRPr lang="el-G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3915"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3rd Generation</a:t>
                      </a:r>
                      <a:endParaRPr lang="el-GR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Antitop</a:t>
                      </a:r>
                      <a:endParaRPr lang="en-GB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  <a:endParaRPr lang="el-G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9011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Antibottom</a:t>
                      </a:r>
                      <a:endParaRPr lang="el-GR" sz="1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l-G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~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6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95736" y="1628800"/>
            <a:ext cx="583264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Neutrinos</a:t>
            </a:r>
            <a:endParaRPr lang="el-GR" sz="4000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486916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https://www.youtube.com/watch?v=WzHSI-NlYUI</a:t>
            </a:r>
            <a:r>
              <a:rPr lang="el-GR" dirty="0" smtClean="0"/>
              <a:t> -</a:t>
            </a:r>
            <a:r>
              <a:rPr lang="en-US" dirty="0" smtClean="0"/>
              <a:t>Announcement of the Nobel Prize in Physics 2015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n-GB" dirty="0" smtClean="0"/>
              <a:t>0.54/1.18/</a:t>
            </a:r>
            <a:r>
              <a:rPr lang="en-GB" dirty="0" smtClean="0"/>
              <a:t>3.20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580112" y="5013176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3"/>
              </a:rPr>
              <a:t>https://www.youtube.com/watch?v=nkydJXigkRE</a:t>
            </a:r>
            <a:r>
              <a:rPr lang="el-GR" dirty="0" smtClean="0"/>
              <a:t> -</a:t>
            </a:r>
            <a:r>
              <a:rPr lang="fr-FR" dirty="0" err="1" smtClean="0"/>
              <a:t>Why</a:t>
            </a:r>
            <a:r>
              <a:rPr lang="fr-FR" dirty="0" smtClean="0"/>
              <a:t> neutrinos </a:t>
            </a:r>
            <a:r>
              <a:rPr lang="fr-FR" dirty="0" err="1" smtClean="0"/>
              <a:t>matter</a:t>
            </a:r>
            <a:r>
              <a:rPr lang="fr-FR" smtClean="0"/>
              <a:t> (4.40)</a:t>
            </a:r>
            <a:endParaRPr lang="fr-FR" dirty="0" smtClean="0"/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Is the whole Universe made only of quarks and electrons?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i="1">
                <a:solidFill>
                  <a:srgbClr val="FF33CC"/>
                </a:solidFill>
              </a:rPr>
              <a:t>No! There are also neutrinos!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98538" y="2243138"/>
            <a:ext cx="688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Electron, proton and neutrons are rarities! </a:t>
            </a:r>
          </a:p>
          <a:p>
            <a:r>
              <a:rPr lang="en-GB">
                <a:solidFill>
                  <a:schemeClr val="accent2"/>
                </a:solidFill>
              </a:rPr>
              <a:t>For each of them in the Universe there is 1 billion neutrinos </a:t>
            </a:r>
            <a:endParaRPr lang="en-GB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00113" y="3182938"/>
            <a:ext cx="73787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i="1">
                <a:solidFill>
                  <a:srgbClr val="FF0000"/>
                </a:solidFill>
              </a:rPr>
              <a:t>Neutrinos are the most abundant matter-particles in the Universe!</a:t>
            </a:r>
          </a:p>
          <a:p>
            <a:endParaRPr lang="en-GB" sz="2400" b="1" i="1">
              <a:solidFill>
                <a:srgbClr val="FF0000"/>
              </a:solidFill>
            </a:endParaRPr>
          </a:p>
          <a:p>
            <a:pPr lvl="1" algn="l"/>
            <a:endParaRPr lang="en-GB" sz="1800"/>
          </a:p>
          <a:p>
            <a:pPr lvl="1" algn="l"/>
            <a:endParaRPr lang="en-GB" sz="1800"/>
          </a:p>
          <a:p>
            <a:pPr lvl="1" algn="l"/>
            <a:endParaRPr lang="en-GB" sz="1800"/>
          </a:p>
          <a:p>
            <a:pPr lvl="1" algn="l"/>
            <a:endParaRPr lang="en-GB" sz="1800"/>
          </a:p>
          <a:p>
            <a:pPr lvl="1" algn="l"/>
            <a:endParaRPr lang="en-GB" sz="1800"/>
          </a:p>
          <a:p>
            <a:pPr lvl="1" algn="l">
              <a:lnSpc>
                <a:spcPct val="110000"/>
              </a:lnSpc>
            </a:pPr>
            <a:endParaRPr lang="en-GB" sz="2400" i="1">
              <a:solidFill>
                <a:srgbClr val="FF33CC"/>
              </a:solidFill>
            </a:endParaRPr>
          </a:p>
          <a:p>
            <a:endParaRPr lang="en-GB" sz="2400" i="1">
              <a:solidFill>
                <a:srgbClr val="FF33CC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092950" y="1484313"/>
            <a:ext cx="503238" cy="823912"/>
            <a:chOff x="4422" y="935"/>
            <a:chExt cx="363" cy="593"/>
          </a:xfrm>
        </p:grpSpPr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4422" y="935"/>
              <a:ext cx="362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4800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38931" name="Oval 19"/>
            <p:cNvSpPr>
              <a:spLocks noChangeArrowheads="1"/>
            </p:cNvSpPr>
            <p:nvPr/>
          </p:nvSpPr>
          <p:spPr bwMode="auto">
            <a:xfrm>
              <a:off x="4422" y="1071"/>
              <a:ext cx="363" cy="363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4872038" y="4362450"/>
            <a:ext cx="1497012" cy="13700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 typeface="Symbol" pitchFamily="18" charset="2"/>
              <a:buNone/>
            </a:pPr>
            <a:endParaRPr lang="en-GB" sz="1400">
              <a:solidFill>
                <a:srgbClr val="FF0000"/>
              </a:solidFill>
              <a:latin typeface="Symbol" pitchFamily="18" charset="2"/>
            </a:endParaRP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 n n n n n nnnnnnnn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 nn n n nn n nnnnnnn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n nn nn nn n n n n n 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 nn n n nn n nnnnnn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n nn nn nn nnnnnnn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nn nn n nnn nnnnnnn</a:t>
            </a:r>
          </a:p>
          <a:p>
            <a:pPr algn="l">
              <a:buFont typeface="Symbol" pitchFamily="18" charset="2"/>
              <a:buNone/>
            </a:pPr>
            <a:r>
              <a:rPr lang="en-GB" sz="900">
                <a:solidFill>
                  <a:srgbClr val="FF0000"/>
                </a:solidFill>
                <a:latin typeface="Symbol" pitchFamily="18" charset="2"/>
              </a:rPr>
              <a:t>nn nn n nnn nnnnnnn</a:t>
            </a:r>
          </a:p>
          <a:p>
            <a:pPr algn="l">
              <a:buFont typeface="Symbol" pitchFamily="18" charset="2"/>
              <a:buNone/>
            </a:pPr>
            <a:endParaRPr lang="en-GB" sz="140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6464300" y="4373563"/>
            <a:ext cx="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6550025" y="4611688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1 cm</a:t>
            </a:r>
            <a:endParaRPr lang="en-GB" baseline="30000"/>
          </a:p>
        </p:txBody>
      </p:sp>
      <p:sp>
        <p:nvSpPr>
          <p:cNvPr id="38950" name="AutoShape 38"/>
          <p:cNvSpPr>
            <a:spLocks noChangeArrowheads="1"/>
          </p:cNvSpPr>
          <p:nvPr/>
        </p:nvSpPr>
        <p:spPr bwMode="auto">
          <a:xfrm>
            <a:off x="476250" y="3646488"/>
            <a:ext cx="4322763" cy="2730500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1412875" y="4465638"/>
            <a:ext cx="2757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2"/>
                </a:solidFill>
              </a:rPr>
              <a:t> Within each cm</a:t>
            </a:r>
            <a:r>
              <a:rPr lang="en-GB" baseline="30000">
                <a:solidFill>
                  <a:schemeClr val="tx2"/>
                </a:solidFill>
              </a:rPr>
              <a:t>3</a:t>
            </a:r>
            <a:r>
              <a:rPr lang="en-GB">
                <a:solidFill>
                  <a:schemeClr val="tx2"/>
                </a:solidFill>
              </a:rPr>
              <a:t> of </a:t>
            </a:r>
          </a:p>
          <a:p>
            <a:pPr algn="l"/>
            <a:r>
              <a:rPr lang="en-GB">
                <a:solidFill>
                  <a:schemeClr val="tx2"/>
                </a:solidFill>
              </a:rPr>
              <a:t>space: ~300 neutrinos </a:t>
            </a:r>
          </a:p>
          <a:p>
            <a:pPr algn="l"/>
            <a:r>
              <a:rPr lang="en-GB">
                <a:solidFill>
                  <a:schemeClr val="tx2"/>
                </a:solidFill>
              </a:rPr>
              <a:t>from Big Bang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046413" y="5918200"/>
            <a:ext cx="5102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accent2"/>
                </a:solidFill>
              </a:rPr>
              <a:t>Neutrinos are everywhere!</a:t>
            </a:r>
          </a:p>
          <a:p>
            <a:pPr algn="l"/>
            <a:r>
              <a:rPr lang="en-GB">
                <a:solidFill>
                  <a:schemeClr val="accent2"/>
                </a:solidFill>
              </a:rPr>
              <a:t>in the outer space, on Earth,  in our bodies..</a:t>
            </a: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094163" y="5075238"/>
            <a:ext cx="636587" cy="936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837113" y="5857875"/>
            <a:ext cx="113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6073775" y="5478463"/>
            <a:ext cx="344488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6262688" y="5541963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1 cm</a:t>
            </a:r>
            <a:endParaRPr lang="en-GB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>
                <a:solidFill>
                  <a:srgbClr val="FF33CC"/>
                </a:solidFill>
              </a:rPr>
              <a:t> </a:t>
            </a:r>
            <a:r>
              <a:rPr lang="en-GB">
                <a:solidFill>
                  <a:srgbClr val="FF33CC"/>
                </a:solidFill>
              </a:rPr>
              <a:t>Neutrinos get under your skin!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26000" y="2151063"/>
            <a:ext cx="431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lang="en-GB">
                <a:solidFill>
                  <a:srgbClr val="FF0000"/>
                </a:solidFill>
              </a:rPr>
              <a:t>Within your body at any instant: roughly 30 million neutrinos from the Big Bang </a:t>
            </a:r>
          </a:p>
          <a:p>
            <a:pPr lvl="1" algn="l">
              <a:buFontTx/>
              <a:buChar char="•"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90550" y="4943475"/>
            <a:ext cx="55070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i="1">
              <a:solidFill>
                <a:schemeClr val="accent2"/>
              </a:solidFill>
            </a:endParaRPr>
          </a:p>
          <a:p>
            <a:r>
              <a:rPr lang="en-GB" sz="2400" i="1">
                <a:solidFill>
                  <a:schemeClr val="accent2"/>
                </a:solidFill>
              </a:rPr>
              <a:t>No worries! </a:t>
            </a:r>
          </a:p>
          <a:p>
            <a:r>
              <a:rPr lang="en-GB" sz="2400" i="1">
                <a:solidFill>
                  <a:schemeClr val="accent2"/>
                </a:solidFill>
              </a:rPr>
              <a:t>Neutrinos do not harm us. </a:t>
            </a:r>
          </a:p>
          <a:p>
            <a:r>
              <a:rPr lang="en-GB" sz="2400" i="1">
                <a:solidFill>
                  <a:schemeClr val="accent2"/>
                </a:solidFill>
              </a:rPr>
              <a:t>Our bodies are transparent to neutrinos</a:t>
            </a:r>
          </a:p>
          <a:p>
            <a:endParaRPr lang="en-GB" sz="2400" i="1">
              <a:solidFill>
                <a:schemeClr val="accent2"/>
              </a:solidFill>
            </a:endParaRPr>
          </a:p>
        </p:txBody>
      </p:sp>
      <p:pic>
        <p:nvPicPr>
          <p:cNvPr id="39965" name="Picture 29" descr="MCj02511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035300"/>
            <a:ext cx="3013075" cy="2992438"/>
          </a:xfrm>
          <a:prstGeom prst="rect">
            <a:avLst/>
          </a:prstGeom>
          <a:noFill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74663" y="1349375"/>
            <a:ext cx="6408737" cy="3917950"/>
            <a:chOff x="299" y="850"/>
            <a:chExt cx="4037" cy="2468"/>
          </a:xfrm>
        </p:grpSpPr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388" y="2093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l-GR" sz="1800"/>
            </a:p>
          </p:txBody>
        </p:sp>
        <p:pic>
          <p:nvPicPr>
            <p:cNvPr id="39968" name="Picture 32" descr="MCj042981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" y="1867"/>
              <a:ext cx="771" cy="680"/>
            </a:xfrm>
            <a:prstGeom prst="rect">
              <a:avLst/>
            </a:prstGeom>
            <a:noFill/>
          </p:spPr>
        </p:pic>
        <p:sp>
          <p:nvSpPr>
            <p:cNvPr id="39969" name="Line 33"/>
            <p:cNvSpPr>
              <a:spLocks noChangeShapeType="1"/>
            </p:cNvSpPr>
            <p:nvPr/>
          </p:nvSpPr>
          <p:spPr bwMode="auto">
            <a:xfrm>
              <a:off x="1116" y="2184"/>
              <a:ext cx="3175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0" name="Text Box 34"/>
            <p:cNvSpPr txBox="1">
              <a:spLocks noChangeArrowheads="1"/>
            </p:cNvSpPr>
            <p:nvPr/>
          </p:nvSpPr>
          <p:spPr bwMode="auto">
            <a:xfrm>
              <a:off x="1041" y="2670"/>
              <a:ext cx="17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FF0000"/>
                  </a:solidFill>
                  <a:latin typeface="Symbol" pitchFamily="18" charset="2"/>
                </a:rPr>
                <a:t>10</a:t>
              </a:r>
              <a:r>
                <a:rPr lang="en-GB" sz="1800" b="1" baseline="30000">
                  <a:solidFill>
                    <a:srgbClr val="FF0000"/>
                  </a:solidFill>
                </a:rPr>
                <a:t>14</a:t>
              </a:r>
              <a:r>
                <a:rPr lang="en-GB" sz="1800" b="1">
                  <a:solidFill>
                    <a:srgbClr val="FF0000"/>
                  </a:solidFill>
                </a:rPr>
                <a:t> neutrinos </a:t>
              </a:r>
            </a:p>
            <a:p>
              <a:r>
                <a:rPr lang="en-GB" sz="1800" b="1">
                  <a:solidFill>
                    <a:srgbClr val="FF0000"/>
                  </a:solidFill>
                </a:rPr>
                <a:t>per second from Sun</a:t>
              </a:r>
            </a:p>
            <a:p>
              <a:r>
                <a:rPr lang="en-GB" sz="1800" b="1">
                  <a:solidFill>
                    <a:srgbClr val="FF0000"/>
                  </a:solidFill>
                </a:rPr>
                <a:t>are zipping through you </a:t>
              </a:r>
            </a:p>
          </p:txBody>
        </p: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934" y="2456"/>
              <a:ext cx="91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 flipH="1">
              <a:off x="299" y="2411"/>
              <a:ext cx="363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3" name="Line 37"/>
            <p:cNvSpPr>
              <a:spLocks noChangeShapeType="1"/>
            </p:cNvSpPr>
            <p:nvPr/>
          </p:nvSpPr>
          <p:spPr bwMode="auto">
            <a:xfrm flipH="1">
              <a:off x="617" y="2502"/>
              <a:ext cx="136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1116" y="2366"/>
              <a:ext cx="317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1116" y="2139"/>
              <a:ext cx="322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070" y="2229"/>
              <a:ext cx="2858" cy="10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117" y="2427"/>
              <a:ext cx="317" cy="519"/>
              <a:chOff x="4422" y="935"/>
              <a:chExt cx="363" cy="593"/>
            </a:xfrm>
          </p:grpSpPr>
          <p:sp>
            <p:nvSpPr>
              <p:cNvPr id="39978" name="Text Box 42"/>
              <p:cNvSpPr txBox="1">
                <a:spLocks noChangeArrowheads="1"/>
              </p:cNvSpPr>
              <p:nvPr/>
            </p:nvSpPr>
            <p:spPr bwMode="auto">
              <a:xfrm>
                <a:off x="4422" y="935"/>
                <a:ext cx="362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480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4422" y="1071"/>
                <a:ext cx="363" cy="363"/>
              </a:xfrm>
              <a:prstGeom prst="ellips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494" y="850"/>
              <a:ext cx="2640" cy="8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algn="l">
                <a:spcBef>
                  <a:spcPct val="20000"/>
                </a:spcBef>
              </a:pPr>
              <a:r>
                <a:rPr lang="en-GB">
                  <a:solidFill>
                    <a:srgbClr val="000050"/>
                  </a:solidFill>
                </a:rPr>
                <a:t>Every cm</a:t>
              </a:r>
              <a:r>
                <a:rPr lang="en-GB" baseline="30000">
                  <a:solidFill>
                    <a:srgbClr val="000050"/>
                  </a:solidFill>
                </a:rPr>
                <a:t>2</a:t>
              </a:r>
              <a:r>
                <a:rPr lang="en-GB">
                  <a:solidFill>
                    <a:srgbClr val="000050"/>
                  </a:solidFill>
                </a:rPr>
                <a:t> of Earth surface is crossed every second by more than 10 billion (10</a:t>
              </a:r>
              <a:r>
                <a:rPr lang="en-GB" baseline="30000">
                  <a:solidFill>
                    <a:srgbClr val="000050"/>
                  </a:solidFill>
                </a:rPr>
                <a:t>10</a:t>
              </a:r>
              <a:r>
                <a:rPr lang="en-GB">
                  <a:solidFill>
                    <a:srgbClr val="000050"/>
                  </a:solidFill>
                </a:rPr>
                <a:t>) neutrinos produced in the Sun 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particles of ordinary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en-GB" sz="1800"/>
          </a:p>
          <a:p>
            <a:pPr>
              <a:buFontTx/>
              <a:buNone/>
            </a:pPr>
            <a:endParaRPr lang="en-GB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03575" y="1844675"/>
            <a:ext cx="2376488" cy="2376488"/>
            <a:chOff x="340" y="935"/>
            <a:chExt cx="1497" cy="1497"/>
          </a:xfrm>
        </p:grpSpPr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340" y="935"/>
              <a:ext cx="1497" cy="14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567" y="1207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n</a:t>
              </a:r>
              <a:r>
                <a:rPr lang="en-GB" sz="36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e</a:t>
              </a: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567" y="1842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GB" sz="4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1247" y="1207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auto">
            <a:xfrm>
              <a:off x="1247" y="1842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</a:p>
          </p:txBody>
        </p:sp>
        <p:sp>
          <p:nvSpPr>
            <p:cNvPr id="9257" name="Text Box 41"/>
            <p:cNvSpPr txBox="1">
              <a:spLocks noChangeArrowheads="1"/>
            </p:cNvSpPr>
            <p:nvPr/>
          </p:nvSpPr>
          <p:spPr bwMode="auto">
            <a:xfrm>
              <a:off x="1427" y="1661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/>
                <a:t>-1/3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1437" y="981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/>
                <a:t>+2/3</a:t>
              </a:r>
            </a:p>
          </p:txBody>
        </p:sp>
      </p:grp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3995738" y="1838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0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3995738" y="30241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3257550" y="183832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charge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52663" y="4699000"/>
            <a:ext cx="4384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All stable matter around us</a:t>
            </a:r>
          </a:p>
          <a:p>
            <a:r>
              <a:rPr lang="en-GB">
                <a:solidFill>
                  <a:schemeClr val="accent2"/>
                </a:solidFill>
              </a:rPr>
              <a:t>can be described using </a:t>
            </a:r>
          </a:p>
          <a:p>
            <a:r>
              <a:rPr lang="en-GB">
                <a:solidFill>
                  <a:schemeClr val="accent2"/>
                </a:solidFill>
              </a:rPr>
              <a:t>electrons, neutrinos, u and d “quarks”</a:t>
            </a:r>
          </a:p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5795963" y="2492375"/>
            <a:ext cx="1181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Quarks:</a:t>
            </a:r>
          </a:p>
          <a:p>
            <a:pPr algn="l"/>
            <a:r>
              <a:rPr lang="en-GB" sz="1800" b="1"/>
              <a:t>u = up</a:t>
            </a:r>
          </a:p>
          <a:p>
            <a:pPr algn="l"/>
            <a:r>
              <a:rPr lang="en-GB" sz="1800" b="1"/>
              <a:t>d = down</a:t>
            </a:r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H="1" flipV="1">
            <a:off x="5292725" y="2709863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H="1">
            <a:off x="5364163" y="29972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V="1">
            <a:off x="3132138" y="27813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3132138" y="2997200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1258888" y="2492375"/>
            <a:ext cx="1460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Leptons:</a:t>
            </a:r>
          </a:p>
          <a:p>
            <a:pPr algn="l"/>
            <a:r>
              <a:rPr lang="en-GB" sz="1800" b="1">
                <a:latin typeface="Symbol" pitchFamily="18" charset="2"/>
              </a:rPr>
              <a:t>n = </a:t>
            </a:r>
            <a:r>
              <a:rPr lang="en-GB" sz="1800" b="1"/>
              <a:t>neutrino</a:t>
            </a:r>
          </a:p>
          <a:p>
            <a:pPr algn="l"/>
            <a:r>
              <a:rPr lang="en-GB" sz="1800" b="1"/>
              <a:t>e = 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011863" y="1866900"/>
            <a:ext cx="2376487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276600" y="1874838"/>
            <a:ext cx="2376488" cy="2376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/>
              <a:t>3 Families (or Generations)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36963" y="2306638"/>
            <a:ext cx="1655762" cy="1584325"/>
            <a:chOff x="2155" y="2069"/>
            <a:chExt cx="1043" cy="998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155" y="2069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n</a:t>
              </a:r>
              <a:r>
                <a:rPr lang="en-GB" sz="36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155" y="2704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GB" sz="4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2835" y="2069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2835" y="2704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00788" y="2300288"/>
            <a:ext cx="1655762" cy="1584325"/>
            <a:chOff x="2155" y="2069"/>
            <a:chExt cx="1043" cy="998"/>
          </a:xfrm>
        </p:grpSpPr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2155" y="2069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n</a:t>
              </a:r>
              <a:r>
                <a:rPr lang="en-GB" sz="36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t</a:t>
              </a:r>
              <a:endParaRPr lang="en-GB" sz="36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2155" y="2704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t</a:t>
              </a:r>
              <a:r>
                <a:rPr lang="en-GB" sz="4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2835" y="2069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2835" y="2704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</p:grp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827088" y="42449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Ordinary matter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563938" y="4244975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Cosmic rays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516688" y="4238625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Accelerators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9750" y="1508125"/>
            <a:ext cx="1677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1</a:t>
            </a:r>
            <a:r>
              <a:rPr lang="en-GB" sz="1800" b="1" baseline="30000"/>
              <a:t>st</a:t>
            </a:r>
            <a:r>
              <a:rPr lang="en-GB" sz="1800" b="1"/>
              <a:t> generation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276600" y="1508125"/>
            <a:ext cx="170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2</a:t>
            </a:r>
            <a:r>
              <a:rPr lang="en-GB" sz="1800" b="1" baseline="30000"/>
              <a:t>nd </a:t>
            </a:r>
            <a:r>
              <a:rPr lang="en-GB" sz="1800" b="1"/>
              <a:t>generation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011863" y="1508125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3</a:t>
            </a:r>
            <a:r>
              <a:rPr lang="en-GB" sz="1800" b="1" baseline="30000"/>
              <a:t>rd</a:t>
            </a:r>
            <a:r>
              <a:rPr lang="en-GB" sz="1800" b="1"/>
              <a:t> generation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979613" y="4676775"/>
            <a:ext cx="549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b="1" i="1"/>
              <a:t>3 generations in everything similar but the mass 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7810500" y="309245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-1/3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5076825" y="302736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-1/3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076825" y="20193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+2/3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7812088" y="1939925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+2/3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39750" y="1868488"/>
            <a:ext cx="2376488" cy="2376487"/>
            <a:chOff x="340" y="935"/>
            <a:chExt cx="1497" cy="1497"/>
          </a:xfrm>
        </p:grpSpPr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340" y="935"/>
              <a:ext cx="1497" cy="14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567" y="1207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n</a:t>
              </a:r>
              <a:r>
                <a:rPr lang="en-GB" sz="36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e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567" y="1842"/>
              <a:ext cx="363" cy="36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GB" sz="4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1247" y="1207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247" y="1842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1427" y="1661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/>
                <a:t>-1/3</a:t>
              </a:r>
            </a:p>
          </p:txBody>
        </p:sp>
        <p:sp>
          <p:nvSpPr>
            <p:cNvPr id="10300" name="Text Box 60"/>
            <p:cNvSpPr txBox="1">
              <a:spLocks noChangeArrowheads="1"/>
            </p:cNvSpPr>
            <p:nvPr/>
          </p:nvSpPr>
          <p:spPr bwMode="auto">
            <a:xfrm>
              <a:off x="1437" y="981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/>
                <a:t>+2/3</a:t>
              </a:r>
            </a:p>
          </p:txBody>
        </p:sp>
      </p:grp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1031875" y="5395913"/>
            <a:ext cx="7472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i="1">
                <a:solidFill>
                  <a:schemeClr val="accent2"/>
                </a:solidFill>
              </a:rPr>
              <a:t>We believe these to be the fundamental </a:t>
            </a:r>
          </a:p>
          <a:p>
            <a:r>
              <a:rPr lang="en-GB" sz="2400" b="1" i="1">
                <a:solidFill>
                  <a:schemeClr val="accent2"/>
                </a:solidFill>
              </a:rPr>
              <a:t>building blocks of matter</a:t>
            </a: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1331913" y="30210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</a:t>
            </a: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4067175" y="30210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6804025" y="30924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-1</a:t>
            </a: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4067175" y="2012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0</a:t>
            </a: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6732588" y="2012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0</a:t>
            </a:r>
          </a:p>
        </p:txBody>
      </p:sp>
      <p:sp>
        <p:nvSpPr>
          <p:cNvPr id="10321" name="Text Box 81"/>
          <p:cNvSpPr txBox="1">
            <a:spLocks noChangeArrowheads="1"/>
          </p:cNvSpPr>
          <p:nvPr/>
        </p:nvSpPr>
        <p:spPr bwMode="auto">
          <a:xfrm>
            <a:off x="1331913" y="2005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74638"/>
            <a:ext cx="8229600" cy="1143000"/>
          </a:xfrm>
        </p:spPr>
        <p:txBody>
          <a:bodyPr/>
          <a:lstStyle/>
          <a:p>
            <a:r>
              <a:rPr lang="en-GB"/>
              <a:t>Quark masses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idx="1"/>
          </p:nvPr>
        </p:nvGraphicFramePr>
        <p:xfrm>
          <a:off x="631825" y="1249363"/>
          <a:ext cx="6657975" cy="4745037"/>
        </p:xfrm>
        <a:graphic>
          <a:graphicData uri="http://schemas.openxmlformats.org/presentationml/2006/ole">
            <p:oleObj spid="_x0000_s75778" name="Chart" r:id="rId3" imgW="6629478" imgH="4724378" progId="MSGraph.Chart.8">
              <p:embed followColorScheme="full"/>
            </p:oleObj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728913" y="4217988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33CC"/>
                </a:solidFill>
              </a:rPr>
              <a:t>0.003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89313" y="422275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33CC"/>
                </a:solidFill>
              </a:rPr>
              <a:t>0.006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040188" y="4227513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33CC"/>
                </a:solidFill>
              </a:rPr>
              <a:t>0.095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748213" y="42433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33CC"/>
                </a:solidFill>
              </a:rPr>
              <a:t>1.2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280025" y="416718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rgbClr val="FF33CC"/>
                </a:solidFill>
              </a:rPr>
              <a:t>4.5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621463" y="1860550"/>
            <a:ext cx="221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FF0000"/>
                </a:solidFill>
              </a:rPr>
              <a:t>Top</a:t>
            </a:r>
          </a:p>
          <a:p>
            <a:pPr algn="l"/>
            <a:r>
              <a:rPr lang="en-GB">
                <a:solidFill>
                  <a:srgbClr val="FF0000"/>
                </a:solidFill>
              </a:rPr>
              <a:t>(discovered 1995)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665788" y="1184275"/>
            <a:ext cx="118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FF33CC"/>
                </a:solidFill>
              </a:rPr>
              <a:t>175 GeV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232025" y="2032000"/>
            <a:ext cx="351790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E= mc</a:t>
            </a:r>
            <a:r>
              <a:rPr lang="en-GB" sz="1800" baseline="30000"/>
              <a:t>2</a:t>
            </a:r>
          </a:p>
          <a:p>
            <a:r>
              <a:rPr lang="en-GB" sz="1800"/>
              <a:t>1 proton mass ~ 1GeV (10</a:t>
            </a:r>
            <a:r>
              <a:rPr lang="en-GB" sz="1800" baseline="30000"/>
              <a:t>-27</a:t>
            </a:r>
            <a:r>
              <a:rPr lang="en-GB" sz="1800"/>
              <a:t> Kg)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366838" y="6000750"/>
            <a:ext cx="570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/>
              <a:t>The mass grows larger in each successive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r>
              <a:rPr lang="en-US" sz="4000" dirty="0">
                <a:solidFill>
                  <a:srgbClr val="368ECA"/>
                </a:solidFill>
              </a:rPr>
              <a:t>Top quark discovery (</a:t>
            </a:r>
            <a:r>
              <a:rPr lang="en-US" sz="4000" dirty="0" err="1">
                <a:solidFill>
                  <a:srgbClr val="368ECA"/>
                </a:solidFill>
              </a:rPr>
              <a:t>Fermilab</a:t>
            </a:r>
            <a:r>
              <a:rPr lang="en-US" sz="4000" dirty="0">
                <a:solidFill>
                  <a:srgbClr val="368ECA"/>
                </a:solidFill>
              </a:rPr>
              <a:t> 1995)</a:t>
            </a:r>
          </a:p>
        </p:txBody>
      </p:sp>
      <p:pic>
        <p:nvPicPr>
          <p:cNvPr id="174084" name="Picture 4" descr="top_produc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219200"/>
            <a:ext cx="4751388" cy="5105400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7" name="Picture 29" descr="166623main_p0701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0" y="2279650"/>
            <a:ext cx="4870450" cy="3895725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>
                <a:solidFill>
                  <a:schemeClr val="bg1"/>
                </a:solidFill>
              </a:rPr>
              <a:t>Another open question:</a:t>
            </a:r>
            <a:r>
              <a:rPr lang="en-GB" sz="4000">
                <a:solidFill>
                  <a:schemeClr val="bg1"/>
                </a:solidFill>
              </a:rPr>
              <a:t> </a:t>
            </a:r>
            <a:br>
              <a:rPr lang="en-GB" sz="4000">
                <a:solidFill>
                  <a:schemeClr val="bg1"/>
                </a:solidFill>
              </a:rPr>
            </a:br>
            <a:r>
              <a:rPr lang="en-GB" sz="4000">
                <a:solidFill>
                  <a:schemeClr val="bg1"/>
                </a:solidFill>
              </a:rPr>
              <a:t>What is the Dark Matter?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179512" y="1484784"/>
            <a:ext cx="8815388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bg1"/>
                </a:solidFill>
              </a:rPr>
              <a:t>Astronomical observations have shown that “observable” mass represent less than 4% of the Universe!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What is dark matter?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We don’t really know …</a:t>
            </a:r>
            <a:endParaRPr lang="en-US" sz="1800" dirty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Perhaps partially composed of neutrinos, or possibly </a:t>
            </a:r>
            <a:r>
              <a:rPr lang="en-US" sz="1800" dirty="0" err="1">
                <a:solidFill>
                  <a:schemeClr val="bg1"/>
                </a:solidFill>
              </a:rPr>
              <a:t>neutralinos</a:t>
            </a:r>
            <a:r>
              <a:rPr lang="en-US" sz="1800" dirty="0">
                <a:solidFill>
                  <a:schemeClr val="bg1"/>
                </a:solidFill>
              </a:rPr>
              <a:t> particles predicted by super-symmetric theories beyond the Standard Model? 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362450" y="25320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Dark Matter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1958975" y="2538413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Visible Matter</a:t>
            </a: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6516216" y="2996952"/>
            <a:ext cx="23733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</a:rPr>
              <a:t>False-</a:t>
            </a:r>
            <a:r>
              <a:rPr lang="en-GB" sz="1600" dirty="0" err="1">
                <a:solidFill>
                  <a:schemeClr val="bg1"/>
                </a:solidFill>
              </a:rPr>
              <a:t>color</a:t>
            </a:r>
            <a:r>
              <a:rPr lang="en-GB" sz="1600" dirty="0">
                <a:solidFill>
                  <a:schemeClr val="bg1"/>
                </a:solidFill>
              </a:rPr>
              <a:t> images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</a:rPr>
              <a:t>The brightness of clumps 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</a:rPr>
              <a:t>corresponds to the </a:t>
            </a:r>
          </a:p>
          <a:p>
            <a:pPr algn="l"/>
            <a:r>
              <a:rPr lang="en-GB" sz="1600" b="1" dirty="0">
                <a:solidFill>
                  <a:srgbClr val="FF0000"/>
                </a:solidFill>
                <a:hlinkClick r:id="rId3"/>
                <a:hlinkMouseOver r:id="rId4" action="ppaction://hlinkfile"/>
              </a:rPr>
              <a:t>density</a:t>
            </a:r>
            <a:r>
              <a:rPr lang="en-GB" sz="1600" dirty="0">
                <a:solidFill>
                  <a:schemeClr val="bg1"/>
                </a:solidFill>
              </a:rPr>
              <a:t> of mass.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neusun1_sup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113"/>
            <a:ext cx="6983412" cy="6846887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Neutrinos do matter to us:</a:t>
            </a:r>
            <a:br>
              <a:rPr lang="en-GB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If there were no neutrinos </a:t>
            </a:r>
            <a:b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the sun would not shine!</a:t>
            </a:r>
            <a:b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954588"/>
            <a:ext cx="5065713" cy="1293812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03263" y="1073150"/>
            <a:ext cx="7502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GB">
                <a:solidFill>
                  <a:schemeClr val="bg1"/>
                </a:solidFill>
              </a:rPr>
              <a:t> Almost no interactions (only weak)</a:t>
            </a:r>
          </a:p>
          <a:p>
            <a:pPr lvl="2" algn="l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1"/>
                </a:solidFill>
              </a:rPr>
              <a:t> Can cross light-years of material without being affected</a:t>
            </a:r>
          </a:p>
          <a:p>
            <a:pPr lvl="2" algn="l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bg1"/>
                </a:solidFill>
              </a:rPr>
              <a:t> Can travel from the most remote corners of the Universe bringing information from the origin of space and time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133600" y="180975"/>
            <a:ext cx="4752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Puzzling neutrinos</a:t>
            </a:r>
            <a:br>
              <a:rPr lang="en-GB" sz="4400">
                <a:solidFill>
                  <a:schemeClr val="bg1"/>
                </a:solidFill>
              </a:rPr>
            </a:br>
            <a:endParaRPr lang="en-GB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4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6309320"/>
            <a:ext cx="5832648" cy="5486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i="1" dirty="0" smtClean="0">
                <a:solidFill>
                  <a:schemeClr val="bg1"/>
                </a:solidFill>
                <a:hlinkClick r:id="rId4"/>
              </a:rPr>
              <a:t>http://popplet.com/app/#/3092760</a:t>
            </a:r>
            <a:endParaRPr lang="fr-FR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251520" y="188640"/>
            <a:ext cx="8568952" cy="1152128"/>
          </a:xfrm>
          <a:prstGeom prst="ellipse">
            <a:avLst/>
          </a:prstGeom>
          <a:solidFill>
            <a:schemeClr val="tx1"/>
          </a:solidFill>
          <a:ln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is the universe made of?</a:t>
            </a:r>
            <a:r>
              <a:rPr lang="en-GB" sz="2800" b="1" dirty="0" smtClean="0"/>
              <a:t> OR </a:t>
            </a:r>
          </a:p>
          <a:p>
            <a:pPr algn="ctr"/>
            <a:r>
              <a:rPr lang="en-GB" sz="2800" b="1" dirty="0" smtClean="0"/>
              <a:t>Which are the fundamental particles? </a:t>
            </a:r>
            <a:endParaRPr lang="en-GB" sz="2800" dirty="0" smtClean="0"/>
          </a:p>
        </p:txBody>
      </p:sp>
      <p:pic>
        <p:nvPicPr>
          <p:cNvPr id="1028" name="Picture 4" descr="http://lazerbrody.typepad.com/.a/6a00d8345263cd69e20128768d8af1970c-800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24944"/>
            <a:ext cx="2883024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homest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776288"/>
            <a:ext cx="3957637" cy="50673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R. Davis</a:t>
            </a:r>
            <a:r>
              <a:rPr lang="en-GB" sz="4000" dirty="0">
                <a:solidFill>
                  <a:schemeClr val="bg1"/>
                </a:solidFill>
              </a:rPr>
              <a:t>: </a:t>
            </a:r>
            <a:r>
              <a:rPr lang="en-GB" sz="3600" dirty="0">
                <a:solidFill>
                  <a:schemeClr val="bg1"/>
                </a:solidFill>
              </a:rPr>
              <a:t>measuring the solar neutrino flux in a gold mine in South Dakota for 30 years (1969-1999)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484313" y="5875338"/>
            <a:ext cx="731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bg1"/>
                </a:solidFill>
              </a:rPr>
              <a:t>…and observing only 1/3 of the expected flux!! Why?</a:t>
            </a:r>
          </a:p>
        </p:txBody>
      </p:sp>
      <p:pic>
        <p:nvPicPr>
          <p:cNvPr id="69639" name="Picture 7" descr="ray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925" y="2420938"/>
            <a:ext cx="1849438" cy="2484437"/>
          </a:xfrm>
          <a:prstGeom prst="rect">
            <a:avLst/>
          </a:prstGeom>
          <a:noFill/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813550" y="4854575"/>
            <a:ext cx="1784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800" i="1">
                <a:solidFill>
                  <a:schemeClr val="bg1"/>
                </a:solidFill>
              </a:rPr>
              <a:t>R. Davis</a:t>
            </a:r>
          </a:p>
          <a:p>
            <a:pPr algn="l"/>
            <a:r>
              <a:rPr lang="en-GB" sz="1800" i="1">
                <a:solidFill>
                  <a:schemeClr val="bg1"/>
                </a:solidFill>
              </a:rPr>
              <a:t>Solar neutrinos </a:t>
            </a:r>
          </a:p>
          <a:p>
            <a:pPr algn="l"/>
            <a:r>
              <a:rPr lang="en-GB" sz="1800" i="1">
                <a:solidFill>
                  <a:schemeClr val="bg1"/>
                </a:solidFill>
              </a:rPr>
              <a:t>pioneer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1879600"/>
            <a:ext cx="44196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20" name="Picture 36" descr="MCj04125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3387725"/>
            <a:ext cx="1000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Neutrino oscillations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8513" y="1281113"/>
            <a:ext cx="422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If you let the neutrino travel enough,</a:t>
            </a:r>
          </a:p>
          <a:p>
            <a:r>
              <a:rPr lang="en-GB" i="1"/>
              <a:t> it can change its flavour!  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96913" y="1830388"/>
            <a:ext cx="55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GB">
                <a:solidFill>
                  <a:srgbClr val="66FF66"/>
                </a:solidFill>
                <a:latin typeface="Arial Black" pitchFamily="34" charset="0"/>
                <a:sym typeface="Symbol" pitchFamily="18" charset="2"/>
              </a:rPr>
              <a:t></a:t>
            </a:r>
            <a:r>
              <a:rPr kumimoji="1" lang="en-GB" baseline="-25000">
                <a:solidFill>
                  <a:srgbClr val="66FF66"/>
                </a:solidFill>
                <a:latin typeface="Symbol" pitchFamily="18" charset="2"/>
                <a:sym typeface="Symbol" pitchFamily="18" charset="2"/>
              </a:rPr>
              <a:t>m</a:t>
            </a:r>
            <a:endParaRPr kumimoji="1" lang="en-GB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96913" y="2808288"/>
            <a:ext cx="55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GB">
                <a:latin typeface="Arial Black" pitchFamily="34" charset="0"/>
                <a:sym typeface="Symbol" pitchFamily="18" charset="2"/>
              </a:rPr>
              <a:t></a:t>
            </a:r>
            <a:r>
              <a:rPr kumimoji="1" lang="en-GB" baseline="-25000">
                <a:latin typeface="Symbol" pitchFamily="18" charset="2"/>
                <a:sym typeface="Symbol" pitchFamily="18" charset="2"/>
              </a:rPr>
              <a:t>t</a:t>
            </a:r>
            <a:endParaRPr kumimoji="1" lang="en-GB">
              <a:solidFill>
                <a:schemeClr val="accent1"/>
              </a:solidFill>
              <a:latin typeface="Symbol" pitchFamily="18" charset="2"/>
            </a:endParaRPr>
          </a:p>
        </p:txBody>
      </p:sp>
      <p:pic>
        <p:nvPicPr>
          <p:cNvPr id="42018" name="Picture 34" descr="MCj041251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638" y="3402013"/>
            <a:ext cx="1000125" cy="1655762"/>
          </a:xfrm>
          <a:prstGeom prst="rect">
            <a:avLst/>
          </a:prstGeom>
          <a:noFill/>
        </p:spPr>
      </p:pic>
      <p:pic>
        <p:nvPicPr>
          <p:cNvPr id="42023" name="Picture 39" descr="MCj041251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863" y="3416300"/>
            <a:ext cx="1000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0" name="Picture 46" descr="icecre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282575"/>
            <a:ext cx="2578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7215188" y="457200"/>
            <a:ext cx="40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GB" b="1" baseline="-2500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6569075" y="627063"/>
            <a:ext cx="41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GB" b="1" baseline="-25000">
                <a:solidFill>
                  <a:schemeClr val="bg1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7783513" y="636588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GB" baseline="-25000">
                <a:solidFill>
                  <a:schemeClr val="bg1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5897563" y="4138613"/>
            <a:ext cx="293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a huge neutrino detector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in the right place exists!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960563" y="5064125"/>
            <a:ext cx="1985962" cy="1793875"/>
            <a:chOff x="1235" y="3190"/>
            <a:chExt cx="1251" cy="1130"/>
          </a:xfrm>
        </p:grpSpPr>
        <p:pic>
          <p:nvPicPr>
            <p:cNvPr id="42040" name="Picture 56" descr="sk_build01"/>
            <p:cNvPicPr>
              <a:picLocks noChangeAspect="1" noChangeArrowheads="1"/>
            </p:cNvPicPr>
            <p:nvPr/>
          </p:nvPicPr>
          <p:blipFill>
            <a:blip r:embed="rId7" cstate="print"/>
            <a:srcRect l="8153" t="2489" r="48026" b="9599"/>
            <a:stretch>
              <a:fillRect/>
            </a:stretch>
          </p:blipFill>
          <p:spPr bwMode="auto">
            <a:xfrm>
              <a:off x="1647" y="3296"/>
              <a:ext cx="712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1" name="Text Box 57"/>
            <p:cNvSpPr txBox="1">
              <a:spLocks noChangeArrowheads="1"/>
            </p:cNvSpPr>
            <p:nvPr/>
          </p:nvSpPr>
          <p:spPr bwMode="auto">
            <a:xfrm>
              <a:off x="1235" y="3708"/>
              <a:ext cx="1251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A detector here </a:t>
              </a:r>
            </a:p>
            <a:p>
              <a:pPr algn="l"/>
              <a:r>
                <a:rPr lang="en-GB" sz="1600"/>
                <a:t>does not see any </a:t>
              </a:r>
              <a:r>
                <a:rPr lang="en-GB" sz="1600">
                  <a:latin typeface="Symbol" pitchFamily="18" charset="2"/>
                </a:rPr>
                <a:t>n</a:t>
              </a:r>
              <a:r>
                <a:rPr lang="en-GB" sz="1600" baseline="-25000">
                  <a:latin typeface="Symbol" pitchFamily="18" charset="2"/>
                </a:rPr>
                <a:t>m</a:t>
              </a:r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 flipH="1" flipV="1">
              <a:off x="1994" y="3190"/>
              <a:ext cx="8" cy="1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5753100" y="2251075"/>
            <a:ext cx="3390900" cy="4606925"/>
            <a:chOff x="3624" y="1418"/>
            <a:chExt cx="2136" cy="2902"/>
          </a:xfrm>
        </p:grpSpPr>
        <p:pic>
          <p:nvPicPr>
            <p:cNvPr id="42044" name="Picture 60" descr="sep2h-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4" y="1418"/>
              <a:ext cx="1937" cy="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5" name="Text Box 61"/>
            <p:cNvSpPr txBox="1">
              <a:spLocks noChangeArrowheads="1"/>
            </p:cNvSpPr>
            <p:nvPr/>
          </p:nvSpPr>
          <p:spPr bwMode="auto">
            <a:xfrm>
              <a:off x="3751" y="3836"/>
              <a:ext cx="200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Kamioka Observatory, ICRR (Institute for </a:t>
              </a:r>
            </a:p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Cosmic Ray Research),</a:t>
              </a:r>
            </a:p>
            <a:p>
              <a:pPr algn="l"/>
              <a:r>
                <a:rPr lang="en-US" sz="1200" b="1">
                  <a:solidFill>
                    <a:schemeClr val="bg1"/>
                  </a:solidFill>
                </a:rPr>
                <a:t> The University of Tokyo</a:t>
              </a:r>
            </a:p>
          </p:txBody>
        </p:sp>
        <p:sp>
          <p:nvSpPr>
            <p:cNvPr id="42046" name="Text Box 62"/>
            <p:cNvSpPr txBox="1">
              <a:spLocks noChangeArrowheads="1"/>
            </p:cNvSpPr>
            <p:nvPr/>
          </p:nvSpPr>
          <p:spPr bwMode="auto">
            <a:xfrm>
              <a:off x="3715" y="2607"/>
              <a:ext cx="18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a huge neutrino detector </a:t>
              </a:r>
            </a:p>
            <a:p>
              <a:r>
                <a:rPr lang="en-GB">
                  <a:solidFill>
                    <a:schemeClr val="bg1"/>
                  </a:solidFill>
                </a:rPr>
                <a:t>exists!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070350" y="5080000"/>
            <a:ext cx="1641475" cy="1778000"/>
            <a:chOff x="2564" y="3200"/>
            <a:chExt cx="1034" cy="1120"/>
          </a:xfrm>
        </p:grpSpPr>
        <p:pic>
          <p:nvPicPr>
            <p:cNvPr id="42047" name="Picture 63" descr="sk_build01"/>
            <p:cNvPicPr>
              <a:picLocks noChangeAspect="1" noChangeArrowheads="1"/>
            </p:cNvPicPr>
            <p:nvPr/>
          </p:nvPicPr>
          <p:blipFill>
            <a:blip r:embed="rId7" cstate="print"/>
            <a:srcRect l="8153" t="2489" r="48026" b="9599"/>
            <a:stretch>
              <a:fillRect/>
            </a:stretch>
          </p:blipFill>
          <p:spPr bwMode="auto">
            <a:xfrm>
              <a:off x="2869" y="3296"/>
              <a:ext cx="712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50" name="Text Box 66"/>
            <p:cNvSpPr txBox="1">
              <a:spLocks noChangeArrowheads="1"/>
            </p:cNvSpPr>
            <p:nvPr/>
          </p:nvSpPr>
          <p:spPr bwMode="auto">
            <a:xfrm>
              <a:off x="2564" y="3703"/>
              <a:ext cx="103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600"/>
                <a:t>A detector here </a:t>
              </a:r>
            </a:p>
            <a:p>
              <a:pPr algn="l"/>
              <a:r>
                <a:rPr lang="en-GB" sz="1600"/>
                <a:t>sees all </a:t>
              </a:r>
              <a:r>
                <a:rPr lang="en-GB" sz="1600">
                  <a:latin typeface="Symbol" pitchFamily="18" charset="2"/>
                </a:rPr>
                <a:t>n</a:t>
              </a:r>
              <a:r>
                <a:rPr lang="en-GB" sz="1600" baseline="-25000">
                  <a:latin typeface="Symbol" pitchFamily="18" charset="2"/>
                </a:rPr>
                <a:t>m</a:t>
              </a:r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 flipH="1" flipV="1">
              <a:off x="3215" y="3200"/>
              <a:ext cx="8" cy="1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22882 -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79278E-6 L 0.21406 3.79278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8613" name="Picture 5" descr="cernbub2_7-04"/>
          <p:cNvPicPr>
            <a:picLocks noChangeAspect="1" noChangeArrowheads="1"/>
          </p:cNvPicPr>
          <p:nvPr/>
        </p:nvPicPr>
        <p:blipFill>
          <a:blip r:embed="rId2" cstate="print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earth-and-atm-neutrino"/>
          <p:cNvPicPr>
            <a:picLocks noChangeAspect="1" noChangeArrowheads="1"/>
          </p:cNvPicPr>
          <p:nvPr/>
        </p:nvPicPr>
        <p:blipFill>
          <a:blip r:embed="rId3" cstate="print"/>
          <a:srcRect t="12296" b="16205"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00025" y="219075"/>
            <a:ext cx="9070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bg1"/>
                </a:solidFill>
              </a:rPr>
              <a:t>in the Kamioka mine in Japan </a:t>
            </a:r>
          </a:p>
          <a:p>
            <a:pPr algn="l"/>
            <a:r>
              <a:rPr lang="en-GB" sz="2400">
                <a:solidFill>
                  <a:schemeClr val="bg1"/>
                </a:solidFill>
              </a:rPr>
              <a:t>SuperKamiokande is measuring neutrinos born in the atmosphere</a:t>
            </a:r>
          </a:p>
          <a:p>
            <a:pPr algn="l"/>
            <a:r>
              <a:rPr lang="en-GB" sz="2400">
                <a:solidFill>
                  <a:schemeClr val="bg1"/>
                </a:solidFill>
              </a:rPr>
              <a:t>above the detector..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203325" y="3894138"/>
            <a:ext cx="776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800" b="1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GB" sz="2800" b="1" baseline="-2500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GB" sz="2800" b="1">
                <a:solidFill>
                  <a:srgbClr val="FFFF00"/>
                </a:solidFill>
              </a:rPr>
              <a:t> flux from below only ½ of flux from above!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175000" y="1373188"/>
            <a:ext cx="1373188" cy="3857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692150" y="6318250"/>
            <a:ext cx="422275" cy="5397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279525" y="5886450"/>
            <a:ext cx="7824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>
                <a:solidFill>
                  <a:schemeClr val="bg1"/>
                </a:solidFill>
              </a:rPr>
              <a:t>..and below the detector (on the other side of the Earth!!)</a:t>
            </a:r>
          </a:p>
          <a:p>
            <a:pPr algn="l"/>
            <a:r>
              <a:rPr lang="en-GB" sz="2400">
                <a:solidFill>
                  <a:schemeClr val="bg1"/>
                </a:solidFill>
              </a:rPr>
              <a:t>Total neutrino flux from below = total flux from above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Discovery of neutrino oscillation Super-Kamiokande (1998)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625600"/>
            <a:ext cx="40386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74725" y="5516563"/>
            <a:ext cx="5091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0066"/>
                </a:solidFill>
              </a:rPr>
              <a:t>Half of the </a:t>
            </a:r>
            <a:r>
              <a:rPr lang="en-US" sz="3200">
                <a:solidFill>
                  <a:srgbClr val="FF0066"/>
                </a:solidFill>
                <a:latin typeface="Symbol" pitchFamily="18" charset="2"/>
              </a:rPr>
              <a:t>n</a:t>
            </a:r>
            <a:r>
              <a:rPr lang="en-US" sz="3200" baseline="-25000">
                <a:solidFill>
                  <a:srgbClr val="FF0066"/>
                </a:solidFill>
                <a:latin typeface="Symbol" pitchFamily="18" charset="2"/>
              </a:rPr>
              <a:t>m</a:t>
            </a:r>
            <a:r>
              <a:rPr lang="en-US" sz="3200">
                <a:solidFill>
                  <a:srgbClr val="FF0066"/>
                </a:solidFill>
              </a:rPr>
              <a:t> are lost! </a:t>
            </a:r>
          </a:p>
          <a:p>
            <a:pPr algn="l"/>
            <a:r>
              <a:rPr lang="en-US" sz="3200">
                <a:solidFill>
                  <a:srgbClr val="FF0066"/>
                </a:solidFill>
              </a:rPr>
              <a:t>Oscillated to undetected </a:t>
            </a:r>
            <a:r>
              <a:rPr lang="en-US" sz="3200">
                <a:solidFill>
                  <a:srgbClr val="FF0066"/>
                </a:solidFill>
                <a:latin typeface="Symbol" pitchFamily="18" charset="2"/>
              </a:rPr>
              <a:t>n</a:t>
            </a:r>
            <a:r>
              <a:rPr lang="en-US" sz="3200" baseline="-25000">
                <a:solidFill>
                  <a:srgbClr val="FF0066"/>
                </a:solidFill>
                <a:latin typeface="Symbol" pitchFamily="18" charset="2"/>
              </a:rPr>
              <a:t>t</a:t>
            </a:r>
            <a:r>
              <a:rPr lang="en-US" sz="3200">
                <a:solidFill>
                  <a:srgbClr val="FF0066"/>
                </a:solidFill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78450" y="1638300"/>
            <a:ext cx="3049588" cy="3751263"/>
            <a:chOff x="3839" y="1460"/>
            <a:chExt cx="1921" cy="2363"/>
          </a:xfrm>
        </p:grpSpPr>
        <p:pic>
          <p:nvPicPr>
            <p:cNvPr id="73735" name="Picture 7" descr="koshi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2" y="1460"/>
              <a:ext cx="1215" cy="1333"/>
            </a:xfrm>
            <a:prstGeom prst="rect">
              <a:avLst/>
            </a:prstGeom>
            <a:noFill/>
          </p:spPr>
        </p:pic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3839" y="2845"/>
              <a:ext cx="1921" cy="97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2002 Nobel Prize</a:t>
              </a:r>
            </a:p>
            <a:p>
              <a:pPr algn="l"/>
              <a:r>
                <a:rPr lang="en-US" sz="2400"/>
                <a:t>Koshiba  </a:t>
              </a:r>
            </a:p>
            <a:p>
              <a:pPr algn="l"/>
              <a:r>
                <a:rPr lang="en-US" sz="2400"/>
                <a:t>(superK Spokesman)</a:t>
              </a:r>
            </a:p>
            <a:p>
              <a:pPr algn="l"/>
              <a:r>
                <a:rPr lang="en-US" sz="2400"/>
                <a:t>shared with Davis</a:t>
              </a:r>
            </a:p>
          </p:txBody>
        </p:sp>
      </p:grp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670050" y="43942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Up-going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427413" y="43386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Down-going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086100" y="1712913"/>
            <a:ext cx="0" cy="317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have we learnt?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 A number of surprising things:</a:t>
            </a:r>
          </a:p>
          <a:p>
            <a:pPr lvl="1"/>
            <a:r>
              <a:rPr lang="en-GB" sz="2400"/>
              <a:t>A limited number of </a:t>
            </a:r>
            <a:r>
              <a:rPr lang="en-GB" sz="2400">
                <a:solidFill>
                  <a:srgbClr val="FF0000"/>
                </a:solidFill>
              </a:rPr>
              <a:t>forces and matter particles</a:t>
            </a:r>
            <a:r>
              <a:rPr lang="en-GB" sz="2400"/>
              <a:t> describe all the Universe we know about;</a:t>
            </a:r>
          </a:p>
          <a:p>
            <a:pPr lvl="1"/>
            <a:r>
              <a:rPr lang="en-GB" sz="2400"/>
              <a:t>A theory of the interactions of matter with forces called the </a:t>
            </a:r>
            <a:r>
              <a:rPr lang="en-GB" sz="2400">
                <a:solidFill>
                  <a:srgbClr val="FF0000"/>
                </a:solidFill>
              </a:rPr>
              <a:t>Standard Model</a:t>
            </a:r>
            <a:r>
              <a:rPr lang="en-GB" sz="2400"/>
              <a:t> describes successfully  the phenomena of the subatomic world; </a:t>
            </a:r>
          </a:p>
          <a:p>
            <a:pPr lvl="1"/>
            <a:r>
              <a:rPr lang="en-GB" sz="2400"/>
              <a:t>There are evidences that there is lot more that we do not know about and our research should find: such as the </a:t>
            </a:r>
            <a:r>
              <a:rPr lang="en-GB" sz="2400">
                <a:solidFill>
                  <a:srgbClr val="FF0000"/>
                </a:solidFill>
              </a:rPr>
              <a:t>missing anti-matter</a:t>
            </a:r>
            <a:r>
              <a:rPr lang="en-GB" sz="2400"/>
              <a:t>, </a:t>
            </a:r>
            <a:r>
              <a:rPr lang="en-GB" sz="2400">
                <a:solidFill>
                  <a:srgbClr val="FF0000"/>
                </a:solidFill>
              </a:rPr>
              <a:t>dark matter</a:t>
            </a:r>
            <a:r>
              <a:rPr lang="en-GB" sz="2400"/>
              <a:t>, </a:t>
            </a:r>
            <a:r>
              <a:rPr lang="en-GB" sz="2400">
                <a:solidFill>
                  <a:srgbClr val="FF0000"/>
                </a:solidFill>
              </a:rPr>
              <a:t>puzzling neutrino </a:t>
            </a:r>
            <a:r>
              <a:rPr lang="en-GB" sz="2400"/>
              <a:t>properties, but also the Standard Model key-vault ..the </a:t>
            </a:r>
            <a:r>
              <a:rPr lang="en-GB" sz="2400">
                <a:solidFill>
                  <a:srgbClr val="FF0000"/>
                </a:solidFill>
              </a:rPr>
              <a:t>Higgs</a:t>
            </a:r>
            <a:r>
              <a:rPr lang="en-GB" sz="2400"/>
              <a:t>!</a:t>
            </a:r>
          </a:p>
          <a:p>
            <a:pPr lvl="1"/>
            <a:endParaRPr lang="en-GB" sz="2400"/>
          </a:p>
          <a:p>
            <a:pPr lvl="1">
              <a:buFontTx/>
              <a:buNone/>
            </a:pPr>
            <a:endParaRPr lang="en-GB" sz="2400"/>
          </a:p>
          <a:p>
            <a:pPr lvl="1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21363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68ECA"/>
                </a:solidFill>
              </a:rPr>
              <a:t>TOMORROW</a:t>
            </a:r>
          </a:p>
          <a:p>
            <a:endParaRPr lang="en-US" dirty="0" smtClean="0">
              <a:solidFill>
                <a:srgbClr val="368ECA"/>
              </a:solidFill>
            </a:endParaRPr>
          </a:p>
          <a:p>
            <a:endParaRPr lang="en-US" dirty="0" smtClean="0">
              <a:solidFill>
                <a:srgbClr val="368ECA"/>
              </a:solidFill>
            </a:endParaRPr>
          </a:p>
          <a:p>
            <a:r>
              <a:rPr lang="en-US" dirty="0" smtClean="0">
                <a:solidFill>
                  <a:srgbClr val="368ECA"/>
                </a:solidFill>
              </a:rPr>
              <a:t>There are no theoretical reasons for the quarks to be the final elementary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68ECA"/>
                </a:solidFill>
              </a:rPr>
              <a:t>particles. </a:t>
            </a:r>
          </a:p>
          <a:p>
            <a:r>
              <a:rPr lang="en-US" dirty="0" smtClean="0">
                <a:solidFill>
                  <a:srgbClr val="368ECA"/>
                </a:solidFill>
              </a:rPr>
              <a:t>The electron is still being probed, in search of an internal structure.</a:t>
            </a:r>
          </a:p>
          <a:p>
            <a:r>
              <a:rPr lang="en-US" dirty="0" smtClean="0">
                <a:solidFill>
                  <a:srgbClr val="368ECA"/>
                </a:solidFill>
              </a:rPr>
              <a:t>New accelerators (LHC) will provide higher energies to explore yet uncharted territories (“small Big Bangs”) and maybe discover new particles (Higgs Boson). The Higgs is predicted by the Standard Model.</a:t>
            </a:r>
            <a:endParaRPr lang="en-US" dirty="0">
              <a:solidFill>
                <a:srgbClr val="368EC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764705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68ECA"/>
                </a:solidFill>
              </a:rPr>
              <a:t>A particle is fundamental = elementary if it has </a:t>
            </a:r>
            <a:r>
              <a:rPr lang="en-US" sz="2400" b="1" dirty="0" smtClean="0">
                <a:solidFill>
                  <a:srgbClr val="368ECA"/>
                </a:solidFill>
              </a:rPr>
              <a:t>no inner structure </a:t>
            </a:r>
            <a:r>
              <a:rPr lang="en-US" sz="2400" dirty="0" smtClean="0">
                <a:solidFill>
                  <a:srgbClr val="368ECA"/>
                </a:solidFill>
              </a:rPr>
              <a:t>(</a:t>
            </a:r>
            <a:r>
              <a:rPr lang="en-US" sz="2400" dirty="0" err="1" smtClean="0">
                <a:solidFill>
                  <a:srgbClr val="368ECA"/>
                </a:solidFill>
              </a:rPr>
              <a:t>i.e</a:t>
            </a:r>
            <a:r>
              <a:rPr lang="en-US" sz="2400" dirty="0" smtClean="0">
                <a:solidFill>
                  <a:srgbClr val="368ECA"/>
                </a:solidFill>
              </a:rPr>
              <a:t> not “made” of some even smaller entities).</a:t>
            </a:r>
            <a:endParaRPr lang="en-US" sz="2400" dirty="0">
              <a:solidFill>
                <a:srgbClr val="368ECA"/>
              </a:solidFill>
            </a:endParaRPr>
          </a:p>
        </p:txBody>
      </p:sp>
      <p:pic>
        <p:nvPicPr>
          <p:cNvPr id="50178" name="Picture 2" descr="http://cdn.meme.am/instances/500x/57538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Universe made of?</a:t>
            </a:r>
            <a:br>
              <a:rPr lang="en-GB" dirty="0" smtClean="0"/>
            </a:br>
            <a:r>
              <a:rPr lang="en-GB" sz="3100" dirty="0" smtClean="0"/>
              <a:t>BRAINSTORMING</a:t>
            </a:r>
            <a:endParaRPr lang="el-GR" sz="31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67544" y="1484784"/>
          <a:ext cx="2314600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3563888" y="1484784"/>
          <a:ext cx="2375247" cy="2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7 - Θέση περιεχομένου"/>
          <p:cNvGraphicFramePr>
            <a:graphicFrameLocks/>
          </p:cNvGraphicFramePr>
          <p:nvPr/>
        </p:nvGraphicFramePr>
        <p:xfrm>
          <a:off x="6588224" y="1628800"/>
          <a:ext cx="2375247" cy="2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7 - Θέση περιεχομένου"/>
          <p:cNvGraphicFramePr>
            <a:graphicFrameLocks/>
          </p:cNvGraphicFramePr>
          <p:nvPr/>
        </p:nvGraphicFramePr>
        <p:xfrm>
          <a:off x="467544" y="4365104"/>
          <a:ext cx="2375247" cy="2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7 - Θέση περιεχομένου"/>
          <p:cNvGraphicFramePr>
            <a:graphicFrameLocks/>
          </p:cNvGraphicFramePr>
          <p:nvPr/>
        </p:nvGraphicFramePr>
        <p:xfrm>
          <a:off x="3707904" y="4365104"/>
          <a:ext cx="2375247" cy="2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7 - Θέση περιεχομένου"/>
          <p:cNvGraphicFramePr>
            <a:graphicFrameLocks/>
          </p:cNvGraphicFramePr>
          <p:nvPr/>
        </p:nvGraphicFramePr>
        <p:xfrm>
          <a:off x="6444208" y="4365104"/>
          <a:ext cx="2375247" cy="2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6804248" y="10527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755576" y="4221088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6948264" y="414908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3851920" y="414908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3779912" y="10527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611560" y="10527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-2559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One of the primary goals in modern physics is to answer the question "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What is the Universe made of?"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Often that question reduces to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"What is matter and what holds it together?“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This continues the line of investigation started by Democritus, Dalton and Rutherford.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187624" y="2276872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68ECA"/>
                </a:solidFill>
                <a:latin typeface="Tahoma" charset="0"/>
              </a:rPr>
              <a:t>Which particles were considered elementary throughout History? </a:t>
            </a:r>
          </a:p>
          <a:p>
            <a:pPr algn="ctr"/>
            <a:r>
              <a:rPr lang="en-US" dirty="0" smtClean="0">
                <a:solidFill>
                  <a:srgbClr val="368ECA"/>
                </a:solidFill>
                <a:latin typeface="Tahoma" charset="0"/>
              </a:rPr>
              <a:t>Gradual discoveries and where we stand now.</a:t>
            </a:r>
          </a:p>
          <a:p>
            <a:pPr algn="ctr"/>
            <a:endParaRPr lang="en-US" dirty="0" smtClean="0">
              <a:solidFill>
                <a:srgbClr val="368ECA"/>
              </a:solidFill>
              <a:latin typeface="Tahoma" charset="0"/>
            </a:endParaRPr>
          </a:p>
          <a:p>
            <a:pPr algn="ctr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187624" y="55892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ew century schoolbook"/>
                <a:ea typeface="Calibri" pitchFamily="34" charset="0"/>
                <a:cs typeface="Times New Roman" pitchFamily="18" charset="0"/>
              </a:rPr>
              <a:t>*</a:t>
            </a:r>
            <a:r>
              <a:rPr lang="en-GB" b="1" dirty="0" smtClean="0"/>
              <a:t>Which are the fundamental particles? OR the smallest building blocks of matter? OR What did the Big Bang produce during its first few minutes?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547664" y="3861048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WORKSHEET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hlinkClick r:id="rId2"/>
              </a:rPr>
              <a:t>Earliest times - 1550 AD: The Ancients</a:t>
            </a:r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524000" y="1397000"/>
          <a:ext cx="6096000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4704184"/>
              </a:tblGrid>
              <a:tr h="4754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1</a:t>
            </a:r>
            <a:r>
              <a:rPr lang="en-US" b="1" u="sng" dirty="0" smtClean="0">
                <a:hlinkClick r:id="rId2"/>
              </a:rPr>
              <a:t>550 - 1900 AD: The Scientific Revolution and Classical Mechanics</a:t>
            </a:r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524000" y="1397000"/>
          <a:ext cx="6096000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4704184"/>
              </a:tblGrid>
              <a:tr h="4754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2668</Words>
  <Application>Microsoft Office PowerPoint</Application>
  <PresentationFormat>Προβολή στην οθόνη (4:3)</PresentationFormat>
  <Paragraphs>496</Paragraphs>
  <Slides>45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Θέμα του Office</vt:lpstr>
      <vt:lpstr>Chart</vt:lpstr>
      <vt:lpstr>A short journey to the infinitely small  Fundamentals of Particle Physics    </vt:lpstr>
      <vt:lpstr>Warning</vt:lpstr>
      <vt:lpstr>Top Mysteries of the Universe</vt:lpstr>
      <vt:lpstr>Διαφάνεια 4</vt:lpstr>
      <vt:lpstr>Διαφάνεια 5</vt:lpstr>
      <vt:lpstr>What is the Universe made of? BRAINSTORMING</vt:lpstr>
      <vt:lpstr>Διαφάνεια 7</vt:lpstr>
      <vt:lpstr>Earliest times - 1550 AD: The Ancients</vt:lpstr>
      <vt:lpstr>1550 - 1900 AD: The Scientific Revolution and Classical Mechanics</vt:lpstr>
      <vt:lpstr>1900 - 1964 AD: Quantum Theory</vt:lpstr>
      <vt:lpstr>‘Contemporary discoveries in Particles Physics’</vt:lpstr>
      <vt:lpstr>Διαφάνεια 12</vt:lpstr>
      <vt:lpstr>Διαφάνεια 13</vt:lpstr>
      <vt:lpstr>Διαφάνεια 14</vt:lpstr>
      <vt:lpstr>Rutherford: atoms are not elementary particles!</vt:lpstr>
      <vt:lpstr>Διαφάνεια 16</vt:lpstr>
      <vt:lpstr>Διαφάνεια 17</vt:lpstr>
      <vt:lpstr>Candy model quiz 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The Particles IN THE Standard Model and their Properties </vt:lpstr>
      <vt:lpstr>1. The Leptons</vt:lpstr>
      <vt:lpstr> Properties of the Leptons</vt:lpstr>
      <vt:lpstr>Table of Leptons</vt:lpstr>
      <vt:lpstr>2.  The Quarks</vt:lpstr>
      <vt:lpstr>Table of quarks</vt:lpstr>
      <vt:lpstr>Διαφάνεια 31</vt:lpstr>
      <vt:lpstr>Is the whole Universe made only of quarks and electrons?</vt:lpstr>
      <vt:lpstr> Neutrinos get under your skin!</vt:lpstr>
      <vt:lpstr>The particles of ordinary matter</vt:lpstr>
      <vt:lpstr>3 Families (or Generations)</vt:lpstr>
      <vt:lpstr>Quark masses</vt:lpstr>
      <vt:lpstr>Top quark discovery (Fermilab 1995)</vt:lpstr>
      <vt:lpstr>Another open question:  What is the Dark Matter?</vt:lpstr>
      <vt:lpstr>  Neutrinos do matter to us: If there were no neutrinos  the sun would not shine! </vt:lpstr>
      <vt:lpstr>R. Davis: measuring the solar neutrino flux in a gold mine in South Dakota for 30 years (1969-1999)</vt:lpstr>
      <vt:lpstr>Neutrino oscillations</vt:lpstr>
      <vt:lpstr>Διαφάνεια 42</vt:lpstr>
      <vt:lpstr>Discovery of neutrino oscillation Super-Kamiokande (1998)</vt:lpstr>
      <vt:lpstr>What have we learnt?</vt:lpstr>
      <vt:lpstr>Διαφάνεια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journey to the infinitely small  Fundamentals of Particle Physics</dc:title>
  <dc:creator>Liana</dc:creator>
  <cp:lastModifiedBy>Liana</cp:lastModifiedBy>
  <cp:revision>184</cp:revision>
  <dcterms:created xsi:type="dcterms:W3CDTF">2016-03-15T07:48:12Z</dcterms:created>
  <dcterms:modified xsi:type="dcterms:W3CDTF">2016-04-01T10:21:10Z</dcterms:modified>
</cp:coreProperties>
</file>