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0" r:id="rId6"/>
    <p:sldId id="259" r:id="rId7"/>
    <p:sldId id="257" r:id="rId8"/>
    <p:sldId id="258" r:id="rId9"/>
    <p:sldId id="269" r:id="rId10"/>
    <p:sldId id="262" r:id="rId11"/>
    <p:sldId id="271" r:id="rId12"/>
    <p:sldId id="270" r:id="rId13"/>
    <p:sldId id="272" r:id="rId14"/>
    <p:sldId id="291" r:id="rId15"/>
    <p:sldId id="275" r:id="rId16"/>
    <p:sldId id="279" r:id="rId17"/>
    <p:sldId id="264" r:id="rId18"/>
    <p:sldId id="290" r:id="rId19"/>
    <p:sldId id="278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99FF66"/>
    <a:srgbClr val="339933"/>
    <a:srgbClr val="CCFF66"/>
    <a:srgbClr val="00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Μεσαίο στυλ 4 - Έμφαση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98969-5B98-44DE-99ED-7C02016796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E39444-5A7E-4E29-82B8-67104A042FB6}">
      <dgm:prSet phldrT="[Κείμενο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2800" dirty="0" smtClean="0"/>
            <a:t>Καλλιέργεια σε δοχεία ή σε παρτέρια </a:t>
          </a:r>
          <a:endParaRPr lang="el-GR" sz="2800" dirty="0"/>
        </a:p>
      </dgm:t>
    </dgm:pt>
    <dgm:pt modelId="{AE5A8DEB-75EC-4AF0-8651-B89250F127C3}" type="parTrans" cxnId="{803D734D-7371-498C-8839-EFCBD520C94A}">
      <dgm:prSet/>
      <dgm:spPr/>
      <dgm:t>
        <a:bodyPr/>
        <a:lstStyle/>
        <a:p>
          <a:endParaRPr lang="el-GR"/>
        </a:p>
      </dgm:t>
    </dgm:pt>
    <dgm:pt modelId="{6DCDF953-885C-4740-91EA-07A5557DCCA4}" type="sibTrans" cxnId="{803D734D-7371-498C-8839-EFCBD520C94A}">
      <dgm:prSet/>
      <dgm:spPr/>
      <dgm:t>
        <a:bodyPr/>
        <a:lstStyle/>
        <a:p>
          <a:endParaRPr lang="el-GR"/>
        </a:p>
      </dgm:t>
    </dgm:pt>
    <dgm:pt modelId="{044D5E19-DDDC-4CB0-AFB2-3798D41E7580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Προσθήκη χώματος εκ νέου </a:t>
          </a:r>
          <a:endParaRPr lang="el-GR" dirty="0">
            <a:solidFill>
              <a:srgbClr val="000099"/>
            </a:solidFill>
          </a:endParaRPr>
        </a:p>
      </dgm:t>
    </dgm:pt>
    <dgm:pt modelId="{8B2AA8F7-E767-48B8-B0D3-864547B0D835}" type="parTrans" cxnId="{963E6309-A66F-4793-A08E-AFAF9500ED53}">
      <dgm:prSet/>
      <dgm:spPr/>
      <dgm:t>
        <a:bodyPr/>
        <a:lstStyle/>
        <a:p>
          <a:endParaRPr lang="el-GR"/>
        </a:p>
      </dgm:t>
    </dgm:pt>
    <dgm:pt modelId="{9A7C7B04-9AD7-49D3-AAA0-A96A8E800F2C}" type="sibTrans" cxnId="{963E6309-A66F-4793-A08E-AFAF9500ED53}">
      <dgm:prSet/>
      <dgm:spPr/>
      <dgm:t>
        <a:bodyPr/>
        <a:lstStyle/>
        <a:p>
          <a:endParaRPr lang="el-GR"/>
        </a:p>
      </dgm:t>
    </dgm:pt>
    <dgm:pt modelId="{60538EEA-FC82-418A-9F10-840DA5FF4006}">
      <dgm:prSet phldrT="[Κείμενο]"/>
      <dgm:spPr/>
      <dgm:t>
        <a:bodyPr/>
        <a:lstStyle/>
        <a:p>
          <a:r>
            <a:rPr lang="el-GR" dirty="0" smtClean="0"/>
            <a:t>Καλλιέργεια σε κήπο </a:t>
          </a:r>
          <a:endParaRPr lang="el-GR" dirty="0"/>
        </a:p>
      </dgm:t>
    </dgm:pt>
    <dgm:pt modelId="{B5AAF91F-4299-482C-A6DA-147BF113D37E}" type="parTrans" cxnId="{80E9C2B7-9A2C-4EB8-A5B7-0754D79E652D}">
      <dgm:prSet/>
      <dgm:spPr/>
      <dgm:t>
        <a:bodyPr/>
        <a:lstStyle/>
        <a:p>
          <a:endParaRPr lang="el-GR"/>
        </a:p>
      </dgm:t>
    </dgm:pt>
    <dgm:pt modelId="{BFB4428C-386A-4079-883B-1509EC59E3B7}" type="sibTrans" cxnId="{80E9C2B7-9A2C-4EB8-A5B7-0754D79E652D}">
      <dgm:prSet/>
      <dgm:spPr/>
      <dgm:t>
        <a:bodyPr/>
        <a:lstStyle/>
        <a:p>
          <a:endParaRPr lang="el-GR"/>
        </a:p>
      </dgm:t>
    </dgm:pt>
    <dgm:pt modelId="{78E11788-B565-4C82-84B7-BA93CDAA4473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Εμπλουτισμός χώματος</a:t>
          </a:r>
          <a:endParaRPr lang="el-GR" dirty="0">
            <a:solidFill>
              <a:srgbClr val="000099"/>
            </a:solidFill>
          </a:endParaRPr>
        </a:p>
      </dgm:t>
    </dgm:pt>
    <dgm:pt modelId="{AE3623B3-07BC-48F8-9C38-82846B5340C6}" type="parTrans" cxnId="{44F486EF-3AA0-4517-8264-57434322F83E}">
      <dgm:prSet/>
      <dgm:spPr/>
      <dgm:t>
        <a:bodyPr/>
        <a:lstStyle/>
        <a:p>
          <a:endParaRPr lang="el-GR"/>
        </a:p>
      </dgm:t>
    </dgm:pt>
    <dgm:pt modelId="{0E9E63C5-F992-487D-AB35-1AD09BED30F8}" type="sibTrans" cxnId="{44F486EF-3AA0-4517-8264-57434322F83E}">
      <dgm:prSet/>
      <dgm:spPr/>
      <dgm:t>
        <a:bodyPr/>
        <a:lstStyle/>
        <a:p>
          <a:endParaRPr lang="el-GR"/>
        </a:p>
      </dgm:t>
    </dgm:pt>
    <dgm:pt modelId="{47138057-D7DA-4ACA-8205-39DA71A88DCB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Επιλογή ενός έτοιμου μείγματος</a:t>
          </a:r>
          <a:endParaRPr lang="el-GR" dirty="0">
            <a:solidFill>
              <a:srgbClr val="000099"/>
            </a:solidFill>
          </a:endParaRPr>
        </a:p>
      </dgm:t>
    </dgm:pt>
    <dgm:pt modelId="{0A1BFA73-F88A-4213-AC9C-57954F924C8E}" type="parTrans" cxnId="{86442EB1-3F97-40FA-9934-767A885B10C9}">
      <dgm:prSet/>
      <dgm:spPr/>
      <dgm:t>
        <a:bodyPr/>
        <a:lstStyle/>
        <a:p>
          <a:endParaRPr lang="el-GR"/>
        </a:p>
      </dgm:t>
    </dgm:pt>
    <dgm:pt modelId="{4EC67718-40E1-48DC-B6D7-B79EC014C83F}" type="sibTrans" cxnId="{86442EB1-3F97-40FA-9934-767A885B10C9}">
      <dgm:prSet/>
      <dgm:spPr/>
      <dgm:t>
        <a:bodyPr/>
        <a:lstStyle/>
        <a:p>
          <a:endParaRPr lang="el-GR"/>
        </a:p>
      </dgm:t>
    </dgm:pt>
    <dgm:pt modelId="{39C87BE0-A5FD-4578-8D01-EE55680F7A42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Πλούσιο σε οργανική ύλη &amp; </a:t>
          </a:r>
          <a:r>
            <a:rPr lang="el-GR" dirty="0" err="1" smtClean="0">
              <a:solidFill>
                <a:srgbClr val="000099"/>
              </a:solidFill>
            </a:rPr>
            <a:t>εδαφοβελτιωτικά</a:t>
          </a:r>
          <a:r>
            <a:rPr lang="el-GR" dirty="0" smtClean="0">
              <a:solidFill>
                <a:srgbClr val="000099"/>
              </a:solidFill>
            </a:rPr>
            <a:t>  </a:t>
          </a:r>
          <a:endParaRPr lang="el-GR" dirty="0">
            <a:solidFill>
              <a:srgbClr val="000099"/>
            </a:solidFill>
          </a:endParaRPr>
        </a:p>
      </dgm:t>
    </dgm:pt>
    <dgm:pt modelId="{B6D6DE96-4CB2-41F2-ADC0-4A6F235D25DD}" type="parTrans" cxnId="{685B08DD-6010-4201-AE8E-F65AD49BDF35}">
      <dgm:prSet/>
      <dgm:spPr/>
      <dgm:t>
        <a:bodyPr/>
        <a:lstStyle/>
        <a:p>
          <a:endParaRPr lang="el-GR"/>
        </a:p>
      </dgm:t>
    </dgm:pt>
    <dgm:pt modelId="{7209F453-2376-4088-A469-F76F8B6CC02E}" type="sibTrans" cxnId="{685B08DD-6010-4201-AE8E-F65AD49BDF35}">
      <dgm:prSet/>
      <dgm:spPr/>
      <dgm:t>
        <a:bodyPr/>
        <a:lstStyle/>
        <a:p>
          <a:endParaRPr lang="el-GR"/>
        </a:p>
      </dgm:t>
    </dgm:pt>
    <dgm:pt modelId="{DE53525C-2E3D-4AB0-8E8E-76F7D98DAD60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Ανόργανα Λιπάσματα</a:t>
          </a:r>
          <a:endParaRPr lang="el-GR" dirty="0">
            <a:solidFill>
              <a:srgbClr val="000099"/>
            </a:solidFill>
          </a:endParaRPr>
        </a:p>
      </dgm:t>
    </dgm:pt>
    <dgm:pt modelId="{324B9706-DE01-468E-89F9-0ED2893F8685}" type="parTrans" cxnId="{60A2F3B1-49F1-4CB9-A15B-FEC6E00C9299}">
      <dgm:prSet/>
      <dgm:spPr/>
      <dgm:t>
        <a:bodyPr/>
        <a:lstStyle/>
        <a:p>
          <a:endParaRPr lang="el-GR"/>
        </a:p>
      </dgm:t>
    </dgm:pt>
    <dgm:pt modelId="{C7B87892-5226-4866-8044-EE856C4D43AD}" type="sibTrans" cxnId="{60A2F3B1-49F1-4CB9-A15B-FEC6E00C9299}">
      <dgm:prSet/>
      <dgm:spPr/>
      <dgm:t>
        <a:bodyPr/>
        <a:lstStyle/>
        <a:p>
          <a:endParaRPr lang="el-GR"/>
        </a:p>
      </dgm:t>
    </dgm:pt>
    <dgm:pt modelId="{7AEAD65A-8C63-4DE0-A6FD-B01C04CA727B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Οργανικά λιπάσματα </a:t>
          </a:r>
          <a:endParaRPr lang="el-GR" dirty="0">
            <a:solidFill>
              <a:srgbClr val="000099"/>
            </a:solidFill>
          </a:endParaRPr>
        </a:p>
      </dgm:t>
    </dgm:pt>
    <dgm:pt modelId="{B3B29F88-5249-4187-B92F-10C6211A6DDE}" type="parTrans" cxnId="{8715C4B2-021B-41D0-9880-3A77C7F0DCC9}">
      <dgm:prSet/>
      <dgm:spPr/>
      <dgm:t>
        <a:bodyPr/>
        <a:lstStyle/>
        <a:p>
          <a:endParaRPr lang="el-GR"/>
        </a:p>
      </dgm:t>
    </dgm:pt>
    <dgm:pt modelId="{C82B66AB-DF11-4160-AD4F-8364DEC790E0}" type="sibTrans" cxnId="{8715C4B2-021B-41D0-9880-3A77C7F0DCC9}">
      <dgm:prSet/>
      <dgm:spPr/>
      <dgm:t>
        <a:bodyPr/>
        <a:lstStyle/>
        <a:p>
          <a:endParaRPr lang="el-GR"/>
        </a:p>
      </dgm:t>
    </dgm:pt>
    <dgm:pt modelId="{E5BDA24E-CB98-4708-B1F4-53B15E73F1CB}">
      <dgm:prSet phldrT="[Κείμενο]"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</a:t>
          </a:r>
          <a:r>
            <a:rPr lang="el-GR" dirty="0" err="1" smtClean="0">
              <a:solidFill>
                <a:srgbClr val="000099"/>
              </a:solidFill>
            </a:rPr>
            <a:t>Εδαφοβελτιωτικά</a:t>
          </a:r>
          <a:r>
            <a:rPr lang="el-GR" dirty="0" smtClean="0">
              <a:solidFill>
                <a:srgbClr val="000099"/>
              </a:solidFill>
            </a:rPr>
            <a:t> </a:t>
          </a:r>
          <a:endParaRPr lang="el-GR" dirty="0">
            <a:solidFill>
              <a:srgbClr val="000099"/>
            </a:solidFill>
          </a:endParaRPr>
        </a:p>
      </dgm:t>
    </dgm:pt>
    <dgm:pt modelId="{0F4A3549-B6C4-45A5-B427-58BAD9144113}" type="parTrans" cxnId="{3E877273-5BF1-450C-B291-EA8D939611D1}">
      <dgm:prSet/>
      <dgm:spPr/>
      <dgm:t>
        <a:bodyPr/>
        <a:lstStyle/>
        <a:p>
          <a:endParaRPr lang="el-GR"/>
        </a:p>
      </dgm:t>
    </dgm:pt>
    <dgm:pt modelId="{AEEC0376-0F21-4169-A39C-DCF18B3B7F91}" type="sibTrans" cxnId="{3E877273-5BF1-450C-B291-EA8D939611D1}">
      <dgm:prSet/>
      <dgm:spPr/>
      <dgm:t>
        <a:bodyPr/>
        <a:lstStyle/>
        <a:p>
          <a:endParaRPr lang="el-GR"/>
        </a:p>
      </dgm:t>
    </dgm:pt>
    <dgm:pt modelId="{1A2BB3ED-B1CE-43EC-BB45-1A7D5F4894A2}" type="pres">
      <dgm:prSet presAssocID="{90E98969-5B98-44DE-99ED-7C02016796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35C95834-7B91-4785-9666-1C8C4B0DBA59}" type="pres">
      <dgm:prSet presAssocID="{77E39444-5A7E-4E29-82B8-67104A042F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D1DBBB5-FC0E-4125-8530-9651544A0F3F}" type="pres">
      <dgm:prSet presAssocID="{77E39444-5A7E-4E29-82B8-67104A042FB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027E78-0E44-4DD7-B108-AFE3AD871547}" type="pres">
      <dgm:prSet presAssocID="{60538EEA-FC82-418A-9F10-840DA5FF400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4DE4F4-8285-4D29-9F41-CA3625A236BC}" type="pres">
      <dgm:prSet presAssocID="{60538EEA-FC82-418A-9F10-840DA5FF400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F027C0A-86F5-4B28-983D-CB78EA87F501}" type="presOf" srcId="{60538EEA-FC82-418A-9F10-840DA5FF4006}" destId="{0B027E78-0E44-4DD7-B108-AFE3AD871547}" srcOrd="0" destOrd="0" presId="urn:microsoft.com/office/officeart/2005/8/layout/vList2"/>
    <dgm:cxn modelId="{F9F2594E-18DF-4FDF-A404-F7D42894CC95}" type="presOf" srcId="{90E98969-5B98-44DE-99ED-7C020167964D}" destId="{1A2BB3ED-B1CE-43EC-BB45-1A7D5F4894A2}" srcOrd="0" destOrd="0" presId="urn:microsoft.com/office/officeart/2005/8/layout/vList2"/>
    <dgm:cxn modelId="{8715C4B2-021B-41D0-9880-3A77C7F0DCC9}" srcId="{60538EEA-FC82-418A-9F10-840DA5FF4006}" destId="{7AEAD65A-8C63-4DE0-A6FD-B01C04CA727B}" srcOrd="2" destOrd="0" parTransId="{B3B29F88-5249-4187-B92F-10C6211A6DDE}" sibTransId="{C82B66AB-DF11-4160-AD4F-8364DEC790E0}"/>
    <dgm:cxn modelId="{170B7C25-2A2C-46B9-A167-BCDA1C0502EC}" type="presOf" srcId="{78E11788-B565-4C82-84B7-BA93CDAA4473}" destId="{2B4DE4F4-8285-4D29-9F41-CA3625A236BC}" srcOrd="0" destOrd="0" presId="urn:microsoft.com/office/officeart/2005/8/layout/vList2"/>
    <dgm:cxn modelId="{A7456DB4-5577-4A9B-ACA7-98E5B4A36410}" type="presOf" srcId="{E5BDA24E-CB98-4708-B1F4-53B15E73F1CB}" destId="{2B4DE4F4-8285-4D29-9F41-CA3625A236BC}" srcOrd="0" destOrd="3" presId="urn:microsoft.com/office/officeart/2005/8/layout/vList2"/>
    <dgm:cxn modelId="{44F486EF-3AA0-4517-8264-57434322F83E}" srcId="{60538EEA-FC82-418A-9F10-840DA5FF4006}" destId="{78E11788-B565-4C82-84B7-BA93CDAA4473}" srcOrd="0" destOrd="0" parTransId="{AE3623B3-07BC-48F8-9C38-82846B5340C6}" sibTransId="{0E9E63C5-F992-487D-AB35-1AD09BED30F8}"/>
    <dgm:cxn modelId="{BBA0A803-7E45-4483-A361-72B98F1D483F}" type="presOf" srcId="{044D5E19-DDDC-4CB0-AFB2-3798D41E7580}" destId="{BD1DBBB5-FC0E-4125-8530-9651544A0F3F}" srcOrd="0" destOrd="0" presId="urn:microsoft.com/office/officeart/2005/8/layout/vList2"/>
    <dgm:cxn modelId="{EA05D6B2-155E-4F5F-A4EB-2552F971F440}" type="presOf" srcId="{47138057-D7DA-4ACA-8205-39DA71A88DCB}" destId="{BD1DBBB5-FC0E-4125-8530-9651544A0F3F}" srcOrd="0" destOrd="1" presId="urn:microsoft.com/office/officeart/2005/8/layout/vList2"/>
    <dgm:cxn modelId="{685B08DD-6010-4201-AE8E-F65AD49BDF35}" srcId="{77E39444-5A7E-4E29-82B8-67104A042FB6}" destId="{39C87BE0-A5FD-4578-8D01-EE55680F7A42}" srcOrd="2" destOrd="0" parTransId="{B6D6DE96-4CB2-41F2-ADC0-4A6F235D25DD}" sibTransId="{7209F453-2376-4088-A469-F76F8B6CC02E}"/>
    <dgm:cxn modelId="{5EEF9925-5413-46A2-B4EE-249E5FA7DCA4}" type="presOf" srcId="{39C87BE0-A5FD-4578-8D01-EE55680F7A42}" destId="{BD1DBBB5-FC0E-4125-8530-9651544A0F3F}" srcOrd="0" destOrd="2" presId="urn:microsoft.com/office/officeart/2005/8/layout/vList2"/>
    <dgm:cxn modelId="{3E877273-5BF1-450C-B291-EA8D939611D1}" srcId="{60538EEA-FC82-418A-9F10-840DA5FF4006}" destId="{E5BDA24E-CB98-4708-B1F4-53B15E73F1CB}" srcOrd="3" destOrd="0" parTransId="{0F4A3549-B6C4-45A5-B427-58BAD9144113}" sibTransId="{AEEC0376-0F21-4169-A39C-DCF18B3B7F91}"/>
    <dgm:cxn modelId="{60A2F3B1-49F1-4CB9-A15B-FEC6E00C9299}" srcId="{60538EEA-FC82-418A-9F10-840DA5FF4006}" destId="{DE53525C-2E3D-4AB0-8E8E-76F7D98DAD60}" srcOrd="1" destOrd="0" parTransId="{324B9706-DE01-468E-89F9-0ED2893F8685}" sibTransId="{C7B87892-5226-4866-8044-EE856C4D43AD}"/>
    <dgm:cxn modelId="{803D734D-7371-498C-8839-EFCBD520C94A}" srcId="{90E98969-5B98-44DE-99ED-7C020167964D}" destId="{77E39444-5A7E-4E29-82B8-67104A042FB6}" srcOrd="0" destOrd="0" parTransId="{AE5A8DEB-75EC-4AF0-8651-B89250F127C3}" sibTransId="{6DCDF953-885C-4740-91EA-07A5557DCCA4}"/>
    <dgm:cxn modelId="{86442EB1-3F97-40FA-9934-767A885B10C9}" srcId="{77E39444-5A7E-4E29-82B8-67104A042FB6}" destId="{47138057-D7DA-4ACA-8205-39DA71A88DCB}" srcOrd="1" destOrd="0" parTransId="{0A1BFA73-F88A-4213-AC9C-57954F924C8E}" sibTransId="{4EC67718-40E1-48DC-B6D7-B79EC014C83F}"/>
    <dgm:cxn modelId="{963E6309-A66F-4793-A08E-AFAF9500ED53}" srcId="{77E39444-5A7E-4E29-82B8-67104A042FB6}" destId="{044D5E19-DDDC-4CB0-AFB2-3798D41E7580}" srcOrd="0" destOrd="0" parTransId="{8B2AA8F7-E767-48B8-B0D3-864547B0D835}" sibTransId="{9A7C7B04-9AD7-49D3-AAA0-A96A8E800F2C}"/>
    <dgm:cxn modelId="{80E9C2B7-9A2C-4EB8-A5B7-0754D79E652D}" srcId="{90E98969-5B98-44DE-99ED-7C020167964D}" destId="{60538EEA-FC82-418A-9F10-840DA5FF4006}" srcOrd="1" destOrd="0" parTransId="{B5AAF91F-4299-482C-A6DA-147BF113D37E}" sibTransId="{BFB4428C-386A-4079-883B-1509EC59E3B7}"/>
    <dgm:cxn modelId="{8EA479FE-4E19-4E55-9B58-1E0C4F9207CC}" type="presOf" srcId="{7AEAD65A-8C63-4DE0-A6FD-B01C04CA727B}" destId="{2B4DE4F4-8285-4D29-9F41-CA3625A236BC}" srcOrd="0" destOrd="2" presId="urn:microsoft.com/office/officeart/2005/8/layout/vList2"/>
    <dgm:cxn modelId="{A9ADBB79-D1CA-4C8A-BEF8-CB1325439E46}" type="presOf" srcId="{DE53525C-2E3D-4AB0-8E8E-76F7D98DAD60}" destId="{2B4DE4F4-8285-4D29-9F41-CA3625A236BC}" srcOrd="0" destOrd="1" presId="urn:microsoft.com/office/officeart/2005/8/layout/vList2"/>
    <dgm:cxn modelId="{08EC434C-5B04-4C63-AA0D-0A117ECBCFA6}" type="presOf" srcId="{77E39444-5A7E-4E29-82B8-67104A042FB6}" destId="{35C95834-7B91-4785-9666-1C8C4B0DBA59}" srcOrd="0" destOrd="0" presId="urn:microsoft.com/office/officeart/2005/8/layout/vList2"/>
    <dgm:cxn modelId="{C3BA0407-CEA3-42F1-A915-12669816CD42}" type="presParOf" srcId="{1A2BB3ED-B1CE-43EC-BB45-1A7D5F4894A2}" destId="{35C95834-7B91-4785-9666-1C8C4B0DBA59}" srcOrd="0" destOrd="0" presId="urn:microsoft.com/office/officeart/2005/8/layout/vList2"/>
    <dgm:cxn modelId="{7AE677FD-B618-4632-8BB8-2DBD9893B536}" type="presParOf" srcId="{1A2BB3ED-B1CE-43EC-BB45-1A7D5F4894A2}" destId="{BD1DBBB5-FC0E-4125-8530-9651544A0F3F}" srcOrd="1" destOrd="0" presId="urn:microsoft.com/office/officeart/2005/8/layout/vList2"/>
    <dgm:cxn modelId="{F8864FAD-CF5B-4EF0-93C6-275EC6E88B10}" type="presParOf" srcId="{1A2BB3ED-B1CE-43EC-BB45-1A7D5F4894A2}" destId="{0B027E78-0E44-4DD7-B108-AFE3AD871547}" srcOrd="2" destOrd="0" presId="urn:microsoft.com/office/officeart/2005/8/layout/vList2"/>
    <dgm:cxn modelId="{18A66526-9A14-4E41-AD0F-2D5F46C8AE43}" type="presParOf" srcId="{1A2BB3ED-B1CE-43EC-BB45-1A7D5F4894A2}" destId="{2B4DE4F4-8285-4D29-9F41-CA3625A236BC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B4BD6-FD8C-43C6-9C92-13BF24B95E1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0D256CAF-4A45-4429-A67E-B7BDABD62658}">
      <dgm:prSet phldrT="[Κείμενο]" custT="1"/>
      <dgm:spPr/>
      <dgm:t>
        <a:bodyPr/>
        <a:lstStyle/>
        <a:p>
          <a:r>
            <a:rPr lang="el-GR" sz="2000" dirty="0" smtClean="0"/>
            <a:t>Ανόργανη Λίπανση (Συμβατικός λαχανόκηπος)</a:t>
          </a:r>
          <a:endParaRPr lang="el-GR" sz="2000" dirty="0"/>
        </a:p>
      </dgm:t>
    </dgm:pt>
    <dgm:pt modelId="{2124291D-EF22-42D6-A29B-D318EE6B062C}" type="parTrans" cxnId="{D96BC2C6-6F1E-444E-BEC8-0E17ACD7797C}">
      <dgm:prSet/>
      <dgm:spPr/>
      <dgm:t>
        <a:bodyPr/>
        <a:lstStyle/>
        <a:p>
          <a:endParaRPr lang="el-GR"/>
        </a:p>
      </dgm:t>
    </dgm:pt>
    <dgm:pt modelId="{8AE232E8-085D-4FFA-AD76-80209B7B4C11}" type="sibTrans" cxnId="{D96BC2C6-6F1E-444E-BEC8-0E17ACD7797C}">
      <dgm:prSet/>
      <dgm:spPr/>
      <dgm:t>
        <a:bodyPr/>
        <a:lstStyle/>
        <a:p>
          <a:endParaRPr lang="el-GR"/>
        </a:p>
      </dgm:t>
    </dgm:pt>
    <dgm:pt modelId="{81E346A3-BFE6-45F2-9DDF-62B7497823BD}">
      <dgm:prSet phldrT="[Κείμενο]" custT="1"/>
      <dgm:spPr/>
      <dgm:t>
        <a:bodyPr/>
        <a:lstStyle/>
        <a:p>
          <a:r>
            <a:rPr lang="el-GR" sz="2000" dirty="0" smtClean="0"/>
            <a:t>Οργανική Λίπανση (Βιολογικός Λαχανόκηπος)</a:t>
          </a:r>
          <a:endParaRPr lang="el-GR" sz="2000" dirty="0"/>
        </a:p>
      </dgm:t>
    </dgm:pt>
    <dgm:pt modelId="{70829F7F-0C86-4366-9A72-3A37DAB5B79B}" type="parTrans" cxnId="{0A6ECF27-F42A-4A1B-9056-8692FE182752}">
      <dgm:prSet/>
      <dgm:spPr/>
      <dgm:t>
        <a:bodyPr/>
        <a:lstStyle/>
        <a:p>
          <a:endParaRPr lang="el-GR"/>
        </a:p>
      </dgm:t>
    </dgm:pt>
    <dgm:pt modelId="{D5AA09DB-D000-4CCA-A725-02882B67AF79}" type="sibTrans" cxnId="{0A6ECF27-F42A-4A1B-9056-8692FE182752}">
      <dgm:prSet/>
      <dgm:spPr/>
      <dgm:t>
        <a:bodyPr/>
        <a:lstStyle/>
        <a:p>
          <a:endParaRPr lang="el-GR"/>
        </a:p>
      </dgm:t>
    </dgm:pt>
    <dgm:pt modelId="{2EB6C611-1843-4F8D-AB61-338F41EBFF7A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Συνθετικά λιπάσματα που περιλαμβάνουν ένα ή περισσότερα θρ.στοιχεία </a:t>
          </a:r>
          <a:endParaRPr lang="el-GR" dirty="0">
            <a:solidFill>
              <a:srgbClr val="000099"/>
            </a:solidFill>
          </a:endParaRPr>
        </a:p>
      </dgm:t>
    </dgm:pt>
    <dgm:pt modelId="{FA134F81-1E8E-43E2-8B88-4070C35D3519}" type="parTrans" cxnId="{277B6B95-8201-4105-A922-418C7634987D}">
      <dgm:prSet/>
      <dgm:spPr/>
      <dgm:t>
        <a:bodyPr/>
        <a:lstStyle/>
        <a:p>
          <a:endParaRPr lang="el-GR"/>
        </a:p>
      </dgm:t>
    </dgm:pt>
    <dgm:pt modelId="{C91D0291-B0CA-4989-AE94-456B766EACAD}" type="sibTrans" cxnId="{277B6B95-8201-4105-A922-418C7634987D}">
      <dgm:prSet/>
      <dgm:spPr/>
      <dgm:t>
        <a:bodyPr/>
        <a:lstStyle/>
        <a:p>
          <a:endParaRPr lang="el-GR"/>
        </a:p>
      </dgm:t>
    </dgm:pt>
    <dgm:pt modelId="{1B168E77-E206-4C03-B2CC-B8A790DA627B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Κοκκώδη, υγρά, σκόνες </a:t>
          </a:r>
          <a:endParaRPr lang="el-GR" dirty="0">
            <a:solidFill>
              <a:srgbClr val="000099"/>
            </a:solidFill>
          </a:endParaRPr>
        </a:p>
      </dgm:t>
    </dgm:pt>
    <dgm:pt modelId="{23FBD65C-3A50-4DC1-AF5D-3DC1EB80038B}" type="parTrans" cxnId="{FB301AE5-C79D-442A-A4EB-948D2F921484}">
      <dgm:prSet/>
      <dgm:spPr/>
      <dgm:t>
        <a:bodyPr/>
        <a:lstStyle/>
        <a:p>
          <a:endParaRPr lang="el-GR"/>
        </a:p>
      </dgm:t>
    </dgm:pt>
    <dgm:pt modelId="{22825B63-32A0-48D6-B103-8F22D8BF0FDD}" type="sibTrans" cxnId="{FB301AE5-C79D-442A-A4EB-948D2F921484}">
      <dgm:prSet/>
      <dgm:spPr/>
      <dgm:t>
        <a:bodyPr/>
        <a:lstStyle/>
        <a:p>
          <a:endParaRPr lang="el-GR"/>
        </a:p>
      </dgm:t>
    </dgm:pt>
    <dgm:pt modelId="{106E704E-894D-4E78-817C-9F5C91A38A5D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Βασικά θρ. στοιχεία που περιλαμβάνουν Ν, </a:t>
          </a:r>
          <a:r>
            <a:rPr lang="en-US" dirty="0" smtClean="0">
              <a:solidFill>
                <a:srgbClr val="000099"/>
              </a:solidFill>
            </a:rPr>
            <a:t>P, K </a:t>
          </a:r>
          <a:r>
            <a:rPr lang="el-GR" dirty="0" smtClean="0">
              <a:solidFill>
                <a:srgbClr val="000099"/>
              </a:solidFill>
            </a:rPr>
            <a:t>αλλά και ιχνοστοιχεία</a:t>
          </a:r>
          <a:endParaRPr lang="el-GR" dirty="0">
            <a:solidFill>
              <a:srgbClr val="000099"/>
            </a:solidFill>
          </a:endParaRPr>
        </a:p>
      </dgm:t>
    </dgm:pt>
    <dgm:pt modelId="{05EF7FC1-D5DB-46FD-82A8-17EA896B7062}" type="parTrans" cxnId="{4186BE61-4738-4753-BE3F-737B5BD3EA78}">
      <dgm:prSet/>
      <dgm:spPr/>
      <dgm:t>
        <a:bodyPr/>
        <a:lstStyle/>
        <a:p>
          <a:endParaRPr lang="el-GR"/>
        </a:p>
      </dgm:t>
    </dgm:pt>
    <dgm:pt modelId="{14347C19-9BB0-4162-837B-50A89D619FB2}" type="sibTrans" cxnId="{4186BE61-4738-4753-BE3F-737B5BD3EA78}">
      <dgm:prSet/>
      <dgm:spPr/>
      <dgm:t>
        <a:bodyPr/>
        <a:lstStyle/>
        <a:p>
          <a:endParaRPr lang="el-GR"/>
        </a:p>
      </dgm:t>
    </dgm:pt>
    <dgm:pt modelId="{674C5566-6D96-4DCA-B52E-8815B5319033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 Προσοχή στις οδηγίες χρήσης (δοσολογία)</a:t>
          </a:r>
          <a:endParaRPr lang="el-GR" dirty="0">
            <a:solidFill>
              <a:srgbClr val="000099"/>
            </a:solidFill>
          </a:endParaRPr>
        </a:p>
      </dgm:t>
    </dgm:pt>
    <dgm:pt modelId="{3895E9D1-9218-4B37-9E24-CB24690F9EAF}" type="parTrans" cxnId="{868B5079-CD6E-491B-B370-513D9A184E7F}">
      <dgm:prSet/>
      <dgm:spPr/>
      <dgm:t>
        <a:bodyPr/>
        <a:lstStyle/>
        <a:p>
          <a:endParaRPr lang="el-GR"/>
        </a:p>
      </dgm:t>
    </dgm:pt>
    <dgm:pt modelId="{09E9F9AC-CA84-43C3-919B-9C82427594B5}" type="sibTrans" cxnId="{868B5079-CD6E-491B-B370-513D9A184E7F}">
      <dgm:prSet/>
      <dgm:spPr/>
      <dgm:t>
        <a:bodyPr/>
        <a:lstStyle/>
        <a:p>
          <a:endParaRPr lang="el-GR"/>
        </a:p>
      </dgm:t>
    </dgm:pt>
    <dgm:pt modelId="{585D3510-8EE9-44AE-95D9-233633917A26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Λιπάσματα από φυσικές πρώτες ύλες </a:t>
          </a:r>
          <a:endParaRPr lang="el-GR" dirty="0">
            <a:solidFill>
              <a:srgbClr val="000099"/>
            </a:solidFill>
          </a:endParaRPr>
        </a:p>
      </dgm:t>
    </dgm:pt>
    <dgm:pt modelId="{E4EBDB4F-3CB5-47B2-AFF6-275363E284FC}" type="parTrans" cxnId="{1D706A8B-57FA-4A53-A1E3-0CA0D222F67E}">
      <dgm:prSet/>
      <dgm:spPr/>
      <dgm:t>
        <a:bodyPr/>
        <a:lstStyle/>
        <a:p>
          <a:endParaRPr lang="el-GR"/>
        </a:p>
      </dgm:t>
    </dgm:pt>
    <dgm:pt modelId="{927EFF58-F131-40DC-B005-4DF9277A8EE6}" type="sibTrans" cxnId="{1D706A8B-57FA-4A53-A1E3-0CA0D222F67E}">
      <dgm:prSet/>
      <dgm:spPr/>
      <dgm:t>
        <a:bodyPr/>
        <a:lstStyle/>
        <a:p>
          <a:endParaRPr lang="el-GR"/>
        </a:p>
      </dgm:t>
    </dgm:pt>
    <dgm:pt modelId="{42729B1C-EB6C-4E33-8FDB-A1268131DF53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Ζωική κοπριά, κομπόστ, ιχθυάλευρα, χλωρή λίπανση </a:t>
          </a:r>
          <a:endParaRPr lang="el-GR" dirty="0">
            <a:solidFill>
              <a:srgbClr val="000099"/>
            </a:solidFill>
          </a:endParaRPr>
        </a:p>
      </dgm:t>
    </dgm:pt>
    <dgm:pt modelId="{0943A6E8-2CE6-415B-BB8E-12E536CAA5B2}" type="parTrans" cxnId="{6A14A748-F506-41D7-ADD7-34799CCB68BE}">
      <dgm:prSet/>
      <dgm:spPr/>
      <dgm:t>
        <a:bodyPr/>
        <a:lstStyle/>
        <a:p>
          <a:endParaRPr lang="el-GR"/>
        </a:p>
      </dgm:t>
    </dgm:pt>
    <dgm:pt modelId="{C26BF459-638B-4F61-A136-808463A49D75}" type="sibTrans" cxnId="{6A14A748-F506-41D7-ADD7-34799CCB68BE}">
      <dgm:prSet/>
      <dgm:spPr/>
      <dgm:t>
        <a:bodyPr/>
        <a:lstStyle/>
        <a:p>
          <a:endParaRPr lang="el-GR"/>
        </a:p>
      </dgm:t>
    </dgm:pt>
    <dgm:pt modelId="{573648A9-3D9D-468D-9560-A76C13BFDDA3}">
      <dgm:prSet/>
      <dgm:spPr/>
      <dgm:t>
        <a:bodyPr/>
        <a:lstStyle/>
        <a:p>
          <a:endParaRPr lang="el-GR" dirty="0"/>
        </a:p>
      </dgm:t>
    </dgm:pt>
    <dgm:pt modelId="{AC76AA15-145A-4C01-B787-98195A7A1E91}" type="parTrans" cxnId="{AA9D459C-342C-43F6-992F-7AF3717B9EAC}">
      <dgm:prSet/>
      <dgm:spPr/>
      <dgm:t>
        <a:bodyPr/>
        <a:lstStyle/>
        <a:p>
          <a:endParaRPr lang="el-GR"/>
        </a:p>
      </dgm:t>
    </dgm:pt>
    <dgm:pt modelId="{DFD9ED8A-0565-404F-840C-7139E87656E8}" type="sibTrans" cxnId="{AA9D459C-342C-43F6-992F-7AF3717B9EAC}">
      <dgm:prSet/>
      <dgm:spPr/>
      <dgm:t>
        <a:bodyPr/>
        <a:lstStyle/>
        <a:p>
          <a:endParaRPr lang="el-GR"/>
        </a:p>
      </dgm:t>
    </dgm:pt>
    <dgm:pt modelId="{071548B9-DB96-4A30-8FE4-CAE6A16BD35D}">
      <dgm:prSet/>
      <dgm:spPr/>
      <dgm:t>
        <a:bodyPr/>
        <a:lstStyle/>
        <a:p>
          <a:r>
            <a:rPr lang="el-GR" dirty="0" smtClean="0">
              <a:solidFill>
                <a:srgbClr val="000099"/>
              </a:solidFill>
            </a:rPr>
            <a:t>Λιπάσματα αργής αποδέσμευσης με μικρότερες συγκεντρώσεις στοιχείων  </a:t>
          </a:r>
          <a:endParaRPr lang="el-GR" dirty="0">
            <a:solidFill>
              <a:srgbClr val="000099"/>
            </a:solidFill>
          </a:endParaRPr>
        </a:p>
      </dgm:t>
    </dgm:pt>
    <dgm:pt modelId="{D3E54A1A-76C7-45D4-8A70-45BD544BB57E}" type="parTrans" cxnId="{BFBE3F71-ED46-4E37-9D22-74CF11B5F546}">
      <dgm:prSet/>
      <dgm:spPr/>
      <dgm:t>
        <a:bodyPr/>
        <a:lstStyle/>
        <a:p>
          <a:endParaRPr lang="el-GR"/>
        </a:p>
      </dgm:t>
    </dgm:pt>
    <dgm:pt modelId="{F4C7CDEB-8C7A-4C4D-8CD0-490480249DD1}" type="sibTrans" cxnId="{BFBE3F71-ED46-4E37-9D22-74CF11B5F546}">
      <dgm:prSet/>
      <dgm:spPr/>
      <dgm:t>
        <a:bodyPr/>
        <a:lstStyle/>
        <a:p>
          <a:endParaRPr lang="el-GR"/>
        </a:p>
      </dgm:t>
    </dgm:pt>
    <dgm:pt modelId="{D6F48BEE-3A6B-483F-AAF4-C9223A0AA8BE}" type="pres">
      <dgm:prSet presAssocID="{42EB4BD6-FD8C-43C6-9C92-13BF24B95E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1274BD2-91FD-4766-A204-BB8E7D0B6C92}" type="pres">
      <dgm:prSet presAssocID="{0D256CAF-4A45-4429-A67E-B7BDABD62658}" presName="parentLin" presStyleCnt="0"/>
      <dgm:spPr/>
    </dgm:pt>
    <dgm:pt modelId="{202CACC7-6C7B-475E-BEBE-295CC3041B39}" type="pres">
      <dgm:prSet presAssocID="{0D256CAF-4A45-4429-A67E-B7BDABD62658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A9074D54-EC49-4E22-A6D6-B7AE285E3677}" type="pres">
      <dgm:prSet presAssocID="{0D256CAF-4A45-4429-A67E-B7BDABD62658}" presName="parentText" presStyleLbl="node1" presStyleIdx="0" presStyleCnt="2" custScaleX="14070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A2BB2C2-6AC3-42CD-952B-D289BC677AFB}" type="pres">
      <dgm:prSet presAssocID="{0D256CAF-4A45-4429-A67E-B7BDABD62658}" presName="negativeSpace" presStyleCnt="0"/>
      <dgm:spPr/>
    </dgm:pt>
    <dgm:pt modelId="{2D9A96C0-1718-45B0-9C52-F1AE875D9AEF}" type="pres">
      <dgm:prSet presAssocID="{0D256CAF-4A45-4429-A67E-B7BDABD6265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A790A45-3D11-4924-ABBB-2E815758D97E}" type="pres">
      <dgm:prSet presAssocID="{8AE232E8-085D-4FFA-AD76-80209B7B4C11}" presName="spaceBetweenRectangles" presStyleCnt="0"/>
      <dgm:spPr/>
    </dgm:pt>
    <dgm:pt modelId="{F07D9015-2E87-4A47-8131-6127C189A897}" type="pres">
      <dgm:prSet presAssocID="{81E346A3-BFE6-45F2-9DDF-62B7497823BD}" presName="parentLin" presStyleCnt="0"/>
      <dgm:spPr/>
    </dgm:pt>
    <dgm:pt modelId="{2F53CBD2-8B47-4019-A1D9-496F8973EB84}" type="pres">
      <dgm:prSet presAssocID="{81E346A3-BFE6-45F2-9DDF-62B7497823BD}" presName="parentLeftMargin" presStyleLbl="node1" presStyleIdx="0" presStyleCnt="2"/>
      <dgm:spPr/>
      <dgm:t>
        <a:bodyPr/>
        <a:lstStyle/>
        <a:p>
          <a:endParaRPr lang="el-GR"/>
        </a:p>
      </dgm:t>
    </dgm:pt>
    <dgm:pt modelId="{4A4E41B9-86BA-4C69-85E5-44CA9C483A26}" type="pres">
      <dgm:prSet presAssocID="{81E346A3-BFE6-45F2-9DDF-62B7497823BD}" presName="parentText" presStyleLbl="node1" presStyleIdx="1" presStyleCnt="2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F9A6C46-EDB4-4501-BF9B-D4ADE96B2918}" type="pres">
      <dgm:prSet presAssocID="{81E346A3-BFE6-45F2-9DDF-62B7497823BD}" presName="negativeSpace" presStyleCnt="0"/>
      <dgm:spPr/>
    </dgm:pt>
    <dgm:pt modelId="{7E4DE64B-F9B3-43A3-9611-8087D389AE5B}" type="pres">
      <dgm:prSet presAssocID="{81E346A3-BFE6-45F2-9DDF-62B7497823BD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FBE3F71-ED46-4E37-9D22-74CF11B5F546}" srcId="{81E346A3-BFE6-45F2-9DDF-62B7497823BD}" destId="{071548B9-DB96-4A30-8FE4-CAE6A16BD35D}" srcOrd="2" destOrd="0" parTransId="{D3E54A1A-76C7-45D4-8A70-45BD544BB57E}" sibTransId="{F4C7CDEB-8C7A-4C4D-8CD0-490480249DD1}"/>
    <dgm:cxn modelId="{AE50403C-B6F2-4970-A7CB-0BAB417EDBC5}" type="presOf" srcId="{071548B9-DB96-4A30-8FE4-CAE6A16BD35D}" destId="{7E4DE64B-F9B3-43A3-9611-8087D389AE5B}" srcOrd="0" destOrd="2" presId="urn:microsoft.com/office/officeart/2005/8/layout/list1"/>
    <dgm:cxn modelId="{FB3C7772-034A-498F-B775-CA7A8767CDDD}" type="presOf" srcId="{1B168E77-E206-4C03-B2CC-B8A790DA627B}" destId="{2D9A96C0-1718-45B0-9C52-F1AE875D9AEF}" srcOrd="0" destOrd="1" presId="urn:microsoft.com/office/officeart/2005/8/layout/list1"/>
    <dgm:cxn modelId="{6AABFA47-7E85-46DC-896E-287454814280}" type="presOf" srcId="{81E346A3-BFE6-45F2-9DDF-62B7497823BD}" destId="{2F53CBD2-8B47-4019-A1D9-496F8973EB84}" srcOrd="0" destOrd="0" presId="urn:microsoft.com/office/officeart/2005/8/layout/list1"/>
    <dgm:cxn modelId="{609CA40A-4329-4F06-A7E3-B6FCB7A48EA1}" type="presOf" srcId="{42729B1C-EB6C-4E33-8FDB-A1268131DF53}" destId="{7E4DE64B-F9B3-43A3-9611-8087D389AE5B}" srcOrd="0" destOrd="1" presId="urn:microsoft.com/office/officeart/2005/8/layout/list1"/>
    <dgm:cxn modelId="{9B8A6FA8-6B75-4355-BD9C-8CF1988454A0}" type="presOf" srcId="{0D256CAF-4A45-4429-A67E-B7BDABD62658}" destId="{A9074D54-EC49-4E22-A6D6-B7AE285E3677}" srcOrd="1" destOrd="0" presId="urn:microsoft.com/office/officeart/2005/8/layout/list1"/>
    <dgm:cxn modelId="{1C066BBE-2B5E-41FD-B680-A5BF0B7581AC}" type="presOf" srcId="{2EB6C611-1843-4F8D-AB61-338F41EBFF7A}" destId="{2D9A96C0-1718-45B0-9C52-F1AE875D9AEF}" srcOrd="0" destOrd="0" presId="urn:microsoft.com/office/officeart/2005/8/layout/list1"/>
    <dgm:cxn modelId="{39496E5D-4F4D-48D5-B7E8-04F641A38169}" type="presOf" srcId="{674C5566-6D96-4DCA-B52E-8815B5319033}" destId="{2D9A96C0-1718-45B0-9C52-F1AE875D9AEF}" srcOrd="0" destOrd="3" presId="urn:microsoft.com/office/officeart/2005/8/layout/list1"/>
    <dgm:cxn modelId="{19444860-F5C9-44F2-86CF-7DD8ACD3CB60}" type="presOf" srcId="{0D256CAF-4A45-4429-A67E-B7BDABD62658}" destId="{202CACC7-6C7B-475E-BEBE-295CC3041B39}" srcOrd="0" destOrd="0" presId="urn:microsoft.com/office/officeart/2005/8/layout/list1"/>
    <dgm:cxn modelId="{9427F38A-E1C1-4153-8AD5-799FF9999D97}" type="presOf" srcId="{106E704E-894D-4E78-817C-9F5C91A38A5D}" destId="{2D9A96C0-1718-45B0-9C52-F1AE875D9AEF}" srcOrd="0" destOrd="2" presId="urn:microsoft.com/office/officeart/2005/8/layout/list1"/>
    <dgm:cxn modelId="{D632A0D1-9E47-46C6-9805-4C4B959427BA}" type="presOf" srcId="{81E346A3-BFE6-45F2-9DDF-62B7497823BD}" destId="{4A4E41B9-86BA-4C69-85E5-44CA9C483A26}" srcOrd="1" destOrd="0" presId="urn:microsoft.com/office/officeart/2005/8/layout/list1"/>
    <dgm:cxn modelId="{0D7D566E-2F3F-4EF1-83F5-C2336CF4233A}" type="presOf" srcId="{573648A9-3D9D-468D-9560-A76C13BFDDA3}" destId="{7E4DE64B-F9B3-43A3-9611-8087D389AE5B}" srcOrd="0" destOrd="3" presId="urn:microsoft.com/office/officeart/2005/8/layout/list1"/>
    <dgm:cxn modelId="{6A14A748-F506-41D7-ADD7-34799CCB68BE}" srcId="{81E346A3-BFE6-45F2-9DDF-62B7497823BD}" destId="{42729B1C-EB6C-4E33-8FDB-A1268131DF53}" srcOrd="1" destOrd="0" parTransId="{0943A6E8-2CE6-415B-BB8E-12E536CAA5B2}" sibTransId="{C26BF459-638B-4F61-A136-808463A49D75}"/>
    <dgm:cxn modelId="{0A6ECF27-F42A-4A1B-9056-8692FE182752}" srcId="{42EB4BD6-FD8C-43C6-9C92-13BF24B95E18}" destId="{81E346A3-BFE6-45F2-9DDF-62B7497823BD}" srcOrd="1" destOrd="0" parTransId="{70829F7F-0C86-4366-9A72-3A37DAB5B79B}" sibTransId="{D5AA09DB-D000-4CCA-A725-02882B67AF79}"/>
    <dgm:cxn modelId="{D517EDC0-44F7-4008-9D6A-BF626E112F98}" type="presOf" srcId="{585D3510-8EE9-44AE-95D9-233633917A26}" destId="{7E4DE64B-F9B3-43A3-9611-8087D389AE5B}" srcOrd="0" destOrd="0" presId="urn:microsoft.com/office/officeart/2005/8/layout/list1"/>
    <dgm:cxn modelId="{1D706A8B-57FA-4A53-A1E3-0CA0D222F67E}" srcId="{81E346A3-BFE6-45F2-9DDF-62B7497823BD}" destId="{585D3510-8EE9-44AE-95D9-233633917A26}" srcOrd="0" destOrd="0" parTransId="{E4EBDB4F-3CB5-47B2-AFF6-275363E284FC}" sibTransId="{927EFF58-F131-40DC-B005-4DF9277A8EE6}"/>
    <dgm:cxn modelId="{B4D253A7-F6FA-41AC-A05C-52C1EAE74D80}" type="presOf" srcId="{42EB4BD6-FD8C-43C6-9C92-13BF24B95E18}" destId="{D6F48BEE-3A6B-483F-AAF4-C9223A0AA8BE}" srcOrd="0" destOrd="0" presId="urn:microsoft.com/office/officeart/2005/8/layout/list1"/>
    <dgm:cxn modelId="{868B5079-CD6E-491B-B370-513D9A184E7F}" srcId="{0D256CAF-4A45-4429-A67E-B7BDABD62658}" destId="{674C5566-6D96-4DCA-B52E-8815B5319033}" srcOrd="3" destOrd="0" parTransId="{3895E9D1-9218-4B37-9E24-CB24690F9EAF}" sibTransId="{09E9F9AC-CA84-43C3-919B-9C82427594B5}"/>
    <dgm:cxn modelId="{D96BC2C6-6F1E-444E-BEC8-0E17ACD7797C}" srcId="{42EB4BD6-FD8C-43C6-9C92-13BF24B95E18}" destId="{0D256CAF-4A45-4429-A67E-B7BDABD62658}" srcOrd="0" destOrd="0" parTransId="{2124291D-EF22-42D6-A29B-D318EE6B062C}" sibTransId="{8AE232E8-085D-4FFA-AD76-80209B7B4C11}"/>
    <dgm:cxn modelId="{4186BE61-4738-4753-BE3F-737B5BD3EA78}" srcId="{0D256CAF-4A45-4429-A67E-B7BDABD62658}" destId="{106E704E-894D-4E78-817C-9F5C91A38A5D}" srcOrd="2" destOrd="0" parTransId="{05EF7FC1-D5DB-46FD-82A8-17EA896B7062}" sibTransId="{14347C19-9BB0-4162-837B-50A89D619FB2}"/>
    <dgm:cxn modelId="{AA9D459C-342C-43F6-992F-7AF3717B9EAC}" srcId="{81E346A3-BFE6-45F2-9DDF-62B7497823BD}" destId="{573648A9-3D9D-468D-9560-A76C13BFDDA3}" srcOrd="3" destOrd="0" parTransId="{AC76AA15-145A-4C01-B787-98195A7A1E91}" sibTransId="{DFD9ED8A-0565-404F-840C-7139E87656E8}"/>
    <dgm:cxn modelId="{277B6B95-8201-4105-A922-418C7634987D}" srcId="{0D256CAF-4A45-4429-A67E-B7BDABD62658}" destId="{2EB6C611-1843-4F8D-AB61-338F41EBFF7A}" srcOrd="0" destOrd="0" parTransId="{FA134F81-1E8E-43E2-8B88-4070C35D3519}" sibTransId="{C91D0291-B0CA-4989-AE94-456B766EACAD}"/>
    <dgm:cxn modelId="{FB301AE5-C79D-442A-A4EB-948D2F921484}" srcId="{0D256CAF-4A45-4429-A67E-B7BDABD62658}" destId="{1B168E77-E206-4C03-B2CC-B8A790DA627B}" srcOrd="1" destOrd="0" parTransId="{23FBD65C-3A50-4DC1-AF5D-3DC1EB80038B}" sibTransId="{22825B63-32A0-48D6-B103-8F22D8BF0FDD}"/>
    <dgm:cxn modelId="{1818923E-998B-4709-A7C9-6CA4CB394473}" type="presParOf" srcId="{D6F48BEE-3A6B-483F-AAF4-C9223A0AA8BE}" destId="{51274BD2-91FD-4766-A204-BB8E7D0B6C92}" srcOrd="0" destOrd="0" presId="urn:microsoft.com/office/officeart/2005/8/layout/list1"/>
    <dgm:cxn modelId="{8AE87627-643C-460B-A60D-56AE4F2312A3}" type="presParOf" srcId="{51274BD2-91FD-4766-A204-BB8E7D0B6C92}" destId="{202CACC7-6C7B-475E-BEBE-295CC3041B39}" srcOrd="0" destOrd="0" presId="urn:microsoft.com/office/officeart/2005/8/layout/list1"/>
    <dgm:cxn modelId="{7510E3A6-CA72-4FA8-9F20-1C6DCE4085AD}" type="presParOf" srcId="{51274BD2-91FD-4766-A204-BB8E7D0B6C92}" destId="{A9074D54-EC49-4E22-A6D6-B7AE285E3677}" srcOrd="1" destOrd="0" presId="urn:microsoft.com/office/officeart/2005/8/layout/list1"/>
    <dgm:cxn modelId="{00D68B09-7E13-42D4-ADC7-7017E47E445E}" type="presParOf" srcId="{D6F48BEE-3A6B-483F-AAF4-C9223A0AA8BE}" destId="{1A2BB2C2-6AC3-42CD-952B-D289BC677AFB}" srcOrd="1" destOrd="0" presId="urn:microsoft.com/office/officeart/2005/8/layout/list1"/>
    <dgm:cxn modelId="{BC9FDA53-D324-4B68-BEDB-E7DCA036E95A}" type="presParOf" srcId="{D6F48BEE-3A6B-483F-AAF4-C9223A0AA8BE}" destId="{2D9A96C0-1718-45B0-9C52-F1AE875D9AEF}" srcOrd="2" destOrd="0" presId="urn:microsoft.com/office/officeart/2005/8/layout/list1"/>
    <dgm:cxn modelId="{2A844E7B-A6D9-4F1A-8220-26BB4F632C9E}" type="presParOf" srcId="{D6F48BEE-3A6B-483F-AAF4-C9223A0AA8BE}" destId="{3A790A45-3D11-4924-ABBB-2E815758D97E}" srcOrd="3" destOrd="0" presId="urn:microsoft.com/office/officeart/2005/8/layout/list1"/>
    <dgm:cxn modelId="{49E8EE85-29A9-4A0E-A85A-BB45425EFE21}" type="presParOf" srcId="{D6F48BEE-3A6B-483F-AAF4-C9223A0AA8BE}" destId="{F07D9015-2E87-4A47-8131-6127C189A897}" srcOrd="4" destOrd="0" presId="urn:microsoft.com/office/officeart/2005/8/layout/list1"/>
    <dgm:cxn modelId="{B45FAC6D-B6C1-440F-B9E9-834BA72550F3}" type="presParOf" srcId="{F07D9015-2E87-4A47-8131-6127C189A897}" destId="{2F53CBD2-8B47-4019-A1D9-496F8973EB84}" srcOrd="0" destOrd="0" presId="urn:microsoft.com/office/officeart/2005/8/layout/list1"/>
    <dgm:cxn modelId="{149043D9-1185-4B26-9D68-D376913DB1C4}" type="presParOf" srcId="{F07D9015-2E87-4A47-8131-6127C189A897}" destId="{4A4E41B9-86BA-4C69-85E5-44CA9C483A26}" srcOrd="1" destOrd="0" presId="urn:microsoft.com/office/officeart/2005/8/layout/list1"/>
    <dgm:cxn modelId="{AAE7A1EB-E7CF-4B45-B7C8-BE7F954A1D04}" type="presParOf" srcId="{D6F48BEE-3A6B-483F-AAF4-C9223A0AA8BE}" destId="{8F9A6C46-EDB4-4501-BF9B-D4ADE96B2918}" srcOrd="5" destOrd="0" presId="urn:microsoft.com/office/officeart/2005/8/layout/list1"/>
    <dgm:cxn modelId="{6611E81F-626B-4CFA-BBC7-8E95821DF04A}" type="presParOf" srcId="{D6F48BEE-3A6B-483F-AAF4-C9223A0AA8BE}" destId="{7E4DE64B-F9B3-43A3-9611-8087D389AE5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DB2B3-E49E-4CAD-A26D-A03E9B56C7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667969C1-F3FA-4C66-B93B-1FBED7C96A9E}">
      <dgm:prSet phldrT="[Κείμενο]" custT="1"/>
      <dgm:spPr/>
      <dgm:t>
        <a:bodyPr/>
        <a:lstStyle/>
        <a:p>
          <a:r>
            <a:rPr lang="el-GR" sz="2600" dirty="0" smtClean="0"/>
            <a:t>Καλλιεργούμενο</a:t>
          </a:r>
          <a:r>
            <a:rPr lang="el-GR" sz="2800" dirty="0" smtClean="0"/>
            <a:t> είδος</a:t>
          </a:r>
          <a:endParaRPr lang="el-GR" sz="2800" dirty="0"/>
        </a:p>
      </dgm:t>
    </dgm:pt>
    <dgm:pt modelId="{D5A0ED9E-EE9D-4E76-A6E2-4D44ABCE4AEB}" type="parTrans" cxnId="{E472B0AB-97B3-40D5-90FE-6BCA022AE9E9}">
      <dgm:prSet/>
      <dgm:spPr/>
      <dgm:t>
        <a:bodyPr/>
        <a:lstStyle/>
        <a:p>
          <a:endParaRPr lang="el-GR"/>
        </a:p>
      </dgm:t>
    </dgm:pt>
    <dgm:pt modelId="{8FE19469-FB7C-4B9E-ADBF-AAF6874849F7}" type="sibTrans" cxnId="{E472B0AB-97B3-40D5-90FE-6BCA022AE9E9}">
      <dgm:prSet/>
      <dgm:spPr/>
      <dgm:t>
        <a:bodyPr/>
        <a:lstStyle/>
        <a:p>
          <a:endParaRPr lang="el-GR"/>
        </a:p>
      </dgm:t>
    </dgm:pt>
    <dgm:pt modelId="{FC67C2B0-49C3-4323-9CC5-133CCC4AB154}">
      <dgm:prSet phldrT="[Κείμενο]" custT="1"/>
      <dgm:spPr/>
      <dgm:t>
        <a:bodyPr/>
        <a:lstStyle/>
        <a:p>
          <a:r>
            <a:rPr lang="en-US" sz="2000" dirty="0" smtClean="0">
              <a:solidFill>
                <a:srgbClr val="000099"/>
              </a:solidFill>
            </a:rPr>
            <a:t> T</a:t>
          </a:r>
          <a:r>
            <a:rPr lang="el-GR" sz="2000" dirty="0" smtClean="0">
              <a:solidFill>
                <a:srgbClr val="000099"/>
              </a:solidFill>
            </a:rPr>
            <a:t>α φυλλώδη λαχανικά έχουν πολύ μικρότερες απαιτήσεις νερού</a:t>
          </a:r>
          <a:endParaRPr lang="el-GR" sz="2000" dirty="0">
            <a:solidFill>
              <a:srgbClr val="000099"/>
            </a:solidFill>
          </a:endParaRPr>
        </a:p>
      </dgm:t>
    </dgm:pt>
    <dgm:pt modelId="{ACA4ED81-5883-4076-89B2-81465A55D685}" type="parTrans" cxnId="{84E70526-5DD9-445B-B88B-62BF8F429057}">
      <dgm:prSet/>
      <dgm:spPr/>
      <dgm:t>
        <a:bodyPr/>
        <a:lstStyle/>
        <a:p>
          <a:endParaRPr lang="el-GR"/>
        </a:p>
      </dgm:t>
    </dgm:pt>
    <dgm:pt modelId="{82DADF8E-9CEC-4D37-9C5B-909908FE7467}" type="sibTrans" cxnId="{84E70526-5DD9-445B-B88B-62BF8F429057}">
      <dgm:prSet/>
      <dgm:spPr/>
      <dgm:t>
        <a:bodyPr/>
        <a:lstStyle/>
        <a:p>
          <a:endParaRPr lang="el-GR"/>
        </a:p>
      </dgm:t>
    </dgm:pt>
    <dgm:pt modelId="{0EDEC644-35DD-47F9-A94A-09951C7B8868}">
      <dgm:prSet phldrT="[Κείμενο]" custT="1"/>
      <dgm:spPr/>
      <dgm:t>
        <a:bodyPr/>
        <a:lstStyle/>
        <a:p>
          <a:r>
            <a:rPr lang="el-GR" sz="2600" dirty="0" smtClean="0"/>
            <a:t>Στάδιο ανάπτυξης φυτού  </a:t>
          </a:r>
          <a:endParaRPr lang="el-GR" sz="2600" dirty="0"/>
        </a:p>
      </dgm:t>
    </dgm:pt>
    <dgm:pt modelId="{2349083D-6B84-4942-824F-6A5739583509}" type="parTrans" cxnId="{A69BBF49-D27C-41FB-9B1C-3885C4982AAB}">
      <dgm:prSet/>
      <dgm:spPr/>
      <dgm:t>
        <a:bodyPr/>
        <a:lstStyle/>
        <a:p>
          <a:endParaRPr lang="el-GR"/>
        </a:p>
      </dgm:t>
    </dgm:pt>
    <dgm:pt modelId="{1005FC67-D01C-4D5F-9F2B-60DBD0AFD755}" type="sibTrans" cxnId="{A69BBF49-D27C-41FB-9B1C-3885C4982AAB}">
      <dgm:prSet/>
      <dgm:spPr/>
      <dgm:t>
        <a:bodyPr/>
        <a:lstStyle/>
        <a:p>
          <a:endParaRPr lang="el-GR"/>
        </a:p>
      </dgm:t>
    </dgm:pt>
    <dgm:pt modelId="{F8962F4F-4A40-476A-AB20-62EC686142BE}">
      <dgm:prSet phldrT="[Κείμενο]" custT="1"/>
      <dgm:spPr/>
      <dgm:t>
        <a:bodyPr/>
        <a:lstStyle/>
        <a:p>
          <a:r>
            <a:rPr lang="el-GR" sz="2000" dirty="0" smtClean="0">
              <a:solidFill>
                <a:srgbClr val="000099"/>
              </a:solidFill>
            </a:rPr>
            <a:t>Στο στάδιο της καρποφορίας οι ανάγκες νερού αυξάνονται συγκριτικά με τα υπόλοιπα στάδια ανάπτυξης</a:t>
          </a:r>
          <a:endParaRPr lang="el-GR" sz="2000" dirty="0">
            <a:solidFill>
              <a:srgbClr val="000099"/>
            </a:solidFill>
          </a:endParaRPr>
        </a:p>
      </dgm:t>
    </dgm:pt>
    <dgm:pt modelId="{58B6C513-C7FD-4D6F-9DEE-A1804AD20324}" type="parTrans" cxnId="{E77F1F07-741A-4AD6-9F06-EEF842BC1443}">
      <dgm:prSet/>
      <dgm:spPr/>
      <dgm:t>
        <a:bodyPr/>
        <a:lstStyle/>
        <a:p>
          <a:endParaRPr lang="el-GR"/>
        </a:p>
      </dgm:t>
    </dgm:pt>
    <dgm:pt modelId="{B73C67DF-1418-4F9E-AD6A-1DB52CD186BA}" type="sibTrans" cxnId="{E77F1F07-741A-4AD6-9F06-EEF842BC1443}">
      <dgm:prSet/>
      <dgm:spPr/>
      <dgm:t>
        <a:bodyPr/>
        <a:lstStyle/>
        <a:p>
          <a:endParaRPr lang="el-GR"/>
        </a:p>
      </dgm:t>
    </dgm:pt>
    <dgm:pt modelId="{FE404381-1C3A-48AE-BEA6-8B62C20C0D44}">
      <dgm:prSet phldrT="[Κείμενο]" custT="1"/>
      <dgm:spPr/>
      <dgm:t>
        <a:bodyPr/>
        <a:lstStyle/>
        <a:p>
          <a:r>
            <a:rPr lang="el-GR" sz="2600" dirty="0" smtClean="0"/>
            <a:t>Τρόπο καλλιέργειας</a:t>
          </a:r>
          <a:r>
            <a:rPr lang="el-GR" sz="3800" dirty="0" smtClean="0"/>
            <a:t> </a:t>
          </a:r>
          <a:endParaRPr lang="el-GR" sz="3800" dirty="0"/>
        </a:p>
      </dgm:t>
    </dgm:pt>
    <dgm:pt modelId="{D0056193-2943-4095-B6A8-08B5536355E8}" type="parTrans" cxnId="{484B7811-0ECF-44DA-A1CB-455B9B570C6E}">
      <dgm:prSet/>
      <dgm:spPr/>
      <dgm:t>
        <a:bodyPr/>
        <a:lstStyle/>
        <a:p>
          <a:endParaRPr lang="el-GR"/>
        </a:p>
      </dgm:t>
    </dgm:pt>
    <dgm:pt modelId="{A8393AA6-9BAF-46DC-AEE5-81671D7F1357}" type="sibTrans" cxnId="{484B7811-0ECF-44DA-A1CB-455B9B570C6E}">
      <dgm:prSet/>
      <dgm:spPr/>
      <dgm:t>
        <a:bodyPr/>
        <a:lstStyle/>
        <a:p>
          <a:endParaRPr lang="el-GR"/>
        </a:p>
      </dgm:t>
    </dgm:pt>
    <dgm:pt modelId="{40F84B01-1C37-4A42-811A-B1290AE05C58}">
      <dgm:prSet phldrT="[Κείμενο]" custT="1"/>
      <dgm:spPr/>
      <dgm:t>
        <a:bodyPr/>
        <a:lstStyle/>
        <a:p>
          <a:r>
            <a:rPr lang="el-GR" sz="2000" dirty="0" smtClean="0">
              <a:solidFill>
                <a:srgbClr val="000099"/>
              </a:solidFill>
            </a:rPr>
            <a:t>Τα δοχεία καλλιέργειας χρειάζονται πιο συχνά πότισμα από ότι η καλλιέργεια στην ύπαιθρο </a:t>
          </a:r>
          <a:endParaRPr lang="el-GR" sz="2000" dirty="0">
            <a:solidFill>
              <a:srgbClr val="000099"/>
            </a:solidFill>
          </a:endParaRPr>
        </a:p>
      </dgm:t>
    </dgm:pt>
    <dgm:pt modelId="{BB8BE126-A1C8-4C2C-A6D1-838AE77A88CB}" type="parTrans" cxnId="{F27C0107-7CE5-4E04-A2D5-6ABC7EE81B39}">
      <dgm:prSet/>
      <dgm:spPr/>
      <dgm:t>
        <a:bodyPr/>
        <a:lstStyle/>
        <a:p>
          <a:endParaRPr lang="el-GR"/>
        </a:p>
      </dgm:t>
    </dgm:pt>
    <dgm:pt modelId="{1A038418-4461-4ABA-BCEB-F5849C4A3D54}" type="sibTrans" cxnId="{F27C0107-7CE5-4E04-A2D5-6ABC7EE81B39}">
      <dgm:prSet/>
      <dgm:spPr/>
      <dgm:t>
        <a:bodyPr/>
        <a:lstStyle/>
        <a:p>
          <a:endParaRPr lang="el-GR"/>
        </a:p>
      </dgm:t>
    </dgm:pt>
    <dgm:pt modelId="{C90D144D-47E2-4BC1-A85F-15E39B819DEE}" type="pres">
      <dgm:prSet presAssocID="{9FDDB2B3-E49E-4CAD-A26D-A03E9B56C70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0B5769D-CC43-4737-A445-D019F09908B2}" type="pres">
      <dgm:prSet presAssocID="{667969C1-F3FA-4C66-B93B-1FBED7C96A9E}" presName="parentText" presStyleLbl="node1" presStyleIdx="0" presStyleCnt="3" custScaleY="4835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26DA1B8-DCC0-4E39-AABA-0F596DE5BAD8}" type="pres">
      <dgm:prSet presAssocID="{667969C1-F3FA-4C66-B93B-1FBED7C96A9E}" presName="childText" presStyleLbl="revTx" presStyleIdx="0" presStyleCnt="3" custScaleY="5612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41E8EF-70E7-459D-AE55-9656458C2B8D}" type="pres">
      <dgm:prSet presAssocID="{0EDEC644-35DD-47F9-A94A-09951C7B8868}" presName="parentText" presStyleLbl="node1" presStyleIdx="1" presStyleCnt="3" custScaleY="4834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3603712-7540-4337-AA45-29BDB5E12FA1}" type="pres">
      <dgm:prSet presAssocID="{0EDEC644-35DD-47F9-A94A-09951C7B8868}" presName="childText" presStyleLbl="revTx" presStyleIdx="1" presStyleCnt="3" custScaleY="626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C07B28-A32A-4FCE-8333-309B7F4FCC97}" type="pres">
      <dgm:prSet presAssocID="{FE404381-1C3A-48AE-BEA6-8B62C20C0D44}" presName="parentText" presStyleLbl="node1" presStyleIdx="2" presStyleCnt="3" custScaleY="5135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863E7C2-2B52-470F-8038-63BF3DC26B18}" type="pres">
      <dgm:prSet presAssocID="{FE404381-1C3A-48AE-BEA6-8B62C20C0D4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95ABECF-9AA6-4E87-9E0B-EA3EBF7CD3E8}" type="presOf" srcId="{667969C1-F3FA-4C66-B93B-1FBED7C96A9E}" destId="{70B5769D-CC43-4737-A445-D019F09908B2}" srcOrd="0" destOrd="0" presId="urn:microsoft.com/office/officeart/2005/8/layout/vList2"/>
    <dgm:cxn modelId="{F27C0107-7CE5-4E04-A2D5-6ABC7EE81B39}" srcId="{FE404381-1C3A-48AE-BEA6-8B62C20C0D44}" destId="{40F84B01-1C37-4A42-811A-B1290AE05C58}" srcOrd="0" destOrd="0" parTransId="{BB8BE126-A1C8-4C2C-A6D1-838AE77A88CB}" sibTransId="{1A038418-4461-4ABA-BCEB-F5849C4A3D54}"/>
    <dgm:cxn modelId="{CB940A6A-37F7-4DCD-B3B1-56BE1E753293}" type="presOf" srcId="{9FDDB2B3-E49E-4CAD-A26D-A03E9B56C704}" destId="{C90D144D-47E2-4BC1-A85F-15E39B819DEE}" srcOrd="0" destOrd="0" presId="urn:microsoft.com/office/officeart/2005/8/layout/vList2"/>
    <dgm:cxn modelId="{94600FCD-7C1C-4B18-A556-12222696DD0B}" type="presOf" srcId="{FE404381-1C3A-48AE-BEA6-8B62C20C0D44}" destId="{52C07B28-A32A-4FCE-8333-309B7F4FCC97}" srcOrd="0" destOrd="0" presId="urn:microsoft.com/office/officeart/2005/8/layout/vList2"/>
    <dgm:cxn modelId="{E77F1F07-741A-4AD6-9F06-EEF842BC1443}" srcId="{0EDEC644-35DD-47F9-A94A-09951C7B8868}" destId="{F8962F4F-4A40-476A-AB20-62EC686142BE}" srcOrd="0" destOrd="0" parTransId="{58B6C513-C7FD-4D6F-9DEE-A1804AD20324}" sibTransId="{B73C67DF-1418-4F9E-AD6A-1DB52CD186BA}"/>
    <dgm:cxn modelId="{484B7811-0ECF-44DA-A1CB-455B9B570C6E}" srcId="{9FDDB2B3-E49E-4CAD-A26D-A03E9B56C704}" destId="{FE404381-1C3A-48AE-BEA6-8B62C20C0D44}" srcOrd="2" destOrd="0" parTransId="{D0056193-2943-4095-B6A8-08B5536355E8}" sibTransId="{A8393AA6-9BAF-46DC-AEE5-81671D7F1357}"/>
    <dgm:cxn modelId="{558C3BA7-7C95-456C-BA2A-4A199DDED713}" type="presOf" srcId="{40F84B01-1C37-4A42-811A-B1290AE05C58}" destId="{C863E7C2-2B52-470F-8038-63BF3DC26B18}" srcOrd="0" destOrd="0" presId="urn:microsoft.com/office/officeart/2005/8/layout/vList2"/>
    <dgm:cxn modelId="{A69BBF49-D27C-41FB-9B1C-3885C4982AAB}" srcId="{9FDDB2B3-E49E-4CAD-A26D-A03E9B56C704}" destId="{0EDEC644-35DD-47F9-A94A-09951C7B8868}" srcOrd="1" destOrd="0" parTransId="{2349083D-6B84-4942-824F-6A5739583509}" sibTransId="{1005FC67-D01C-4D5F-9F2B-60DBD0AFD755}"/>
    <dgm:cxn modelId="{C203F9D4-5E4C-4972-AD14-1FBE4C8FD693}" type="presOf" srcId="{FC67C2B0-49C3-4323-9CC5-133CCC4AB154}" destId="{E26DA1B8-DCC0-4E39-AABA-0F596DE5BAD8}" srcOrd="0" destOrd="0" presId="urn:microsoft.com/office/officeart/2005/8/layout/vList2"/>
    <dgm:cxn modelId="{E472B0AB-97B3-40D5-90FE-6BCA022AE9E9}" srcId="{9FDDB2B3-E49E-4CAD-A26D-A03E9B56C704}" destId="{667969C1-F3FA-4C66-B93B-1FBED7C96A9E}" srcOrd="0" destOrd="0" parTransId="{D5A0ED9E-EE9D-4E76-A6E2-4D44ABCE4AEB}" sibTransId="{8FE19469-FB7C-4B9E-ADBF-AAF6874849F7}"/>
    <dgm:cxn modelId="{84E70526-5DD9-445B-B88B-62BF8F429057}" srcId="{667969C1-F3FA-4C66-B93B-1FBED7C96A9E}" destId="{FC67C2B0-49C3-4323-9CC5-133CCC4AB154}" srcOrd="0" destOrd="0" parTransId="{ACA4ED81-5883-4076-89B2-81465A55D685}" sibTransId="{82DADF8E-9CEC-4D37-9C5B-909908FE7467}"/>
    <dgm:cxn modelId="{723B1AEF-9CD6-4C16-B920-A03327AC73F3}" type="presOf" srcId="{F8962F4F-4A40-476A-AB20-62EC686142BE}" destId="{B3603712-7540-4337-AA45-29BDB5E12FA1}" srcOrd="0" destOrd="0" presId="urn:microsoft.com/office/officeart/2005/8/layout/vList2"/>
    <dgm:cxn modelId="{87A4DC7D-2FF3-46E3-AB71-DAD14FB8C4EB}" type="presOf" srcId="{0EDEC644-35DD-47F9-A94A-09951C7B8868}" destId="{F241E8EF-70E7-459D-AE55-9656458C2B8D}" srcOrd="0" destOrd="0" presId="urn:microsoft.com/office/officeart/2005/8/layout/vList2"/>
    <dgm:cxn modelId="{878D6D02-CFC2-42A2-BE05-FCD633A4233C}" type="presParOf" srcId="{C90D144D-47E2-4BC1-A85F-15E39B819DEE}" destId="{70B5769D-CC43-4737-A445-D019F09908B2}" srcOrd="0" destOrd="0" presId="urn:microsoft.com/office/officeart/2005/8/layout/vList2"/>
    <dgm:cxn modelId="{FC35E8E8-8F19-466B-8AAC-6859D8F54AE5}" type="presParOf" srcId="{C90D144D-47E2-4BC1-A85F-15E39B819DEE}" destId="{E26DA1B8-DCC0-4E39-AABA-0F596DE5BAD8}" srcOrd="1" destOrd="0" presId="urn:microsoft.com/office/officeart/2005/8/layout/vList2"/>
    <dgm:cxn modelId="{87AE355A-F9FD-4011-8E24-CD526FD4B0F3}" type="presParOf" srcId="{C90D144D-47E2-4BC1-A85F-15E39B819DEE}" destId="{F241E8EF-70E7-459D-AE55-9656458C2B8D}" srcOrd="2" destOrd="0" presId="urn:microsoft.com/office/officeart/2005/8/layout/vList2"/>
    <dgm:cxn modelId="{81481699-D85C-48B7-8ADA-6379D69CE05E}" type="presParOf" srcId="{C90D144D-47E2-4BC1-A85F-15E39B819DEE}" destId="{B3603712-7540-4337-AA45-29BDB5E12FA1}" srcOrd="3" destOrd="0" presId="urn:microsoft.com/office/officeart/2005/8/layout/vList2"/>
    <dgm:cxn modelId="{B06CCC3A-7081-4E7D-A20D-FF2AF13F7CC5}" type="presParOf" srcId="{C90D144D-47E2-4BC1-A85F-15E39B819DEE}" destId="{52C07B28-A32A-4FCE-8333-309B7F4FCC97}" srcOrd="4" destOrd="0" presId="urn:microsoft.com/office/officeart/2005/8/layout/vList2"/>
    <dgm:cxn modelId="{29B470A5-5D94-42CB-9D59-7FEAAF71EA8F}" type="presParOf" srcId="{C90D144D-47E2-4BC1-A85F-15E39B819DEE}" destId="{C863E7C2-2B52-470F-8038-63BF3DC26B1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C95834-7B91-4785-9666-1C8C4B0DBA59}">
      <dsp:nvSpPr>
        <dsp:cNvPr id="0" name=""/>
        <dsp:cNvSpPr/>
      </dsp:nvSpPr>
      <dsp:spPr>
        <a:xfrm>
          <a:off x="0" y="17511"/>
          <a:ext cx="7200800" cy="754869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Καλλιέργεια σε δοχεία ή σε παρτέρια </a:t>
          </a:r>
          <a:endParaRPr lang="el-GR" sz="2800" kern="1200" dirty="0"/>
        </a:p>
      </dsp:txBody>
      <dsp:txXfrm>
        <a:off x="0" y="17511"/>
        <a:ext cx="7200800" cy="754869"/>
      </dsp:txXfrm>
    </dsp:sp>
    <dsp:sp modelId="{BD1DBBB5-FC0E-4125-8530-9651544A0F3F}">
      <dsp:nvSpPr>
        <dsp:cNvPr id="0" name=""/>
        <dsp:cNvSpPr/>
      </dsp:nvSpPr>
      <dsp:spPr>
        <a:xfrm>
          <a:off x="0" y="772380"/>
          <a:ext cx="7200800" cy="12513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Προσθήκη χώματος εκ νέου </a:t>
          </a:r>
          <a:endParaRPr lang="el-GR" sz="2400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 Επιλογή ενός έτοιμου μείγματος</a:t>
          </a:r>
          <a:endParaRPr lang="el-GR" sz="2400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Πλούσιο σε οργανική ύλη &amp; </a:t>
          </a:r>
          <a:r>
            <a:rPr lang="el-GR" sz="2400" kern="1200" dirty="0" err="1" smtClean="0">
              <a:solidFill>
                <a:srgbClr val="000099"/>
              </a:solidFill>
            </a:rPr>
            <a:t>εδαφοβελτιωτικά</a:t>
          </a:r>
          <a:r>
            <a:rPr lang="el-GR" sz="2400" kern="1200" dirty="0" smtClean="0">
              <a:solidFill>
                <a:srgbClr val="000099"/>
              </a:solidFill>
            </a:rPr>
            <a:t>  </a:t>
          </a:r>
          <a:endParaRPr lang="el-GR" sz="2400" kern="1200" dirty="0">
            <a:solidFill>
              <a:srgbClr val="000099"/>
            </a:solidFill>
          </a:endParaRPr>
        </a:p>
      </dsp:txBody>
      <dsp:txXfrm>
        <a:off x="0" y="772380"/>
        <a:ext cx="7200800" cy="1251315"/>
      </dsp:txXfrm>
    </dsp:sp>
    <dsp:sp modelId="{0B027E78-0E44-4DD7-B108-AFE3AD871547}">
      <dsp:nvSpPr>
        <dsp:cNvPr id="0" name=""/>
        <dsp:cNvSpPr/>
      </dsp:nvSpPr>
      <dsp:spPr>
        <a:xfrm>
          <a:off x="0" y="2023695"/>
          <a:ext cx="7200800" cy="7548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3100" kern="1200" dirty="0" smtClean="0"/>
            <a:t>Καλλιέργεια σε κήπο </a:t>
          </a:r>
          <a:endParaRPr lang="el-GR" sz="3100" kern="1200" dirty="0"/>
        </a:p>
      </dsp:txBody>
      <dsp:txXfrm>
        <a:off x="0" y="2023695"/>
        <a:ext cx="7200800" cy="754869"/>
      </dsp:txXfrm>
    </dsp:sp>
    <dsp:sp modelId="{2B4DE4F4-8285-4D29-9F41-CA3625A236BC}">
      <dsp:nvSpPr>
        <dsp:cNvPr id="0" name=""/>
        <dsp:cNvSpPr/>
      </dsp:nvSpPr>
      <dsp:spPr>
        <a:xfrm>
          <a:off x="0" y="2778564"/>
          <a:ext cx="7200800" cy="1668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25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Εμπλουτισμός χώματος</a:t>
          </a:r>
          <a:endParaRPr lang="el-GR" sz="2400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 Ανόργανα Λιπάσματα</a:t>
          </a:r>
          <a:endParaRPr lang="el-GR" sz="2400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 Οργανικά λιπάσματα </a:t>
          </a:r>
          <a:endParaRPr lang="el-GR" sz="2400" kern="1200" dirty="0">
            <a:solidFill>
              <a:srgbClr val="000099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400" kern="1200" dirty="0" smtClean="0">
              <a:solidFill>
                <a:srgbClr val="000099"/>
              </a:solidFill>
            </a:rPr>
            <a:t> </a:t>
          </a:r>
          <a:r>
            <a:rPr lang="el-GR" sz="2400" kern="1200" dirty="0" err="1" smtClean="0">
              <a:solidFill>
                <a:srgbClr val="000099"/>
              </a:solidFill>
            </a:rPr>
            <a:t>Εδαφοβελτιωτικά</a:t>
          </a:r>
          <a:r>
            <a:rPr lang="el-GR" sz="2400" kern="1200" dirty="0" smtClean="0">
              <a:solidFill>
                <a:srgbClr val="000099"/>
              </a:solidFill>
            </a:rPr>
            <a:t> </a:t>
          </a:r>
          <a:endParaRPr lang="el-GR" sz="2400" kern="1200" dirty="0">
            <a:solidFill>
              <a:srgbClr val="000099"/>
            </a:solidFill>
          </a:endParaRPr>
        </a:p>
      </dsp:txBody>
      <dsp:txXfrm>
        <a:off x="0" y="2778564"/>
        <a:ext cx="7200800" cy="166842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9A96C0-1718-45B0-9C52-F1AE875D9AEF}">
      <dsp:nvSpPr>
        <dsp:cNvPr id="0" name=""/>
        <dsp:cNvSpPr/>
      </dsp:nvSpPr>
      <dsp:spPr>
        <a:xfrm>
          <a:off x="0" y="453377"/>
          <a:ext cx="792088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54076" rIns="61474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Συνθετικά λιπάσματα που περιλαμβάνουν ένα ή περισσότερα θρ.στοιχεία </a:t>
          </a:r>
          <a:endParaRPr lang="el-GR" sz="1700" kern="1200" dirty="0">
            <a:solidFill>
              <a:srgbClr val="0000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 Κοκκώδη, υγρά, σκόνες </a:t>
          </a:r>
          <a:endParaRPr lang="el-GR" sz="1700" kern="1200" dirty="0">
            <a:solidFill>
              <a:srgbClr val="0000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 Βασικά θρ. στοιχεία που περιλαμβάνουν Ν, </a:t>
          </a:r>
          <a:r>
            <a:rPr lang="en-US" sz="1700" kern="1200" dirty="0" smtClean="0">
              <a:solidFill>
                <a:srgbClr val="000099"/>
              </a:solidFill>
            </a:rPr>
            <a:t>P, K </a:t>
          </a:r>
          <a:r>
            <a:rPr lang="el-GR" sz="1700" kern="1200" dirty="0" smtClean="0">
              <a:solidFill>
                <a:srgbClr val="000099"/>
              </a:solidFill>
            </a:rPr>
            <a:t>αλλά και ιχνοστοιχεία</a:t>
          </a:r>
          <a:endParaRPr lang="el-GR" sz="1700" kern="1200" dirty="0">
            <a:solidFill>
              <a:srgbClr val="0000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 Προσοχή στις οδηγίες χρήσης (δοσολογία)</a:t>
          </a:r>
          <a:endParaRPr lang="el-GR" sz="1700" kern="1200" dirty="0">
            <a:solidFill>
              <a:srgbClr val="000099"/>
            </a:solidFill>
          </a:endParaRPr>
        </a:p>
      </dsp:txBody>
      <dsp:txXfrm>
        <a:off x="0" y="453377"/>
        <a:ext cx="7920880" cy="1552950"/>
      </dsp:txXfrm>
    </dsp:sp>
    <dsp:sp modelId="{A9074D54-EC49-4E22-A6D6-B7AE285E3677}">
      <dsp:nvSpPr>
        <dsp:cNvPr id="0" name=""/>
        <dsp:cNvSpPr/>
      </dsp:nvSpPr>
      <dsp:spPr>
        <a:xfrm>
          <a:off x="382507" y="202457"/>
          <a:ext cx="7535004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Ανόργανη Λίπανση (Συμβατικός λαχανόκηπος)</a:t>
          </a:r>
          <a:endParaRPr lang="el-GR" sz="2000" kern="1200" dirty="0"/>
        </a:p>
      </dsp:txBody>
      <dsp:txXfrm>
        <a:off x="382507" y="202457"/>
        <a:ext cx="7535004" cy="501840"/>
      </dsp:txXfrm>
    </dsp:sp>
    <dsp:sp modelId="{7E4DE64B-F9B3-43A3-9611-8087D389AE5B}">
      <dsp:nvSpPr>
        <dsp:cNvPr id="0" name=""/>
        <dsp:cNvSpPr/>
      </dsp:nvSpPr>
      <dsp:spPr>
        <a:xfrm>
          <a:off x="0" y="2349048"/>
          <a:ext cx="7920880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4748" tIns="354076" rIns="61474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Λιπάσματα από φυσικές πρώτες ύλες </a:t>
          </a:r>
          <a:endParaRPr lang="el-GR" sz="1700" kern="1200" dirty="0">
            <a:solidFill>
              <a:srgbClr val="0000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Ζωική κοπριά, κομπόστ, ιχθυάλευρα, χλωρή λίπανση </a:t>
          </a:r>
          <a:endParaRPr lang="el-GR" sz="1700" kern="1200" dirty="0">
            <a:solidFill>
              <a:srgbClr val="0000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l-GR" sz="1700" kern="1200" dirty="0" smtClean="0">
              <a:solidFill>
                <a:srgbClr val="000099"/>
              </a:solidFill>
            </a:rPr>
            <a:t>Λιπάσματα αργής αποδέσμευσης με μικρότερες συγκεντρώσεις στοιχείων  </a:t>
          </a:r>
          <a:endParaRPr lang="el-GR" sz="1700" kern="1200" dirty="0">
            <a:solidFill>
              <a:srgbClr val="000099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l-GR" sz="1700" kern="1200" dirty="0"/>
        </a:p>
      </dsp:txBody>
      <dsp:txXfrm>
        <a:off x="0" y="2349048"/>
        <a:ext cx="7920880" cy="1552950"/>
      </dsp:txXfrm>
    </dsp:sp>
    <dsp:sp modelId="{4A4E41B9-86BA-4C69-85E5-44CA9C483A26}">
      <dsp:nvSpPr>
        <dsp:cNvPr id="0" name=""/>
        <dsp:cNvSpPr/>
      </dsp:nvSpPr>
      <dsp:spPr>
        <a:xfrm>
          <a:off x="377092" y="2098128"/>
          <a:ext cx="7541845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000" kern="1200" dirty="0" smtClean="0"/>
            <a:t>Οργανική Λίπανση (Βιολογικός Λαχανόκηπος)</a:t>
          </a:r>
          <a:endParaRPr lang="el-GR" sz="2000" kern="1200" dirty="0"/>
        </a:p>
      </dsp:txBody>
      <dsp:txXfrm>
        <a:off x="377092" y="2098128"/>
        <a:ext cx="7541845" cy="50184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B5769D-CC43-4737-A445-D019F09908B2}">
      <dsp:nvSpPr>
        <dsp:cNvPr id="0" name=""/>
        <dsp:cNvSpPr/>
      </dsp:nvSpPr>
      <dsp:spPr>
        <a:xfrm>
          <a:off x="0" y="6087"/>
          <a:ext cx="6840760" cy="57933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Καλλιεργούμενο</a:t>
          </a:r>
          <a:r>
            <a:rPr lang="el-GR" sz="2800" kern="1200" dirty="0" smtClean="0"/>
            <a:t> είδος</a:t>
          </a:r>
          <a:endParaRPr lang="el-GR" sz="2800" kern="1200" dirty="0"/>
        </a:p>
      </dsp:txBody>
      <dsp:txXfrm>
        <a:off x="0" y="6087"/>
        <a:ext cx="6840760" cy="579331"/>
      </dsp:txXfrm>
    </dsp:sp>
    <dsp:sp modelId="{E26DA1B8-DCC0-4E39-AABA-0F596DE5BAD8}">
      <dsp:nvSpPr>
        <dsp:cNvPr id="0" name=""/>
        <dsp:cNvSpPr/>
      </dsp:nvSpPr>
      <dsp:spPr>
        <a:xfrm>
          <a:off x="0" y="585419"/>
          <a:ext cx="6840760" cy="59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>
              <a:solidFill>
                <a:srgbClr val="000099"/>
              </a:solidFill>
            </a:rPr>
            <a:t> T</a:t>
          </a:r>
          <a:r>
            <a:rPr lang="el-GR" sz="2000" kern="1200" dirty="0" smtClean="0">
              <a:solidFill>
                <a:srgbClr val="000099"/>
              </a:solidFill>
            </a:rPr>
            <a:t>α φυλλώδη λαχανικά έχουν πολύ μικρότερες απαιτήσεις νερού</a:t>
          </a:r>
          <a:endParaRPr lang="el-GR" sz="2000" kern="1200" dirty="0">
            <a:solidFill>
              <a:srgbClr val="000099"/>
            </a:solidFill>
          </a:endParaRPr>
        </a:p>
      </dsp:txBody>
      <dsp:txXfrm>
        <a:off x="0" y="585419"/>
        <a:ext cx="6840760" cy="594782"/>
      </dsp:txXfrm>
    </dsp:sp>
    <dsp:sp modelId="{F241E8EF-70E7-459D-AE55-9656458C2B8D}">
      <dsp:nvSpPr>
        <dsp:cNvPr id="0" name=""/>
        <dsp:cNvSpPr/>
      </dsp:nvSpPr>
      <dsp:spPr>
        <a:xfrm>
          <a:off x="0" y="1180201"/>
          <a:ext cx="6840760" cy="579151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Στάδιο ανάπτυξης φυτού  </a:t>
          </a:r>
          <a:endParaRPr lang="el-GR" sz="2600" kern="1200" dirty="0"/>
        </a:p>
      </dsp:txBody>
      <dsp:txXfrm>
        <a:off x="0" y="1180201"/>
        <a:ext cx="6840760" cy="579151"/>
      </dsp:txXfrm>
    </dsp:sp>
    <dsp:sp modelId="{B3603712-7540-4337-AA45-29BDB5E12FA1}">
      <dsp:nvSpPr>
        <dsp:cNvPr id="0" name=""/>
        <dsp:cNvSpPr/>
      </dsp:nvSpPr>
      <dsp:spPr>
        <a:xfrm>
          <a:off x="0" y="1759353"/>
          <a:ext cx="6840760" cy="6639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0099"/>
              </a:solidFill>
            </a:rPr>
            <a:t>Στο στάδιο της καρποφορίας οι ανάγκες νερού αυξάνονται συγκριτικά με τα υπόλοιπα στάδια ανάπτυξης</a:t>
          </a:r>
          <a:endParaRPr lang="el-GR" sz="2000" kern="1200" dirty="0">
            <a:solidFill>
              <a:srgbClr val="000099"/>
            </a:solidFill>
          </a:endParaRPr>
        </a:p>
      </dsp:txBody>
      <dsp:txXfrm>
        <a:off x="0" y="1759353"/>
        <a:ext cx="6840760" cy="663936"/>
      </dsp:txXfrm>
    </dsp:sp>
    <dsp:sp modelId="{52C07B28-A32A-4FCE-8333-309B7F4FCC97}">
      <dsp:nvSpPr>
        <dsp:cNvPr id="0" name=""/>
        <dsp:cNvSpPr/>
      </dsp:nvSpPr>
      <dsp:spPr>
        <a:xfrm>
          <a:off x="0" y="2423290"/>
          <a:ext cx="6840760" cy="61523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600" kern="1200" dirty="0" smtClean="0"/>
            <a:t>Τρόπο καλλιέργειας</a:t>
          </a:r>
          <a:r>
            <a:rPr lang="el-GR" sz="3800" kern="1200" dirty="0" smtClean="0"/>
            <a:t> </a:t>
          </a:r>
          <a:endParaRPr lang="el-GR" sz="3800" kern="1200" dirty="0"/>
        </a:p>
      </dsp:txBody>
      <dsp:txXfrm>
        <a:off x="0" y="2423290"/>
        <a:ext cx="6840760" cy="615238"/>
      </dsp:txXfrm>
    </dsp:sp>
    <dsp:sp modelId="{C863E7C2-2B52-470F-8038-63BF3DC26B18}">
      <dsp:nvSpPr>
        <dsp:cNvPr id="0" name=""/>
        <dsp:cNvSpPr/>
      </dsp:nvSpPr>
      <dsp:spPr>
        <a:xfrm>
          <a:off x="0" y="3038528"/>
          <a:ext cx="6840760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7194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l-GR" sz="2000" kern="1200" dirty="0" smtClean="0">
              <a:solidFill>
                <a:srgbClr val="000099"/>
              </a:solidFill>
            </a:rPr>
            <a:t>Τα δοχεία καλλιέργειας χρειάζονται πιο συχνά πότισμα από ότι η καλλιέργεια στην ύπαιθρο </a:t>
          </a:r>
          <a:endParaRPr lang="el-GR" sz="2000" kern="1200" dirty="0">
            <a:solidFill>
              <a:srgbClr val="000099"/>
            </a:solidFill>
          </a:endParaRPr>
        </a:p>
      </dsp:txBody>
      <dsp:txXfrm>
        <a:off x="0" y="3038528"/>
        <a:ext cx="6840760" cy="1059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BFC44-62B5-4754-A0D8-7F651792F1A5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F962-2FF2-4D5E-89CA-515A91CEF35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423FF-E6EB-4C12-8C66-E15F3528FCA3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0E03-DC92-4B32-92C6-F0E3D5A7DEC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25231-2325-4423-AA16-DDA84B3A0B67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6147-E064-418D-93F2-C7C67A2763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CA505-4979-4E0D-8800-073133EB3BAD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35F41-E271-4EF4-8A88-AB5586830A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CBD-9A72-4BE8-84CF-C99C214477A8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C6AAB-1EF5-447E-99E9-FD28E62E23F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C6A30-67BD-4D89-B92F-0D206DE39D67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2670B-D2FD-45BE-B90F-E6FEE694DB4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CA9CA-E266-48A9-85CA-4B0AEDC476E9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918B-9F96-4FBF-BD6C-FE8973A90A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81904-4306-4AFF-9F45-7AB947EC9D73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3D76-A7E5-4222-A27F-8271FFB3D8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92B7-876C-4724-B763-BABC17E740F0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7274D-532B-4767-B895-D35D3FC1FB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60A72-E981-4A45-BD96-D275B649E688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06D9D-356A-410B-99DF-58EE246C871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827E2-B9EE-4915-847E-1E9170FE6387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27C7-E51C-4756-AB14-E01CEFD33A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1F6FF6-F907-410E-8D90-66BDFDA7F2F3}" type="datetimeFigureOut">
              <a:rPr lang="el-GR"/>
              <a:pPr>
                <a:defRPr/>
              </a:pPr>
              <a:t>3/7/2015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194384-D94E-4FC8-9D6B-921066A2A0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Στρογγυλεμένο ορθογώνιο"/>
          <p:cNvSpPr/>
          <p:nvPr/>
        </p:nvSpPr>
        <p:spPr>
          <a:xfrm>
            <a:off x="827088" y="692150"/>
            <a:ext cx="7777162" cy="18002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500" b="1" i="1" dirty="0">
              <a:solidFill>
                <a:srgbClr val="00206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i="1" dirty="0">
                <a:solidFill>
                  <a:schemeClr val="bg1"/>
                </a:solidFill>
              </a:rPr>
              <a:t>“</a:t>
            </a:r>
            <a:r>
              <a:rPr lang="el-GR" sz="3500" b="1" i="1" dirty="0">
                <a:solidFill>
                  <a:schemeClr val="bg1"/>
                </a:solidFill>
              </a:rPr>
              <a:t>Δημιουργώντας &amp; φροντίζοντας</a:t>
            </a:r>
            <a:endParaRPr lang="en-US" sz="35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b="1" i="1" dirty="0">
                <a:solidFill>
                  <a:schemeClr val="bg1"/>
                </a:solidFill>
              </a:rPr>
              <a:t>το δικό μου </a:t>
            </a:r>
            <a:endParaRPr lang="en-US" sz="35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500" b="1" i="1" dirty="0">
                <a:solidFill>
                  <a:schemeClr val="bg1"/>
                </a:solidFill>
              </a:rPr>
              <a:t>σχολικό λαχανόκηπο</a:t>
            </a:r>
            <a:r>
              <a:rPr lang="en-US" sz="3500" b="1" i="1" dirty="0">
                <a:solidFill>
                  <a:schemeClr val="bg1"/>
                </a:solidFill>
              </a:rPr>
              <a:t>”</a:t>
            </a:r>
            <a:endParaRPr lang="el-GR" sz="3500" b="1" i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3500" dirty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24500"/>
            <a:ext cx="9144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10 - TextBox"/>
          <p:cNvSpPr txBox="1">
            <a:spLocks noChangeArrowheads="1"/>
          </p:cNvSpPr>
          <p:nvPr/>
        </p:nvSpPr>
        <p:spPr bwMode="auto">
          <a:xfrm>
            <a:off x="2987675" y="4724400"/>
            <a:ext cx="300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i="1">
                <a:solidFill>
                  <a:srgbClr val="002060"/>
                </a:solidFill>
                <a:latin typeface="Calibri" pitchFamily="34" charset="0"/>
              </a:rPr>
              <a:t>Κοντοπούλου Χαριτίνη</a:t>
            </a:r>
          </a:p>
        </p:txBody>
      </p:sp>
      <p:pic>
        <p:nvPicPr>
          <p:cNvPr id="2053" name="Picture 5" descr="http://t0.gstatic.com/images?q=tbn:ANd9GcR6ZikBJ_TZQ83HmXfHPBft4nuJ56b1Grr2rJnyCOyf-YIynt2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2781300"/>
            <a:ext cx="37449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088" cy="733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14363" y="176213"/>
            <a:ext cx="4105275" cy="33972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ΓΕΩΠΟΝΙΚΟ ΠΑΝΕΠΙΣΤΗΜΙΟ ΑΘΗΝΩΝ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Είδη Λίπανσης   </a:t>
            </a:r>
          </a:p>
        </p:txBody>
      </p:sp>
      <p:sp>
        <p:nvSpPr>
          <p:cNvPr id="11268" name="4 - Ορθογώνιο"/>
          <p:cNvSpPr>
            <a:spLocks noChangeArrowheads="1"/>
          </p:cNvSpPr>
          <p:nvPr/>
        </p:nvSpPr>
        <p:spPr bwMode="auto">
          <a:xfrm>
            <a:off x="827088" y="1412875"/>
            <a:ext cx="7416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000">
              <a:solidFill>
                <a:srgbClr val="000099"/>
              </a:solidFill>
              <a:latin typeface="Calibri" pitchFamily="34" charset="0"/>
            </a:endParaRPr>
          </a:p>
          <a:p>
            <a:pPr algn="just"/>
            <a:r>
              <a:rPr lang="el-GR" sz="2400" u="sng">
                <a:solidFill>
                  <a:srgbClr val="000099"/>
                </a:solidFill>
              </a:rPr>
              <a:t>Βασική λίπανση</a:t>
            </a:r>
            <a:r>
              <a:rPr lang="el-GR" sz="2400">
                <a:solidFill>
                  <a:srgbClr val="000099"/>
                </a:solidFill>
              </a:rPr>
              <a:t> λίγο πριν ή κατά την εγκατάσταση του λαχανόκηπου</a:t>
            </a:r>
          </a:p>
          <a:p>
            <a:pPr algn="just"/>
            <a:endParaRPr lang="el-GR" sz="2400">
              <a:solidFill>
                <a:srgbClr val="000099"/>
              </a:solidFill>
            </a:endParaRPr>
          </a:p>
          <a:p>
            <a:pPr algn="just"/>
            <a:endParaRPr lang="el-GR" sz="2400">
              <a:solidFill>
                <a:srgbClr val="000099"/>
              </a:solidFill>
            </a:endParaRPr>
          </a:p>
          <a:p>
            <a:pPr algn="just"/>
            <a:r>
              <a:rPr lang="el-GR" sz="2400">
                <a:solidFill>
                  <a:srgbClr val="000099"/>
                </a:solidFill>
              </a:rPr>
              <a:t> </a:t>
            </a:r>
            <a:r>
              <a:rPr lang="el-GR" sz="2400" u="sng">
                <a:solidFill>
                  <a:srgbClr val="000099"/>
                </a:solidFill>
              </a:rPr>
              <a:t>Επιφανειακή λίπανση</a:t>
            </a:r>
            <a:r>
              <a:rPr lang="el-GR" sz="2400">
                <a:solidFill>
                  <a:srgbClr val="000099"/>
                </a:solidFill>
              </a:rPr>
              <a:t> μετά την εγκατάσταση των φυτών στο έδαφος και επαναλαμβάνεται τακτικά σε όλη την διάρκεια της καλλιέργειας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Θρεπτικά Στοιχεία    </a:t>
            </a:r>
          </a:p>
        </p:txBody>
      </p:sp>
      <p:sp>
        <p:nvSpPr>
          <p:cNvPr id="12292" name="4 - Ορθογώνιο"/>
          <p:cNvSpPr>
            <a:spLocks noChangeArrowheads="1"/>
          </p:cNvSpPr>
          <p:nvPr/>
        </p:nvSpPr>
        <p:spPr bwMode="auto">
          <a:xfrm>
            <a:off x="1116013" y="1412875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/>
          </a:p>
          <a:p>
            <a:r>
              <a:rPr lang="en-US" sz="2400" b="1" u="sng">
                <a:solidFill>
                  <a:srgbClr val="000099"/>
                </a:solidFill>
              </a:rPr>
              <a:t>M</a:t>
            </a:r>
            <a:r>
              <a:rPr lang="el-GR" sz="2400" b="1" u="sng">
                <a:solidFill>
                  <a:srgbClr val="000099"/>
                </a:solidFill>
              </a:rPr>
              <a:t>ακροστοιχεία</a:t>
            </a:r>
          </a:p>
          <a:p>
            <a:r>
              <a:rPr lang="el-GR" sz="2400">
                <a:solidFill>
                  <a:srgbClr val="000099"/>
                </a:solidFill>
              </a:rPr>
              <a:t> </a:t>
            </a:r>
          </a:p>
          <a:p>
            <a:r>
              <a:rPr lang="en-US" sz="2400">
                <a:solidFill>
                  <a:srgbClr val="000099"/>
                </a:solidFill>
              </a:rPr>
              <a:t>C , H, O , N , P , K, Ca, Mg, S</a:t>
            </a:r>
            <a:endParaRPr lang="el-GR" sz="2400">
              <a:solidFill>
                <a:srgbClr val="000099"/>
              </a:solidFill>
            </a:endParaRPr>
          </a:p>
          <a:p>
            <a:endParaRPr lang="el-GR" sz="2400">
              <a:solidFill>
                <a:srgbClr val="000099"/>
              </a:solidFill>
            </a:endParaRPr>
          </a:p>
          <a:p>
            <a:endParaRPr lang="el-GR" sz="2400">
              <a:solidFill>
                <a:srgbClr val="000099"/>
              </a:solidFill>
            </a:endParaRPr>
          </a:p>
          <a:p>
            <a:r>
              <a:rPr lang="en-US" sz="2400" b="1" u="sng">
                <a:solidFill>
                  <a:srgbClr val="000099"/>
                </a:solidFill>
              </a:rPr>
              <a:t> </a:t>
            </a:r>
            <a:r>
              <a:rPr lang="el-GR" sz="2400" b="1" u="sng">
                <a:solidFill>
                  <a:srgbClr val="000099"/>
                </a:solidFill>
              </a:rPr>
              <a:t>Ιχνοστοιχεία</a:t>
            </a:r>
            <a:endParaRPr lang="en-US" sz="2400" b="1" u="sng">
              <a:solidFill>
                <a:srgbClr val="000099"/>
              </a:solidFill>
            </a:endParaRPr>
          </a:p>
          <a:p>
            <a:endParaRPr lang="el-GR" sz="2400" b="1">
              <a:solidFill>
                <a:srgbClr val="000099"/>
              </a:solidFill>
            </a:endParaRPr>
          </a:p>
          <a:p>
            <a:r>
              <a:rPr lang="el-GR" sz="24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Fe, Mn, Zn, Mo, B, Cl </a:t>
            </a:r>
            <a:endParaRPr lang="el-GR" sz="240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Θρεπτικά Στοιχεία    </a:t>
            </a:r>
          </a:p>
        </p:txBody>
      </p:sp>
      <p:sp>
        <p:nvSpPr>
          <p:cNvPr id="13316" name="6 - Ορθογώνιο"/>
          <p:cNvSpPr>
            <a:spLocks noChangeArrowheads="1"/>
          </p:cNvSpPr>
          <p:nvPr/>
        </p:nvSpPr>
        <p:spPr bwMode="auto">
          <a:xfrm>
            <a:off x="250825" y="1125538"/>
            <a:ext cx="84978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400"/>
          </a:p>
          <a:p>
            <a:r>
              <a:rPr lang="el-GR" sz="2400">
                <a:solidFill>
                  <a:srgbClr val="000099"/>
                </a:solidFill>
              </a:rPr>
              <a:t>Τα βασικά θρεπτικά στοιχεία που προστίθενται στο έδαφος</a:t>
            </a:r>
            <a:r>
              <a:rPr lang="en-US" sz="2400">
                <a:solidFill>
                  <a:srgbClr val="000099"/>
                </a:solidFill>
              </a:rPr>
              <a:t>:</a:t>
            </a:r>
            <a:endParaRPr lang="el-GR" sz="2400">
              <a:solidFill>
                <a:srgbClr val="000099"/>
              </a:solidFill>
            </a:endParaRPr>
          </a:p>
          <a:p>
            <a:endParaRPr lang="el-GR" sz="2400" b="1">
              <a:solidFill>
                <a:srgbClr val="000099"/>
              </a:solidFill>
            </a:endParaRPr>
          </a:p>
          <a:p>
            <a:r>
              <a:rPr lang="el-GR" sz="2400">
                <a:solidFill>
                  <a:srgbClr val="000099"/>
                </a:solidFill>
              </a:rPr>
              <a:t>•</a:t>
            </a:r>
            <a:r>
              <a:rPr lang="el-GR" sz="2400" b="1">
                <a:solidFill>
                  <a:srgbClr val="000099"/>
                </a:solidFill>
              </a:rPr>
              <a:t>άζωτο</a:t>
            </a:r>
            <a:r>
              <a:rPr lang="en-US" sz="2400" b="1">
                <a:solidFill>
                  <a:srgbClr val="000099"/>
                </a:solidFill>
              </a:rPr>
              <a:t> (N)</a:t>
            </a:r>
            <a:endParaRPr lang="el-GR" sz="2400" b="1">
              <a:solidFill>
                <a:srgbClr val="000099"/>
              </a:solidFill>
            </a:endParaRPr>
          </a:p>
          <a:p>
            <a:r>
              <a:rPr lang="el-GR" sz="2400">
                <a:solidFill>
                  <a:srgbClr val="000099"/>
                </a:solidFill>
              </a:rPr>
              <a:t>•</a:t>
            </a:r>
            <a:r>
              <a:rPr lang="el-GR" sz="2400" b="1">
                <a:solidFill>
                  <a:srgbClr val="000099"/>
                </a:solidFill>
              </a:rPr>
              <a:t>φώσφορος</a:t>
            </a:r>
            <a:r>
              <a:rPr lang="en-US" sz="2400" b="1">
                <a:solidFill>
                  <a:srgbClr val="000099"/>
                </a:solidFill>
              </a:rPr>
              <a:t> (P)</a:t>
            </a:r>
            <a:endParaRPr lang="el-GR" sz="2400" b="1">
              <a:solidFill>
                <a:srgbClr val="000099"/>
              </a:solidFill>
            </a:endParaRPr>
          </a:p>
          <a:p>
            <a:r>
              <a:rPr lang="el-GR" sz="2400">
                <a:solidFill>
                  <a:srgbClr val="000099"/>
                </a:solidFill>
              </a:rPr>
              <a:t>•</a:t>
            </a:r>
            <a:r>
              <a:rPr lang="el-GR" sz="2400" b="1">
                <a:solidFill>
                  <a:srgbClr val="000099"/>
                </a:solidFill>
              </a:rPr>
              <a:t>κάλιο </a:t>
            </a:r>
            <a:r>
              <a:rPr lang="en-US" sz="2400" b="1">
                <a:solidFill>
                  <a:srgbClr val="000099"/>
                </a:solidFill>
              </a:rPr>
              <a:t>(K)</a:t>
            </a:r>
            <a:endParaRPr lang="el-GR" sz="2400" b="1">
              <a:solidFill>
                <a:srgbClr val="000099"/>
              </a:solidFill>
            </a:endParaRPr>
          </a:p>
        </p:txBody>
      </p:sp>
      <p:sp>
        <p:nvSpPr>
          <p:cNvPr id="13317" name="AutoShape 2" descr="data:image/jpeg;base64,/9j/4AAQSkZJRgABAQAAAQABAAD/2wCEAAkGBxQTEhUUExQVFRUWGBQYFRcWFRoXGBcaHBgXGBoYGBYYHiggGBolHBgUITEiJSkrLi4vHCA0ODMsNygtLisBCgoKDg0OGxAQGy4kICQsLCwsLCwsLCwsLCwsLCwsLCwsLCwsLCwsLCwsLCwsLCwsLCwsLCwsLCwsLCwsLCwsLP/AABEIALkA8AMBEQACEQEDEQH/xAAcAAABBQEBAQAAAAAAAAAAAAAAAwQFBgcBAgj/xABMEAACAQIEAwQGAwoNAgcAAAABAgMAEQQSITEFE0EGByJRFDJhcYGRcqGxFSMkQkNSc5Ky0RYlMzQ1U2KCs8HC4fAXkwhUdIOi0vH/xAAbAQEAAgMBAQAAAAAAAAAAAAAAAQUCAwQGB//EADgRAAIBAgQCBwYHAAEFAAAAAAABAgMRBBIhMUFRBRMiMmFxkVKBscHR8BQjM0KhouFyFTSCkvL/2gAMAwEAAhEDEQA/ANxoAoAoAoAoDOe97s+8qR4qMXMAYSqBqUNiGB/sHMbW2Ynpry4mk5RuuBxY2i5wut0Ubs3NlZ9RdgPCTa9iTf29fnVdRe5TUJWuWaTBxtuim21wNvlXTlT4HW4xfAbvwiA/kl+Fx9lYunDkY9XB8BGXgcJFgtvj/nWLpRMXRgxk/Zpejn5CsepXM1vDrmcPZlf6w/IVHULmR+GXMRk7OHo9/hUOiYvDM8fwebz+qo6lkfh2ef4Pt506lj8OwPZ59LMv2Wp1L5j8Ozr9nJLaMp+qnUsfh5AnZuU7sg+JNOpYWHkOY+zA/GkPwX95rJUObM1hubFh2Zj/AD3+r91T1C5mX4aPMUj7OxA3JYjyJt9YqVRiZLDwueMdgYlVgsYGhsTr0O16ShFLREShFLRFLlNtTrWmOuxpjrojae5/AcvAZrEGWWRzfyByKR7MqCrehG0EX+FVqUfIvVbjoCgCgCgCgCgCgCgCgCgCgPLqCLEXB0IPWgPm/iKqk8qKLKksqqN7BXYAfICqKpG0tDy9eOWo7cy58KxfMjDdetvOumErxuddOWaNx0zVk2Ztjd5qxuYOSEzPS5GZHk4ilyM55OKqMxGY4MXTMMx30umYnOAxApcZkLLiBU3MsyPYlFTcnMhRXqSU0e70JudqSTxMoK2Oxve/lveoaTMZJNGXcdnUM2S+QDS+503PlWqlFPY10IJ7H0r2b4d6PhYIR+TjRT7wNfrvVtFWRexVkSdSZBQBQBQBQBQBQBQBQBQBQHDQHzX2guuMxKkEHnzaHQ6yMQfkQap6q7TPPYiL6x+ZK9lcYQ5TowJHvArGk7OxqovK7Fv4zj+W7KqRm3mlzsD513xpqSuejqNRm0or0Ik8aY7RxH/2/wDf306mJqzrjCPoJtxs2J5cOlvyZ2IPtp1MSM69iPoIycdYfk4On5Mj36XqOpiOsj7MfQbHtBIbWhgN9rJfb+95VDowI62PsR9BOTtE/SPDny+9n/7e6nURI62PsR9Dv8I21+9Q7/1ev7WnWo6iJHXL2I+h5btMw/Jwf9s7dT63uqepiT1q9iPoEvaZxtFB8UPl79t6dTEdbH2I+ggO18gIvFBY2vaM3H106mI65exH0JbAdqwyjwQgnNpl2tbbXWp6pE9avYj6EjF2gufUiC+ZX3+32f8ALVl1cTLrF7K9B/NOGSJrKCysSFFhuBWmdk7GjF2Sg0rXT2IbtBiskLWOrWUe2+/1fbWmq7RK+q7RI3uv7N+mYwzSLeDDkE3HheTdV1Fja2Yjp4fOujC09E2duCo6Js3sV3FkFAFAFAFAFAFAFAFAFAFAFAcNAYF3qYMfdKWxy3WMnS9yVGv2VXYmWWexUY2eWpsQ/Z9eXPGS1xe23mCK5ozTktDhVVN3tYvnaAffn67X+S1ZU+6ehr99kC629lv+b/OsznY3dLjpY6fLb4VBFxjNrcncC50221/2qCG7bDZbGRVkbkqxuXZSy5Q3rhdCw8yum/lWqpOSg3TWZrhe2vLwYjC7WZ2T42JuLgyQY+KHEASQTW5Tg5Q4NrNdT0bICATfMD1FVU8fUxOBnVw/ZnHvLdq2615q7T8GuDOmNGNOsoz1T2Z44TgIVk4gZlzJh7hFzMniaR0jXMCCbiMA1licTXlHDRou0qmrdr6KKb+Ip04RlUlNaRI/BcHYYM4qeVYQCBCGUlpmG+QA3A0sND1Ow131ekF+KWHpQzPeVnpFePz24LdmEcP2HUlK3IhBLqB53AuDrqAQGO+W9rdKsfv78znSbVxMEHMBpe5APSx//BUGLfE9LDkBO1rX89ensPnpfWouYuXAcpi3VhY6a9NDprp7LjT20JRZ34kywYU3v4G/aFcNabU2jHpGWWFJ+D+KIjjPETJ4mOwsB0FarucitTdSaNb7ncUr8NQDLmjeRHAFrHNmF/aVZT8at6LvBHocO+wi8VtNwUAUAUAUAUAUAUAUAUAUAUBw0BhXex/SMn0Iv2arcUu2U2PX5nuKvCTvXFLTYrZ2LpxfjSc91e4YZfj4Rr9VWtGV4I9PiWlVZHrjUluEv4dz52vpby3rac977CUove+512trYmwsKghifDuGSYh+XGozFCQWNgqjcZhfLclRXNisXTwsOsqPS621foZQpOreMSbxcfERGIsTgo8XGoUDKVVl01Mbpqp0GgTy1rz0JdHyn1mGrOlJ87tPzT+p2vrrWnFSXgVjieOVYTh1WVo/GVSdck2DkFtEdfXBDHw2FvD5622HoSlWWIk4p6XcNY1I+KezXPU5p1IxhkSfhfg/MaS8aeR5OZGrrLKkkyKeVnKIbJmBayksW2Opba1h0LAqlCKhJpxi4xbtK13rppd6W32Rg8Qm+0lZu7txS0+19SVwuI9KlErwTY6UKBykXk4XDqScq31JFluALA21uReq+pD8LDq4VI0YN959qcvHgr/zysdEZKqs1sz5bJffMl+I8H4njUCSQYeGND97juqZNNSGUuT7gQNK4sPi+jMFNyhOU5Pdu7v8PXVmdWFeqrNJGfoxVblNbgkEEEWPq5fzwdPZXp3qVsrXaZ7Y+LUk7+Lz2tvqTbr1tUWMMqOEC/hAvlsNhrfXr1uP+CpJWxYcSfwbC6WGRrDy8QqtxH6jMOlP06XkyvY+W9TTRxUY2RoXcPjCMRiYvxXjSTfZkYroPaH1+iKsMO90W+Ee6NqFdJ2BQBQBQBQBQBQBQBQBQBQBQHDQGDd7R/jN/wBHD9hqvxfeKrHrtFfiGlV8inluOu1J/C3AsW8JHs8O/wBV/cKs6PcPTYz9aSJPs0iiIm1m030uB0Knr0rejTFK2h54jopvcb/Pa96IyjBzkori0vV/IhMcgsA1rHYG21t/rFalnSvfXT4no8+Cq4lQhFZaeZu+VKTStGKbdmt3d2I6SKMtqFIGuvULuPO+5+VS3UzJJ6aL5/4c9H8NHBTqzs6naktuPYjGy881l52ExKCpuw6bGwBNiWFtBuB8Kw7d3K3N/RfM3VcNgslKhDLdyhCTutFHtTlfxuo38GeRkZtbDf5AWt79b/AUanovJCnLCdRVrtRcm5zitNl2YRt4t5vG1xOZlYEtlNwB0Nibak30FyAfdWcHJN78fuxjiaNGnSpUaThduCvo3orym2ntd2d+R6ZELFQE320J9U623ufDp7DWEutyq7d7fFm+hPBuVXENQy5mknl7kFK1lznK2ttRfB4gBlbMDaxsfEPO5HlawqXmz+F/hocmKp4WjgFlyupaMXs3d2k3/wCK7PhexxhYqDqx3AJJA8svmb7D2Vmedetz2r7ZSRe1tBvtv0NidD1NCCdx7AYfDW2yPb9YVXV1+YzHpHWnS8mVzE1nA5aZd+48n7oNbbkPf9ZLV20N2WGF3N5FdR3hQBQBQBQBQBQBQBQBQBQBQHDQGC97x/jN/wBFD9hrgxXeKvG95FdhbSq+RTzQ87XgelPrbSPW2g0O46na1qsqPcR6XGP86QjwPHFDlNzvoLbDbX5VuTNEWuBccTwtPQjiDdneQoni0O/i8hbXpbTWj2udLhFwvbW3xIXinZ+WCMvPJCg0BDOM6k6rmQnNqOlr+6mWW6X8mDoPmisHFHZBnAN7k5SR18J1IN/Ko0W5pcYJ6u/kJzSStmuUuLaWPiCkjQnQ63NE4mMXTT2+BwwS2XMSoYKwJXe5FrkHqT9VLxYvBPSInnfYZSSxFhe5bqb3IIBHu00qdDJum7rZD/gMccswXFS8hJCQzsCoW4OrNplPsJHvplbdkbadKN9Xe3Amj2SkKySxOixZZGBDqWaJDZ5UW5zRg65luPF10rHLO2qJeHs+y/UY8c7NTYQD0gKDIWAUkE2NvECh8Nj89bbUd72ZhUpOEb3IeNxrqFtsScwudLHodt9qGhKxLY574fDHzRj/APKuGp32MerQpLwZCz1MTigX7uJT8NmPlAf8RK7MPxLLCbs3Ouo7QoAoAoAoAoAoAoAoAoAoAoDhoDBO+D+k3/RQ/wCquHE94q8b3itxbVXzKmW5IdqU/CpCdsqEkC5UW0Fj0uKsKPcR6LFv8+XuISbwltiRtYi2gttv0vrW05Wy38a7VQei4XD4cu8sN8zWtGGJXxkEZmIymwHmb9KmycFfQsalRU9UVPGoAA0tjJKrlm2yC4sLfiki3yHnRyb2OCVac3dcOHMS9IFsy+qwbUi+a1uvQbWHW/urFp7GnK1o9zqXTVgMz5dN8qAWN7aKTmFra366VkkbYxVtOB7EpkY5DfM2ZRezE7W8RCjZff8AIDG1mYtWav8AdzxzlQLa4BCsFWxIucwGZtyBfUip4kNXkzzhCrgNIWIYKSG2Yg+NlN76b3qXvobO6/mSGFx8uGukUgMLaSJIwCyIrksh6rmGhC23NTGfM2QruLyyF+M8bONxEswzIHIfLf1LKba/C22tYyVm2ZV5NvwIZluSLrsuhOmmuW41vqPnUmjVWuTOMN8PhjtdGPn1864KvfZGPVqdJeD+RCYjepicUNjQu4cfheIPlAPrkH7jXbh+JZYXibhXSdoUAUAUAUAUAUAUAUAUAUAUBw0BiHfatsdGbbwL8fG4rjxS1RXY1aopsO1VsynnuSPaONvSpPCSCBYgEn1QNwPcOutWFFdhHosYm6rsQXEItRlVgDrcKwHmLMR4r6VvirK7NEU4pykGEQxtlyXYEZhchiSDl03sutx5k3qG7muc8yEsSxLC6PrmJuhHhAHQjQX60UWhGEoXv4DjAqvLXUKGaRiza5QiLfwjY5tvzreyjWpMo3eogspS1wTazFW300Gv4uhPXrUJEJOTaCA6ZySMzLfzYDrY312ubWvfXpRrgTNX0R2fMHBIuE0bTYaL9ZzWvRaIjJa99AgY5yQVGQ2UmzAC/Tz2O9L23Mb91vW5zlNnOUcy5GbLZQx8RyjUdAdb1PiZaPV6BMo3B2B1H4198x/GtrcWvrUxfM2U5Nq0uJ2CbT2AHf8AFN73+dJIias778iYxQ/B8N9Bvtqvq99mHSF3TpX5P5ELPuamJxwNK7gkvNjG8o8OPm0xH7JrvobFnhVpf74G0it51hQBQBQBQBQBQBQBQBQBQBQBQGL9+sVsThm/OikX9Vwf9dcmJWxwYzgUTDnSq2ZS1EWl8TkxmJIYArh5nRV0YuIwL+8C/wBVWmGX5aPY1n2mc7S9oVjDRZ8S7Ng4UK3Bw8ZMSHmAg5swtpYb1tbRwSlE5CwXjMZLAMxheUW1VzBmcX/FNzmJ/fWKSualH8y3vF+Fcejk8AOImCxYtycU4EmUwhRECviCNlLam9xU31Ms6vYbvgkaFXw+HSaYw4Zkw3jyKGaXmyLEJA/rLGLFvBmJqcq3JyLV2FR2awwE/IiV1iaYLNIzSKuRVZF5iPaPKxYeNDzNNbVGlmRZJSfvCfgcMepw6pGkOEeGctJd5WCeAkvlN8xOQAZd6km1tLDnF8MgmlxEjQqrjGYsIiysq4kgFo+bdtSZM1suX1rVCdyLxndeLGE+Aw8UcskuHjEvJjd8OzusccjTcsMVz5lzJYlC1RoYKKsnbVI6/ZuLMztCWiP3PaE8zJzDI0YmVHY2NxcE9CdwbUyoy6tat+BG9ssGsTQsqiK4LFQrxMtmI8ccjNkuBYa2beoas9DCUcstORWMQoVgLZlICsQbA3216db/ABpHXQmDzLKuGxO4sk4fDE9Ub9qq+r32aukP06Xk/kQk/WsonHA1L/w/p4sc3T8FHy55/wBQruoPQtMK+zb7+9DYq3nUFAFAFAFAFAFAFAFAFAFAFAFAZB39r48EfMYoH5wH99c2J2Rx4zuoznD71WT2KSexZ8BwCXF8XkEMoiaOPOXtmAuoSxU6G+Yi1WmG/TR6yvfM0T6dz0qqQMVHc5N4SR4NrXbTW+2/W9bFTOGOHSe4Y7ufllZ2fFoxkYtKxibM5P8AfsLG9re43GlMmpl1TvmvqJxdzMoK/hcZCm4HKPzPiqOrMXh9HZge5dib+kxbjTkk2Hxb/ntqcniFQaVrjubumldy7YpDewtymC2U3UWDdKxdLxIlh245blZ7weyMuCRMTPOmILFYgOUVtljbLs2tlS1ZOFzKdBT3ZP8A/R6Q3vio2uABmgJC63t621/Oo6vYhYZJKzPGI7mnexbFJcdRCQd739awNri9TksTGhl2Z6/6NsFAGIhDAnxclrka6Hx+07Wv1vUdX4kfh7qzegl/0ZkCgHFoSpuCYmvv18WvxqcmpPUWk3cSfuebS+LQi7HWI7kWv63SpyWEaNtU+RUMYhWGGNvWi5sb/SR8p+sVW4hWqM5uktFTXgyEnO9InHTNi7g4h6Nim6mcL8FiQj9o130VaJaYZdm5qVbjpCgCgCgCgCgCgCgCgCgCgCgCgMq7+kHLwjdQ8oHuKqT+yK58QtEceLWiMugNVc9ilmbB3YYcHFcQm9uHiB+ijOf21+VWuHX5aPVVu+y+YzHxRWMsiR3vbO4W9t7X3reaxWWZVF2IUDqSAPmaATwmNjlF4pEkHmjBvsoBxQCWJxKRjM7Ki+bMFHzNAU7t32YXikcRgnXwML2bNGVOhNhpmAzWPW5HuAtuGiWGNUzGygLmdrk6bkncmgFFYHUEEeYNxQCgoBnxDHxRgcySOO+2d1W/6xFAM5pOoIsdiNvhQGH9tY8mNxC9C+cDyzol/rUn41X4xdpMrOkv2e/5FUmrVHY5YG3dxUBXASMdnxEhHuCIn2qasKPdLbD9w0etpvCgCgCgCgCgCgCgCgCgCgGHGMcYowVALM8aIDtmdgtz7Bcn4UBBYTtfn5oMWWSPELEFLaPG0/IEqm2uxuOh06gkCrd60j4nB4cKhMoxbxlEBYlkjmByjcggA+41pr9058SrwsihfwbxaQmV4JFRTZiykEaA3IOuX27VWzpStexT1KM0s1tDS+7mVlg4m0YzSDESMgtfMfR4sgt1uRarLD/po9JV77Me7wuLY/Euv3RjMbojGOMx8tVVrXZVJJNyo1JvoNq3GsuHf/jHbFQQE2iWIMAfUzO5UuR1ygDfbXzoCN+533J47DDhXYqZMMpva7JKQrq4UAG2rbaaeVAfRJoDE+8LgeJ4hxiOJ4p/RFMaCQRsUVSM0jBrZcx0W5vbT3UBCdhlOB4/6NA5MZmlhb+2gVnGa2hZSAL23DbXoSP+/LjBxGKXDJdo8KpeW2oEjW1b6KlR/fNCC7dxw/ipP0uI/bNAX92AFzsNT7qA+aOznD14visVNjZuWRDJNnZlCqSwWNS7iyxrcaeygNG7quA4jCwyiSbDzYdyjQHDymVFYXEljlAAYFbgHce2gKj3hj+Mpbf1cA+Nm/2rhxmrivP5FZ0jrk9/yIjF9kcaoU+izHOAwyoWsL6ZrDwn2HWsFTkuBqjRmuBqXd9jDheG4VQA7SpisRvoEW7bjqS8Y+J8q7qatFItKStBIncP2raaKSWCNXjhjDSNn9Z8odooxbXKt/EbC9gL62zNhaIpAwDA3BAIPmDqKA90AUAUAUAUAUBy9AF6AL0BG8ewrPGpQXeOSKRRcDNlYZhc6Alc1ARuL7IxyCLxsHixDTq4ABIabnNER1QkAfAGgKj3hyzYTC4ecWSf06SUXAbKXjnABGx8BA99aq0nFXRprzcI3RWH7yMbJA0bMt3OsioAQtrZQBprrr8q4qmJm42RW1cZNxyl37t7x4nFRnRZY4Jk9tmljkP1R114f9NF5W77M/8A/ED/AD5f/Tr+09bzWPu/biglxUOEWJMyKh5hHjJlOUICNo+pFjrby1AiMJC/CONRJOUxJzQgyMGJAl8AdczEh19t9L+egE72v7dcWhxuIigB5SSZY/wQvpYfjAa63oCX4t3jzYfhUDSfz/EK+UFMvLAJBlZOgGgA6n2A0BB91vZ9oI5eL4lWKxxyvArevKSCWlJPnqATqbsdrXAqmB4lCcFj3nlvjsU6WXlyeqHEjnOFyDMxOl9Ai+6gLR2U7TywcEdcExOKhnBkTlM9kllaxAIs1wD6uotragHvYvtnxTE4nk4kHlNFMT+CmPUISPER50BQewXZj7oNJFzDGI8OZdr5iLBVI2tcg/DShJbe4PGNzcVFfwNFHLl6Bw+W4HQkNYnrYeVCBn2oxjHHTTxsQRM6xsNxygi/U4eq/FStUVuBXdINxcGvH5DrFd6uPITK0aEKA/3sHObnxa+rcW0GlZ/iJMfi5stfdnw55sBhmBJUDHYdtRdY5HGVhffKYwLD86uqn3UdtLuItON7NmNGOGNnbD+jutgEk8OVJG18LJdjpuDbXSszYWPCwhEVBsiqo9wFh9lAK0AXoDtAFAFAJ4k+Bvon7KAzXgeMliTh0ErO4kyzQyMSc6+jyF4nbqVYqRfcH+yaAW4dxidElkWRL+hYCSONlOS7mQEjxE2Glz7R5agSzcZxCOwaaNmjnhi5XLytKHyXceIkes1rXHgN762AQm7UTLlcPG7M2JDYYJ40EaSMq5gb3JRb3Gt9KAMN2gxTLbNESWwlntG1ua5VhkjkbSwupJB870BG94GOzcKnGIyyOmI5UbAZPEGFnsOoUm42Otaq1sjNGIayO5j8DWUne2tqq2rySZVUo0pV4qs2ot2bW6XPiW/s52zdMbhHl5axpnhZlDDwTMDdiWNwHCkHSwJrvw8rdk9x0j0dGlDrIX8b66Ep3y9kcbjMWr4bDtKnJClgyAZszG1mYHqK6ijF++DsRip8QmLwkbSnIiyKpXOjRm6MFYjMNdhfbyNAQ2A7M8T4nxGPFYzDmBVeIyMV5a5YjmCJGzFyTtf270JN5NCDCu83sjxHF8QmkjwryRWRI2DxgFQvQM4I8TN0oB72d4fxyTERxY5Zjg3zJOpaBV5ZRhb70Qw1y+rQEp217rMKuEc4DCE4m6ZAJ5DpmGbSWTL6t96Ale6Pss2DwxeaExYqRmEl3zEorMY9AxUWBO3xoC+0BgB7L8U4TiJvQoGmjkV4kkVeZeNjcXVWDI66anS46ihJL9h+By8IweKxmKXJKyKscVwzALewbKSMzuV8I6D26CCs8dwohWJA2eyks/5zHKXP6xaqms1KpdHB0ov015lbkrJHFE1PsVhmbCcPQR8zMeINkMpiB++JZsy72v8AXVhS7qLej3EWkYvEYZTC00cPLhknBkvKGvI+WEOxBKooUE+scw267DacXjMqyTs0uRnXB5IigJQyKL2zOBobrdrC+/lQCU3anEcpWDxXU4vmEctnIidVVghdVdbXzhDf1bb0A9m4/Jz2UshibMqBVB15PMtJ4hJG+51XLa2tzQCWG7TOsGrRqwj4eUU9ecFDWBa562/zoBbDcSxckqKJo1WWXGoLQ3KCFyEIJbViBY309goCe7M8QbEYSCZ7ZpIkdsu1yATb2UBJ0B45S6aDTbTbpp5UBwwL+au1tht5e6gA4dSwYquYaBrC49x3oCNg4DGs3NLyOQzMiuwKozXBI0zHQkDMTYE2tQEhFhUUWVFAvfRQNfPTrQFE764/4vBA0E0Zaw2vcXPxIFaa/cOfFLsGKYQ71WVNilqkpxfhipKY7fe3uUHTKTZlHllJ+RWt8ZfuPqGAqRxNCVCe8f5jw9NvQ2Luu7UelYflStfEYcBZL7uuySD32IPtB+NhGSkro8xicPOhUdOXD+fEu1ZGg5agIDE9pgk0iciZ0jKq8kYD5WIDEcoHOQAy6qG320rirdIYahUVKrNRbV9frwfmZKDauiS4dxSGcZoZFcdbHUbaMu6nXYgGutO6zLbnwIIbHcWknLxYZiiLdXxICnxDdYVYEMR1YjKDoMxvlpel+mYYJZIa1OXBLx8+S83wvsp03IdcK40S4gnAWYglGGiTAblPJxoSh1F7i41rr6O6SpY6nmp7rdcV/j4P1MZwcXqMe1vbrCYFW5kqNMtgIQ4zkkXFx+Kv9o6VYmtuyuRvd32/PEZZYniSMoiyKUkMgYFirXuotbw299QmY0551s15l4l2qTMyftnxYYnFLAlzDhjnkYDwvNsqZtjkFzbz91c+JqZY2W5spx1Kh2u/J+0P9oquW5X9Kbw9/wAirPWxFfE+jO7SMfczCGwvy97eZN6s4d1FzT7qLJNh0a2ZVa2ouAbHzF9qyMwlw6NfMqtcWNwDceRv0oDw2BjIsY0te/qjfz230FAe/RkzZsi5rWzZRe3lfe1AcbCoSCUW4FgcouB5A9BQCgjHkOvTz3+dAdRQBYAADYCgO0AUAUAUAUAUBRu+PG8vhzLa5ldIxcXtuxPs0U61pru0DnxUkqZhcGlVk9SlnqXjiuHEikArnW7RgkC7W1X+8Lj328qyjLK9T2lDFLD1lUT23V91xXp/JD8K9KhmSfDIUdesrJGrqdSjBmzEH3b610QqKm9X8/gd3SuNwWJj2G3JbPZfzZm2dme1uHxcZZWCSKbSxOwDxt5b+IaGzDQ12xkpbHn1qrof8R41DFE8jSIQisxAYEmwvYC+rHYDzNZW5gpKcVlwyhGwss0jgu5i1BmfxyKMxNlBZACTbp0NvndeEcfWlXdWMbvjwitF8Hpv6q/ZFuCtYb8SlmnCluHnxEKX5pjdbsqls0dpApF232Gttqzwk44WTdLEtaXsldPR2Wul+Hm9OYazbxLZGY0UKpRFUABRZQoA0AHQWqin1lR5ndt/yzfFckNcSIMReJmV7WYhXs666OrIQyG+zAg10UKmIwklWp3i1pf5a6PyE6TcbyWhmXa3stg5cW8SMFcLDm5krHxsH9VnJZ2ypHmBJ02sa9dgOlMUqMa2IvJPNqkr2VrX2Vk3pY51h4Tbyuz04+ZD8OwGKixeFMcq5+dDh1IkMYyRsHyOpVCY7BgdySLa3F7zDYyFd5Umna/D4ps5pYerDtSkmttFY1Xtx2usWwmEcc8i0kuhXDg+d/WkPRRtua31asaauzFWvZspHD4lhiVCyEre5Btc31OpJuepJqtnLPK50KUUrXXqQvaZ8xjI2s1vmKxKrpSXc95WZa2xOCJ9J93YA4ZhLbclKsod1FzT7qLFWRmFAFAFAFAFAFAFAFAFAFAFAFAUHvmjvgkb82aM+64Zf9Vc2KV4HHjo3pGJvERtVdfQqFJPcumHEhEvKVDIJdM4FrZVv63wrKyu7nrsL1XXTdVXWZ3ta/diTvAMM8lxPGC4DEiLJtdQCNbHfapjGMpWS9DbiXQzXoxsvG3+nrifZOKezciZZVN4pCkZAFho6N4X1vpW2CtFxtLXlp6W29xzPzK7juLT4M3lwsULjKVePDxiNwCLkkgsjGxA1sPPaqup0Vmffk0796Tuv5s0WGFnhW7Vlbx1t/nvHq4/Hzr4Hla4bI0fgzAXNzkAF/Et7eVVro4Oi+1FLmnrZ++/ItoxwcdVa3qPcDwvESM3pAYk8vPzJcoCtIrsFUPsEWSxtuSNbaaKuIowS6qy3tZX2TSvpxbXHa3M1Va1KK/L212V+Gl9Odvd5nMJ2VknKSnkojFWYRvcOA2pUqNijOF1uBbapqdIwoqUNW1e11tp8U7N6amUsbGknBXbV91t9vcU4pxX7mTECNXbEB2jUNy44wpOrM18pYFL20OQnc2qcNhF0jRzOTSha7tdu/guWtr87FVisXmyU7a+Nvu31sZxxbHyLi3nZoy7MzMoPMjObQqVck5bAgqQD7BYV6yhRpzwqpK+VJLk9OKa9U02ilqOrRxDkl6cuT+rJ2XhsuMtDFh5sPEo56qIy8rMRZb63VM2YAnbTTQVpw2GlSnmnJyna3hb6s3YvGRn+XTj4/f+Eth4MCVd0w0zxp6MXf74beJvSC7Z9WKZTfqQbWFbG4VO003tf5lM3TrXm03tff38RzHwvDZ1R8HNmDPI9o5tYTzMlkz3sPvXtve/WpjThezi/v3kwpU07OD58dtfHyKbxAWih+i/2iufkTif0aXk/iQMtbomqJ9MdgYCnDsIrbiGP6xf/OrKOxcwVlYn6yMgoAoAoAoAoAoAoAoAoAoAoAoCh988gHD7dTLFb4En7Aa0YjuHNi2urMSikvVXNFHONi+mdohMypzDzfVW4uCia6A1MdWexwsITrTVSWVZt9/2xJLgkvNUs4khIDaAMzCxFugNrG/wrNRV97ffgbcRGnCVqUsy52sSfoyAa4lx5eGS3+/WssqtrJ/yc9/A8HCRuPFMxspFijNaxPmPV1B+PtqFGLt2tSbvgRMnZPCtlcSvCSBrEHUgkDPovh8thc+2s9JR7Tv5r/BGcoPs6ffoM27IswBGNbMRmYSYcSkH3gC9sx8/WPnWEaOH9m3lc6o4/Ew0vfz/AMsTeHbGJGgTGYfIgRbjBy3y20P8qb6AbDr7qr5dCYGcnN5nd8+fuOaVWrKTb4kNxrs60sgkmxMkzMtnyxCJQqkhQNL21brXdRp08JDq6EbLxv8AM550IVpKVRXa28BpLwaCGGQpGoOU3Y6sf7x1qKlaclqyMXFKhO3sjnAdpoxIrymVrQ4eOS8ccvMMbszA8w7EEWYa+ytka8bq/IoYYqF1mb2XC474RjBh8KVSKZ86ySqQt47tBynQv+ahK+LXe24rZTkoQsk9dTdTkqdJpJ66/wAD/B8eQkyJFiXjzNMHEa3uszTMnr2yAMAWv02rOFS+qv8AbuZwqrvJPn/N7Gf8XtycP9F/2q4VwNeI/Qo+T+JWJ+oroiYQPqXsv/M8L+gg/wANas1sXK2JSpJCgCgCgCgCgCgCgCgCgCgCgCgM+77P5gv6aP7GrnxPcOTGdwxdE0qtkymlLUuicREQlZwxHMt4bX1VB1qcurPYYSl1taULpXk9Xt3Yk3wDG80Z435dwR4wt9CNDe4HQ+elTBNPR2NuJo9TLK2n5bEy0k3/AJqL9cHX9XXpr7RWzt+0v4OdW5Cd5jY+kJdb7sBbXXYag5FPyqO29cw05HvnSixOKjIuAdQdzbUWBIA1peftE2XIRkMq2K4iNuWpykML2sL/AItug3PT31DzL9yGnIUQSromLjtoB4hqAPCTobWtb4VNpLaS+/cRpyG2OmkCgGdZA19FINrWOugPXesZuSWruSkiG4p/IyfRNaZbGnGf9vP/AIlMvWvgeNLHguPzwwiP0fMqpICzCS+V7WOa9lUHWw8JJrqjVlGNrFhTr1Ixy5eHiecfiMThcsTRoYgMQBGpcplZznObRsvQNfbX21scpQ0tpr8TbKVSnpbTX4kFxQ3igH9l/tFc64GWJ/Qo+T+JWputdCMY7H1N2WH4Fhf0EH+GtWS2LhbEpUkhQBQBQBQBQBQBQBQBQBQBQBQFE75Ic3D73tlljNr73JFvbvf4Vz4nuHLjF+XcxRTVZIo2XFWZXey3BbMCHQdFGxN+lZao9U3KM5dm6bvvFcEvkSnC+KSI11jBJFjmeMgjQ7X9gopuLuiXUk/2f2j9R7NxyUqV5MdiCNGjBFxlNrNppUutJ6WRClP2P7R+oniOMSve8S6iQEhox69rn1txbQ9NfOolVb++ZOeXsf2j9RV+0Ep/Ix3uSTmjvuNB4tNqnrpckRmn7H9o/UTPGpMwbkRggMNGjAsbXuM1twDUdbK97IZpex/aP1PJ41IwsYUt1s0YvoRqQ19ial1ZckM0vY/tH6ncVxeSQEGFBc38LRKd77g+01jKo5bolSmv2f2j9SOxhd42UR2LAgEyx2+2tb1RrrupUpSgobq3ej9SB+4k3kv/AHF/fWNmUP8A0rE8l/7L6ino2IBAdmZLZSvPGq/m+tt7K2JyejN0ej8TtLb/AJL6jnFMz3I54JDanFBtTsDrqvrXre5Lx9Te8HVf/wBL6kNxVCkcQNswD3sQeo6itLWxrxtNxp0ovdJ348SsiMuwRbZnYKtyALsQouToBcjU11QV7Iwpq7SPrDhmEEMMcQJIjREBO5yqFuflVii3HNAFAFAFAFAFAFAFAFAFAFAFAcagPnXt52m9NxTMrEwoSkIv4SBu46eI638rVXV5uUrFTi6jlOxAxVzSOGY4RL1rZqbsOMOgBqDBu51qhmB5NCTmYUsLHGYUSJSE431rJozktBesTUFAFAN5qyRtiJLWbRsZ5nNlNTFXZlTV5EOTc67V1bHfstDf+5ztQcVhWhka82GyqSbktG18jEnc+FlP0R5iuynK8SwoyzRNBrYbQoAoAoAoAoAoAoAoAoAoAoCn97HGDhuGzMtw0lolIuMuc2JJtppf7Kxk9DCbsj56wrAgW2qtmmnqU1VNPUfRitLOWQ5DVqNTQmX1rKxlbQU59RYxyCTuTWSRlGKQnapMwsaDQ8k2qdyUrj2F7itTVjnnGzPdQYhQDees4m6A3U1mzazmLsUIqYaSuTSupXIlltXSmdylcsPd12k9Bx0UjG0T/eptbAKxFmNzsrWJ8het9J2Z00HZ2Pp+uk7AoAoAoAoAoAoAoAoAoAoAoCgd+X9ES/Tg/wARaxkYyMA4PsfpH7BXDX7xV4vcmK5GV7FErEwZ4NZEoBREgaBHKABQkSmqY7mcBfCVjM1VR3Ws0BQCE1Zo2wG3WthuE8XtUw3M6XeGMm1bo7nQtxhifVb3Gt8N0dlPvI+wuHfyUf0E/ZFdZ2ocUAUAUAUAUAUB/9k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318" name="AutoShape 4" descr="data:image/jpeg;base64,/9j/4AAQSkZJRgABAQAAAQABAAD/2wCEAAkGBxQTEhUUExQVFRUWGBQYFRcWFRoXGBcaHBgXGBoYGBYYHiggGBolHBgUITEiJSkrLi4vHCA0ODMsNygtLisBCgoKDg0OGxAQGy4kICQsLCwsLCwsLCwsLCwsLCwsLCwsLCwsLCwsLCwsLCwsLCwsLCwsLCwsLCwsLCwsLCwsLP/AABEIALkA8AMBEQACEQEDEQH/xAAcAAABBQEBAQAAAAAAAAAAAAAAAwQFBgcBAgj/xABMEAACAQIEAwQGAwoNAgcAAAABAgMAEQQSITEFE0EGByJRFDJhcYGRcqGxFSMkQkNSc5Ky0RYlMzQ1U2KCs8HC4fAXkwhUdIOi0vH/xAAbAQEAAgMBAQAAAAAAAAAAAAAAAQUCAwQGB//EADgRAAIBAgQCBwYHAAEFAAAAAAABAgMRBBIhMUFRBRMiMmFxkVKBscHR8BQjM0KhouFyFTSCkvL/2gAMAwEAAhEDEQA/ANxoAoAoAoAoDOe97s+8qR4qMXMAYSqBqUNiGB/sHMbW2Ynpry4mk5RuuBxY2i5wut0Ubs3NlZ9RdgPCTa9iTf29fnVdRe5TUJWuWaTBxtuim21wNvlXTlT4HW4xfAbvwiA/kl+Fx9lYunDkY9XB8BGXgcJFgtvj/nWLpRMXRgxk/Zpejn5CsepXM1vDrmcPZlf6w/IVHULmR+GXMRk7OHo9/hUOiYvDM8fwebz+qo6lkfh2ef4Pt506lj8OwPZ59LMv2Wp1L5j8Ozr9nJLaMp+qnUsfh5AnZuU7sg+JNOpYWHkOY+zA/GkPwX95rJUObM1hubFh2Zj/AD3+r91T1C5mX4aPMUj7OxA3JYjyJt9YqVRiZLDwueMdgYlVgsYGhsTr0O16ShFLREShFLRFLlNtTrWmOuxpjrojae5/AcvAZrEGWWRzfyByKR7MqCrehG0EX+FVqUfIvVbjoCgCgCgCgCgCgCgCgCgCgPLqCLEXB0IPWgPm/iKqk8qKLKksqqN7BXYAfICqKpG0tDy9eOWo7cy58KxfMjDdetvOumErxuddOWaNx0zVk2Ztjd5qxuYOSEzPS5GZHk4ilyM55OKqMxGY4MXTMMx30umYnOAxApcZkLLiBU3MsyPYlFTcnMhRXqSU0e70JudqSTxMoK2Oxve/lveoaTMZJNGXcdnUM2S+QDS+503PlWqlFPY10IJ7H0r2b4d6PhYIR+TjRT7wNfrvVtFWRexVkSdSZBQBQBQBQBQBQBQBQBQBQHDQHzX2guuMxKkEHnzaHQ6yMQfkQap6q7TPPYiL6x+ZK9lcYQ5TowJHvArGk7OxqovK7Fv4zj+W7KqRm3mlzsD513xpqSuejqNRm0or0Ik8aY7RxH/2/wDf306mJqzrjCPoJtxs2J5cOlvyZ2IPtp1MSM69iPoIycdYfk4On5Mj36XqOpiOsj7MfQbHtBIbWhgN9rJfb+95VDowI62PsR9BOTtE/SPDny+9n/7e6nURI62PsR9Dv8I21+9Q7/1ev7WnWo6iJHXL2I+h5btMw/Jwf9s7dT63uqepiT1q9iPoEvaZxtFB8UPl79t6dTEdbH2I+ggO18gIvFBY2vaM3H106mI65exH0JbAdqwyjwQgnNpl2tbbXWp6pE9avYj6EjF2gufUiC+ZX3+32f8ALVl1cTLrF7K9B/NOGSJrKCysSFFhuBWmdk7GjF2Sg0rXT2IbtBiskLWOrWUe2+/1fbWmq7RK+q7RI3uv7N+mYwzSLeDDkE3HheTdV1Fja2Yjp4fOujC09E2duCo6Js3sV3FkFAFAFAFAFAFAFAFAFAFAFAcNAYF3qYMfdKWxy3WMnS9yVGv2VXYmWWexUY2eWpsQ/Z9eXPGS1xe23mCK5ozTktDhVVN3tYvnaAffn67X+S1ZU+6ehr99kC629lv+b/OsznY3dLjpY6fLb4VBFxjNrcncC50221/2qCG7bDZbGRVkbkqxuXZSy5Q3rhdCw8yum/lWqpOSg3TWZrhe2vLwYjC7WZ2T42JuLgyQY+KHEASQTW5Tg5Q4NrNdT0bICATfMD1FVU8fUxOBnVw/ZnHvLdq2615q7T8GuDOmNGNOsoz1T2Z44TgIVk4gZlzJh7hFzMniaR0jXMCCbiMA1licTXlHDRou0qmrdr6KKb+Ip04RlUlNaRI/BcHYYM4qeVYQCBCGUlpmG+QA3A0sND1Ow131ekF+KWHpQzPeVnpFePz24LdmEcP2HUlK3IhBLqB53AuDrqAQGO+W9rdKsfv78znSbVxMEHMBpe5APSx//BUGLfE9LDkBO1rX89ensPnpfWouYuXAcpi3VhY6a9NDprp7LjT20JRZ34kywYU3v4G/aFcNabU2jHpGWWFJ+D+KIjjPETJ4mOwsB0FarucitTdSaNb7ncUr8NQDLmjeRHAFrHNmF/aVZT8at6LvBHocO+wi8VtNwUAUAUAUAUAUAUAUAUAUAUBw0BhXex/SMn0Iv2arcUu2U2PX5nuKvCTvXFLTYrZ2LpxfjSc91e4YZfj4Rr9VWtGV4I9PiWlVZHrjUluEv4dz52vpby3rac977CUove+512trYmwsKghifDuGSYh+XGozFCQWNgqjcZhfLclRXNisXTwsOsqPS621foZQpOreMSbxcfERGIsTgo8XGoUDKVVl01Mbpqp0GgTy1rz0JdHyn1mGrOlJ87tPzT+p2vrrWnFSXgVjieOVYTh1WVo/GVSdck2DkFtEdfXBDHw2FvD5622HoSlWWIk4p6XcNY1I+KezXPU5p1IxhkSfhfg/MaS8aeR5OZGrrLKkkyKeVnKIbJmBayksW2Opba1h0LAqlCKhJpxi4xbtK13rppd6W32Rg8Qm+0lZu7txS0+19SVwuI9KlErwTY6UKBykXk4XDqScq31JFluALA21uReq+pD8LDq4VI0YN959qcvHgr/zysdEZKqs1sz5bJffMl+I8H4njUCSQYeGND97juqZNNSGUuT7gQNK4sPi+jMFNyhOU5Pdu7v8PXVmdWFeqrNJGfoxVblNbgkEEEWPq5fzwdPZXp3qVsrXaZ7Y+LUk7+Lz2tvqTbr1tUWMMqOEC/hAvlsNhrfXr1uP+CpJWxYcSfwbC6WGRrDy8QqtxH6jMOlP06XkyvY+W9TTRxUY2RoXcPjCMRiYvxXjSTfZkYroPaH1+iKsMO90W+Ee6NqFdJ2BQBQBQBQBQBQBQBQBQBQBQHDQGDd7R/jN/wBHD9hqvxfeKrHrtFfiGlV8inluOu1J/C3AsW8JHs8O/wBV/cKs6PcPTYz9aSJPs0iiIm1m030uB0Knr0rejTFK2h54jopvcb/Pa96IyjBzkori0vV/IhMcgsA1rHYG21t/rFalnSvfXT4no8+Cq4lQhFZaeZu+VKTStGKbdmt3d2I6SKMtqFIGuvULuPO+5+VS3UzJJ6aL5/4c9H8NHBTqzs6naktuPYjGy881l52ExKCpuw6bGwBNiWFtBuB8Kw7d3K3N/RfM3VcNgslKhDLdyhCTutFHtTlfxuo38GeRkZtbDf5AWt79b/AUanovJCnLCdRVrtRcm5zitNl2YRt4t5vG1xOZlYEtlNwB0Nibak30FyAfdWcHJN78fuxjiaNGnSpUaThduCvo3orym2ntd2d+R6ZELFQE320J9U623ufDp7DWEutyq7d7fFm+hPBuVXENQy5mknl7kFK1lznK2ttRfB4gBlbMDaxsfEPO5HlawqXmz+F/hocmKp4WjgFlyupaMXs3d2k3/wCK7PhexxhYqDqx3AJJA8svmb7D2Vmedetz2r7ZSRe1tBvtv0NidD1NCCdx7AYfDW2yPb9YVXV1+YzHpHWnS8mVzE1nA5aZd+48n7oNbbkPf9ZLV20N2WGF3N5FdR3hQBQBQBQBQBQBQBQBQBQBQHDQGC97x/jN/wBFD9hrgxXeKvG95FdhbSq+RTzQ87XgelPrbSPW2g0O46na1qsqPcR6XGP86QjwPHFDlNzvoLbDbX5VuTNEWuBccTwtPQjiDdneQoni0O/i8hbXpbTWj2udLhFwvbW3xIXinZ+WCMvPJCg0BDOM6k6rmQnNqOlr+6mWW6X8mDoPmisHFHZBnAN7k5SR18J1IN/Ko0W5pcYJ6u/kJzSStmuUuLaWPiCkjQnQ63NE4mMXTT2+BwwS2XMSoYKwJXe5FrkHqT9VLxYvBPSInnfYZSSxFhe5bqb3IIBHu00qdDJum7rZD/gMccswXFS8hJCQzsCoW4OrNplPsJHvplbdkbadKN9Xe3Amj2SkKySxOixZZGBDqWaJDZ5UW5zRg65luPF10rHLO2qJeHs+y/UY8c7NTYQD0gKDIWAUkE2NvECh8Nj89bbUd72ZhUpOEb3IeNxrqFtsScwudLHodt9qGhKxLY574fDHzRj/APKuGp32MerQpLwZCz1MTigX7uJT8NmPlAf8RK7MPxLLCbs3Ouo7QoAoAoAoAoAoAoAoAoAoAoDhoDBO+D+k3/RQ/wCquHE94q8b3itxbVXzKmW5IdqU/CpCdsqEkC5UW0Fj0uKsKPcR6LFv8+XuISbwltiRtYi2gttv0vrW05Wy38a7VQei4XD4cu8sN8zWtGGJXxkEZmIymwHmb9KmycFfQsalRU9UVPGoAA0tjJKrlm2yC4sLfiki3yHnRyb2OCVac3dcOHMS9IFsy+qwbUi+a1uvQbWHW/urFp7GnK1o9zqXTVgMz5dN8qAWN7aKTmFra366VkkbYxVtOB7EpkY5DfM2ZRezE7W8RCjZff8AIDG1mYtWav8AdzxzlQLa4BCsFWxIucwGZtyBfUip4kNXkzzhCrgNIWIYKSG2Yg+NlN76b3qXvobO6/mSGFx8uGukUgMLaSJIwCyIrksh6rmGhC23NTGfM2QruLyyF+M8bONxEswzIHIfLf1LKba/C22tYyVm2ZV5NvwIZluSLrsuhOmmuW41vqPnUmjVWuTOMN8PhjtdGPn1864KvfZGPVqdJeD+RCYjepicUNjQu4cfheIPlAPrkH7jXbh+JZYXibhXSdoUAUAUAUAUAUAUAUAUAUAUBw0BiHfatsdGbbwL8fG4rjxS1RXY1aopsO1VsynnuSPaONvSpPCSCBYgEn1QNwPcOutWFFdhHosYm6rsQXEItRlVgDrcKwHmLMR4r6VvirK7NEU4pykGEQxtlyXYEZhchiSDl03sutx5k3qG7muc8yEsSxLC6PrmJuhHhAHQjQX60UWhGEoXv4DjAqvLXUKGaRiza5QiLfwjY5tvzreyjWpMo3eogspS1wTazFW300Gv4uhPXrUJEJOTaCA6ZySMzLfzYDrY312ubWvfXpRrgTNX0R2fMHBIuE0bTYaL9ZzWvRaIjJa99AgY5yQVGQ2UmzAC/Tz2O9L23Mb91vW5zlNnOUcy5GbLZQx8RyjUdAdb1PiZaPV6BMo3B2B1H4198x/GtrcWvrUxfM2U5Nq0uJ2CbT2AHf8AFN73+dJIias778iYxQ/B8N9Bvtqvq99mHSF3TpX5P5ELPuamJxwNK7gkvNjG8o8OPm0xH7JrvobFnhVpf74G0it51hQBQBQBQBQBQBQBQBQBQBQBQGL9+sVsThm/OikX9Vwf9dcmJWxwYzgUTDnSq2ZS1EWl8TkxmJIYArh5nRV0YuIwL+8C/wBVWmGX5aPY1n2mc7S9oVjDRZ8S7Ng4UK3Bw8ZMSHmAg5swtpYb1tbRwSlE5CwXjMZLAMxheUW1VzBmcX/FNzmJ/fWKSualH8y3vF+Fcejk8AOImCxYtycU4EmUwhRECviCNlLam9xU31Ms6vYbvgkaFXw+HSaYw4Zkw3jyKGaXmyLEJA/rLGLFvBmJqcq3JyLV2FR2awwE/IiV1iaYLNIzSKuRVZF5iPaPKxYeNDzNNbVGlmRZJSfvCfgcMepw6pGkOEeGctJd5WCeAkvlN8xOQAZd6km1tLDnF8MgmlxEjQqrjGYsIiysq4kgFo+bdtSZM1suX1rVCdyLxndeLGE+Aw8UcskuHjEvJjd8OzusccjTcsMVz5lzJYlC1RoYKKsnbVI6/ZuLMztCWiP3PaE8zJzDI0YmVHY2NxcE9CdwbUyoy6tat+BG9ssGsTQsqiK4LFQrxMtmI8ccjNkuBYa2beoas9DCUcstORWMQoVgLZlICsQbA3216db/ABpHXQmDzLKuGxO4sk4fDE9Ub9qq+r32aukP06Xk/kQk/WsonHA1L/w/p4sc3T8FHy55/wBQruoPQtMK+zb7+9DYq3nUFAFAFAFAFAFAFAFAFAFAFAFAZB39r48EfMYoH5wH99c2J2Rx4zuoznD71WT2KSexZ8BwCXF8XkEMoiaOPOXtmAuoSxU6G+Yi1WmG/TR6yvfM0T6dz0qqQMVHc5N4SR4NrXbTW+2/W9bFTOGOHSe4Y7ufllZ2fFoxkYtKxibM5P8AfsLG9re43GlMmpl1TvmvqJxdzMoK/hcZCm4HKPzPiqOrMXh9HZge5dib+kxbjTkk2Hxb/ntqcniFQaVrjubumldy7YpDewtymC2U3UWDdKxdLxIlh245blZ7weyMuCRMTPOmILFYgOUVtljbLs2tlS1ZOFzKdBT3ZP8A/R6Q3vio2uABmgJC63t621/Oo6vYhYZJKzPGI7mnexbFJcdRCQd739awNri9TksTGhl2Z6/6NsFAGIhDAnxclrka6Hx+07Wv1vUdX4kfh7qzegl/0ZkCgHFoSpuCYmvv18WvxqcmpPUWk3cSfuebS+LQi7HWI7kWv63SpyWEaNtU+RUMYhWGGNvWi5sb/SR8p+sVW4hWqM5uktFTXgyEnO9InHTNi7g4h6Nim6mcL8FiQj9o130VaJaYZdm5qVbjpCgCgCgCgCgCgCgCgCgCgCgCgMq7+kHLwjdQ8oHuKqT+yK58QtEceLWiMugNVc9ilmbB3YYcHFcQm9uHiB+ijOf21+VWuHX5aPVVu+y+YzHxRWMsiR3vbO4W9t7X3reaxWWZVF2IUDqSAPmaATwmNjlF4pEkHmjBvsoBxQCWJxKRjM7Ki+bMFHzNAU7t32YXikcRgnXwML2bNGVOhNhpmAzWPW5HuAtuGiWGNUzGygLmdrk6bkncmgFFYHUEEeYNxQCgoBnxDHxRgcySOO+2d1W/6xFAM5pOoIsdiNvhQGH9tY8mNxC9C+cDyzol/rUn41X4xdpMrOkv2e/5FUmrVHY5YG3dxUBXASMdnxEhHuCIn2qasKPdLbD9w0etpvCgCgCgCgCgCgCgCgCgCgGHGMcYowVALM8aIDtmdgtz7Bcn4UBBYTtfn5oMWWSPELEFLaPG0/IEqm2uxuOh06gkCrd60j4nB4cKhMoxbxlEBYlkjmByjcggA+41pr9058SrwsihfwbxaQmV4JFRTZiykEaA3IOuX27VWzpStexT1KM0s1tDS+7mVlg4m0YzSDESMgtfMfR4sgt1uRarLD/po9JV77Me7wuLY/Euv3RjMbojGOMx8tVVrXZVJJNyo1JvoNq3GsuHf/jHbFQQE2iWIMAfUzO5UuR1ygDfbXzoCN+533J47DDhXYqZMMpva7JKQrq4UAG2rbaaeVAfRJoDE+8LgeJ4hxiOJ4p/RFMaCQRsUVSM0jBrZcx0W5vbT3UBCdhlOB4/6NA5MZmlhb+2gVnGa2hZSAL23DbXoSP+/LjBxGKXDJdo8KpeW2oEjW1b6KlR/fNCC7dxw/ipP0uI/bNAX92AFzsNT7qA+aOznD14visVNjZuWRDJNnZlCqSwWNS7iyxrcaeygNG7quA4jCwyiSbDzYdyjQHDymVFYXEljlAAYFbgHce2gKj3hj+Mpbf1cA+Nm/2rhxmrivP5FZ0jrk9/yIjF9kcaoU+izHOAwyoWsL6ZrDwn2HWsFTkuBqjRmuBqXd9jDheG4VQA7SpisRvoEW7bjqS8Y+J8q7qatFItKStBIncP2raaKSWCNXjhjDSNn9Z8odooxbXKt/EbC9gL62zNhaIpAwDA3BAIPmDqKA90AUAUAUAUAUBy9AF6AL0BG8ewrPGpQXeOSKRRcDNlYZhc6Alc1ARuL7IxyCLxsHixDTq4ABIabnNER1QkAfAGgKj3hyzYTC4ecWSf06SUXAbKXjnABGx8BA99aq0nFXRprzcI3RWH7yMbJA0bMt3OsioAQtrZQBprrr8q4qmJm42RW1cZNxyl37t7x4nFRnRZY4Jk9tmljkP1R114f9NF5W77M/8A/ED/AD5f/Tr+09bzWPu/biglxUOEWJMyKh5hHjJlOUICNo+pFjrby1AiMJC/CONRJOUxJzQgyMGJAl8AdczEh19t9L+egE72v7dcWhxuIigB5SSZY/wQvpYfjAa63oCX4t3jzYfhUDSfz/EK+UFMvLAJBlZOgGgA6n2A0BB91vZ9oI5eL4lWKxxyvArevKSCWlJPnqATqbsdrXAqmB4lCcFj3nlvjsU6WXlyeqHEjnOFyDMxOl9Ai+6gLR2U7TywcEdcExOKhnBkTlM9kllaxAIs1wD6uotragHvYvtnxTE4nk4kHlNFMT+CmPUISPER50BQewXZj7oNJFzDGI8OZdr5iLBVI2tcg/DShJbe4PGNzcVFfwNFHLl6Bw+W4HQkNYnrYeVCBn2oxjHHTTxsQRM6xsNxygi/U4eq/FStUVuBXdINxcGvH5DrFd6uPITK0aEKA/3sHObnxa+rcW0GlZ/iJMfi5stfdnw55sBhmBJUDHYdtRdY5HGVhffKYwLD86uqn3UdtLuItON7NmNGOGNnbD+jutgEk8OVJG18LJdjpuDbXSszYWPCwhEVBsiqo9wFh9lAK0AXoDtAFAFAJ4k+Bvon7KAzXgeMliTh0ErO4kyzQyMSc6+jyF4nbqVYqRfcH+yaAW4dxidElkWRL+hYCSONlOS7mQEjxE2Glz7R5agSzcZxCOwaaNmjnhi5XLytKHyXceIkes1rXHgN762AQm7UTLlcPG7M2JDYYJ40EaSMq5gb3JRb3Gt9KAMN2gxTLbNESWwlntG1ua5VhkjkbSwupJB870BG94GOzcKnGIyyOmI5UbAZPEGFnsOoUm42Otaq1sjNGIayO5j8DWUne2tqq2rySZVUo0pV4qs2ot2bW6XPiW/s52zdMbhHl5axpnhZlDDwTMDdiWNwHCkHSwJrvw8rdk9x0j0dGlDrIX8b66Ep3y9kcbjMWr4bDtKnJClgyAZszG1mYHqK6ijF++DsRip8QmLwkbSnIiyKpXOjRm6MFYjMNdhfbyNAQ2A7M8T4nxGPFYzDmBVeIyMV5a5YjmCJGzFyTtf270JN5NCDCu83sjxHF8QmkjwryRWRI2DxgFQvQM4I8TN0oB72d4fxyTERxY5Zjg3zJOpaBV5ZRhb70Qw1y+rQEp217rMKuEc4DCE4m6ZAJ5DpmGbSWTL6t96Ale6Pss2DwxeaExYqRmEl3zEorMY9AxUWBO3xoC+0BgB7L8U4TiJvQoGmjkV4kkVeZeNjcXVWDI66anS46ihJL9h+By8IweKxmKXJKyKscVwzALewbKSMzuV8I6D26CCs8dwohWJA2eyks/5zHKXP6xaqms1KpdHB0ov015lbkrJHFE1PsVhmbCcPQR8zMeINkMpiB++JZsy72v8AXVhS7qLej3EWkYvEYZTC00cPLhknBkvKGvI+WEOxBKooUE+scw267DacXjMqyTs0uRnXB5IigJQyKL2zOBobrdrC+/lQCU3anEcpWDxXU4vmEctnIidVVghdVdbXzhDf1bb0A9m4/Jz2UshibMqBVB15PMtJ4hJG+51XLa2tzQCWG7TOsGrRqwj4eUU9ecFDWBa562/zoBbDcSxckqKJo1WWXGoLQ3KCFyEIJbViBY309goCe7M8QbEYSCZ7ZpIkdsu1yATb2UBJ0B45S6aDTbTbpp5UBwwL+au1tht5e6gA4dSwYquYaBrC49x3oCNg4DGs3NLyOQzMiuwKozXBI0zHQkDMTYE2tQEhFhUUWVFAvfRQNfPTrQFE764/4vBA0E0Zaw2vcXPxIFaa/cOfFLsGKYQ71WVNilqkpxfhipKY7fe3uUHTKTZlHllJ+RWt8ZfuPqGAqRxNCVCe8f5jw9NvQ2Luu7UelYflStfEYcBZL7uuySD32IPtB+NhGSkro8xicPOhUdOXD+fEu1ZGg5agIDE9pgk0iciZ0jKq8kYD5WIDEcoHOQAy6qG320rirdIYahUVKrNRbV9frwfmZKDauiS4dxSGcZoZFcdbHUbaMu6nXYgGutO6zLbnwIIbHcWknLxYZiiLdXxICnxDdYVYEMR1YjKDoMxvlpel+mYYJZIa1OXBLx8+S83wvsp03IdcK40S4gnAWYglGGiTAblPJxoSh1F7i41rr6O6SpY6nmp7rdcV/j4P1MZwcXqMe1vbrCYFW5kqNMtgIQ4zkkXFx+Kv9o6VYmtuyuRvd32/PEZZYniSMoiyKUkMgYFirXuotbw299QmY0551s15l4l2qTMyftnxYYnFLAlzDhjnkYDwvNsqZtjkFzbz91c+JqZY2W5spx1Kh2u/J+0P9oquW5X9Kbw9/wAirPWxFfE+jO7SMfczCGwvy97eZN6s4d1FzT7qLJNh0a2ZVa2ouAbHzF9qyMwlw6NfMqtcWNwDceRv0oDw2BjIsY0te/qjfz230FAe/RkzZsi5rWzZRe3lfe1AcbCoSCUW4FgcouB5A9BQCgjHkOvTz3+dAdRQBYAADYCgO0AUAUAUAUAUBRu+PG8vhzLa5ldIxcXtuxPs0U61pru0DnxUkqZhcGlVk9SlnqXjiuHEikArnW7RgkC7W1X+8Lj328qyjLK9T2lDFLD1lUT23V91xXp/JD8K9KhmSfDIUdesrJGrqdSjBmzEH3b610QqKm9X8/gd3SuNwWJj2G3JbPZfzZm2dme1uHxcZZWCSKbSxOwDxt5b+IaGzDQ12xkpbHn1qrof8R41DFE8jSIQisxAYEmwvYC+rHYDzNZW5gpKcVlwyhGwss0jgu5i1BmfxyKMxNlBZACTbp0NvndeEcfWlXdWMbvjwitF8Hpv6q/ZFuCtYb8SlmnCluHnxEKX5pjdbsqls0dpApF232Gttqzwk44WTdLEtaXsldPR2Wul+Hm9OYazbxLZGY0UKpRFUABRZQoA0AHQWqin1lR5ndt/yzfFckNcSIMReJmV7WYhXs666OrIQyG+zAg10UKmIwklWp3i1pf5a6PyE6TcbyWhmXa3stg5cW8SMFcLDm5krHxsH9VnJZ2ypHmBJ02sa9dgOlMUqMa2IvJPNqkr2VrX2Vk3pY51h4Tbyuz04+ZD8OwGKixeFMcq5+dDh1IkMYyRsHyOpVCY7BgdySLa3F7zDYyFd5Umna/D4ps5pYerDtSkmttFY1Xtx2usWwmEcc8i0kuhXDg+d/WkPRRtua31asaauzFWvZspHD4lhiVCyEre5Btc31OpJuepJqtnLPK50KUUrXXqQvaZ8xjI2s1vmKxKrpSXc95WZa2xOCJ9J93YA4ZhLbclKsod1FzT7qLFWRmFAFAFAFAFAFAFAFAFAFAFAFAUHvmjvgkb82aM+64Zf9Vc2KV4HHjo3pGJvERtVdfQqFJPcumHEhEvKVDIJdM4FrZVv63wrKyu7nrsL1XXTdVXWZ3ta/diTvAMM8lxPGC4DEiLJtdQCNbHfapjGMpWS9DbiXQzXoxsvG3+nrifZOKezciZZVN4pCkZAFho6N4X1vpW2CtFxtLXlp6W29xzPzK7juLT4M3lwsULjKVePDxiNwCLkkgsjGxA1sPPaqup0Vmffk0796Tuv5s0WGFnhW7Vlbx1t/nvHq4/Hzr4Hla4bI0fgzAXNzkAF/Et7eVVro4Oi+1FLmnrZ++/ItoxwcdVa3qPcDwvESM3pAYk8vPzJcoCtIrsFUPsEWSxtuSNbaaKuIowS6qy3tZX2TSvpxbXHa3M1Va1KK/L212V+Gl9Odvd5nMJ2VknKSnkojFWYRvcOA2pUqNijOF1uBbapqdIwoqUNW1e11tp8U7N6amUsbGknBXbV91t9vcU4pxX7mTECNXbEB2jUNy44wpOrM18pYFL20OQnc2qcNhF0jRzOTSha7tdu/guWtr87FVisXmyU7a+Nvu31sZxxbHyLi3nZoy7MzMoPMjObQqVck5bAgqQD7BYV6yhRpzwqpK+VJLk9OKa9U02ilqOrRxDkl6cuT+rJ2XhsuMtDFh5sPEo56qIy8rMRZb63VM2YAnbTTQVpw2GlSnmnJyna3hb6s3YvGRn+XTj4/f+Eth4MCVd0w0zxp6MXf74beJvSC7Z9WKZTfqQbWFbG4VO003tf5lM3TrXm03tff38RzHwvDZ1R8HNmDPI9o5tYTzMlkz3sPvXtve/WpjThezi/v3kwpU07OD58dtfHyKbxAWih+i/2iufkTif0aXk/iQMtbomqJ9MdgYCnDsIrbiGP6xf/OrKOxcwVlYn6yMgoAoAoAoAoAoAoAoAoAoAoAoCh988gHD7dTLFb4En7Aa0YjuHNi2urMSikvVXNFHONi+mdohMypzDzfVW4uCia6A1MdWexwsITrTVSWVZt9/2xJLgkvNUs4khIDaAMzCxFugNrG/wrNRV97ffgbcRGnCVqUsy52sSfoyAa4lx5eGS3+/WssqtrJ/yc9/A8HCRuPFMxspFijNaxPmPV1B+PtqFGLt2tSbvgRMnZPCtlcSvCSBrEHUgkDPovh8thc+2s9JR7Tv5r/BGcoPs6ffoM27IswBGNbMRmYSYcSkH3gC9sx8/WPnWEaOH9m3lc6o4/Ew0vfz/AMsTeHbGJGgTGYfIgRbjBy3y20P8qb6AbDr7qr5dCYGcnN5nd8+fuOaVWrKTb4kNxrs60sgkmxMkzMtnyxCJQqkhQNL21brXdRp08JDq6EbLxv8AM550IVpKVRXa28BpLwaCGGQpGoOU3Y6sf7x1qKlaclqyMXFKhO3sjnAdpoxIrymVrQ4eOS8ccvMMbszA8w7EEWYa+ytka8bq/IoYYqF1mb2XC474RjBh8KVSKZ86ySqQt47tBynQv+ahK+LXe24rZTkoQsk9dTdTkqdJpJ66/wAD/B8eQkyJFiXjzNMHEa3uszTMnr2yAMAWv02rOFS+qv8AbuZwqrvJPn/N7Gf8XtycP9F/2q4VwNeI/Qo+T+JWJ+oroiYQPqXsv/M8L+gg/wANas1sXK2JSpJCgCgCgCgCgCgCgCgCgCgCgCgM+77P5gv6aP7GrnxPcOTGdwxdE0qtkymlLUuicREQlZwxHMt4bX1VB1qcurPYYSl1taULpXk9Xt3Yk3wDG80Z435dwR4wt9CNDe4HQ+elTBNPR2NuJo9TLK2n5bEy0k3/AJqL9cHX9XXpr7RWzt+0v4OdW5Cd5jY+kJdb7sBbXXYag5FPyqO29cw05HvnSixOKjIuAdQdzbUWBIA1peftE2XIRkMq2K4iNuWpykML2sL/AItug3PT31DzL9yGnIUQSromLjtoB4hqAPCTobWtb4VNpLaS+/cRpyG2OmkCgGdZA19FINrWOugPXesZuSWruSkiG4p/IyfRNaZbGnGf9vP/AIlMvWvgeNLHguPzwwiP0fMqpICzCS+V7WOa9lUHWw8JJrqjVlGNrFhTr1Ixy5eHiecfiMThcsTRoYgMQBGpcplZznObRsvQNfbX21scpQ0tpr8TbKVSnpbTX4kFxQ3igH9l/tFc64GWJ/Qo+T+JWputdCMY7H1N2WH4Fhf0EH+GtWS2LhbEpUkhQBQBQBQBQBQBQBQBQBQBQBQFE75Ic3D73tlljNr73JFvbvf4Vz4nuHLjF+XcxRTVZIo2XFWZXey3BbMCHQdFGxN+lZao9U3KM5dm6bvvFcEvkSnC+KSI11jBJFjmeMgjQ7X9gopuLuiXUk/2f2j9R7NxyUqV5MdiCNGjBFxlNrNppUutJ6WRClP2P7R+oniOMSve8S6iQEhox69rn1txbQ9NfOolVb++ZOeXsf2j9RV+0Ep/Ix3uSTmjvuNB4tNqnrpckRmn7H9o/UTPGpMwbkRggMNGjAsbXuM1twDUdbK97IZpex/aP1PJ41IwsYUt1s0YvoRqQ19ial1ZckM0vY/tH6ncVxeSQEGFBc38LRKd77g+01jKo5bolSmv2f2j9SOxhd42UR2LAgEyx2+2tb1RrrupUpSgobq3ej9SB+4k3kv/AHF/fWNmUP8A0rE8l/7L6ino2IBAdmZLZSvPGq/m+tt7K2JyejN0ej8TtLb/AJL6jnFMz3I54JDanFBtTsDrqvrXre5Lx9Te8HVf/wBL6kNxVCkcQNswD3sQeo6itLWxrxtNxp0ovdJ348SsiMuwRbZnYKtyALsQouToBcjU11QV7Iwpq7SPrDhmEEMMcQJIjREBO5yqFuflVii3HNAFAFAFAFAFAFAFAFAFAFAFAcagPnXt52m9NxTMrEwoSkIv4SBu46eI638rVXV5uUrFTi6jlOxAxVzSOGY4RL1rZqbsOMOgBqDBu51qhmB5NCTmYUsLHGYUSJSE431rJozktBesTUFAFAN5qyRtiJLWbRsZ5nNlNTFXZlTV5EOTc67V1bHfstDf+5ztQcVhWhka82GyqSbktG18jEnc+FlP0R5iuynK8SwoyzRNBrYbQoAoAoAoAoAoAoAoAoAoAoCn97HGDhuGzMtw0lolIuMuc2JJtppf7Kxk9DCbsj56wrAgW2qtmmnqU1VNPUfRitLOWQ5DVqNTQmX1rKxlbQU59RYxyCTuTWSRlGKQnapMwsaDQ8k2qdyUrj2F7itTVjnnGzPdQYhQDees4m6A3U1mzazmLsUIqYaSuTSupXIlltXSmdylcsPd12k9Bx0UjG0T/eptbAKxFmNzsrWJ8het9J2Z00HZ2Pp+uk7AoAoAoAoAoAoAoAoAoAoAoCgd+X9ES/Tg/wARaxkYyMA4PsfpH7BXDX7xV4vcmK5GV7FErEwZ4NZEoBREgaBHKABQkSmqY7mcBfCVjM1VR3Ws0BQCE1Zo2wG3WthuE8XtUw3M6XeGMm1bo7nQtxhifVb3Gt8N0dlPvI+wuHfyUf0E/ZFdZ2ocUAUAUAUAUAUB/9k="/>
          <p:cNvSpPr>
            <a:spLocks noChangeAspect="1" noChangeArrowheads="1"/>
          </p:cNvSpPr>
          <p:nvPr/>
        </p:nvSpPr>
        <p:spPr bwMode="auto">
          <a:xfrm>
            <a:off x="13493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319" name="Picture 5" descr="C:\Users\Χαριτίνη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625" y="2852738"/>
            <a:ext cx="29892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rgbClr val="FFFFFF"/>
                </a:solidFill>
                <a:latin typeface="Arial" charset="0"/>
              </a:rPr>
              <a:t>E</a:t>
            </a: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ίδη Λίπανσης</a:t>
            </a:r>
          </a:p>
        </p:txBody>
      </p:sp>
      <p:graphicFrame>
        <p:nvGraphicFramePr>
          <p:cNvPr id="6" name="5 - Διάγραμμα"/>
          <p:cNvGraphicFramePr/>
          <p:nvPr/>
        </p:nvGraphicFramePr>
        <p:xfrm>
          <a:off x="539552" y="1196752"/>
          <a:ext cx="79208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- Επεξήγηση με στρογγυλεμένο παραλληλόγραμμο"/>
          <p:cNvSpPr/>
          <p:nvPr/>
        </p:nvSpPr>
        <p:spPr>
          <a:xfrm>
            <a:off x="827088" y="2205038"/>
            <a:ext cx="2808287" cy="1800225"/>
          </a:xfrm>
          <a:prstGeom prst="wedgeRoundRectCallou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800" b="1" dirty="0"/>
              <a:t>Αποφεύγεται η χρήση φρέσκιας  ή αχώνευτης κοπριάς </a:t>
            </a:r>
            <a:r>
              <a:rPr lang="en-US" sz="1800" b="1" dirty="0"/>
              <a:t>: </a:t>
            </a:r>
            <a:endParaRPr lang="el-GR" sz="1800" b="1" dirty="0"/>
          </a:p>
          <a:p>
            <a:pPr algn="ctr">
              <a:defRPr/>
            </a:pPr>
            <a:r>
              <a:rPr lang="el-GR" sz="1800" b="1" dirty="0"/>
              <a:t>υψηλά ποσοστά Ν προκαλούν κάψιμο των φυτών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 Λίπανση</a:t>
            </a:r>
          </a:p>
        </p:txBody>
      </p:sp>
      <p:sp>
        <p:nvSpPr>
          <p:cNvPr id="15364" name="6 - TextBox"/>
          <p:cNvSpPr txBox="1">
            <a:spLocks noChangeArrowheads="1"/>
          </p:cNvSpPr>
          <p:nvPr/>
        </p:nvSpPr>
        <p:spPr bwMode="auto">
          <a:xfrm>
            <a:off x="250825" y="1196975"/>
            <a:ext cx="8713788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 i="1">
                <a:solidFill>
                  <a:srgbClr val="000099"/>
                </a:solidFill>
              </a:rPr>
              <a:t>Αναλογία  Λιπάσματος- Χώματος </a:t>
            </a:r>
          </a:p>
          <a:p>
            <a:endParaRPr lang="el-GR" sz="2400" b="1">
              <a:solidFill>
                <a:srgbClr val="000099"/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l-GR" sz="2200" b="1">
                <a:solidFill>
                  <a:srgbClr val="000099"/>
                </a:solidFill>
              </a:rPr>
              <a:t>1 κουταλάκι του γλυκού ( 5γρ) λιπάσματος </a:t>
            </a:r>
            <a:r>
              <a:rPr lang="en-US" sz="2200" b="1">
                <a:solidFill>
                  <a:srgbClr val="000099"/>
                </a:solidFill>
              </a:rPr>
              <a:t>: 4 </a:t>
            </a:r>
            <a:r>
              <a:rPr lang="el-GR" sz="2200" b="1">
                <a:solidFill>
                  <a:srgbClr val="000099"/>
                </a:solidFill>
              </a:rPr>
              <a:t>λίτρα χώματος</a:t>
            </a:r>
          </a:p>
          <a:p>
            <a:endParaRPr lang="el-GR" sz="2200" b="1">
              <a:solidFill>
                <a:srgbClr val="000099"/>
              </a:solidFill>
            </a:endParaRPr>
          </a:p>
          <a:p>
            <a:endParaRPr lang="el-GR" sz="2200" b="1">
              <a:solidFill>
                <a:srgbClr val="000099"/>
              </a:solidFill>
            </a:endParaRPr>
          </a:p>
          <a:p>
            <a:endParaRPr lang="el-GR" sz="2200" b="1">
              <a:solidFill>
                <a:srgbClr val="000099"/>
              </a:solidFill>
            </a:endParaRPr>
          </a:p>
          <a:p>
            <a:r>
              <a:rPr lang="el-GR" sz="2200" b="1" i="1">
                <a:solidFill>
                  <a:srgbClr val="000099"/>
                </a:solidFill>
              </a:rPr>
              <a:t>Δημιουργία εδαφικού μείγματος </a:t>
            </a:r>
          </a:p>
          <a:p>
            <a:endParaRPr lang="el-GR" sz="2200" b="1">
              <a:solidFill>
                <a:srgbClr val="000099"/>
              </a:solidFill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ü"/>
            </a:pPr>
            <a:r>
              <a:rPr lang="el-GR" sz="2200" b="1">
                <a:solidFill>
                  <a:srgbClr val="000099"/>
                </a:solidFill>
              </a:rPr>
              <a:t>2 μέρη χώματος </a:t>
            </a:r>
            <a:r>
              <a:rPr lang="en-US" sz="2200" b="1">
                <a:solidFill>
                  <a:srgbClr val="000099"/>
                </a:solidFill>
              </a:rPr>
              <a:t>:1 </a:t>
            </a:r>
            <a:r>
              <a:rPr lang="el-GR" sz="2200" b="1">
                <a:solidFill>
                  <a:srgbClr val="000099"/>
                </a:solidFill>
              </a:rPr>
              <a:t>μέρος κοπριάς/κομπόστ</a:t>
            </a:r>
          </a:p>
          <a:p>
            <a:endParaRPr lang="el-GR" sz="2200" b="1">
              <a:solidFill>
                <a:srgbClr val="000099"/>
              </a:solidFill>
            </a:endParaRPr>
          </a:p>
          <a:p>
            <a:r>
              <a:rPr lang="el-GR" sz="2200" b="1">
                <a:solidFill>
                  <a:srgbClr val="000099"/>
                </a:solidFill>
              </a:rPr>
              <a:t>  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2852738"/>
            <a:ext cx="1592263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936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Έλλειψη θρεπτικών στοιχείων επίδραση στην ποιότητα καρπών   </a:t>
            </a:r>
          </a:p>
        </p:txBody>
      </p:sp>
      <p:pic>
        <p:nvPicPr>
          <p:cNvPr id="16388" name="Content Placeholder 3" descr="P6-TOMATO-BLOSSOM-END-RO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3024187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Content Placeholder 3" descr="P9-Pepper- Blossom-end ro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141663"/>
            <a:ext cx="30241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EGGPLANT - IF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4797425"/>
            <a:ext cx="30241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3563938" y="1484313"/>
            <a:ext cx="5435600" cy="40544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l-GR" sz="2200" b="1" dirty="0">
                <a:solidFill>
                  <a:srgbClr val="002060"/>
                </a:solidFill>
                <a:latin typeface="Calibri" pitchFamily="34" charset="0"/>
              </a:rPr>
              <a:t>Επίπτωση </a:t>
            </a:r>
            <a:r>
              <a:rPr lang="en-US" sz="2200" b="1" dirty="0">
                <a:solidFill>
                  <a:srgbClr val="002060"/>
                </a:solidFill>
                <a:latin typeface="Calibri" pitchFamily="34" charset="0"/>
              </a:rPr>
              <a:t>Ca :</a:t>
            </a:r>
          </a:p>
          <a:p>
            <a:pPr>
              <a:defRPr/>
            </a:pPr>
            <a:endParaRPr lang="el-GR" sz="2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339933"/>
              </a:buClr>
              <a:buSzPct val="110000"/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l-GR" sz="1800" b="1" dirty="0">
                <a:solidFill>
                  <a:srgbClr val="002060"/>
                </a:solidFill>
                <a:latin typeface="Calibri" pitchFamily="34" charset="0"/>
              </a:rPr>
              <a:t>«</a:t>
            </a: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ξηρή σήψη κορυφής» (</a:t>
            </a:r>
            <a:r>
              <a:rPr lang="en-GB" sz="1900" b="1" dirty="0">
                <a:solidFill>
                  <a:srgbClr val="002060"/>
                </a:solidFill>
                <a:latin typeface="Calibri" pitchFamily="34" charset="0"/>
              </a:rPr>
              <a:t>blossom end rot</a:t>
            </a: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1900" b="1" dirty="0">
                <a:solidFill>
                  <a:srgbClr val="002060"/>
                </a:solidFill>
                <a:latin typeface="Calibri" pitchFamily="34" charset="0"/>
              </a:rPr>
              <a:t>BER) </a:t>
            </a: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και «εσωτερική σήψη καρπών» (</a:t>
            </a:r>
            <a:r>
              <a:rPr lang="en-GB" sz="1900" b="1" dirty="0">
                <a:solidFill>
                  <a:srgbClr val="002060"/>
                </a:solidFill>
                <a:latin typeface="Calibri" pitchFamily="34" charset="0"/>
              </a:rPr>
              <a:t>internal fruit rot</a:t>
            </a: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, </a:t>
            </a:r>
            <a:r>
              <a:rPr lang="en-GB" sz="1900" b="1" dirty="0">
                <a:solidFill>
                  <a:srgbClr val="002060"/>
                </a:solidFill>
                <a:latin typeface="Calibri" pitchFamily="34" charset="0"/>
              </a:rPr>
              <a:t>IFR)</a:t>
            </a:r>
          </a:p>
          <a:p>
            <a:pPr>
              <a:buClr>
                <a:srgbClr val="339933"/>
              </a:buClr>
              <a:buSzPct val="110000"/>
              <a:defRPr/>
            </a:pPr>
            <a:endParaRPr lang="en-GB" sz="19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spcBef>
                <a:spcPct val="20000"/>
              </a:spcBef>
              <a:buClr>
                <a:srgbClr val="339933"/>
              </a:buClr>
              <a:buSzPct val="110000"/>
              <a:buFontTx/>
              <a:buChar char="•"/>
              <a:defRPr/>
            </a:pP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Παράγοντες που σχετίζονται με το περιβάλλον (σχετική υγρασία αέρα, θερμοκρασία, ηλιοφάνεια), επίσης επιδρούν στην κινητικότητα του </a:t>
            </a:r>
            <a:r>
              <a:rPr lang="en-US" sz="1900" b="1" dirty="0">
                <a:solidFill>
                  <a:srgbClr val="002060"/>
                </a:solidFill>
                <a:latin typeface="Calibri" pitchFamily="34" charset="0"/>
              </a:rPr>
              <a:t>Ca </a:t>
            </a: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προς τους καρπούς</a:t>
            </a:r>
          </a:p>
          <a:p>
            <a:pPr marL="174625" indent="-174625" algn="just">
              <a:spcBef>
                <a:spcPct val="20000"/>
              </a:spcBef>
              <a:defRPr/>
            </a:pPr>
            <a:endParaRPr lang="en-GB" sz="1900" b="1" dirty="0">
              <a:solidFill>
                <a:srgbClr val="002060"/>
              </a:solidFill>
              <a:latin typeface="Calibri" pitchFamily="34" charset="0"/>
            </a:endParaRPr>
          </a:p>
          <a:p>
            <a:pPr marL="174625" indent="-174625" algn="just">
              <a:spcBef>
                <a:spcPct val="20000"/>
              </a:spcBef>
              <a:buClr>
                <a:srgbClr val="339933"/>
              </a:buClr>
              <a:buFontTx/>
              <a:buChar char="•"/>
              <a:defRPr/>
            </a:pP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Στις μεσογειακές κλιματικές συνθήκες η εμφάνιση </a:t>
            </a:r>
            <a:r>
              <a:rPr lang="en-US" sz="1900" b="1" dirty="0">
                <a:solidFill>
                  <a:srgbClr val="002060"/>
                </a:solidFill>
                <a:latin typeface="Calibri" pitchFamily="34" charset="0"/>
              </a:rPr>
              <a:t>BER </a:t>
            </a:r>
            <a:r>
              <a:rPr lang="el-GR" sz="1900" b="1" dirty="0">
                <a:solidFill>
                  <a:srgbClr val="002060"/>
                </a:solidFill>
                <a:latin typeface="Calibri" pitchFamily="34" charset="0"/>
              </a:rPr>
              <a:t>είναι πιο συχνή την θερμή εποχή του έτους</a:t>
            </a:r>
            <a:endParaRPr lang="el-GR" sz="1900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rgbClr val="339933"/>
              </a:buClr>
              <a:buSzPct val="110000"/>
              <a:buFont typeface="Arial" pitchFamily="34" charset="0"/>
              <a:buChar char="•"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9366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Έλλειψη θρεπτικών στοιχείων επίδραση στην ποιότητα καρπών  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68313" y="1484313"/>
            <a:ext cx="5111750" cy="4327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dirty="0">
                <a:solidFill>
                  <a:srgbClr val="002060"/>
                </a:solidFill>
                <a:latin typeface="Calibri" pitchFamily="34" charset="0"/>
              </a:rPr>
              <a:t>I</a:t>
            </a:r>
            <a:r>
              <a:rPr lang="el-GR" sz="2200" b="1" dirty="0" err="1">
                <a:solidFill>
                  <a:srgbClr val="002060"/>
                </a:solidFill>
                <a:latin typeface="Calibri" pitchFamily="34" charset="0"/>
              </a:rPr>
              <a:t>κανοποιητική</a:t>
            </a:r>
            <a:r>
              <a:rPr lang="el-GR" sz="2200" b="1" dirty="0">
                <a:solidFill>
                  <a:srgbClr val="002060"/>
                </a:solidFill>
                <a:latin typeface="Calibri" pitchFamily="34" charset="0"/>
              </a:rPr>
              <a:t> παροχή </a:t>
            </a:r>
            <a:r>
              <a:rPr lang="en-US" sz="2200" b="1" dirty="0">
                <a:solidFill>
                  <a:srgbClr val="002060"/>
                </a:solidFill>
                <a:latin typeface="Calibri" pitchFamily="34" charset="0"/>
              </a:rPr>
              <a:t>K 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l-GR" sz="1800" b="1" dirty="0">
                <a:solidFill>
                  <a:srgbClr val="002060"/>
                </a:solidFill>
                <a:latin typeface="Calibri" pitchFamily="34" charset="0"/>
              </a:rPr>
              <a:t>Αυξάνει τα οξέα και τα σάκχαρα του χυμού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sz="1800" b="1" dirty="0">
                <a:solidFill>
                  <a:srgbClr val="002060"/>
                </a:solidFill>
                <a:latin typeface="Calibri" pitchFamily="34" charset="0"/>
              </a:rPr>
              <a:t>     (κυρίως στην τομάτα)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l-GR" sz="1800" b="1" dirty="0">
                <a:solidFill>
                  <a:srgbClr val="002060"/>
                </a:solidFill>
                <a:latin typeface="Calibri" pitchFamily="34" charset="0"/>
              </a:rPr>
              <a:t>Συμβάλει σε πιο ομοιόμορφο χρωματισμό των καρπών και μειώνει την εμφάνιση φυσιολογικών διαταραχών που σχετίζονται με τον χρωματισμό των καρπών</a:t>
            </a:r>
          </a:p>
          <a:p>
            <a:pPr>
              <a:defRPr/>
            </a:pPr>
            <a:endParaRPr lang="el-GR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endParaRPr lang="el-GR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defRPr/>
            </a:pPr>
            <a:endParaRPr lang="el-GR" sz="1600" b="1" dirty="0">
              <a:solidFill>
                <a:srgbClr val="002060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l-GR" sz="2000" b="1" dirty="0">
                <a:solidFill>
                  <a:srgbClr val="002060"/>
                </a:solidFill>
                <a:latin typeface="Calibri" pitchFamily="34" charset="0"/>
              </a:rPr>
              <a:t>Υπερβολική παροχή αζώτου υποβαθμίζει την ποιότητα των καρπών λόγω μείωσης: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l-GR" sz="1800" b="1" dirty="0">
                <a:solidFill>
                  <a:srgbClr val="002060"/>
                </a:solidFill>
                <a:latin typeface="Calibri" pitchFamily="34" charset="0"/>
              </a:rPr>
              <a:t>της περιεκτικότητάς τους σε σάκχαρα και 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l-GR" sz="1800" b="1" dirty="0">
                <a:solidFill>
                  <a:srgbClr val="002060"/>
                </a:solidFill>
                <a:latin typeface="Calibri" pitchFamily="34" charset="0"/>
              </a:rPr>
              <a:t>της συνεκτικότητας της σάρκας τους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SzPct val="110000"/>
              <a:buFont typeface="Arial" pitchFamily="34" charset="0"/>
              <a:buChar char="•"/>
              <a:defRPr/>
            </a:pPr>
            <a:endParaRPr lang="el-GR" sz="16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7413" name="Picture 4" descr="http://www.mofga.org/Portals/2/mof&amp;g/SON%2011/32-Yellow-shoulder.jpg"/>
          <p:cNvPicPr>
            <a:picLocks noChangeAspect="1" noChangeArrowheads="1"/>
          </p:cNvPicPr>
          <p:nvPr/>
        </p:nvPicPr>
        <p:blipFill>
          <a:blip r:embed="rId3" cstate="print"/>
          <a:srcRect l="9596" r="9039"/>
          <a:stretch>
            <a:fillRect/>
          </a:stretch>
        </p:blipFill>
        <p:spPr bwMode="auto">
          <a:xfrm>
            <a:off x="5724525" y="1628775"/>
            <a:ext cx="2967038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859713" cy="4905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4000" dirty="0">
                <a:solidFill>
                  <a:schemeClr val="bg1"/>
                </a:solidFill>
              </a:rPr>
              <a:t>  </a:t>
            </a:r>
            <a:r>
              <a:rPr lang="el-GR" sz="3200" dirty="0">
                <a:solidFill>
                  <a:srgbClr val="FFFFFF"/>
                </a:solidFill>
                <a:latin typeface="Arial" charset="0"/>
              </a:rPr>
              <a:t>ΠΟΤΙΣΜΑ </a:t>
            </a:r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1043608" y="1700808"/>
          <a:ext cx="68407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9" name="4 - TextBox"/>
          <p:cNvSpPr txBox="1">
            <a:spLocks noChangeArrowheads="1"/>
          </p:cNvSpPr>
          <p:nvPr/>
        </p:nvSpPr>
        <p:spPr bwMode="auto">
          <a:xfrm>
            <a:off x="827088" y="908050"/>
            <a:ext cx="741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>
                <a:solidFill>
                  <a:srgbClr val="000099"/>
                </a:solidFill>
              </a:rPr>
              <a:t>Παράγοντες από τους οποίους εξαρτάται η ποσότητα &amp;</a:t>
            </a:r>
            <a:endParaRPr lang="en-US" sz="2000" b="1">
              <a:solidFill>
                <a:srgbClr val="000099"/>
              </a:solidFill>
            </a:endParaRPr>
          </a:p>
          <a:p>
            <a:r>
              <a:rPr lang="el-GR" sz="2000" b="1">
                <a:solidFill>
                  <a:srgbClr val="000099"/>
                </a:solidFill>
              </a:rPr>
              <a:t> η συχνότητα των ποτισμάτων </a:t>
            </a:r>
            <a:r>
              <a:rPr lang="en-US" sz="2000" b="1">
                <a:solidFill>
                  <a:srgbClr val="000099"/>
                </a:solidFill>
              </a:rPr>
              <a:t>:</a:t>
            </a:r>
            <a:endParaRPr lang="el-GR" sz="2000" b="1">
              <a:solidFill>
                <a:srgbClr val="000099"/>
              </a:solidFill>
            </a:endParaRP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376238" y="5516563"/>
            <a:ext cx="8767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 b="1">
                <a:solidFill>
                  <a:srgbClr val="000099"/>
                </a:solidFill>
              </a:rPr>
              <a:t>Η καλύτερη λύση είναι το σύστημα αυτόματου ποτίσματος με σταγόνα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859713" cy="4905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4000" b="1" dirty="0">
                <a:solidFill>
                  <a:schemeClr val="bg1"/>
                </a:solidFill>
              </a:rPr>
              <a:t> </a:t>
            </a:r>
            <a:r>
              <a:rPr lang="el-GR" sz="3200" b="1" dirty="0">
                <a:solidFill>
                  <a:srgbClr val="FFFFFF"/>
                </a:solidFill>
                <a:latin typeface="Arial" charset="0"/>
              </a:rPr>
              <a:t>ΠΟΤΙΣΜΑ </a:t>
            </a:r>
          </a:p>
        </p:txBody>
      </p:sp>
      <p:pic>
        <p:nvPicPr>
          <p:cNvPr id="22532" name="Picture 4" descr="C:\Users\Χαριτίνη\Pictures\101MSDCF\DSC006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45354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1052513"/>
            <a:ext cx="3455988" cy="411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Στρογγυλεμένο ορθογώνιο"/>
          <p:cNvSpPr/>
          <p:nvPr/>
        </p:nvSpPr>
        <p:spPr>
          <a:xfrm>
            <a:off x="684213" y="5300663"/>
            <a:ext cx="7920037" cy="7921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sz="3200" dirty="0">
              <a:solidFill>
                <a:srgbClr val="000099"/>
              </a:solidFill>
            </a:endParaRPr>
          </a:p>
          <a:p>
            <a:pPr algn="ctr">
              <a:defRPr/>
            </a:pPr>
            <a:r>
              <a:rPr lang="el-GR" sz="3200" dirty="0">
                <a:solidFill>
                  <a:srgbClr val="000099"/>
                </a:solidFill>
              </a:rPr>
              <a:t> Σας ευχαριστώ για την προσοχή σας! </a:t>
            </a:r>
          </a:p>
          <a:p>
            <a:pPr algn="ctr">
              <a:defRPr/>
            </a:pPr>
            <a:endParaRPr lang="el-GR" sz="32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35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981075"/>
            <a:ext cx="428625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 smtClean="0"/>
              <a:t>Σχεδιασμός ενός λαχανόκηπου </a:t>
            </a:r>
            <a:endParaRPr lang="el-GR" sz="3200" dirty="0"/>
          </a:p>
        </p:txBody>
      </p:sp>
      <p:sp>
        <p:nvSpPr>
          <p:cNvPr id="3076" name="5 - TextBox"/>
          <p:cNvSpPr txBox="1">
            <a:spLocks noChangeArrowheads="1"/>
          </p:cNvSpPr>
          <p:nvPr/>
        </p:nvSpPr>
        <p:spPr bwMode="auto">
          <a:xfrm>
            <a:off x="179388" y="981075"/>
            <a:ext cx="860583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2200" i="1" u="sng">
              <a:solidFill>
                <a:srgbClr val="000099"/>
              </a:solidFill>
            </a:endParaRPr>
          </a:p>
          <a:p>
            <a:r>
              <a:rPr lang="el-GR" sz="2200" i="1" u="sng">
                <a:solidFill>
                  <a:srgbClr val="000099"/>
                </a:solidFill>
              </a:rPr>
              <a:t>Σωστή επιλογή σημείου για τον λαχανόκηπο</a:t>
            </a:r>
            <a:r>
              <a:rPr lang="en-US" sz="2200" i="1" u="sng">
                <a:solidFill>
                  <a:srgbClr val="000099"/>
                </a:solidFill>
              </a:rPr>
              <a:t> </a:t>
            </a:r>
            <a:r>
              <a:rPr lang="en-US" sz="2200" u="sng">
                <a:solidFill>
                  <a:srgbClr val="000099"/>
                </a:solidFill>
              </a:rPr>
              <a:t>:</a:t>
            </a:r>
          </a:p>
          <a:p>
            <a:endParaRPr lang="el-GR" sz="1800">
              <a:solidFill>
                <a:srgbClr val="000099"/>
              </a:solidFill>
            </a:endParaRPr>
          </a:p>
          <a:p>
            <a:endParaRPr lang="en-US" sz="1800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1800">
                <a:solidFill>
                  <a:srgbClr val="000099"/>
                </a:solidFill>
              </a:rPr>
              <a:t> </a:t>
            </a:r>
            <a:r>
              <a:rPr lang="en-US" sz="1800">
                <a:solidFill>
                  <a:srgbClr val="000099"/>
                </a:solidFill>
              </a:rPr>
              <a:t> </a:t>
            </a:r>
            <a:r>
              <a:rPr lang="el-GR" sz="1800">
                <a:solidFill>
                  <a:srgbClr val="000099"/>
                </a:solidFill>
              </a:rPr>
              <a:t>Όχι σκιά </a:t>
            </a:r>
          </a:p>
          <a:p>
            <a:pPr>
              <a:buClr>
                <a:srgbClr val="FFC000"/>
              </a:buClr>
            </a:pPr>
            <a:r>
              <a:rPr lang="el-GR" sz="1800">
                <a:solidFill>
                  <a:srgbClr val="000099"/>
                </a:solidFill>
              </a:rPr>
              <a:t>     </a:t>
            </a:r>
            <a:r>
              <a:rPr lang="el-GR" sz="1600">
                <a:solidFill>
                  <a:srgbClr val="000099"/>
                </a:solidFill>
              </a:rPr>
              <a:t>μακριά από μεγάλα δέντρα &amp; κτίρια </a:t>
            </a:r>
          </a:p>
          <a:p>
            <a:pPr>
              <a:buClr>
                <a:srgbClr val="FFC000"/>
              </a:buClr>
            </a:pPr>
            <a:r>
              <a:rPr lang="el-GR" sz="1600">
                <a:solidFill>
                  <a:srgbClr val="000099"/>
                </a:solidFill>
              </a:rPr>
              <a:t>      νότιες περιοχές, με υψηλές θερμοκρασίες          νοτιανατολικό προσανατολισμό</a:t>
            </a:r>
          </a:p>
          <a:p>
            <a:pPr>
              <a:buClr>
                <a:srgbClr val="FFC000"/>
              </a:buClr>
            </a:pPr>
            <a:r>
              <a:rPr lang="el-GR" sz="1600">
                <a:solidFill>
                  <a:srgbClr val="000099"/>
                </a:solidFill>
              </a:rPr>
              <a:t>                                                                                 αποφυγή δυνατού μεσημεριανού ήλιου</a:t>
            </a:r>
          </a:p>
          <a:p>
            <a:pPr>
              <a:buClr>
                <a:srgbClr val="FFC000"/>
              </a:buClr>
            </a:pPr>
            <a:r>
              <a:rPr lang="el-GR" sz="1600">
                <a:solidFill>
                  <a:srgbClr val="000099"/>
                </a:solidFill>
              </a:rPr>
              <a:t>                                                                               </a:t>
            </a: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1800">
                <a:solidFill>
                  <a:srgbClr val="000099"/>
                </a:solidFill>
              </a:rPr>
              <a:t>  Προστατευμένο από τον Βοριά </a:t>
            </a:r>
          </a:p>
          <a:p>
            <a:pPr>
              <a:buClr>
                <a:srgbClr val="FFC000"/>
              </a:buClr>
            </a:pPr>
            <a:r>
              <a:rPr lang="el-GR" sz="1600">
                <a:solidFill>
                  <a:srgbClr val="000099"/>
                </a:solidFill>
              </a:rPr>
              <a:t>     αποφυγή παγετών </a:t>
            </a:r>
          </a:p>
          <a:p>
            <a:pPr>
              <a:buClr>
                <a:srgbClr val="FFC000"/>
              </a:buClr>
            </a:pPr>
            <a:endParaRPr lang="el-GR" sz="1600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</a:pPr>
            <a:endParaRPr lang="el-GR" sz="1600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Font typeface="Wingdings" pitchFamily="2" charset="2"/>
              <a:buChar char="ü"/>
            </a:pPr>
            <a:r>
              <a:rPr lang="el-GR" sz="1800">
                <a:solidFill>
                  <a:srgbClr val="000099"/>
                </a:solidFill>
              </a:rPr>
              <a:t>  Καλή αποστράγγιση </a:t>
            </a:r>
          </a:p>
          <a:p>
            <a:pPr>
              <a:buClr>
                <a:srgbClr val="FFC000"/>
              </a:buClr>
            </a:pPr>
            <a:r>
              <a:rPr lang="el-GR" sz="1800">
                <a:solidFill>
                  <a:srgbClr val="000099"/>
                </a:solidFill>
              </a:rPr>
              <a:t>     </a:t>
            </a:r>
            <a:r>
              <a:rPr lang="el-GR" sz="1600">
                <a:solidFill>
                  <a:srgbClr val="000099"/>
                </a:solidFill>
              </a:rPr>
              <a:t>όχι λιμνάζοντα νερά </a:t>
            </a:r>
          </a:p>
        </p:txBody>
      </p:sp>
      <p:sp>
        <p:nvSpPr>
          <p:cNvPr id="7" name="6 - Δεξιό βέλος"/>
          <p:cNvSpPr/>
          <p:nvPr/>
        </p:nvSpPr>
        <p:spPr>
          <a:xfrm>
            <a:off x="4427538" y="2900363"/>
            <a:ext cx="431800" cy="14446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 txBox="1">
            <a:spLocks/>
          </p:cNvSpPr>
          <p:nvPr/>
        </p:nvSpPr>
        <p:spPr bwMode="auto">
          <a:xfrm>
            <a:off x="457200" y="274638"/>
            <a:ext cx="8229600" cy="490537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/>
              <a:t>Σχεδιασμός ενός λαχανόκηπου </a:t>
            </a:r>
            <a:endParaRPr lang="el-GR" sz="3200" dirty="0"/>
          </a:p>
        </p:txBody>
      </p:sp>
      <p:sp>
        <p:nvSpPr>
          <p:cNvPr id="4100" name="5 - TextBox"/>
          <p:cNvSpPr txBox="1">
            <a:spLocks noChangeArrowheads="1"/>
          </p:cNvSpPr>
          <p:nvPr/>
        </p:nvSpPr>
        <p:spPr bwMode="auto">
          <a:xfrm>
            <a:off x="539750" y="836613"/>
            <a:ext cx="4681538" cy="643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000099"/>
                </a:solidFill>
              </a:rPr>
              <a:t>Μέθοδοι καλλιέργειας</a:t>
            </a:r>
            <a:r>
              <a:rPr lang="en-US" sz="2200">
                <a:solidFill>
                  <a:srgbClr val="000099"/>
                </a:solidFill>
              </a:rPr>
              <a:t>:</a:t>
            </a:r>
          </a:p>
          <a:p>
            <a:endParaRPr lang="el-GR"/>
          </a:p>
          <a:p>
            <a:pPr>
              <a:buClr>
                <a:srgbClr val="FFC000"/>
              </a:buClr>
              <a:buSzPct val="107000"/>
              <a:buFont typeface="Wingdings" pitchFamily="2" charset="2"/>
              <a:buChar char="q"/>
            </a:pPr>
            <a:r>
              <a:rPr lang="el-GR"/>
              <a:t>  </a:t>
            </a:r>
            <a:r>
              <a:rPr lang="el-GR" sz="1800" u="sng">
                <a:solidFill>
                  <a:srgbClr val="000099"/>
                </a:solidFill>
              </a:rPr>
              <a:t>Γραμμές φύτευσης απευθείας στο έδαφος</a:t>
            </a:r>
            <a:endParaRPr lang="en-US" sz="1800" u="sng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SzPct val="107000"/>
            </a:pPr>
            <a:r>
              <a:rPr lang="en-US" sz="1800">
                <a:solidFill>
                  <a:srgbClr val="000099"/>
                </a:solidFill>
              </a:rPr>
              <a:t>     </a:t>
            </a:r>
            <a:endParaRPr lang="el-GR" sz="1800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μικρό κόστος κατασκευής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ευέλικτος λαχανόκηπος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διατήρηση εδαφικής υγρασίας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  </a:t>
            </a:r>
            <a:r>
              <a:rPr lang="en-US" sz="1800">
                <a:solidFill>
                  <a:srgbClr val="000099"/>
                </a:solidFill>
              </a:rPr>
              <a:t>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πρέπει να υπάρχει κήπος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απαιτεί πολύ χώρο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χρονοβόρα προετοιμασία εδάφους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</a:t>
            </a:r>
            <a:endParaRPr lang="en-US" sz="1800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SzPct val="107000"/>
              <a:buFont typeface="Wingdings" pitchFamily="2" charset="2"/>
              <a:buChar char="q"/>
            </a:pPr>
            <a:r>
              <a:rPr lang="el-GR" sz="1800">
                <a:solidFill>
                  <a:srgbClr val="000099"/>
                </a:solidFill>
              </a:rPr>
              <a:t>  </a:t>
            </a:r>
            <a:r>
              <a:rPr lang="el-GR" sz="1800" u="sng">
                <a:solidFill>
                  <a:srgbClr val="000099"/>
                </a:solidFill>
              </a:rPr>
              <a:t>Υπερυψωμένα παρτέρια </a:t>
            </a:r>
          </a:p>
          <a:p>
            <a:pPr>
              <a:buClr>
                <a:srgbClr val="FFC000"/>
              </a:buClr>
              <a:buSzPct val="107000"/>
            </a:pPr>
            <a:endParaRPr lang="el-GR" sz="1800" u="sng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SzPct val="107000"/>
            </a:pPr>
            <a:r>
              <a:rPr lang="el-GR" sz="1800" u="sng">
                <a:solidFill>
                  <a:srgbClr val="000099"/>
                </a:solidFill>
              </a:rPr>
              <a:t>  </a:t>
            </a:r>
            <a:r>
              <a:rPr lang="el-GR" sz="1800">
                <a:solidFill>
                  <a:srgbClr val="000099"/>
                </a:solidFill>
              </a:rPr>
              <a:t>   όχι απαραίτητη ύπαρξη κήπου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το χώμα προστίθεται εκ νέου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καλαίσθητο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μεγαλύτερο κόστος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το χώμα ξηραίνεται πιο γρήγορα 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 </a:t>
            </a:r>
          </a:p>
          <a:p>
            <a:pPr>
              <a:buClr>
                <a:srgbClr val="FFC000"/>
              </a:buClr>
              <a:buSzPct val="107000"/>
            </a:pPr>
            <a:endParaRPr lang="el-GR" sz="1800" u="sng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SzPct val="107000"/>
            </a:pPr>
            <a:endParaRPr lang="en-US" sz="1800" u="sng">
              <a:solidFill>
                <a:srgbClr val="000099"/>
              </a:solidFill>
            </a:endParaRPr>
          </a:p>
        </p:txBody>
      </p:sp>
      <p:pic>
        <p:nvPicPr>
          <p:cNvPr id="4101" name="Picture 2" descr="http://images.plant-care.com/vegetable-garden-st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1196975"/>
            <a:ext cx="2997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αυρός"/>
          <p:cNvSpPr/>
          <p:nvPr/>
        </p:nvSpPr>
        <p:spPr>
          <a:xfrm>
            <a:off x="323850" y="2133600"/>
            <a:ext cx="431800" cy="431800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95288" y="3284538"/>
            <a:ext cx="360362" cy="144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4104" name="Picture 3" descr="C:\Users\Χαριτίνη\Pictures\101MSDCF\DSC006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149725"/>
            <a:ext cx="30130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Σταυρός"/>
          <p:cNvSpPr/>
          <p:nvPr/>
        </p:nvSpPr>
        <p:spPr>
          <a:xfrm>
            <a:off x="323850" y="4652963"/>
            <a:ext cx="431800" cy="431800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2" name="11 - Ορθογώνιο"/>
          <p:cNvSpPr/>
          <p:nvPr/>
        </p:nvSpPr>
        <p:spPr>
          <a:xfrm>
            <a:off x="395288" y="6021388"/>
            <a:ext cx="360362" cy="144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6381750"/>
            <a:ext cx="9144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 txBox="1">
            <a:spLocks/>
          </p:cNvSpPr>
          <p:nvPr/>
        </p:nvSpPr>
        <p:spPr bwMode="auto">
          <a:xfrm>
            <a:off x="457200" y="274638"/>
            <a:ext cx="8229600" cy="490537"/>
          </a:xfrm>
          <a:prstGeom prst="roundRect">
            <a:avLst/>
          </a:prstGeom>
          <a:solidFill>
            <a:srgbClr val="92D050"/>
          </a:solidFill>
          <a:ln w="25400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/>
              <a:t>Σχεδιασμός ενός λαχανόκηπου </a:t>
            </a:r>
            <a:endParaRPr lang="el-GR" sz="3200" dirty="0"/>
          </a:p>
        </p:txBody>
      </p:sp>
      <p:sp>
        <p:nvSpPr>
          <p:cNvPr id="5124" name="5 - TextBox"/>
          <p:cNvSpPr txBox="1">
            <a:spLocks noChangeArrowheads="1"/>
          </p:cNvSpPr>
          <p:nvPr/>
        </p:nvSpPr>
        <p:spPr bwMode="auto">
          <a:xfrm>
            <a:off x="539750" y="981075"/>
            <a:ext cx="542925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200">
                <a:solidFill>
                  <a:srgbClr val="000099"/>
                </a:solidFill>
              </a:rPr>
              <a:t>Μέθοδοι καλλιέργειας</a:t>
            </a:r>
            <a:r>
              <a:rPr lang="en-US" sz="2200">
                <a:solidFill>
                  <a:srgbClr val="000099"/>
                </a:solidFill>
              </a:rPr>
              <a:t>:</a:t>
            </a:r>
          </a:p>
          <a:p>
            <a:endParaRPr lang="el-GR"/>
          </a:p>
          <a:p>
            <a:endParaRPr lang="el-GR"/>
          </a:p>
          <a:p>
            <a:endParaRPr lang="el-GR"/>
          </a:p>
          <a:p>
            <a:pPr>
              <a:buClr>
                <a:srgbClr val="FFC000"/>
              </a:buClr>
              <a:buSzPct val="107000"/>
              <a:buFont typeface="Wingdings" pitchFamily="2" charset="2"/>
              <a:buChar char="q"/>
            </a:pPr>
            <a:r>
              <a:rPr lang="el-GR"/>
              <a:t>  </a:t>
            </a:r>
            <a:r>
              <a:rPr lang="el-GR" sz="1800" u="sng">
                <a:solidFill>
                  <a:srgbClr val="000099"/>
                </a:solidFill>
              </a:rPr>
              <a:t>Πλαστικά δοχεία ή σάκοι φύτευσης</a:t>
            </a:r>
          </a:p>
          <a:p>
            <a:pPr>
              <a:buClr>
                <a:srgbClr val="FFC000"/>
              </a:buClr>
              <a:buSzPct val="107000"/>
            </a:pPr>
            <a:endParaRPr lang="el-GR" sz="1800" u="sng">
              <a:solidFill>
                <a:srgbClr val="000099"/>
              </a:solidFill>
            </a:endParaRP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Μπορούν να τοποθετηθούν παντού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Εύκολη μεταφορά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Αυξάνονται &amp; μειώνονται ανάλογα τις απαιτήσεις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 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Κόστος αγοράς</a:t>
            </a:r>
          </a:p>
          <a:p>
            <a:pPr>
              <a:buClr>
                <a:srgbClr val="FFC000"/>
              </a:buClr>
              <a:buSzPct val="107000"/>
            </a:pPr>
            <a:r>
              <a:rPr lang="el-GR" sz="1800">
                <a:solidFill>
                  <a:srgbClr val="000099"/>
                </a:solidFill>
              </a:rPr>
              <a:t>   Χρειάζονται τακτικό πότισμα &amp; λίπανση </a:t>
            </a:r>
          </a:p>
          <a:p>
            <a:pPr>
              <a:buClr>
                <a:srgbClr val="FFC000"/>
              </a:buClr>
              <a:buSzPct val="107000"/>
            </a:pPr>
            <a:endParaRPr lang="en-US" sz="1800" u="sng">
              <a:solidFill>
                <a:srgbClr val="000099"/>
              </a:solidFill>
            </a:endParaRPr>
          </a:p>
        </p:txBody>
      </p:sp>
      <p:sp>
        <p:nvSpPr>
          <p:cNvPr id="8" name="7 - Σταυρός"/>
          <p:cNvSpPr/>
          <p:nvPr/>
        </p:nvSpPr>
        <p:spPr>
          <a:xfrm>
            <a:off x="250825" y="2852738"/>
            <a:ext cx="504825" cy="431800"/>
          </a:xfrm>
          <a:prstGeom prst="plus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23850" y="4005263"/>
            <a:ext cx="360363" cy="1444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5127" name="Picture 2" descr="http://www.spottygreenfrog.co.uk/uploads/images_products_extralarge/lg_6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3860800"/>
            <a:ext cx="3532188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- Επεξήγηση με στρογγυλεμένο παραλληλόγραμμο"/>
          <p:cNvSpPr/>
          <p:nvPr/>
        </p:nvSpPr>
        <p:spPr>
          <a:xfrm>
            <a:off x="5076825" y="908050"/>
            <a:ext cx="3671888" cy="273685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1600" b="1" dirty="0"/>
              <a:t>Καλλιέργειες που αναπτύσσονται καλά σε δοχεία </a:t>
            </a:r>
            <a:r>
              <a:rPr lang="en-US" sz="1600" b="1" dirty="0"/>
              <a:t>: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Σπανάκι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Σέσκουλα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Μαρούλι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Πιπεριές (κέρατο)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Φρέσκα κρεμμυδάκια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Θαμνώδεις ποικιλίες φασολιού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Θαμνώδεις ποικιλίες τομάτα, αγγουριού</a:t>
            </a:r>
          </a:p>
          <a:p>
            <a:pPr algn="ctr">
              <a:defRPr/>
            </a:pPr>
            <a:r>
              <a:rPr lang="el-GR" sz="1600" dirty="0">
                <a:solidFill>
                  <a:srgbClr val="002060"/>
                </a:solidFill>
              </a:rPr>
              <a:t>Αρωματικά φυτά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Βάθος Ριζικού Συστήματος/Είδος   </a:t>
            </a: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76375" y="1125538"/>
          <a:ext cx="6096000" cy="39776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kern="1200" dirty="0" smtClean="0"/>
                        <a:t>Αβαθές  (-60εκ)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Ενδιάμεσο (-120εκ)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Βαθύ (&gt;120εκ)</a:t>
                      </a:r>
                    </a:p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Κουνουπίδι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Αγγούρι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Γλυκοπατάτα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Κρεμμύδι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Καρότο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Καρπούζι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Λάχανο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Κολοκυθάκι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Κολοκύθες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Μαϊντανός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Μελιτζάνα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Σπαράγγι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Πράσο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Πεπόνι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Τομάτα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Μπρόκολο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Πιπεριά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Ραπανάκι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Φασολάκι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Σέλινο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Σπανάκι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 dirty="0">
                <a:solidFill>
                  <a:srgbClr val="FFFFFF"/>
                </a:solidFill>
                <a:latin typeface="Arial" charset="0"/>
              </a:rPr>
              <a:t>Εποχικότητα Λαχανικών   </a:t>
            </a:r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684213" y="981075"/>
          <a:ext cx="7416824" cy="519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Ψυχοανθεκτικά Λαχανικά 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Θερμοαπαιτητικά Λαχανικά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0099"/>
                          </a:solidFill>
                        </a:rPr>
                        <a:t>Πολύ</a:t>
                      </a:r>
                      <a:r>
                        <a:rPr lang="el-GR" sz="1600" b="1" baseline="0" dirty="0" smtClean="0">
                          <a:solidFill>
                            <a:srgbClr val="000099"/>
                          </a:solidFill>
                        </a:rPr>
                        <a:t> ανθεκτικά </a:t>
                      </a:r>
                      <a:endParaRPr lang="el-GR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rgbClr val="000099"/>
                          </a:solidFill>
                        </a:rPr>
                        <a:t>Μέτρια ανθεκτικά</a:t>
                      </a:r>
                      <a:endParaRPr lang="el-GR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rgbClr val="000099"/>
                          </a:solidFill>
                        </a:rPr>
                        <a:t>Πολύ</a:t>
                      </a:r>
                      <a:r>
                        <a:rPr lang="el-GR" sz="1600" b="1" baseline="0" dirty="0" smtClean="0">
                          <a:solidFill>
                            <a:srgbClr val="000099"/>
                          </a:solidFill>
                        </a:rPr>
                        <a:t> ανθεκτικά </a:t>
                      </a:r>
                      <a:endParaRPr lang="el-GR" sz="16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 smtClean="0">
                          <a:solidFill>
                            <a:srgbClr val="000099"/>
                          </a:solidFill>
                        </a:rPr>
                        <a:t>Μέτρια ανθεκτικά</a:t>
                      </a:r>
                      <a:endParaRPr lang="el-GR" sz="1400" b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Σπανάκι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Σέλινο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Φασολά</a:t>
                      </a:r>
                      <a:r>
                        <a:rPr lang="el-GR" baseline="0" dirty="0" smtClean="0">
                          <a:solidFill>
                            <a:srgbClr val="000099"/>
                          </a:solidFill>
                        </a:rPr>
                        <a:t>κι 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Πεπόνι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Καρότο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Μάραθος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Αγγούρι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Καρπούζι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Μαϊντανός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Μαρούλι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Κολοκυθάκι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Μπάμια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Άνηθος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Πατάτα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Τομάτα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Λάχανο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Παντζάρι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Πιπεριά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Κουνουπίδι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Ραπανάκι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Μελιτζάνα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Μπρόκολο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500" dirty="0" smtClean="0">
                          <a:solidFill>
                            <a:srgbClr val="000099"/>
                          </a:solidFill>
                        </a:rPr>
                        <a:t>Γλυκοκαλάμποκο</a:t>
                      </a:r>
                      <a:endParaRPr lang="el-GR" sz="150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Αντίδι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Κρεμμύδι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Σκόρδο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000099"/>
                          </a:solidFill>
                        </a:rPr>
                        <a:t>Πράσο</a:t>
                      </a:r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5 - TextBox"/>
          <p:cNvSpPr txBox="1">
            <a:spLocks noChangeArrowheads="1"/>
          </p:cNvSpPr>
          <p:nvPr/>
        </p:nvSpPr>
        <p:spPr bwMode="auto">
          <a:xfrm>
            <a:off x="1403350" y="1412875"/>
            <a:ext cx="190658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>
                <a:solidFill>
                  <a:srgbClr val="000099"/>
                </a:solidFill>
                <a:latin typeface="Calibri" pitchFamily="34" charset="0"/>
              </a:rPr>
              <a:t>1.   ΈΔΑΦΟΣ </a:t>
            </a:r>
          </a:p>
        </p:txBody>
      </p:sp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200" dirty="0"/>
              <a:t>Επιτυχία ενός σχολικού λαχανόκηπου </a:t>
            </a:r>
          </a:p>
        </p:txBody>
      </p:sp>
      <p:sp>
        <p:nvSpPr>
          <p:cNvPr id="8197" name="AutoShape 4" descr="data:image/jpeg;base64,/9j/4AAQSkZJRgABAQAAAQABAAD/2wCEAAkGBg0NDRANDQ8NDQwNDQ0ODA4NDQ4NDAwNFBAWFBQQEhIXGyYeFxkkGRISHy8gJScpLCwsFR4xNTQqNSYrMCkBCQoKDgwOFw8PFCwkHyQqKSkqKSkpKSkpKTUsKSkpKS0sLCkpKSktKiksKSkpLCkpKSksLCksKSkpKSkpKSwpKf/AABEIAQoAvQMBIgACEQEDEQH/xAAcAAACAgMBAQAAAAAAAAAAAAAAAwIEAQUGBwj/xAA9EAACAQEEBwUGAgoDAQAAAAAAAQIDBBESIQUGMUFRYXETFCIygSORobHB0WLhByRCUmNygpLC8DND8RX/xAAZAQADAQEBAAAAAAAAAAAAAAAAAQIDBAX/xAAoEQACAgEEAQQCAgMAAAAAAAAAAQIRAwQSITFBE1GBkUKhMtEiI2H/2gAMAwEAAhEDEQA/APcQAAAAAAAAAAAAAAAAAAADmdbdMypuFClJqacas2tsUnfFe9X+i4m+t9thQpSqz8sFfdvk90VzbuR59OcqzqVqmc6mJ/8AnLYvQ7dJiUnvl0jHLKlSO90VpGNpoxqxybynH92a2r/dzRcPP9VtM93r4Ju6jWajK/ZCf7Mvo+vI9AMtRh9KdePBWOe5AAAc5oAAAAAAAAAAAAAAAAAAAAAAAAAAAAAAAAAAajWTTHdaPhftql8af4eM/T5tFwg5yUUJulbNFrTpPvFZWaD9nSb7RrZKpsfu2dWzXO667ddd6C7NSwxvfmlm+PQlOR7CiopRj4ONu3bNPJnoGqGm+8Ueym761FJO/bOnsjL6P8zz6vlKS/ExujdJTstaFaG2LzW6cHti+q+hrqMPqwrz4Jxz2yPWwEWK2Qr0oVabvhUipRe/o+a2eg88BquGd4AACAAAAAAAAAAAAAAAAAAAAAAAAAAAAAXaLRGlCVSbwwgnKT5I8+tNrlbK8q88op3U47oxWyP1fNmy1p0s7RU7rSfs4S9o1slNfRfPojXqCilFbEepp8Xpx3Pt/pHNkludeCM2JnInNiJyOhGZrrZ53zufwKzZZt3mT4opyZ1R6Rk+zqtR9P8AY1e61H7KtL2beyFV7uktnW7iz0I8Pcj0/U3WHvlDBUf6zRSVS/bUjuqfR8+qPM1uCv8AZH5OnDP8WdCAAeYdIAAAAAAAAAAAAAAAAAAAAAAAAGj1o033en2VN+3qLK7bThsxddy/I2OlNIws1J1Z53ZQjvnPdFHD08depK0VXfKTvXC/lyWxHZpsKl/nLpfsxyTrhEbLZ8Eb35nt5ciU2NmyvNndbbtmHQqbK85DajK82WhFS3bE+ZRky7as4vlma+TOiHRDMSZY0TpapY68K9PbF+KN9yqQfmg+v2e4pyYtsckmqYlwe5aPt9O00YV6TxU6kb1xXFPg070+hZPLNQ9Z+61u7VZXWevJXNvKlWeSfJPJP0fE9TPAz4nilXjwd8J7lYAAGBYAAAAAAAAAAAAAAAAEatSMIuUmoxim5N7ElvJHJ6yaUdefdaL8EX7RrZKS3dF8+hthxPJKvsictqs1+kbbK3V8WaoU8oLguPVjJK5XLJLYTo2ZQiordv4viRqo9JtcRj0jn57ZWqMr1GOqMrzZaJYibK82OmyvUZaEIq5prka2TNjNmuqq5vqbQIYqTFSZOQqTKEQkz1X9H+tHe6Pdq0r7TQirm3nWo7FLm1kn6PeeUSYzR+kqtlrwtFF4alOWJcGt8XyavT6nNnxLJGvPg0hLaz6BAoaD0xSt1mhaKXlmvFG++VOa80HzT+j3l88Npp0zu7AAAQAAAAAAAAAAFXSNvjZ6TqSz3RjvlLchpOTpCbooaw6W7GHZU37aotq2whx6vcanR+j8Cvfme3lyI2KlKrN16ucpO9ffpuRuaVI9B1ijsXyYfydsrd2KlqoXG4aKFteREZNspo0NdXFSoy3aXmU5nbEwZXmyvUY+ZXmaokRMo2hZ9S7UKloRcSWVJCpDpCpIoQmQmQ6SFSRLKOi1D1q/+facFWX6paGo1b9lKeyNX6Pl0R7QmfOMonqv6MtaO3o9xrS9tQj7Ft51KCyu6xyXS7gzzdXh/NfJ0Yp+Gd0AAecdAAAAAAAABhu7N5JbeCOQ0ha3bK+V/Y08o81vl1fyNnrLpFxirPDz1PPdtUP3fX5dTX2ah2cbt+2T4s9DTw2R3vt9GGSVvaXrNFK5bkXFsKFKpcPdoVxE02xpjak7jVW2sNtFqNXaKt5pjgTKRVrSKsyxUK8zsSMWV5leZYqFeZoiSvMrVVkWpleZaEUpIXJD5xFSRQhEkLlEfKJBxJoYhxH6PtlSzVoV6Tw1KUlKD3X8HxTV6fJsi4mMJLVjs930HpinbbNTtFPJTXijfe6c1lKD6P6Mvnkv6PtYe6WnsKjus9pai73lTrbIz9fK/TgetHiZ8XpTrx4O2EtyAAAwLAVabRGlCVSXlim3z5DTn9ZLU5SjZ48pT6vyr6+41xQ3ySJlLarNdZ8VWpKvPNtu7hfy5JZFpmadNRiorYl7zEj0G7ZzpEHIhKqSkJmNIBVSZWmPmImapEMrzETHzETNESV5iJliYiaNEIrTQmaLE0ImiiStNCpRLE0LcSgEOJBxHuJFxEAjCGEbhDCIBaieu6kae75ZVGbvr0LqdW/bNXeGp6pe9M8nwm41V0w7Fa4VW7qUvZ11/Db83o7n6Pic+pw+pDjtdGmOe1nsQGE781sMnhHcRqTUYuTyUU23wSOTs0nVqzrS3ttcm9i9EbrWG0YKDittSSj6bX8rvU1Vip4aa4vxP1/K47tPHbBy9+DCbt0OYuQ1i5GqJFSEzHSETNESxMxEx8xEzVEsRMRMfMTM0RJXmImixMRNGiJK80JkixJCpItCK7iQcR7iRcBiEOJHAWMBjAIZXwBgH4AwCASoGVAdgM4AA9J1G0t3iyKnJ31LPdTlxcLvA/dl/SdGeYamaQ7vbYJu6Ff2UuF78j/uuX9TPTzw9Xj2ZHXT5O3FK4nN6y1cVaFNfsxv9ZP7JGUrsitbZ47bJ8J3f2xu+aLJ1VthFf8ADO7bZli5E7yEhIBUhMx0hMzREsRMTMfMRM2RLETETLExEzRECJoTJD5oVJGiJK8kLcR7iYwliEOBjAPwGMArGIwGMBYwGMBICMAYB+AMADEYDOAfgM4AsBFzVzWTTTTW57met6Mtir0KdZf9lOMnyk1mvfeeV9md3qNacVjcG86VWcV/K7pL4yZw62NwUvZm2F1KihRlirzlxlUfvl+ZcvKFhfjb5P5ovXhkXIRM3mGYvMNkDISEyHSEzNEJiZiZjpCpGqIYiYmY6YqaNUSxEkKcR8kRwmhIjCGAdhDAKwEYAwD8AYBWMRgDAPwBgFYxGAMA/AZwCsBGAMA/AZwBYUIwG91PtyoOunsbpNdfH+RqcAqNVwlK7e1f/vqTOHqRcRp7XZvrHlNrk18S7eVKscFpnHhUmvRt3fQs3nPPmmaIzeYbMXkWyaAGyEjLZFstCFSEyHSEyNESxMhUkOkLaNkSKwhhGYTOELEKwhhHYQwCsYnAZwDsAYCbGJwGcA7AZwCsKEdmGAsYAwCsdCMAYCxgDAKwoRgM2Cw9rKplfhcfjf8AYdgNxqZZ041ptXqU4RXom/8AJE5MmyDkOMbkkL1gpYLS5fvqM11WT+XxMKV6v4mz1ms2KnGottOVz/ll+d3vNJZp3xu4fIyxPfjT9uC5KpMe2RbBsi2XRINkGzLZBspIRhsXIk2QbLQhciOEZcCiXYiGEzhGKJnCKwF4TOEZhJKJNjFYDKgNUDKgTYxWAzgHKBJQJbHQjAZwD1AzgJsKEYAwFjAGALHRTtHhg3yuXV5HTas2bs7JDjUcqj9Xl8Ejm7RRdSpToR2zkr+V+V/zfodvTpqMVGOUYpJLgkrkYaqVQUffkvEuWyNeiqkJQl5ZRafqcXKEqNRwlti3GX3+p3BotZNH3pV4rNXRqdN0vp7jLS5Nstr6ZeWNqzVNkWxdKpu4bCTZ6FUc9g2QbMtkGxpCBsg2DYFoRlE0iCGRExmVEkogiaRDYyKiSUSaiZUSWx0RUSSiTUSSiQ2OhagTUCaiTUSWx0LUCSgNUCSgQ5DoRgIySSbeSSvfQtYChbcVScbPTzlNrFy35/NlR5YPgs6tWV1Ks7TJZK+NPq1n7ll6s6UTY7LGjTjTjsirur3v1Y44M2T1Jt/RtCO1UBiUU001emmmnsa4GQMizjtK6OdnqZX9nLOnL/F80VlO87S12SFaDhNXp7Hvi9zXM4+3WGdCeGWz9mS2SXFfY9bBmWRU+zlnDbyuhTZFsLzB1JGQAADAzEYhaGIhjGRJogiaIYxiJogiaM2UTSJKJiJNEMoyok1EwicSGMyok0jCF2q1xpRvecn5Y73+RNNukMhbrUqUeM35V9XyLegtGOmnWqf81TjtjF5+9idE6LlUl3ivtydOL+EmuHBepvTPNkUVsj8/0VCNu2AAByGoAAAACbXZIVoOE1etz3xfFPiOAabTtAcdpHRVSzvPxU2/DNLLo+DKR3s4KSakk08mmr00aHSGre2VDL+HJ5f0v7npYdWnxP7OaeKuUaACVWjKDwzi4yW5q5kTuMTKGIWiaJYxiGIUhkTNjGImhaZNMhlDUyaYpMmmQxjUyaZVqWqENrvfBZsxQo2i05QWCnvk8l79/oTt4t8Idk7Rb1Hww8c3kks0n9XyLmjNCNvtrR4p7YweaXOX2LujtEU6Ga8VTfN7fRbi8c+TOktsPs0jDzIAADkNQAAAAAAAAAAAAAAABVostOqsNSKkuazXR7jT2rViLzpTw/hnmves/mb0DWGWcP4slxT7OOr6HtFPbTclxh418Mypfc7mrnweTO8ITpRllKMZL8ST+Z1R1j/KJk8PsziFURNVVxNxpWy04t4YQj0hFGiqLM7ISWRWZSW0eq8ePwZnvUVxMWaCbzSfVJnTWCx0sN/Z07+OCN/yM8uSOPtDjFyOcp1ak8qdOUuicvkXKOhLVU87VOPN5+5fVnSpGTklqn+Ma/ZssS8s1lk1foU85LtJcZ+X0js995s0gA5pTlN3JmiSXQAAEDAAAAAAA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 sz="1800">
              <a:latin typeface="Calibri" pitchFamily="34" charset="0"/>
            </a:endParaRPr>
          </a:p>
        </p:txBody>
      </p:sp>
      <p:pic>
        <p:nvPicPr>
          <p:cNvPr id="6150" name="Picture 6" descr="https://encrypted-tbn1.gstatic.com/images?q=tbn:ANd9GcTVWz5-b56blRORWS3pmAAq1gNKDAoY3o9672tFKljk6gZOLr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781300"/>
            <a:ext cx="2087563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AutoShape 15" descr="data:image/jpeg;base64,/9j/4AAQSkZJRgABAQAAAQABAAD/2wCEAAkGBxQSEhUUExMWFRUSFxcUFBUYFRISEhUZFBkbFxYVFhUYHCggGBonGxUWITEkJSkrLy4uFx8zODMsOSgtLisBCgoKDg0OGxAQGDQkHCQsLCwsLCwsLCwsLCwsLCwsLCwsLCwsLCwsLCwsLCwsLCwsLCwsLCwsLCwsLCwsLCwsLP/AABEIALQA8AMBIgACEQEDEQH/xAAbAAEAAgMBAQAAAAAAAAAAAAAAAwQBAgYFB//EAD0QAAEDAQQDDgQFBQEBAAAAAAEAAhEDBBIhMQVBUQYTFCIyYXFygZGSsdHSFjNSoUJTssHwI2KC4fFEc//EABkBAQEBAQEBAAAAAAAAAAAAAAABAgMEBf/EAB8RAQEAAgMAAgMAAAAAAAAAAAABAhETMVEDIRJBYf/aAAwDAQACEQMRAD8A7C1Wp99/HfynfidtPOoxaqh/G/xO9Vra+W/rO8yprHTwnuXj+9vqamlmi94zqPJ6zo81Jwh/1u8RUaLaaiThD/rd4inCH/W7xFRom01EnCH/AFu8RThD/rd4io0TZqJOEP8Ard4inCH/AFu8RUaJs1EnCH/W7xFOEP8Ard4io0Ta6jY1CdZ7ysNcRkSFhEElotL3AS93FBiHEd8Z/wC157rTUGb3+J3qriqWtmMrNJI04XU/Mf4neqcLqfmP8TvVQos7rWom4XU/Mf4neqcLqfmP8TvVQom6aibhdT8x/id6rWraqkfMf43eqjWR54JumogNqf8AW/xO9VLT0lVblVf0FziO4qs7PKOZYU3TUK1tqT8yoP8AN/qo+HVfzanjf6pXyyVdYtrUkWOHVfzanjf6pw6r+bU8b/VV0U3V1Fjh1X82p43+q3oW6reb/Vqcofjft6VUUln5TesPNXdSyOlr2UCo+TPGd0ZrZZdmsLu5iIiAiIgIiICIiAiIgIiICjrgkQBM86kRB59akWmO46io16ZCjfSbBwGRWfxa2oIiLKiIjkENcDtUSEog1qNkKu5hGatKG0uyGz+FZsWIURFloUln5TesPNRqSz8pvWHmiV1VYQ53SfNaKS0ct3WPmo16XKCIigIiICIiAiIgIiICIorRaGUwXPe1oAkkkDuGZ7FRKi5atu3pBxDKb3jCDg2SdUHVkptHbsrPU5bt6MxxsQf8hgmk3HRrDhgVHZ7QyoLzHteNrXBw7wtqroBUV5yIi5tiyFhYc4DNUVnZ/wAhYRFAUNoGvs51Mo64w6FL0RXREWGxSWflN6w81GpLPym9YeaJXV2jlu6x81GpLRy3dY+ajXpcp0IiKAiIgIiICIiAsgTkqmkreyhTNSoYbkNrj9LRrK4G3br7Q8vuEMY4FoaAC4AyJvZzB1Kpa9LdJutMmnZzAEh1TOeZnNzrkn2p5deL3Fx1kme9RFsAagcB2LCrISdRg+iqqWrUJw1bFGQiJbLa6lJ16m9zDtBI79q6/Re7gkBloaP/AKtBn/Jv7juXFkLVxTSy6fXaFZr2hzHBzTkQZC3XzDQ+lqlndLTxTymmbp9Dzr6Do7S9GsBcqNLiMWzxh2HFc7jp0mUq8sVMoGvNZWQo0plERQFgj+ZBZWtRshQVURFhsUln5TesPNRqSz8pvWHmiV1do5busfNRqja7XUvvg0+U7ORrPOoqduqTi1ruhwb9yV3/ACcpPp6aKrWt0RxOnjBwHa0QVCdJf2/f/SbivQReeNIn6fupqVtB/CR3fum4aWkVU2vmVHSW6GlQBLyL0cVoMuJ1Yahzq7NPXc4ASTAGJOoLmdLbs6NNsUw9z3DikBsDGJIOeUxrXJ2vdNa7S641xaH8UU6YiZ1TmV49B95weXawQXQcspnDOFqRztehpPTb6zmcIeXhpJhrWNwJF4gADjENGY1BRW22McIpUyxgMv4ziXZQTjxYJIgZ4TOqsQHNJBGwcoG9hlhzjNVnmT/OxVlbNpcwggAHlBxEu++G3+QoOEO2/Ya9Z2lb2i23w0PmGiBGrUTG3AdyqF2xFWqLQXBobeLiA3EjE4AYEZkhQU3tujE3pjIXQMIM9p7lrTr3HSTiMc9mWWPctRZ3Gbom6YJGLccscsYKIlctLo7lLVs1RnLGAGPGa8NnKbpN08xVnRtBr3XIF55DQ4uhoLjAMc5gCTGMpo2pvkiJmTJx2D/qiY8tIIJBHYQvatujBZ6wp1aZqCGOgOLb4cL05SG6oMHNeEefPWqbddordq5oDazL8fjB43a3X3rqLBpdlYTTeHRmIAcOkal8pa/YVNZbQ6m4Oa4tI1jNYuEvTcyr6si5/Q26ilUaG1nilUwEkHe3TPGvCQ3ITMZ93u16gYYJ6CMQRtByI5wudlnbcsrdFX4Y3ae5Zfa2xgcejBZ201qjjHpPmtFoa42+ab6Nqw03Uln5TesPNQ76Nqks1QXm4jlDzQqe3VDvj8Ty3fqKzReSMcdhxnozhaW75lTru/UVG2oQrv7TX0srN5VxWKyK/MruGlgVDtWd8O1VbTa2Uxee4NA1nL/Z5hK5zTO6Rj2ObQvw6Bfc25EGSWAEnFsjH7LeM2xllpf0xuuNMPp0SC/IvusvM23SQTPOuIe4kySSTmTiT2rDW44CBEQOb/krC660527Wqdnc2ma8tDWuDADdc5ziJi5jgBjJw2SVXpEvnARMnCGiejLKVtUpG6YIjCRhJ5zrgd2O0qSreaIjGlgSI17T2kKspX2YbzvrXCA+45haGuYXCWkj+4B0EfQ7tq02yRhM4c32WajiAS7DfLrgJwwkA5k5EjmlRtqy5sE0xkTi6JEOMDE4akF3RNsptfFai14cWNkyLgvcZ3TdJ+yoVCBIGeEHZhxpWtV84SSBktFQaAIgSYMkwe0bMFNZ7Y9jXtY6G1AA8Q0hwbMAggzme9Vi7Z2rAfJw7UF3SFrvgFlOnTEhz6dNgY2RMEZkiCcCTmta1UlrZaW3mg4tDZbPFIjPLNQAjGRP7LarVLjLiSYAxM4DADoQLxJzxOuc52lQvccowwx6Vuom00G7WQtllhAkHZhzIGnuzQYXqaE0q+i9oJLqV4B9OcCCcbv0uxJBGteWtsyg7LROkRWbseMXNODo1Hn7Mu6by4KyW40arHtxdTcHRBIMHEO5jkelddoXSvCr+DWvEvLGght3MloJJgax/uOOfx6+4645/qr6LAMrK4ugpLNy29Zvmo1JZuW3rN81YV6Nu+ZU67v1FQKe3fMqdd36ioFL2s6FFarTvbS+7eu4xqMbeZSrIdHbgdhBzBGsJC9PnmmLW6pVcSXXQTdDolo2QP5gom1BdAmInO8R04BdVpHco2oS6k8MdEw9xLXOxkTiWnpwXK2uwVKXLY5vPEt8QwXqlln081lnZVqwBjJjA6gNY2qM1hqB5pzUtott9pDmNvEtN8AMgNBF0MaA0TMnDUO2mCJWkepod7b8uhwaZfTLg0uu4iL2DheiQMc8Nap2g4kA3hMh0yY2GMJUJRB6LNIl1Msquc4Bt2mBdht3kZ6hLu9ecsgYLCAsha3cZ1rKBCyxmoDuWodK3Y8gyDBQaoshYQEWpfsxWyD09F6XdSY+mWteyoCAHYhjjhfbz9OCqBjAOLeM8qXNGQOIAxKiFI5kYZrNSqG4zEbcRjghpqWGJjALd9EhoJBF6SNhAwkHpkdib5iboEzIJiSIi64RB2g6u6FsdWqtZe47aY3thawNY0Teuy1o+rWmxH+2J6Ao7HpU03tfTJD2EFrhGf79GtdLYdyVsAFQhtK7BDnVG3p1XWslxPZG1XqW59oINRt8gGS5ruMSZLjj0DXkpcpFkt6b6HtJqCoDTFMscSWtDm02y48USTBGAInX3X05vsi82V3du+M1NCks3Lb1m+ajUlm5bes3zUi16Nu+ZU67v1FQKe3fMqdd36ioFL2s6EREUWHsBEEAg5g4g9iyiCvb9H0a1NtN9NrRTkMdTa2m9t4yZgQ6eefuZ5yvuQdP9Oowj+8PY7o4ocD9l1aLc+TKMX48XDUdz9S+Wv4oEyQHvmBk2G4k5YwFPQ0DVGL7M8sMSQTIE4kQcTHMuyRa5b4zxf18ztFEsJDmubBjjAtK07V9TFd2GJwy1x0Tkq9Sz03YupUnE6zSpOPeWrXLPGeOvmhKwM19CdoegTO9M7BA7gpGaMs4/wDPSPS0+qcsOOvnF3HMAYyti0jMZ5c6+o2VtKmQ5lms4LcjvQnzxUlWpTcHNdZbMQ4yRvUAHa0A8U84iVeXFOPJ8pXpaO0bv1OoQQCzKSASbpcGgZmQ12Wxdu7R1nP/AJqI6Gu8i4hWrHU3qd6aylOBNOnTpE9JY0Epy4nHk+eaC0Ma96417oEgMaXXjBjHICY716NDcfaqpO90hc1PNSm2meq9xF4c8LtH2h5ze4/5FRQs838XivqlS3DkUnMrWqzXoa5pDnPN4SLpIbyQ0nGJk7AvIbuNA5dZro+kPg9F5voukRZvy2tY/FJ3Xl0Nz1Bn4bx2ux+xwV+lZmtyGGzIfZSosW2umoy0wIH++/NLx2rCKK1fTBxIxPYq1RkFXAobS0kTs1RH7olVlJZuW3rN81Gt6I4zekeaqPSt3zKnXd+oqBT275lTru/UVApe1nQiIiiIiAiIgIiICIiAiIgIiICIiAiIgIiICIiAiIgLVzJzy2c62RBo2iBz9MQrWjnhlRjgxpIcIvAnGcDE5qBSWflN6w80lSz6b275lTru/UVAp7d8yp13fqKgS9k6EREUREQEREBERAREQEREBERAREQEREBERAREQEREBERAUln5TesPNRrak6CDsIPciVLbR/Uqdd+z6ioFm01P6rxgOO+ScPxFaPdEHVjMY9CtiS/TZFhrpddGPTxY71u9sEiQYMSMuxRdtUREUREQEREBERAREQEREBERAREQEREBERAREQZA/mH7rUOGsx2x/wBWwWpAIjDvGCRK2SzVW32h0kXhMZxOpVnvjig9v7LWzctvWb5q/tLfp9CrbjbO5znE1JcSTxm6zP0ozcbQGF6pGy832oi9v4Y+Pm8ufrb4Pobanib7Vn4Qobanib7URTjx8Xlz9PhChtqeJvtT4Qobanib7UROPHw5c/T4Qobanib7U+EKG2p4m+1ETjx8OXP0+EKG2p4m+1PhChtqeJvtRE48fDlz9PhChtqeJvtT4Qobanib7UROPHw5c/T4Qobanib7U+EKG2p4m+1ETjx8OXP0+EKG2p4m+1PhChtqeJvtRE48fDlz9PhChtqeJvtT4Qobanib7UROPHw5c/T4Qobanib7Vq7chQ+qp4m+1YROPHw5c/UVXclRH46nez2qjaNz9NuTn97faiLGWGPjph8ud/bzbRo9rci77eipb0JRFwykevG2xMyyA6z9vRXLNopjjBLu9voiK4yM5ZWOgsu5GgYl1QzqvNj7NW+kNx1mLcA5pGtrhj3grKL1T48ddPFflz328L4XpTF+p3s9q9OzbjKAIN+qYIPKZq6Goizjhj43l8mXr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0" name="AutoShape 17" descr="data:image/jpeg;base64,/9j/4AAQSkZJRgABAQAAAQABAAD/2wCEAAkGBxQSEhUUExMWFRUSFxcUFBUYFRISEhUZFBkbFxYVFhUYHCggGBonGxUWITEkJSkrLy4uFx8zODMsOSgtLisBCgoKDg0OGxAQGDQkHCQsLCwsLCwsLCwsLCwsLCwsLCwsLCwsLCwsLCwsLCwsLCwsLCwsLCwsLCwsLCwsLCwsLP/AABEIALQA8AMBIgACEQEDEQH/xAAbAAEAAgMBAQAAAAAAAAAAAAAAAwQBAgYFB//EAD0QAAEDAQQDDgQFBQEBAAAAAAEAAhEDBBIhMQVBUQYTFCIyYXFygZGSsdHSFjNSoUJTssHwI2KC4fFEc//EABkBAQEBAQEBAAAAAAAAAAAAAAABAgMEBf/EAB8RAQEAAgMAAgMAAAAAAAAAAAABAhETMVEDIRJBYf/aAAwDAQACEQMRAD8A7C1Wp99/HfynfidtPOoxaqh/G/xO9Vra+W/rO8yprHTwnuXj+9vqamlmi94zqPJ6zo81Jwh/1u8RUaLaaiThD/rd4inCH/W7xFRom01EnCH/AFu8RThD/rd4io0TZqJOEP8Ard4inCH/AFu8RUaJs1EnCH/W7xFOEP8Ard4io0Ta6jY1CdZ7ysNcRkSFhEElotL3AS93FBiHEd8Z/wC157rTUGb3+J3qriqWtmMrNJI04XU/Mf4neqcLqfmP8TvVQos7rWom4XU/Mf4neqcLqfmP8TvVQom6aibhdT8x/id6rWraqkfMf43eqjWR54JumogNqf8AW/xO9VLT0lVblVf0FziO4qs7PKOZYU3TUK1tqT8yoP8AN/qo+HVfzanjf6pXyyVdYtrUkWOHVfzanjf6pw6r+bU8b/VV0U3V1Fjh1X82p43+q3oW6reb/Vqcofjft6VUUln5TesPNXdSyOlr2UCo+TPGd0ZrZZdmsLu5iIiAiIgIiICIiAiIgIiICjrgkQBM86kRB59akWmO46io16ZCjfSbBwGRWfxa2oIiLKiIjkENcDtUSEog1qNkKu5hGatKG0uyGz+FZsWIURFloUln5TesPNRqSz8pvWHmiV1VYQ53SfNaKS0ct3WPmo16XKCIigIiICIiAiIgIiICIorRaGUwXPe1oAkkkDuGZ7FRKi5atu3pBxDKb3jCDg2SdUHVkptHbsrPU5bt6MxxsQf8hgmk3HRrDhgVHZ7QyoLzHteNrXBw7wtqroBUV5yIi5tiyFhYc4DNUVnZ/wAhYRFAUNoGvs51Mo64w6FL0RXREWGxSWflN6w81GpLPym9YeaJXV2jlu6x81GpLRy3dY+ajXpcp0IiKAiIgIiICIiAsgTkqmkreyhTNSoYbkNrj9LRrK4G3br7Q8vuEMY4FoaAC4AyJvZzB1Kpa9LdJutMmnZzAEh1TOeZnNzrkn2p5deL3Fx1kme9RFsAagcB2LCrISdRg+iqqWrUJw1bFGQiJbLa6lJ16m9zDtBI79q6/Re7gkBloaP/AKtBn/Jv7juXFkLVxTSy6fXaFZr2hzHBzTkQZC3XzDQ+lqlndLTxTymmbp9Dzr6Do7S9GsBcqNLiMWzxh2HFc7jp0mUq8sVMoGvNZWQo0plERQFgj+ZBZWtRshQVURFhsUln5TesPNRqSz8pvWHmiV1do5busfNRqja7XUvvg0+U7ORrPOoqduqTi1ruhwb9yV3/ACcpPp6aKrWt0RxOnjBwHa0QVCdJf2/f/SbivQReeNIn6fupqVtB/CR3fum4aWkVU2vmVHSW6GlQBLyL0cVoMuJ1Yahzq7NPXc4ASTAGJOoLmdLbs6NNsUw9z3DikBsDGJIOeUxrXJ2vdNa7S641xaH8UU6YiZ1TmV49B95weXawQXQcspnDOFqRztehpPTb6zmcIeXhpJhrWNwJF4gADjENGY1BRW22McIpUyxgMv4ziXZQTjxYJIgZ4TOqsQHNJBGwcoG9hlhzjNVnmT/OxVlbNpcwggAHlBxEu++G3+QoOEO2/Ya9Z2lb2i23w0PmGiBGrUTG3AdyqF2xFWqLQXBobeLiA3EjE4AYEZkhQU3tujE3pjIXQMIM9p7lrTr3HSTiMc9mWWPctRZ3Gbom6YJGLccscsYKIlctLo7lLVs1RnLGAGPGa8NnKbpN08xVnRtBr3XIF55DQ4uhoLjAMc5gCTGMpo2pvkiJmTJx2D/qiY8tIIJBHYQvatujBZ6wp1aZqCGOgOLb4cL05SG6oMHNeEefPWqbddordq5oDazL8fjB43a3X3rqLBpdlYTTeHRmIAcOkal8pa/YVNZbQ6m4Oa4tI1jNYuEvTcyr6si5/Q26ilUaG1nilUwEkHe3TPGvCQ3ITMZ93u16gYYJ6CMQRtByI5wudlnbcsrdFX4Y3ae5Zfa2xgcejBZ201qjjHpPmtFoa42+ab6Nqw03Uln5TesPNQ76Nqks1QXm4jlDzQqe3VDvj8Ty3fqKzReSMcdhxnozhaW75lTru/UVG2oQrv7TX0srN5VxWKyK/MruGlgVDtWd8O1VbTa2Uxee4NA1nL/Z5hK5zTO6Rj2ObQvw6Bfc25EGSWAEnFsjH7LeM2xllpf0xuuNMPp0SC/IvusvM23SQTPOuIe4kySSTmTiT2rDW44CBEQOb/krC660527Wqdnc2ma8tDWuDADdc5ziJi5jgBjJw2SVXpEvnARMnCGiejLKVtUpG6YIjCRhJ5zrgd2O0qSreaIjGlgSI17T2kKspX2YbzvrXCA+45haGuYXCWkj+4B0EfQ7tq02yRhM4c32WajiAS7DfLrgJwwkA5k5EjmlRtqy5sE0xkTi6JEOMDE4akF3RNsptfFai14cWNkyLgvcZ3TdJ+yoVCBIGeEHZhxpWtV84SSBktFQaAIgSYMkwe0bMFNZ7Y9jXtY6G1AA8Q0hwbMAggzme9Vi7Z2rAfJw7UF3SFrvgFlOnTEhz6dNgY2RMEZkiCcCTmta1UlrZaW3mg4tDZbPFIjPLNQAjGRP7LarVLjLiSYAxM4DADoQLxJzxOuc52lQvccowwx6Vuom00G7WQtllhAkHZhzIGnuzQYXqaE0q+i9oJLqV4B9OcCCcbv0uxJBGteWtsyg7LROkRWbseMXNODo1Hn7Mu6by4KyW40arHtxdTcHRBIMHEO5jkelddoXSvCr+DWvEvLGght3MloJJgax/uOOfx6+4645/qr6LAMrK4ugpLNy29Zvmo1JZuW3rN81YV6Nu+ZU67v1FQKe3fMqdd36ioFL2s6FFarTvbS+7eu4xqMbeZSrIdHbgdhBzBGsJC9PnmmLW6pVcSXXQTdDolo2QP5gom1BdAmInO8R04BdVpHco2oS6k8MdEw9xLXOxkTiWnpwXK2uwVKXLY5vPEt8QwXqlln081lnZVqwBjJjA6gNY2qM1hqB5pzUtott9pDmNvEtN8AMgNBF0MaA0TMnDUO2mCJWkepod7b8uhwaZfTLg0uu4iL2DheiQMc8Nap2g4kA3hMh0yY2GMJUJRB6LNIl1Msquc4Bt2mBdht3kZ6hLu9ecsgYLCAsha3cZ1rKBCyxmoDuWodK3Y8gyDBQaoshYQEWpfsxWyD09F6XdSY+mWteyoCAHYhjjhfbz9OCqBjAOLeM8qXNGQOIAxKiFI5kYZrNSqG4zEbcRjghpqWGJjALd9EhoJBF6SNhAwkHpkdib5iboEzIJiSIi64RB2g6u6FsdWqtZe47aY3thawNY0Teuy1o+rWmxH+2J6Ao7HpU03tfTJD2EFrhGf79GtdLYdyVsAFQhtK7BDnVG3p1XWslxPZG1XqW59oINRt8gGS5ruMSZLjj0DXkpcpFkt6b6HtJqCoDTFMscSWtDm02y48USTBGAInX3X05vsi82V3du+M1NCks3Lb1m+ajUlm5bes3zUi16Nu+ZU67v1FQKe3fMqdd36ioFL2s6EREUWHsBEEAg5g4g9iyiCvb9H0a1NtN9NrRTkMdTa2m9t4yZgQ6eefuZ5yvuQdP9Oowj+8PY7o4ocD9l1aLc+TKMX48XDUdz9S+Wv4oEyQHvmBk2G4k5YwFPQ0DVGL7M8sMSQTIE4kQcTHMuyRa5b4zxf18ztFEsJDmubBjjAtK07V9TFd2GJwy1x0Tkq9Sz03YupUnE6zSpOPeWrXLPGeOvmhKwM19CdoegTO9M7BA7gpGaMs4/wDPSPS0+qcsOOvnF3HMAYyti0jMZ5c6+o2VtKmQ5lms4LcjvQnzxUlWpTcHNdZbMQ4yRvUAHa0A8U84iVeXFOPJ8pXpaO0bv1OoQQCzKSASbpcGgZmQ12Wxdu7R1nP/AJqI6Gu8i4hWrHU3qd6aylOBNOnTpE9JY0Epy4nHk+eaC0Ma96417oEgMaXXjBjHICY716NDcfaqpO90hc1PNSm2meq9xF4c8LtH2h5ze4/5FRQs838XivqlS3DkUnMrWqzXoa5pDnPN4SLpIbyQ0nGJk7AvIbuNA5dZro+kPg9F5voukRZvy2tY/FJ3Xl0Nz1Bn4bx2ux+xwV+lZmtyGGzIfZSosW2umoy0wIH++/NLx2rCKK1fTBxIxPYq1RkFXAobS0kTs1RH7olVlJZuW3rN81Gt6I4zekeaqPSt3zKnXd+oqBT275lTru/UVApe1nQiIiiIiAiIgIiICIiAiIgIiICIiAiIgIiICIiAiIgLVzJzy2c62RBo2iBz9MQrWjnhlRjgxpIcIvAnGcDE5qBSWflN6w80lSz6b275lTru/UVAp7d8yp13fqKgS9k6EREUREQEREBERAREQEREBERAREQEREBERAREQEREBERAUln5TesPNRrak6CDsIPciVLbR/Uqdd+z6ioFm01P6rxgOO+ScPxFaPdEHVjMY9CtiS/TZFhrpddGPTxY71u9sEiQYMSMuxRdtUREUREQEREBERAREQEREBERAREQEREBERAREQZA/mH7rUOGsx2x/wBWwWpAIjDvGCRK2SzVW32h0kXhMZxOpVnvjig9v7LWzctvWb5q/tLfp9CrbjbO5znE1JcSTxm6zP0ozcbQGF6pGy832oi9v4Y+Pm8ufrb4Pobanib7Vn4Qobanib7URTjx8Xlz9PhChtqeJvtT4Qobanib7UROPHw5c/T4Qobanib7U+EKG2p4m+1ETjx8OXP0+EKG2p4m+1PhChtqeJvtRE48fDlz9PhChtqeJvtT4Qobanib7UROPHw5c/T4Qobanib7U+EKG2p4m+1ETjx8OXP0+EKG2p4m+1PhChtqeJvtRE48fDlz9PhChtqeJvtT4Qobanib7UROPHw5c/T4Qobanib7Vq7chQ+qp4m+1YROPHw5c/UVXclRH46nez2qjaNz9NuTn97faiLGWGPjph8ud/bzbRo9rci77eipb0JRFwykevG2xMyyA6z9vRXLNopjjBLu9voiK4yM5ZWOgsu5GgYl1QzqvNj7NW+kNx1mLcA5pGtrhj3grKL1T48ddPFflz328L4XpTF+p3s9q9OzbjKAIN+qYIPKZq6Goizjhj43l8mXr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201" name="AutoShape 19" descr="data:image/jpeg;base64,/9j/4AAQSkZJRgABAQAAAQABAAD/2wCEAAkGBxQSEhUUExMWFRUSFxcUFBUYFRISEhUZFBkbFxYVFhUYHCggGBonGxUWITEkJSkrLy4uFx8zODMsOSgtLisBCgoKDg0OGxAQGDQkHCQsLCwsLCwsLCwsLCwsLCwsLCwsLCwsLCwsLCwsLCwsLCwsLCwsLCwsLCwsLCwsLCwsLP/AABEIALQA8AMBIgACEQEDEQH/xAAbAAEAAgMBAQAAAAAAAAAAAAAAAwQBAgYFB//EAD0QAAEDAQQDDgQFBQEBAAAAAAEAAhEDBBIhMQVBUQYTFCIyYXFygZGSsdHSFjNSoUJTssHwI2KC4fFEc//EABkBAQEBAQEBAAAAAAAAAAAAAAABAgMEBf/EAB8RAQEAAgMAAgMAAAAAAAAAAAABAhETMVEDIRJBYf/aAAwDAQACEQMRAD8A7C1Wp99/HfynfidtPOoxaqh/G/xO9Vra+W/rO8yprHTwnuXj+9vqamlmi94zqPJ6zo81Jwh/1u8RUaLaaiThD/rd4inCH/W7xFRom01EnCH/AFu8RThD/rd4io0TZqJOEP8Ard4inCH/AFu8RUaJs1EnCH/W7xFOEP8Ard4io0Ta6jY1CdZ7ysNcRkSFhEElotL3AS93FBiHEd8Z/wC157rTUGb3+J3qriqWtmMrNJI04XU/Mf4neqcLqfmP8TvVQos7rWom4XU/Mf4neqcLqfmP8TvVQom6aibhdT8x/id6rWraqkfMf43eqjWR54JumogNqf8AW/xO9VLT0lVblVf0FziO4qs7PKOZYU3TUK1tqT8yoP8AN/qo+HVfzanjf6pXyyVdYtrUkWOHVfzanjf6pw6r+bU8b/VV0U3V1Fjh1X82p43+q3oW6reb/Vqcofjft6VUUln5TesPNXdSyOlr2UCo+TPGd0ZrZZdmsLu5iIiAiIgIiICIiAiIgIiICjrgkQBM86kRB59akWmO46io16ZCjfSbBwGRWfxa2oIiLKiIjkENcDtUSEog1qNkKu5hGatKG0uyGz+FZsWIURFloUln5TesPNRqSz8pvWHmiV1VYQ53SfNaKS0ct3WPmo16XKCIigIiICIiAiIgIiICIorRaGUwXPe1oAkkkDuGZ7FRKi5atu3pBxDKb3jCDg2SdUHVkptHbsrPU5bt6MxxsQf8hgmk3HRrDhgVHZ7QyoLzHteNrXBw7wtqroBUV5yIi5tiyFhYc4DNUVnZ/wAhYRFAUNoGvs51Mo64w6FL0RXREWGxSWflN6w81GpLPym9YeaJXV2jlu6x81GpLRy3dY+ajXpcp0IiKAiIgIiICIiAsgTkqmkreyhTNSoYbkNrj9LRrK4G3br7Q8vuEMY4FoaAC4AyJvZzB1Kpa9LdJutMmnZzAEh1TOeZnNzrkn2p5deL3Fx1kme9RFsAagcB2LCrISdRg+iqqWrUJw1bFGQiJbLa6lJ16m9zDtBI79q6/Re7gkBloaP/AKtBn/Jv7juXFkLVxTSy6fXaFZr2hzHBzTkQZC3XzDQ+lqlndLTxTymmbp9Dzr6Do7S9GsBcqNLiMWzxh2HFc7jp0mUq8sVMoGvNZWQo0plERQFgj+ZBZWtRshQVURFhsUln5TesPNRqSz8pvWHmiV1do5busfNRqja7XUvvg0+U7ORrPOoqduqTi1ruhwb9yV3/ACcpPp6aKrWt0RxOnjBwHa0QVCdJf2/f/SbivQReeNIn6fupqVtB/CR3fum4aWkVU2vmVHSW6GlQBLyL0cVoMuJ1Yahzq7NPXc4ASTAGJOoLmdLbs6NNsUw9z3DikBsDGJIOeUxrXJ2vdNa7S641xaH8UU6YiZ1TmV49B95weXawQXQcspnDOFqRztehpPTb6zmcIeXhpJhrWNwJF4gADjENGY1BRW22McIpUyxgMv4ziXZQTjxYJIgZ4TOqsQHNJBGwcoG9hlhzjNVnmT/OxVlbNpcwggAHlBxEu++G3+QoOEO2/Ya9Z2lb2i23w0PmGiBGrUTG3AdyqF2xFWqLQXBobeLiA3EjE4AYEZkhQU3tujE3pjIXQMIM9p7lrTr3HSTiMc9mWWPctRZ3Gbom6YJGLccscsYKIlctLo7lLVs1RnLGAGPGa8NnKbpN08xVnRtBr3XIF55DQ4uhoLjAMc5gCTGMpo2pvkiJmTJx2D/qiY8tIIJBHYQvatujBZ6wp1aZqCGOgOLb4cL05SG6oMHNeEefPWqbddordq5oDazL8fjB43a3X3rqLBpdlYTTeHRmIAcOkal8pa/YVNZbQ6m4Oa4tI1jNYuEvTcyr6si5/Q26ilUaG1nilUwEkHe3TPGvCQ3ITMZ93u16gYYJ6CMQRtByI5wudlnbcsrdFX4Y3ae5Zfa2xgcejBZ201qjjHpPmtFoa42+ab6Nqw03Uln5TesPNQ76Nqks1QXm4jlDzQqe3VDvj8Ty3fqKzReSMcdhxnozhaW75lTru/UVG2oQrv7TX0srN5VxWKyK/MruGlgVDtWd8O1VbTa2Uxee4NA1nL/Z5hK5zTO6Rj2ObQvw6Bfc25EGSWAEnFsjH7LeM2xllpf0xuuNMPp0SC/IvusvM23SQTPOuIe4kySSTmTiT2rDW44CBEQOb/krC660527Wqdnc2ma8tDWuDADdc5ziJi5jgBjJw2SVXpEvnARMnCGiejLKVtUpG6YIjCRhJ5zrgd2O0qSreaIjGlgSI17T2kKspX2YbzvrXCA+45haGuYXCWkj+4B0EfQ7tq02yRhM4c32WajiAS7DfLrgJwwkA5k5EjmlRtqy5sE0xkTi6JEOMDE4akF3RNsptfFai14cWNkyLgvcZ3TdJ+yoVCBIGeEHZhxpWtV84SSBktFQaAIgSYMkwe0bMFNZ7Y9jXtY6G1AA8Q0hwbMAggzme9Vi7Z2rAfJw7UF3SFrvgFlOnTEhz6dNgY2RMEZkiCcCTmta1UlrZaW3mg4tDZbPFIjPLNQAjGRP7LarVLjLiSYAxM4DADoQLxJzxOuc52lQvccowwx6Vuom00G7WQtllhAkHZhzIGnuzQYXqaE0q+i9oJLqV4B9OcCCcbv0uxJBGteWtsyg7LROkRWbseMXNODo1Hn7Mu6by4KyW40arHtxdTcHRBIMHEO5jkelddoXSvCr+DWvEvLGght3MloJJgax/uOOfx6+4645/qr6LAMrK4ugpLNy29Zvmo1JZuW3rN81YV6Nu+ZU67v1FQKe3fMqdd36ioFL2s6FFarTvbS+7eu4xqMbeZSrIdHbgdhBzBGsJC9PnmmLW6pVcSXXQTdDolo2QP5gom1BdAmInO8R04BdVpHco2oS6k8MdEw9xLXOxkTiWnpwXK2uwVKXLY5vPEt8QwXqlln081lnZVqwBjJjA6gNY2qM1hqB5pzUtott9pDmNvEtN8AMgNBF0MaA0TMnDUO2mCJWkepod7b8uhwaZfTLg0uu4iL2DheiQMc8Nap2g4kA3hMh0yY2GMJUJRB6LNIl1Msquc4Bt2mBdht3kZ6hLu9ecsgYLCAsha3cZ1rKBCyxmoDuWodK3Y8gyDBQaoshYQEWpfsxWyD09F6XdSY+mWteyoCAHYhjjhfbz9OCqBjAOLeM8qXNGQOIAxKiFI5kYZrNSqG4zEbcRjghpqWGJjALd9EhoJBF6SNhAwkHpkdib5iboEzIJiSIi64RB2g6u6FsdWqtZe47aY3thawNY0Teuy1o+rWmxH+2J6Ao7HpU03tfTJD2EFrhGf79GtdLYdyVsAFQhtK7BDnVG3p1XWslxPZG1XqW59oINRt8gGS5ruMSZLjj0DXkpcpFkt6b6HtJqCoDTFMscSWtDm02y48USTBGAInX3X05vsi82V3du+M1NCks3Lb1m+ajUlm5bes3zUi16Nu+ZU67v1FQKe3fMqdd36ioFL2s6EREUWHsBEEAg5g4g9iyiCvb9H0a1NtN9NrRTkMdTa2m9t4yZgQ6eefuZ5yvuQdP9Oowj+8PY7o4ocD9l1aLc+TKMX48XDUdz9S+Wv4oEyQHvmBk2G4k5YwFPQ0DVGL7M8sMSQTIE4kQcTHMuyRa5b4zxf18ztFEsJDmubBjjAtK07V9TFd2GJwy1x0Tkq9Sz03YupUnE6zSpOPeWrXLPGeOvmhKwM19CdoegTO9M7BA7gpGaMs4/wDPSPS0+qcsOOvnF3HMAYyti0jMZ5c6+o2VtKmQ5lms4LcjvQnzxUlWpTcHNdZbMQ4yRvUAHa0A8U84iVeXFOPJ8pXpaO0bv1OoQQCzKSASbpcGgZmQ12Wxdu7R1nP/AJqI6Gu8i4hWrHU3qd6aylOBNOnTpE9JY0Epy4nHk+eaC0Ma96417oEgMaXXjBjHICY716NDcfaqpO90hc1PNSm2meq9xF4c8LtH2h5ze4/5FRQs838XivqlS3DkUnMrWqzXoa5pDnPN4SLpIbyQ0nGJk7AvIbuNA5dZro+kPg9F5voukRZvy2tY/FJ3Xl0Nz1Bn4bx2ux+xwV+lZmtyGGzIfZSosW2umoy0wIH++/NLx2rCKK1fTBxIxPYq1RkFXAobS0kTs1RH7olVlJZuW3rN81Gt6I4zekeaqPSt3zKnXd+oqBT275lTru/UVApe1nQiIiiIiAiIgIiICIiAiIgIiICIiAiIgIiICIiAiIgLVzJzy2c62RBo2iBz9MQrWjnhlRjgxpIcIvAnGcDE5qBSWflN6w80lSz6b275lTru/UVAp7d8yp13fqKgS9k6EREUREQEREBERAREQEREBERAREQEREBERAREQEREBERAUln5TesPNRrak6CDsIPciVLbR/Uqdd+z6ioFm01P6rxgOO+ScPxFaPdEHVjMY9CtiS/TZFhrpddGPTxY71u9sEiQYMSMuxRdtUREUREQEREBERAREQEREBERAREQEREBERAREQZA/mH7rUOGsx2x/wBWwWpAIjDvGCRK2SzVW32h0kXhMZxOpVnvjig9v7LWzctvWb5q/tLfp9CrbjbO5znE1JcSTxm6zP0ozcbQGF6pGy832oi9v4Y+Pm8ufrb4Pobanib7Vn4Qobanib7URTjx8Xlz9PhChtqeJvtT4Qobanib7UROPHw5c/T4Qobanib7U+EKG2p4m+1ETjx8OXP0+EKG2p4m+1PhChtqeJvtRE48fDlz9PhChtqeJvtT4Qobanib7UROPHw5c/T4Qobanib7U+EKG2p4m+1ETjx8OXP0+EKG2p4m+1PhChtqeJvtRE48fDlz9PhChtqeJvtT4Qobanib7UROPHw5c/T4Qobanib7Vq7chQ+qp4m+1YROPHw5c/UVXclRH46nez2qjaNz9NuTn97faiLGWGPjph8ud/bzbRo9rci77eipb0JRFwykevG2xMyyA6z9vRXLNopjjBLu9voiK4yM5ZWOgsu5GgYl1QzqvNj7NW+kNx1mLcA5pGtrhj3grKL1T48ddPFflz328L4XpTF+p3s9q9OzbjKAIN+qYIPKZq6Goizjhj43l8mXr//Z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6154" name="Picture 21" descr="Top Soil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1052513"/>
            <a:ext cx="20066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365625"/>
            <a:ext cx="14954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14 - TextBox"/>
          <p:cNvSpPr txBox="1">
            <a:spLocks noChangeArrowheads="1"/>
          </p:cNvSpPr>
          <p:nvPr/>
        </p:nvSpPr>
        <p:spPr bwMode="auto">
          <a:xfrm>
            <a:off x="1331913" y="2997200"/>
            <a:ext cx="2060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>
                <a:solidFill>
                  <a:srgbClr val="000099"/>
                </a:solidFill>
              </a:rPr>
              <a:t>2. ΠΟΤΙΣΜΑ</a:t>
            </a:r>
          </a:p>
        </p:txBody>
      </p:sp>
      <p:sp>
        <p:nvSpPr>
          <p:cNvPr id="6157" name="15 - TextBox"/>
          <p:cNvSpPr txBox="1">
            <a:spLocks noChangeArrowheads="1"/>
          </p:cNvSpPr>
          <p:nvPr/>
        </p:nvSpPr>
        <p:spPr bwMode="auto">
          <a:xfrm>
            <a:off x="468313" y="4581525"/>
            <a:ext cx="4043362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600">
                <a:solidFill>
                  <a:srgbClr val="000099"/>
                </a:solidFill>
              </a:rPr>
              <a:t>3. ΠΡΟΣΩΠΙΚΗ ΕΡΓΑΣΙΑ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6" grpId="0"/>
      <p:bldP spid="61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>
                <a:solidFill>
                  <a:srgbClr val="FFFFFF"/>
                </a:solidFill>
                <a:latin typeface="Arial" charset="0"/>
              </a:rPr>
              <a:t>Έδαφος </a:t>
            </a:r>
          </a:p>
        </p:txBody>
      </p:sp>
      <p:sp>
        <p:nvSpPr>
          <p:cNvPr id="9220" name="4 - Ορθογώνιο"/>
          <p:cNvSpPr>
            <a:spLocks noChangeArrowheads="1"/>
          </p:cNvSpPr>
          <p:nvPr/>
        </p:nvSpPr>
        <p:spPr bwMode="auto">
          <a:xfrm>
            <a:off x="755650" y="1052513"/>
            <a:ext cx="626427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 b="1" i="1">
                <a:solidFill>
                  <a:srgbClr val="7030A0"/>
                </a:solidFill>
              </a:rPr>
              <a:t>Βασικός Ρόλος εδάφους</a:t>
            </a:r>
            <a:r>
              <a:rPr lang="en-US" sz="2000" b="1" i="1">
                <a:solidFill>
                  <a:srgbClr val="7030A0"/>
                </a:solidFill>
              </a:rPr>
              <a:t>:</a:t>
            </a:r>
          </a:p>
          <a:p>
            <a:endParaRPr lang="el-GR" b="1">
              <a:solidFill>
                <a:srgbClr val="000099"/>
              </a:solidFill>
            </a:endParaRPr>
          </a:p>
          <a:p>
            <a:pPr>
              <a:buFont typeface="Arial" charset="0"/>
              <a:buChar char="•"/>
            </a:pPr>
            <a:r>
              <a:rPr lang="el-GR" sz="1700" b="1">
                <a:solidFill>
                  <a:srgbClr val="000099"/>
                </a:solidFill>
              </a:rPr>
              <a:t> Μέσο ανάπτυξης των ριζών των φυτών</a:t>
            </a:r>
          </a:p>
          <a:p>
            <a:r>
              <a:rPr lang="el-GR" sz="1700" b="1">
                <a:solidFill>
                  <a:srgbClr val="000099"/>
                </a:solidFill>
              </a:rPr>
              <a:t> </a:t>
            </a:r>
          </a:p>
          <a:p>
            <a:r>
              <a:rPr lang="el-GR" sz="1700" b="1">
                <a:solidFill>
                  <a:srgbClr val="000099"/>
                </a:solidFill>
              </a:rPr>
              <a:t>• Μέσο στήριξης των φυτών </a:t>
            </a:r>
          </a:p>
          <a:p>
            <a:endParaRPr lang="el-GR" sz="1800" b="1">
              <a:solidFill>
                <a:srgbClr val="000099"/>
              </a:solidFill>
            </a:endParaRPr>
          </a:p>
        </p:txBody>
      </p:sp>
      <p:grpSp>
        <p:nvGrpSpPr>
          <p:cNvPr id="2" name="14 - Ομάδα"/>
          <p:cNvGrpSpPr>
            <a:grpSpLocks/>
          </p:cNvGrpSpPr>
          <p:nvPr/>
        </p:nvGrpSpPr>
        <p:grpSpPr bwMode="auto">
          <a:xfrm>
            <a:off x="827088" y="2852738"/>
            <a:ext cx="7489825" cy="3097212"/>
            <a:chOff x="827584" y="2852936"/>
            <a:chExt cx="7488832" cy="3096344"/>
          </a:xfrm>
        </p:grpSpPr>
        <p:grpSp>
          <p:nvGrpSpPr>
            <p:cNvPr id="9222" name="13 - Ομάδα"/>
            <p:cNvGrpSpPr>
              <a:grpSpLocks/>
            </p:cNvGrpSpPr>
            <p:nvPr/>
          </p:nvGrpSpPr>
          <p:grpSpPr bwMode="auto">
            <a:xfrm>
              <a:off x="827584" y="2852936"/>
              <a:ext cx="7488832" cy="2520280"/>
              <a:chOff x="827584" y="2852936"/>
              <a:chExt cx="7488832" cy="2520280"/>
            </a:xfrm>
          </p:grpSpPr>
          <p:sp>
            <p:nvSpPr>
              <p:cNvPr id="9" name="8 - Στρογγυλεμένο ορθογώνιο"/>
              <p:cNvSpPr/>
              <p:nvPr/>
            </p:nvSpPr>
            <p:spPr>
              <a:xfrm>
                <a:off x="827584" y="2852936"/>
                <a:ext cx="7488832" cy="720523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2000" b="1" dirty="0"/>
                  <a:t>Πλούσιο σε θρεπτικά στοιχεία </a:t>
                </a:r>
              </a:p>
              <a:p>
                <a:pPr algn="ctr">
                  <a:defRPr/>
                </a:pPr>
                <a:r>
                  <a:rPr lang="el-GR" sz="2000" b="1" dirty="0"/>
                  <a:t> (σε αφομοιώσιμη μορφή &amp; καλή αναλογία)</a:t>
                </a:r>
              </a:p>
            </p:txBody>
          </p:sp>
          <p:sp>
            <p:nvSpPr>
              <p:cNvPr id="10" name="9 - Στρογγυλεμένο ορθογώνιο"/>
              <p:cNvSpPr/>
              <p:nvPr/>
            </p:nvSpPr>
            <p:spPr>
              <a:xfrm>
                <a:off x="827584" y="3573459"/>
                <a:ext cx="7488832" cy="576100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2000" b="1" dirty="0"/>
                  <a:t>Συγκράτηση υγρασίας  &amp; καλή αποστράγγιση </a:t>
                </a:r>
              </a:p>
            </p:txBody>
          </p:sp>
          <p:sp>
            <p:nvSpPr>
              <p:cNvPr id="11" name="10 - Στρογγυλεμένο ορθογώνιο"/>
              <p:cNvSpPr/>
              <p:nvPr/>
            </p:nvSpPr>
            <p:spPr>
              <a:xfrm>
                <a:off x="827584" y="4149559"/>
                <a:ext cx="7488832" cy="647518"/>
              </a:xfrm>
              <a:prstGeom prst="round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2000" b="1" dirty="0"/>
                  <a:t>Καλός αερισμός </a:t>
                </a:r>
              </a:p>
            </p:txBody>
          </p:sp>
          <p:sp>
            <p:nvSpPr>
              <p:cNvPr id="12" name="11 - Στρογγυλεμένο ορθογώνιο"/>
              <p:cNvSpPr/>
              <p:nvPr/>
            </p:nvSpPr>
            <p:spPr>
              <a:xfrm>
                <a:off x="827584" y="4797078"/>
                <a:ext cx="7488832" cy="576101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l-GR" sz="1800" b="1" dirty="0"/>
                  <a:t>Πλούσιο σε οργανική ουσία </a:t>
                </a:r>
              </a:p>
            </p:txBody>
          </p:sp>
        </p:grpSp>
        <p:sp>
          <p:nvSpPr>
            <p:cNvPr id="13" name="12 - Στρογγυλεμένο ορθογώνιο"/>
            <p:cNvSpPr/>
            <p:nvPr/>
          </p:nvSpPr>
          <p:spPr>
            <a:xfrm>
              <a:off x="827584" y="5373179"/>
              <a:ext cx="7488832" cy="576101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l-GR" sz="1800" b="1" dirty="0"/>
                <a:t>Ύπαρξη απαραίτητων μικροοργανισμών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3 - Εικόνα" descr="grass_bottom.jpg"/>
          <p:cNvPicPr>
            <a:picLocks noChangeAspect="1"/>
          </p:cNvPicPr>
          <p:nvPr/>
        </p:nvPicPr>
        <p:blipFill>
          <a:blip r:embed="rId2" cstate="print"/>
          <a:srcRect t="12393" b="25639"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Στρογγυλεμένο ορθογώνιο"/>
          <p:cNvSpPr/>
          <p:nvPr/>
        </p:nvSpPr>
        <p:spPr>
          <a:xfrm>
            <a:off x="539750" y="260350"/>
            <a:ext cx="7920038" cy="5048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200">
                <a:solidFill>
                  <a:srgbClr val="FFFFFF"/>
                </a:solidFill>
                <a:latin typeface="Arial" charset="0"/>
              </a:rPr>
              <a:t>Έδαφος </a:t>
            </a:r>
          </a:p>
        </p:txBody>
      </p:sp>
      <p:graphicFrame>
        <p:nvGraphicFramePr>
          <p:cNvPr id="15" name="14 - Διάγραμμα"/>
          <p:cNvGraphicFramePr/>
          <p:nvPr/>
        </p:nvGraphicFramePr>
        <p:xfrm>
          <a:off x="899592" y="1268760"/>
          <a:ext cx="72008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799</Words>
  <Application>Microsoft Office PowerPoint</Application>
  <PresentationFormat>Προβολή στην οθόνη (4:3)</PresentationFormat>
  <Paragraphs>231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Θέμα του Office</vt:lpstr>
      <vt:lpstr>Διαφάνεια 1</vt:lpstr>
      <vt:lpstr>Σχεδιασμός ενός λαχανόκηπου 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Χαριτίνη</dc:creator>
  <cp:lastModifiedBy>Χαριτίνη</cp:lastModifiedBy>
  <cp:revision>73</cp:revision>
  <dcterms:created xsi:type="dcterms:W3CDTF">2014-02-20T08:14:26Z</dcterms:created>
  <dcterms:modified xsi:type="dcterms:W3CDTF">2015-07-03T12:01:44Z</dcterms:modified>
</cp:coreProperties>
</file>