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Lst>
  <p:sldIdLst>
    <p:sldId id="284" r:id="rId2"/>
    <p:sldId id="257" r:id="rId3"/>
    <p:sldId id="258" r:id="rId4"/>
    <p:sldId id="260" r:id="rId5"/>
    <p:sldId id="271" r:id="rId6"/>
    <p:sldId id="262" r:id="rId7"/>
    <p:sldId id="263" r:id="rId8"/>
    <p:sldId id="264" r:id="rId9"/>
    <p:sldId id="275" r:id="rId10"/>
    <p:sldId id="276" r:id="rId11"/>
    <p:sldId id="285" r:id="rId12"/>
    <p:sldId id="287" r:id="rId13"/>
    <p:sldId id="277" r:id="rId14"/>
    <p:sldId id="286" r:id="rId15"/>
    <p:sldId id="268" r:id="rId16"/>
    <p:sldId id="288" r:id="rId17"/>
    <p:sldId id="269" r:id="rId18"/>
    <p:sldId id="289" r:id="rId19"/>
    <p:sldId id="291" r:id="rId20"/>
    <p:sldId id="290" r:id="rId21"/>
    <p:sldId id="292" r:id="rId22"/>
    <p:sldId id="293" r:id="rId23"/>
    <p:sldId id="295" r:id="rId24"/>
    <p:sldId id="296" r:id="rId25"/>
    <p:sldId id="29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8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1115196-1C6F-4784-83AC-30756D8F10B3}" type="datetimeFigureOut">
              <a:rPr lang="en-US" smtClean="0"/>
              <a:t>10/11/2019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3E4AAA4-6363-4581-962D-1ACCC2D600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E693A-D684-804B-96C8-81D4BB86D942}"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E693A-D684-804B-96C8-81D4BB86D942}"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3DA0F-E2C4-384D-B6B3-9913F64433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4E693A-D684-804B-96C8-81D4BB86D942}" type="datetimeFigureOut">
              <a:rPr lang="en-US" smtClean="0"/>
              <a:t>10/11/2019</a:t>
            </a:fld>
            <a:endParaRPr lang="en-US"/>
          </a:p>
        </p:txBody>
      </p:sp>
      <p:sp>
        <p:nvSpPr>
          <p:cNvPr id="9" name="Slide Number Placeholder 8"/>
          <p:cNvSpPr>
            <a:spLocks noGrp="1"/>
          </p:cNvSpPr>
          <p:nvPr>
            <p:ph type="sldNum" sz="quarter" idx="15"/>
          </p:nvPr>
        </p:nvSpPr>
        <p:spPr/>
        <p:txBody>
          <a:bodyPr rtlCol="0"/>
          <a:lstStyle/>
          <a:p>
            <a:fld id="{05D3DA0F-E2C4-384D-B6B3-9913F644332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115196-1C6F-4784-83AC-30756D8F10B3}" type="datetimeFigureOut">
              <a:rPr lang="en-US" smtClean="0"/>
              <a:t>10/11/2019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3E4AAA4-6363-4581-962D-1ACCC2D600C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4E693A-D684-804B-96C8-81D4BB86D942}"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3DA0F-E2C4-384D-B6B3-9913F644332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4E693A-D684-804B-96C8-81D4BB86D942}"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3DA0F-E2C4-384D-B6B3-9913F644332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4E693A-D684-804B-96C8-81D4BB86D942}" type="datetimeFigureOut">
              <a:rPr lang="en-US" smtClean="0"/>
              <a:t>10/11/2019</a:t>
            </a:fld>
            <a:endParaRPr lang="en-US"/>
          </a:p>
        </p:txBody>
      </p:sp>
      <p:sp>
        <p:nvSpPr>
          <p:cNvPr id="7" name="Slide Number Placeholder 6"/>
          <p:cNvSpPr>
            <a:spLocks noGrp="1"/>
          </p:cNvSpPr>
          <p:nvPr>
            <p:ph type="sldNum" sz="quarter" idx="11"/>
          </p:nvPr>
        </p:nvSpPr>
        <p:spPr/>
        <p:txBody>
          <a:bodyPr rtlCol="0"/>
          <a:lstStyle/>
          <a:p>
            <a:fld id="{05D3DA0F-E2C4-384D-B6B3-9913F644332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E693A-D684-804B-96C8-81D4BB86D942}"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3DA0F-E2C4-384D-B6B3-9913F64433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4E693A-D684-804B-96C8-81D4BB86D942}" type="datetimeFigureOut">
              <a:rPr lang="en-US" smtClean="0"/>
              <a:t>10/11/2019</a:t>
            </a:fld>
            <a:endParaRPr lang="en-US"/>
          </a:p>
        </p:txBody>
      </p:sp>
      <p:sp>
        <p:nvSpPr>
          <p:cNvPr id="22" name="Slide Number Placeholder 21"/>
          <p:cNvSpPr>
            <a:spLocks noGrp="1"/>
          </p:cNvSpPr>
          <p:nvPr>
            <p:ph type="sldNum" sz="quarter" idx="15"/>
          </p:nvPr>
        </p:nvSpPr>
        <p:spPr/>
        <p:txBody>
          <a:bodyPr rtlCol="0"/>
          <a:lstStyle/>
          <a:p>
            <a:fld id="{05D3DA0F-E2C4-384D-B6B3-9913F644332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4E693A-D684-804B-96C8-81D4BB86D942}" type="datetimeFigureOut">
              <a:rPr lang="en-US" smtClean="0"/>
              <a:t>10/11/2019</a:t>
            </a:fld>
            <a:endParaRPr lang="en-US"/>
          </a:p>
        </p:txBody>
      </p:sp>
      <p:sp>
        <p:nvSpPr>
          <p:cNvPr id="18" name="Slide Number Placeholder 17"/>
          <p:cNvSpPr>
            <a:spLocks noGrp="1"/>
          </p:cNvSpPr>
          <p:nvPr>
            <p:ph type="sldNum" sz="quarter" idx="11"/>
          </p:nvPr>
        </p:nvSpPr>
        <p:spPr/>
        <p:txBody>
          <a:bodyPr rtlCol="0"/>
          <a:lstStyle/>
          <a:p>
            <a:fld id="{05D3DA0F-E2C4-384D-B6B3-9913F644332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4E693A-D684-804B-96C8-81D4BB86D942}" type="datetimeFigureOut">
              <a:rPr lang="en-US" smtClean="0"/>
              <a:t>10/11/2019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D3DA0F-E2C4-384D-B6B3-9913F64433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hyperlink" Target="http://inspirehep.net/record/1294255/files/epjconf_icnfp2013_00017.pdf"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d.fnal.gov/projects/scientists/dans.html"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home.cern/students-educators/updates/2014/01/cern-connects-icecube-bring-science-schools" TargetMode="External"/><Relationship Id="rId7" Type="http://schemas.openxmlformats.org/officeDocument/2006/relationships/image" Target="../media/image57.png"/><Relationship Id="rId2" Type="http://schemas.openxmlformats.org/officeDocument/2006/relationships/hyperlink" Target="https://zenodo.org/record/3405912#.XaD3ASjVLZ4"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www.youtube.com/watch?v=TJQAfJwVGy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portal.opendiscoveryspace.eu/en/community/frontiers-community-italy-855296" TargetMode="External"/><Relationship Id="rId7" Type="http://schemas.openxmlformats.org/officeDocument/2006/relationships/hyperlink" Target="https://portal.opendiscoveryspace.eu/en/community/frontiers-community-france-855299" TargetMode="External"/><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hyperlink" Target="https://portal.opendiscoveryspace.eu/en/community/frontiers-community-portugal-855297" TargetMode="External"/><Relationship Id="rId5" Type="http://schemas.openxmlformats.org/officeDocument/2006/relationships/hyperlink" Target="https://portal.opendiscoveryspace.eu/en/community/frontiers-community-ireland-855298" TargetMode="External"/><Relationship Id="rId4" Type="http://schemas.openxmlformats.org/officeDocument/2006/relationships/hyperlink" Target="https://portal.opendiscoveryspace.eu/en/community/frontiers-community-greece-855295" TargetMode="External"/><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ortal.opendiscoveryspace.eu/en/community/i-koinotita-toy-frontiers-stin-ellada-855295" TargetMode="External"/><Relationship Id="rId2" Type="http://schemas.openxmlformats.org/officeDocument/2006/relationships/hyperlink" Target="http://www.frontiers-project.eu/" TargetMode="External"/><Relationship Id="rId1" Type="http://schemas.openxmlformats.org/officeDocument/2006/relationships/slideLayout" Target="../slideLayouts/slideLayout2.xml"/><Relationship Id="rId5" Type="http://schemas.openxmlformats.org/officeDocument/2006/relationships/hyperlink" Target="mailto:echaniot@ea.gr" TargetMode="External"/><Relationship Id="rId4" Type="http://schemas.openxmlformats.org/officeDocument/2006/relationships/hyperlink" Target="https://www.facebook.com/frontiers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rxiv.org/ftp/arxiv/papers/1801/1801.08830.pdf"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67744" y="1844824"/>
            <a:ext cx="6876256" cy="1894362"/>
          </a:xfrm>
        </p:spPr>
        <p:txBody>
          <a:bodyPr/>
          <a:lstStyle/>
          <a:p>
            <a:r>
              <a:rPr lang="el-GR" dirty="0" smtClean="0"/>
              <a:t>Φερνοντασ την ερευνα αιχμησ στη φυσικη στην σχολικη ταξη</a:t>
            </a:r>
            <a:endParaRPr lang="el-GR" dirty="0"/>
          </a:p>
        </p:txBody>
      </p:sp>
      <p:sp>
        <p:nvSpPr>
          <p:cNvPr id="3" name="Υπότιτλος 2"/>
          <p:cNvSpPr>
            <a:spLocks noGrp="1"/>
          </p:cNvSpPr>
          <p:nvPr>
            <p:ph type="subTitle" idx="1"/>
          </p:nvPr>
        </p:nvSpPr>
        <p:spPr>
          <a:xfrm>
            <a:off x="2267744" y="4005064"/>
            <a:ext cx="6172200" cy="1371600"/>
          </a:xfrm>
        </p:spPr>
        <p:txBody>
          <a:bodyPr/>
          <a:lstStyle/>
          <a:p>
            <a:pPr algn="ctr"/>
            <a:r>
              <a:rPr lang="el-GR" dirty="0" smtClean="0"/>
              <a:t>Ε. Χανιωτάκης, </a:t>
            </a:r>
            <a:br>
              <a:rPr lang="el-GR" dirty="0" smtClean="0"/>
            </a:br>
            <a:r>
              <a:rPr lang="el-GR" dirty="0" smtClean="0"/>
              <a:t>Φυσικός</a:t>
            </a:r>
            <a:br>
              <a:rPr lang="el-GR" dirty="0" smtClean="0"/>
            </a:br>
            <a:r>
              <a:rPr lang="el-GR" dirty="0" smtClean="0"/>
              <a:t>Τμήμα Έρευνας και Ανάπτυξης,</a:t>
            </a:r>
            <a:br>
              <a:rPr lang="el-GR" dirty="0" smtClean="0"/>
            </a:br>
            <a:r>
              <a:rPr lang="el-GR" dirty="0" smtClean="0"/>
              <a:t>Ελληνογερμανική Αγωγή</a:t>
            </a:r>
            <a:endParaRPr lang="el-GR" dirty="0"/>
          </a:p>
        </p:txBody>
      </p:sp>
      <p:sp>
        <p:nvSpPr>
          <p:cNvPr id="7" name="Footer Placeholder 6"/>
          <p:cNvSpPr>
            <a:spLocks noGrp="1"/>
          </p:cNvSpPr>
          <p:nvPr>
            <p:ph type="ftr" sz="quarter" idx="11"/>
          </p:nvPr>
        </p:nvSpPr>
        <p:spPr>
          <a:xfrm>
            <a:off x="1733106" y="6266308"/>
            <a:ext cx="5688420" cy="384048"/>
          </a:xfrm>
        </p:spPr>
        <p:txBody>
          <a:bodyPr/>
          <a:lstStyle/>
          <a:p>
            <a:pPr algn="ctr"/>
            <a:r>
              <a:rPr lang="el-GR" dirty="0" smtClean="0"/>
              <a:t>                                Εργαστήριο Επιμόρφωσης Εκπαιδευτικών: </a:t>
            </a:r>
            <a:br>
              <a:rPr lang="el-GR" dirty="0" smtClean="0"/>
            </a:br>
            <a:r>
              <a:rPr lang="el-GR" dirty="0" smtClean="0"/>
              <a:t>«</a:t>
            </a:r>
            <a:r>
              <a:rPr lang="en-US" dirty="0" smtClean="0"/>
              <a:t>FRONTIERS: </a:t>
            </a:r>
            <a:r>
              <a:rPr lang="el-GR" dirty="0" smtClean="0"/>
              <a:t>Φέρνοντας την έρευνα αιχμής στη Φυσική στην Σχολική Τάξη»</a:t>
            </a:r>
            <a:br>
              <a:rPr lang="el-GR" dirty="0" smtClean="0"/>
            </a:br>
            <a:r>
              <a:rPr lang="el-GR" dirty="0" smtClean="0"/>
              <a:t>Ελληνογερμανική Αγωγή, 12 Οκτωβρίου 2019</a:t>
            </a: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2278" y="6251113"/>
            <a:ext cx="1397705" cy="399243"/>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072" y="1844824"/>
            <a:ext cx="4831612" cy="85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Αποτέλεσμα εικόνας για ellinogermaniki agog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6631" y="206746"/>
            <a:ext cx="911973" cy="7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57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74" y="993317"/>
            <a:ext cx="7945594" cy="490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3"/>
          <a:stretch>
            <a:fillRect/>
          </a:stretch>
        </p:blipFill>
        <p:spPr>
          <a:xfrm>
            <a:off x="1464092" y="6119743"/>
            <a:ext cx="952289" cy="653905"/>
          </a:xfrm>
          <a:prstGeom prst="rect">
            <a:avLst/>
          </a:prstGeom>
        </p:spPr>
      </p:pic>
      <p:pic>
        <p:nvPicPr>
          <p:cNvPr id="6" name="Picture 5"/>
          <p:cNvPicPr>
            <a:picLocks noChangeAspect="1"/>
          </p:cNvPicPr>
          <p:nvPr/>
        </p:nvPicPr>
        <p:blipFill>
          <a:blip r:embed="rId4"/>
          <a:stretch>
            <a:fillRect/>
          </a:stretch>
        </p:blipFill>
        <p:spPr>
          <a:xfrm>
            <a:off x="335096" y="6119744"/>
            <a:ext cx="987825" cy="653905"/>
          </a:xfrm>
          <a:prstGeom prst="rect">
            <a:avLst/>
          </a:prstGeom>
        </p:spPr>
      </p:pic>
      <p:sp>
        <p:nvSpPr>
          <p:cNvPr id="8" name="Rectangle 7"/>
          <p:cNvSpPr/>
          <p:nvPr/>
        </p:nvSpPr>
        <p:spPr>
          <a:xfrm>
            <a:off x="201265" y="380291"/>
            <a:ext cx="7485321" cy="369332"/>
          </a:xfrm>
          <a:prstGeom prst="rect">
            <a:avLst/>
          </a:prstGeom>
        </p:spPr>
        <p:txBody>
          <a:bodyPr wrap="square">
            <a:spAutoFit/>
          </a:bodyPr>
          <a:lstStyle/>
          <a:p>
            <a:r>
              <a:rPr lang="en-US" dirty="0">
                <a:hlinkClick r:id="rId5"/>
              </a:rPr>
              <a:t>http://</a:t>
            </a:r>
            <a:r>
              <a:rPr lang="en-US" dirty="0" smtClean="0">
                <a:hlinkClick r:id="rId5"/>
              </a:rPr>
              <a:t>inspirehep.net/record/1294255/files/epjconf_icnfp2013_00017.pdf</a:t>
            </a:r>
            <a:r>
              <a:rPr lang="en-US" dirty="0" smtClean="0"/>
              <a:t> </a:t>
            </a:r>
            <a:endParaRPr lang="el-GR" dirty="0"/>
          </a:p>
        </p:txBody>
      </p:sp>
    </p:spTree>
    <p:extLst>
      <p:ext uri="{BB962C8B-B14F-4D97-AF65-F5344CB8AC3E}">
        <p14:creationId xmlns:p14="http://schemas.microsoft.com/office/powerpoint/2010/main" val="3514565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2400" dirty="0" smtClean="0"/>
              <a:t>Και δυνατοτητα να αλλαξουν την εικονα τησ επιστημησ και του επιστημονα για τουσ μαθητεσ..</a:t>
            </a:r>
            <a:endParaRPr lang="el-GR" sz="2400" dirty="0"/>
          </a:p>
        </p:txBody>
      </p:sp>
      <p:sp>
        <p:nvSpPr>
          <p:cNvPr id="4" name="Title 1"/>
          <p:cNvSpPr txBox="1">
            <a:spLocks/>
          </p:cNvSpPr>
          <p:nvPr/>
        </p:nvSpPr>
        <p:spPr>
          <a:xfrm>
            <a:off x="701748" y="1837623"/>
            <a:ext cx="77724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l-GR" dirty="0" smtClean="0">
                <a:hlinkClick r:id="rId2"/>
              </a:rPr>
              <a:t>πωσ μοιαζει ενασ επιστήμονασ;</a:t>
            </a:r>
            <a:r>
              <a:rPr lang="el-GR" dirty="0" smtClean="0"/>
              <a:t/>
            </a:r>
            <a:br>
              <a:rPr lang="el-GR" dirty="0" smtClean="0"/>
            </a:br>
            <a:endParaRPr lang="el-GR" dirty="0"/>
          </a:p>
        </p:txBody>
      </p:sp>
      <p:sp>
        <p:nvSpPr>
          <p:cNvPr id="5" name="Content Placeholder 4"/>
          <p:cNvSpPr>
            <a:spLocks noGrp="1"/>
          </p:cNvSpPr>
          <p:nvPr>
            <p:ph sz="quarter" idx="1"/>
          </p:nvPr>
        </p:nvSpPr>
        <p:spPr>
          <a:xfrm>
            <a:off x="814532" y="2575098"/>
            <a:ext cx="7772400" cy="4572000"/>
          </a:xfrm>
        </p:spPr>
        <p:txBody>
          <a:bodyPr/>
          <a:lstStyle/>
          <a:p>
            <a:pPr algn="ctr"/>
            <a:endParaRPr lang="el-GR" dirty="0" smtClean="0"/>
          </a:p>
          <a:p>
            <a:pPr marL="0" indent="0" algn="ctr">
              <a:buNone/>
            </a:pPr>
            <a:r>
              <a:rPr lang="el-GR" dirty="0" smtClean="0"/>
              <a:t>Απαντήσεις μαθητών πριν και μετά την επίσκεψή τους στο εργαστήριο Φυσικής Υψηλών Ενεργειών </a:t>
            </a:r>
            <a:r>
              <a:rPr lang="en-US" dirty="0" err="1" smtClean="0"/>
              <a:t>Fermilab</a:t>
            </a:r>
            <a:r>
              <a:rPr lang="en-US" dirty="0" smtClean="0"/>
              <a:t> </a:t>
            </a:r>
            <a:r>
              <a:rPr lang="el-GR" dirty="0" smtClean="0"/>
              <a:t>στις ΗΠΑ.</a:t>
            </a:r>
            <a:br>
              <a:rPr lang="el-GR" dirty="0" smtClean="0"/>
            </a:br>
            <a:endParaRPr lang="el-GR" dirty="0" smtClean="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936" y="147048"/>
            <a:ext cx="7353555" cy="549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330" y="2172909"/>
            <a:ext cx="2997075" cy="27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029" y="1973233"/>
            <a:ext cx="2340042" cy="317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Αλλα και δυνατοτητα να τουσ κεντρισει το ενδιαφερον για τισ επιστημονικεσ καριερεσ</a:t>
            </a:r>
            <a:endParaRPr lang="el-GR" dirty="0"/>
          </a:p>
        </p:txBody>
      </p:sp>
      <p:sp>
        <p:nvSpPr>
          <p:cNvPr id="3" name="Content Placeholder 2"/>
          <p:cNvSpPr>
            <a:spLocks noGrp="1"/>
          </p:cNvSpPr>
          <p:nvPr>
            <p:ph sz="quarter" idx="1"/>
          </p:nvPr>
        </p:nvSpPr>
        <p:spPr>
          <a:xfrm>
            <a:off x="4827180" y="1600200"/>
            <a:ext cx="3097619" cy="4873752"/>
          </a:xfrm>
        </p:spPr>
        <p:txBody>
          <a:bodyPr>
            <a:normAutofit lnSpcReduction="10000"/>
          </a:bodyPr>
          <a:lstStyle/>
          <a:p>
            <a:r>
              <a:rPr lang="el-GR" sz="2000" dirty="0" smtClean="0"/>
              <a:t>Έρευνα που διενεργήθηκε σε περισσότερους απο 2000 πρωτοετείς φοιτητές Φυσικής την δεκαετία του ‘80 αναφορικά με το ποιος κέντρισε το ενδιαφέρον τους στη Φυσική</a:t>
            </a:r>
            <a:br>
              <a:rPr lang="el-GR" sz="2000" dirty="0" smtClean="0"/>
            </a:br>
            <a:r>
              <a:rPr lang="el-GR" sz="2000" dirty="0" smtClean="0"/>
              <a:t/>
            </a:r>
            <a:br>
              <a:rPr lang="el-GR" sz="2000" dirty="0" smtClean="0"/>
            </a:br>
            <a:r>
              <a:rPr lang="en-US" sz="1700" i="1" u="sng" dirty="0" err="1"/>
              <a:t>Kalmus</a:t>
            </a:r>
            <a:r>
              <a:rPr lang="en-US" sz="1700" i="1" u="sng" dirty="0"/>
              <a:t>, P. I. P. (1985). What attracts students towards physics? Physics Bulletin, 36(4), 168–170. doi:10.1088/0031-9112/36/4/029 </a:t>
            </a:r>
            <a:endParaRPr lang="el-GR" sz="1700" i="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6"/>
            <a:ext cx="3986212"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50874" y="1600200"/>
            <a:ext cx="1403498" cy="877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1509822" y="2461437"/>
            <a:ext cx="1066799" cy="818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754372" y="1765005"/>
            <a:ext cx="2823209" cy="369332"/>
          </a:xfrm>
          <a:prstGeom prst="rect">
            <a:avLst/>
          </a:prstGeom>
          <a:noFill/>
        </p:spPr>
        <p:txBody>
          <a:bodyPr wrap="none" rtlCol="0">
            <a:spAutoFit/>
          </a:bodyPr>
          <a:lstStyle/>
          <a:p>
            <a:r>
              <a:rPr lang="el-GR" dirty="0" smtClean="0">
                <a:solidFill>
                  <a:schemeClr val="accent1">
                    <a:lumMod val="75000"/>
                  </a:schemeClr>
                </a:solidFill>
              </a:rPr>
              <a:t>Η επίδραση του σχολείου</a:t>
            </a:r>
            <a:endParaRPr lang="el-GR" dirty="0">
              <a:solidFill>
                <a:schemeClr val="accent1">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93" y="522435"/>
            <a:ext cx="8808976" cy="584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57200" y="744279"/>
            <a:ext cx="882503"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1027815" y="2149733"/>
            <a:ext cx="623775" cy="6234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1371601" y="2773141"/>
            <a:ext cx="623775" cy="6234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6209414" y="882502"/>
            <a:ext cx="2254102" cy="180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6209414" y="1330804"/>
            <a:ext cx="2254102" cy="903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6209414" y="1421181"/>
            <a:ext cx="2254102" cy="152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4443412" y="2984003"/>
            <a:ext cx="4171335" cy="923330"/>
          </a:xfrm>
          <a:prstGeom prst="rect">
            <a:avLst/>
          </a:prstGeom>
          <a:noFill/>
        </p:spPr>
        <p:txBody>
          <a:bodyPr wrap="none" rtlCol="0">
            <a:spAutoFit/>
          </a:bodyPr>
          <a:lstStyle/>
          <a:p>
            <a:r>
              <a:rPr lang="el-GR" dirty="0" smtClean="0"/>
              <a:t>Σχετικότητα, Βαρύτητα, Αστροφυσική</a:t>
            </a:r>
            <a:br>
              <a:rPr lang="el-GR" dirty="0" smtClean="0"/>
            </a:br>
            <a:r>
              <a:rPr lang="el-GR" dirty="0" smtClean="0"/>
              <a:t>Στοιχειώδη Σωμάτια στις πρώτες </a:t>
            </a:r>
            <a:br>
              <a:rPr lang="el-GR" dirty="0" smtClean="0"/>
            </a:br>
            <a:r>
              <a:rPr lang="el-GR" dirty="0" smtClean="0"/>
              <a:t>προτιμήσεις των μαθητών.</a:t>
            </a:r>
            <a:endParaRPr lang="el-GR" dirty="0"/>
          </a:p>
        </p:txBody>
      </p:sp>
    </p:spTree>
    <p:extLst>
      <p:ext uri="{BB962C8B-B14F-4D97-AF65-F5344CB8AC3E}">
        <p14:creationId xmlns:p14="http://schemas.microsoft.com/office/powerpoint/2010/main" val="30433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additive="base">
                                        <p:cTn id="45" dur="500" fill="hold"/>
                                        <p:tgtEl>
                                          <p:spTgt spid="1027"/>
                                        </p:tgtEl>
                                        <p:attrNameLst>
                                          <p:attrName>ppt_x</p:attrName>
                                        </p:attrNameLst>
                                      </p:cBhvr>
                                      <p:tavLst>
                                        <p:tav tm="0">
                                          <p:val>
                                            <p:strVal val="#ppt_x"/>
                                          </p:val>
                                        </p:tav>
                                        <p:tav tm="100000">
                                          <p:val>
                                            <p:strVal val="#ppt_x"/>
                                          </p:val>
                                        </p:tav>
                                      </p:tavLst>
                                    </p:anim>
                                    <p:anim calcmode="lin" valueType="num">
                                      <p:cBhvr additive="base">
                                        <p:cTn id="4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7" grpId="0" animBg="1"/>
      <p:bldP spid="10" grpId="0" animBg="1"/>
      <p:bldP spid="11" grpId="0" animBg="1"/>
      <p:bldP spid="8" grpId="0" animBg="1"/>
      <p:bldP spid="13" grpId="0" animBg="1"/>
      <p:bldP spid="14"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7514"/>
          </a:xfrm>
        </p:spPr>
        <p:txBody>
          <a:bodyPr/>
          <a:lstStyle/>
          <a:p>
            <a:r>
              <a:rPr lang="el-GR" dirty="0" smtClean="0"/>
              <a:t>Ανατροφοδοτηση εκπαιδευτικων</a:t>
            </a:r>
            <a:endParaRPr lang="en-US" dirty="0"/>
          </a:p>
        </p:txBody>
      </p:sp>
      <p:sp>
        <p:nvSpPr>
          <p:cNvPr id="8" name="TextBox 7"/>
          <p:cNvSpPr txBox="1"/>
          <p:nvPr/>
        </p:nvSpPr>
        <p:spPr>
          <a:xfrm>
            <a:off x="1322921" y="1234723"/>
            <a:ext cx="5767926" cy="646331"/>
          </a:xfrm>
          <a:prstGeom prst="rect">
            <a:avLst/>
          </a:prstGeom>
          <a:noFill/>
        </p:spPr>
        <p:txBody>
          <a:bodyPr wrap="none" rtlCol="0">
            <a:spAutoFit/>
          </a:bodyPr>
          <a:lstStyle/>
          <a:p>
            <a:pPr algn="ctr"/>
            <a:r>
              <a:rPr lang="el-GR" dirty="0" smtClean="0"/>
              <a:t>Ανατροφοδότηση εκπαιδευτικων που συμμετείχαν σε </a:t>
            </a:r>
            <a:br>
              <a:rPr lang="el-GR" dirty="0" smtClean="0"/>
            </a:br>
            <a:r>
              <a:rPr lang="en-US" dirty="0" smtClean="0"/>
              <a:t>Masterclasses </a:t>
            </a:r>
            <a:r>
              <a:rPr lang="el-GR" dirty="0" smtClean="0"/>
              <a:t>στη Βραζιλία</a:t>
            </a:r>
            <a:endParaRPr lang="el-GR"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59" y="2047645"/>
            <a:ext cx="8162925" cy="4152900"/>
          </a:xfrm>
          <a:prstGeom prst="rect">
            <a:avLst/>
          </a:prstGeom>
          <a:solidFill>
            <a:schemeClr val="tx2"/>
          </a:solidFill>
          <a:ln>
            <a:noFill/>
          </a:ln>
          <a:effec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21" y="1234723"/>
            <a:ext cx="83820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5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32"/>
            <a:ext cx="7467600" cy="1143000"/>
          </a:xfrm>
        </p:spPr>
        <p:txBody>
          <a:bodyPr/>
          <a:lstStyle/>
          <a:p>
            <a:r>
              <a:rPr lang="el-GR" dirty="0" smtClean="0"/>
              <a:t>Προκλησεισ και βασικα προβληματα</a:t>
            </a:r>
            <a:endParaRPr lang="el-GR" dirty="0"/>
          </a:p>
        </p:txBody>
      </p:sp>
      <p:sp>
        <p:nvSpPr>
          <p:cNvPr id="3" name="Content Placeholder 2"/>
          <p:cNvSpPr>
            <a:spLocks noGrp="1"/>
          </p:cNvSpPr>
          <p:nvPr>
            <p:ph sz="quarter" idx="1"/>
          </p:nvPr>
        </p:nvSpPr>
        <p:spPr>
          <a:xfrm>
            <a:off x="637954" y="1027741"/>
            <a:ext cx="7467600" cy="4873752"/>
          </a:xfrm>
        </p:spPr>
        <p:txBody>
          <a:bodyPr>
            <a:noAutofit/>
          </a:bodyPr>
          <a:lstStyle/>
          <a:p>
            <a:pPr marL="0" indent="0">
              <a:buNone/>
            </a:pPr>
            <a:endParaRPr lang="el-GR" sz="1600" dirty="0" smtClean="0"/>
          </a:p>
          <a:p>
            <a:r>
              <a:rPr lang="el-GR" sz="1600" dirty="0" smtClean="0"/>
              <a:t>Έλλειψη οργανωμένου εκπαιδευτικού υλικού που εισάγει τη σύγχρονη Φυσική στην τάξη με τρόπο κατανοητό και σαφή.</a:t>
            </a:r>
            <a:br>
              <a:rPr lang="el-GR" sz="1600" dirty="0" smtClean="0"/>
            </a:br>
            <a:endParaRPr lang="el-GR" sz="1600" dirty="0" smtClean="0"/>
          </a:p>
          <a:p>
            <a:r>
              <a:rPr lang="el-GR" sz="1600" dirty="0" smtClean="0"/>
              <a:t>Ελλιπής επιμόρφωση εκπαιδευτικών στα σύγχρονα ζητήματα της Φυσικής.</a:t>
            </a:r>
            <a:br>
              <a:rPr lang="el-GR" sz="1600" dirty="0" smtClean="0"/>
            </a:br>
            <a:endParaRPr lang="el-GR" sz="1600" dirty="0" smtClean="0"/>
          </a:p>
          <a:p>
            <a:r>
              <a:rPr lang="el-GR" sz="1600" dirty="0" smtClean="0"/>
              <a:t>Έλλειψη παιδαγωγικού πλαισίου και μεθοδολογίας για την εισαγωγή αυτών των ζητημάτων στη σχολική τάξη.</a:t>
            </a:r>
            <a:br>
              <a:rPr lang="el-GR" sz="1600" dirty="0" smtClean="0"/>
            </a:br>
            <a:endParaRPr lang="el-GR" sz="1600" dirty="0" smtClean="0"/>
          </a:p>
          <a:p>
            <a:r>
              <a:rPr lang="el-GR" sz="1600" dirty="0" smtClean="0"/>
              <a:t>Έλλειψη ανατροφοδότησης και συστηματικής επικοινωνίας μεταξύ εκπαιδευτικών – ερευνητών αλλά και εκπαιδευτικών με πάθος για τη σύγχρονη Φυσική μεταξύ τους.</a:t>
            </a:r>
            <a:br>
              <a:rPr lang="el-GR" sz="1600" dirty="0" smtClean="0"/>
            </a:br>
            <a:endParaRPr lang="el-GR" sz="1600" dirty="0" smtClean="0"/>
          </a:p>
          <a:p>
            <a:r>
              <a:rPr lang="el-GR" sz="1600" dirty="0"/>
              <a:t>Έλλειψη χρόνου και πίεση αναλυτικών προγραμμάτων για έγκαιρη διδασκαλία της ύλης και προετοιμασία για εξετάσεις.</a:t>
            </a:r>
            <a:br>
              <a:rPr lang="el-GR" sz="1600" dirty="0"/>
            </a:br>
            <a:endParaRPr lang="el-GR" sz="1600" dirty="0"/>
          </a:p>
          <a:p>
            <a:r>
              <a:rPr lang="el-GR" sz="1600" dirty="0" smtClean="0"/>
              <a:t>Ελάχιστη υποστήριξη </a:t>
            </a:r>
            <a:r>
              <a:rPr lang="el-GR" sz="1600" dirty="0"/>
              <a:t>απο την πολιτεία.</a:t>
            </a:r>
            <a:r>
              <a:rPr lang="el-GR" sz="1600" dirty="0" smtClean="0"/>
              <a:t/>
            </a:r>
            <a:br>
              <a:rPr lang="el-GR" sz="1600" dirty="0" smtClean="0"/>
            </a:br>
            <a:endParaRPr lang="el-GR" sz="1600" dirty="0" smtClean="0"/>
          </a:p>
          <a:p>
            <a:pPr marL="0" indent="0">
              <a:buNone/>
            </a:pPr>
            <a:r>
              <a:rPr lang="el-GR" sz="1600" dirty="0" smtClean="0"/>
              <a:t/>
            </a:r>
            <a:br>
              <a:rPr lang="el-GR" sz="1600" dirty="0" smtClean="0"/>
            </a:br>
            <a:endParaRPr lang="el-GR" sz="1600" dirty="0" smtClean="0"/>
          </a:p>
          <a:p>
            <a:pPr marL="0" indent="0">
              <a:buNone/>
            </a:pPr>
            <a:r>
              <a:rPr lang="el-GR" sz="1600" dirty="0" smtClean="0"/>
              <a:t> </a:t>
            </a:r>
            <a:endParaRPr lang="el-GR" sz="1600" dirty="0"/>
          </a:p>
        </p:txBody>
      </p:sp>
    </p:spTree>
    <p:extLst>
      <p:ext uri="{BB962C8B-B14F-4D97-AF65-F5344CB8AC3E}">
        <p14:creationId xmlns:p14="http://schemas.microsoft.com/office/powerpoint/2010/main" val="2135293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39"/>
            <a:ext cx="7467600" cy="1143000"/>
          </a:xfrm>
        </p:spPr>
        <p:txBody>
          <a:bodyPr/>
          <a:lstStyle/>
          <a:p>
            <a:r>
              <a:rPr lang="el-GR" dirty="0" smtClean="0"/>
              <a:t>Ο ρολοσ του</a:t>
            </a:r>
            <a:endParaRPr lang="en-US" dirty="0"/>
          </a:p>
        </p:txBody>
      </p:sp>
      <p:sp>
        <p:nvSpPr>
          <p:cNvPr id="3" name="Content Placeholder 2"/>
          <p:cNvSpPr>
            <a:spLocks noGrp="1"/>
          </p:cNvSpPr>
          <p:nvPr>
            <p:ph sz="quarter" idx="1"/>
          </p:nvPr>
        </p:nvSpPr>
        <p:spPr/>
        <p:txBody>
          <a:bodyPr>
            <a:normAutofit/>
          </a:bodyPr>
          <a:lstStyle/>
          <a:p>
            <a:r>
              <a:rPr lang="en-US" dirty="0" smtClean="0"/>
              <a:t>To </a:t>
            </a:r>
            <a:r>
              <a:rPr lang="en-US" dirty="0" smtClean="0"/>
              <a:t>FRONTIERS </a:t>
            </a:r>
            <a:r>
              <a:rPr lang="el-GR" dirty="0" smtClean="0"/>
              <a:t>είναι ένα πρόγραμαμμα χρηματοδοτούμενο απο το πρόγραμμα </a:t>
            </a:r>
            <a:r>
              <a:rPr lang="en-US" dirty="0" smtClean="0"/>
              <a:t>Erasmus+ </a:t>
            </a:r>
            <a:r>
              <a:rPr lang="el-GR" dirty="0" smtClean="0"/>
              <a:t>της Ευρωπαϊκής Ένωσης με διάρκεια απο το 2018-2021.</a:t>
            </a:r>
            <a:br>
              <a:rPr lang="el-GR" dirty="0" smtClean="0"/>
            </a:br>
            <a:endParaRPr lang="el-GR" dirty="0" smtClean="0"/>
          </a:p>
          <a:p>
            <a:r>
              <a:rPr lang="el-GR" b="1" dirty="0" smtClean="0">
                <a:solidFill>
                  <a:srgbClr val="00B050"/>
                </a:solidFill>
              </a:rPr>
              <a:t>Έχει σαν στόχο να </a:t>
            </a:r>
            <a:r>
              <a:rPr lang="el-GR" b="1" dirty="0">
                <a:solidFill>
                  <a:srgbClr val="00B050"/>
                </a:solidFill>
              </a:rPr>
              <a:t>απαντήσει </a:t>
            </a:r>
            <a:r>
              <a:rPr lang="el-GR" b="1" dirty="0" smtClean="0">
                <a:solidFill>
                  <a:srgbClr val="00B050"/>
                </a:solidFill>
              </a:rPr>
              <a:t>στις προκλήσεις της εισαγωγής της έρευνας αιχμής στη Φυσική στην σχολική τάξη.</a:t>
            </a:r>
            <a:r>
              <a:rPr lang="el-GR" dirty="0" smtClean="0"/>
              <a:t/>
            </a:r>
            <a:br>
              <a:rPr lang="el-GR" dirty="0" smtClean="0"/>
            </a:br>
            <a:endParaRPr lang="en-US" dirty="0" smtClean="0"/>
          </a:p>
        </p:txBody>
      </p:sp>
      <p:pic>
        <p:nvPicPr>
          <p:cNvPr id="8"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6948" y="569540"/>
            <a:ext cx="2556290" cy="892361"/>
          </a:xfrm>
          <a:prstGeom prst="rect">
            <a:avLst/>
          </a:prstGeom>
        </p:spPr>
      </p:pic>
    </p:spTree>
    <p:extLst>
      <p:ext uri="{BB962C8B-B14F-4D97-AF65-F5344CB8AC3E}">
        <p14:creationId xmlns:p14="http://schemas.microsoft.com/office/powerpoint/2010/main" val="36042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61" y="2539373"/>
            <a:ext cx="7467600" cy="1143000"/>
          </a:xfrm>
        </p:spPr>
        <p:txBody>
          <a:bodyPr/>
          <a:lstStyle/>
          <a:p>
            <a:pPr algn="ctr"/>
            <a:r>
              <a:rPr lang="el-GR" dirty="0" smtClean="0"/>
              <a:t>ΠΩΣ;</a:t>
            </a:r>
            <a:endParaRPr lang="el-GR" dirty="0"/>
          </a:p>
        </p:txBody>
      </p:sp>
    </p:spTree>
    <p:extLst>
      <p:ext uri="{BB962C8B-B14F-4D97-AF65-F5344CB8AC3E}">
        <p14:creationId xmlns:p14="http://schemas.microsoft.com/office/powerpoint/2010/main" val="2683336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ogo fronti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696" y="3027100"/>
            <a:ext cx="1308100" cy="1213766"/>
          </a:xfrm>
          <a:prstGeom prst="rect">
            <a:avLst/>
          </a:prstGeom>
        </p:spPr>
      </p:pic>
      <p:sp>
        <p:nvSpPr>
          <p:cNvPr id="2" name="Title 1"/>
          <p:cNvSpPr>
            <a:spLocks noGrp="1"/>
          </p:cNvSpPr>
          <p:nvPr>
            <p:ph type="title"/>
          </p:nvPr>
        </p:nvSpPr>
        <p:spPr>
          <a:xfrm>
            <a:off x="632107" y="412861"/>
            <a:ext cx="7467600" cy="841781"/>
          </a:xfrm>
        </p:spPr>
        <p:txBody>
          <a:bodyPr>
            <a:normAutofit fontScale="90000"/>
          </a:bodyPr>
          <a:lstStyle/>
          <a:p>
            <a:pPr algn="ctr"/>
            <a:r>
              <a:rPr lang="el-GR" dirty="0" smtClean="0"/>
              <a:t>Φερνοντασ μαζι ερευνητικουσ και εκπαιδευτικουσ φορεισ απο ολη την ευρωπη</a:t>
            </a:r>
            <a:endParaRPr lang="en-US" dirty="0"/>
          </a:p>
        </p:txBody>
      </p:sp>
      <p:sp>
        <p:nvSpPr>
          <p:cNvPr id="8" name="Oval 7"/>
          <p:cNvSpPr/>
          <p:nvPr/>
        </p:nvSpPr>
        <p:spPr>
          <a:xfrm>
            <a:off x="457200" y="1779182"/>
            <a:ext cx="5063596" cy="3494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Oval 8"/>
          <p:cNvSpPr/>
          <p:nvPr/>
        </p:nvSpPr>
        <p:spPr>
          <a:xfrm>
            <a:off x="4125433" y="1779182"/>
            <a:ext cx="4657060" cy="34945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0" name="TextBox 9"/>
          <p:cNvSpPr txBox="1"/>
          <p:nvPr/>
        </p:nvSpPr>
        <p:spPr>
          <a:xfrm>
            <a:off x="1773531" y="1405938"/>
            <a:ext cx="2592376" cy="369332"/>
          </a:xfrm>
          <a:prstGeom prst="rect">
            <a:avLst/>
          </a:prstGeom>
          <a:noFill/>
        </p:spPr>
        <p:txBody>
          <a:bodyPr wrap="none" rtlCol="0">
            <a:spAutoFit/>
          </a:bodyPr>
          <a:lstStyle/>
          <a:p>
            <a:r>
              <a:rPr lang="en-US" b="1" dirty="0" smtClean="0"/>
              <a:t>E</a:t>
            </a:r>
            <a:r>
              <a:rPr lang="el-GR" b="1" dirty="0" smtClean="0"/>
              <a:t>ρευνητικοί Φορείς</a:t>
            </a:r>
            <a:endParaRPr lang="el-GR" b="1" dirty="0"/>
          </a:p>
        </p:txBody>
      </p:sp>
      <p:sp>
        <p:nvSpPr>
          <p:cNvPr id="11" name="TextBox 10"/>
          <p:cNvSpPr txBox="1"/>
          <p:nvPr/>
        </p:nvSpPr>
        <p:spPr>
          <a:xfrm>
            <a:off x="5882951" y="1409850"/>
            <a:ext cx="2967479" cy="369332"/>
          </a:xfrm>
          <a:prstGeom prst="rect">
            <a:avLst/>
          </a:prstGeom>
          <a:noFill/>
        </p:spPr>
        <p:txBody>
          <a:bodyPr wrap="none" rtlCol="0">
            <a:spAutoFit/>
          </a:bodyPr>
          <a:lstStyle/>
          <a:p>
            <a:r>
              <a:rPr lang="el-GR" b="1" dirty="0" smtClean="0"/>
              <a:t>Εκπαιδευτικοί Φορείς </a:t>
            </a:r>
            <a:endParaRPr lang="el-GR" b="1" dirty="0"/>
          </a:p>
        </p:txBody>
      </p:sp>
      <p:sp>
        <p:nvSpPr>
          <p:cNvPr id="12" name="Oval 11"/>
          <p:cNvSpPr/>
          <p:nvPr/>
        </p:nvSpPr>
        <p:spPr>
          <a:xfrm>
            <a:off x="3244133" y="2254103"/>
            <a:ext cx="3967696" cy="3679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13" name="TextBox 12"/>
          <p:cNvSpPr txBox="1"/>
          <p:nvPr/>
        </p:nvSpPr>
        <p:spPr>
          <a:xfrm>
            <a:off x="3315639" y="6040028"/>
            <a:ext cx="3343681" cy="646331"/>
          </a:xfrm>
          <a:prstGeom prst="rect">
            <a:avLst/>
          </a:prstGeom>
          <a:noFill/>
        </p:spPr>
        <p:txBody>
          <a:bodyPr wrap="square" rtlCol="0">
            <a:spAutoFit/>
          </a:bodyPr>
          <a:lstStyle/>
          <a:p>
            <a:pPr algn="ctr"/>
            <a:r>
              <a:rPr lang="el-GR" b="1" dirty="0" smtClean="0"/>
              <a:t>Δίκτυα επιμόρφωσης εκπαιδευτικών</a:t>
            </a:r>
            <a:endParaRPr lang="el-GR" b="1" dirty="0"/>
          </a:p>
        </p:txBody>
      </p:sp>
      <p:pic>
        <p:nvPicPr>
          <p:cNvPr id="14" name="Picture 13"/>
          <p:cNvPicPr>
            <a:picLocks noChangeAspect="1"/>
          </p:cNvPicPr>
          <p:nvPr/>
        </p:nvPicPr>
        <p:blipFill>
          <a:blip r:embed="rId3"/>
          <a:stretch>
            <a:fillRect/>
          </a:stretch>
        </p:blipFill>
        <p:spPr>
          <a:xfrm>
            <a:off x="1509413" y="3209535"/>
            <a:ext cx="1527598" cy="316930"/>
          </a:xfrm>
          <a:prstGeom prst="rect">
            <a:avLst/>
          </a:prstGeom>
        </p:spPr>
      </p:pic>
      <p:pic>
        <p:nvPicPr>
          <p:cNvPr id="15" name="Picture 14"/>
          <p:cNvPicPr>
            <a:picLocks noChangeAspect="1"/>
          </p:cNvPicPr>
          <p:nvPr/>
        </p:nvPicPr>
        <p:blipFill>
          <a:blip r:embed="rId4"/>
          <a:stretch>
            <a:fillRect/>
          </a:stretch>
        </p:blipFill>
        <p:spPr>
          <a:xfrm>
            <a:off x="1288291" y="3812748"/>
            <a:ext cx="1748720" cy="562309"/>
          </a:xfrm>
          <a:prstGeom prst="rect">
            <a:avLst/>
          </a:prstGeom>
        </p:spPr>
      </p:pic>
      <p:pic>
        <p:nvPicPr>
          <p:cNvPr id="16" name="Picture 15"/>
          <p:cNvPicPr>
            <a:picLocks noChangeAspect="1"/>
          </p:cNvPicPr>
          <p:nvPr/>
        </p:nvPicPr>
        <p:blipFill>
          <a:blip r:embed="rId5"/>
          <a:stretch>
            <a:fillRect/>
          </a:stretch>
        </p:blipFill>
        <p:spPr>
          <a:xfrm>
            <a:off x="5435735" y="4385299"/>
            <a:ext cx="1549970" cy="406350"/>
          </a:xfrm>
          <a:prstGeom prst="rect">
            <a:avLst/>
          </a:prstGeom>
        </p:spPr>
      </p:pic>
      <p:pic>
        <p:nvPicPr>
          <p:cNvPr id="17" name="Picture 16"/>
          <p:cNvPicPr>
            <a:picLocks noChangeAspect="1"/>
          </p:cNvPicPr>
          <p:nvPr/>
        </p:nvPicPr>
        <p:blipFill>
          <a:blip r:embed="rId6"/>
          <a:stretch>
            <a:fillRect/>
          </a:stretch>
        </p:blipFill>
        <p:spPr>
          <a:xfrm>
            <a:off x="7155649" y="2959935"/>
            <a:ext cx="806709" cy="546315"/>
          </a:xfrm>
          <a:prstGeom prst="rect">
            <a:avLst/>
          </a:prstGeom>
        </p:spPr>
      </p:pic>
      <p:pic>
        <p:nvPicPr>
          <p:cNvPr id="18" name="Picture 17"/>
          <p:cNvPicPr>
            <a:picLocks noChangeAspect="1"/>
          </p:cNvPicPr>
          <p:nvPr/>
        </p:nvPicPr>
        <p:blipFill>
          <a:blip r:embed="rId7"/>
          <a:stretch>
            <a:fillRect/>
          </a:stretch>
        </p:blipFill>
        <p:spPr>
          <a:xfrm>
            <a:off x="1148316" y="2423547"/>
            <a:ext cx="2413592" cy="536388"/>
          </a:xfrm>
          <a:prstGeom prst="rect">
            <a:avLst/>
          </a:prstGeom>
        </p:spPr>
      </p:pic>
      <p:pic>
        <p:nvPicPr>
          <p:cNvPr id="19" name="Picture 18"/>
          <p:cNvPicPr>
            <a:picLocks noChangeAspect="1"/>
          </p:cNvPicPr>
          <p:nvPr/>
        </p:nvPicPr>
        <p:blipFill>
          <a:blip r:embed="rId8"/>
          <a:stretch>
            <a:fillRect/>
          </a:stretch>
        </p:blipFill>
        <p:spPr>
          <a:xfrm>
            <a:off x="4230995" y="5257801"/>
            <a:ext cx="1512970" cy="435936"/>
          </a:xfrm>
          <a:prstGeom prst="rect">
            <a:avLst/>
          </a:prstGeom>
        </p:spPr>
      </p:pic>
    </p:spTree>
    <p:extLst>
      <p:ext uri="{BB962C8B-B14F-4D97-AF65-F5344CB8AC3E}">
        <p14:creationId xmlns:p14="http://schemas.microsoft.com/office/powerpoint/2010/main" val="3604287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210"/>
            <a:ext cx="7467600" cy="1143000"/>
          </a:xfrm>
        </p:spPr>
        <p:txBody>
          <a:bodyPr>
            <a:normAutofit fontScale="90000"/>
          </a:bodyPr>
          <a:lstStyle/>
          <a:p>
            <a:pPr algn="ctr"/>
            <a:r>
              <a:rPr lang="el-GR" dirty="0" smtClean="0"/>
              <a:t>Διερευνωντασ τισ ηδη υπαρχουσεσ εκπαιδευτικεσ πρακτικεσ και αντλωντασ διδαγματα απο αυτεσ</a:t>
            </a:r>
            <a:endParaRPr lang="el-GR" dirty="0"/>
          </a:p>
        </p:txBody>
      </p:sp>
      <p:sp>
        <p:nvSpPr>
          <p:cNvPr id="3" name="Content Placeholder 2"/>
          <p:cNvSpPr>
            <a:spLocks noGrp="1"/>
          </p:cNvSpPr>
          <p:nvPr>
            <p:ph sz="quarter" idx="1"/>
          </p:nvPr>
        </p:nvSpPr>
        <p:spPr>
          <a:xfrm>
            <a:off x="1190847" y="6309784"/>
            <a:ext cx="7467600" cy="328333"/>
          </a:xfrm>
        </p:spPr>
        <p:txBody>
          <a:bodyPr>
            <a:normAutofit fontScale="92500" lnSpcReduction="20000"/>
          </a:bodyPr>
          <a:lstStyle/>
          <a:p>
            <a:r>
              <a:rPr lang="en-US" sz="2000" dirty="0">
                <a:hlinkClick r:id="rId2"/>
              </a:rPr>
              <a:t>https://zenodo.org/record/3405912#.</a:t>
            </a:r>
            <a:r>
              <a:rPr lang="en-US" sz="2000" dirty="0" smtClean="0">
                <a:hlinkClick r:id="rId2"/>
              </a:rPr>
              <a:t>XaD3ASjVLZ4</a:t>
            </a:r>
            <a:r>
              <a:rPr lang="el-GR" sz="2000" dirty="0" smtClean="0"/>
              <a:t> </a:t>
            </a:r>
            <a:endParaRPr lang="el-GR" sz="2000" dirty="0"/>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84" y="984068"/>
            <a:ext cx="7464056" cy="517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1147969"/>
            <a:ext cx="82581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40" y="594784"/>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90969"/>
            <a:ext cx="90487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Υιοθετωντασ το μοντελο τησ ανακαλυπτικησ μαθησησ</a:t>
            </a:r>
            <a:endParaRPr lang="el-GR" dirty="0"/>
          </a:p>
        </p:txBody>
      </p:sp>
      <p:sp>
        <p:nvSpPr>
          <p:cNvPr id="3" name="Content Placeholder 2"/>
          <p:cNvSpPr>
            <a:spLocks noGrp="1"/>
          </p:cNvSpPr>
          <p:nvPr>
            <p:ph sz="quarter" idx="1"/>
          </p:nvPr>
        </p:nvSpPr>
        <p:spPr>
          <a:xfrm>
            <a:off x="457200" y="5890437"/>
            <a:ext cx="7467600" cy="583514"/>
          </a:xfrm>
        </p:spPr>
        <p:txBody>
          <a:bodyPr>
            <a:normAutofit/>
          </a:bodyPr>
          <a:lstStyle/>
          <a:p>
            <a:pPr marL="0" indent="0" algn="ctr">
              <a:buNone/>
            </a:pPr>
            <a:r>
              <a:rPr lang="en-US" sz="2000" dirty="0">
                <a:hlinkClick r:id="rId2"/>
              </a:rPr>
              <a:t>https://</a:t>
            </a:r>
            <a:r>
              <a:rPr lang="en-US" sz="2000" dirty="0" smtClean="0">
                <a:hlinkClick r:id="rId2"/>
              </a:rPr>
              <a:t>www.youtube.com/watch?v=TJQAfJwVGyk</a:t>
            </a:r>
            <a:r>
              <a:rPr lang="el-GR" sz="2000" dirty="0" smtClean="0"/>
              <a:t> </a:t>
            </a:r>
            <a:endParaRPr lang="el-GR" sz="2000" dirty="0"/>
          </a:p>
        </p:txBody>
      </p:sp>
      <p:sp>
        <p:nvSpPr>
          <p:cNvPr id="4" name="Oval 3"/>
          <p:cNvSpPr/>
          <p:nvPr/>
        </p:nvSpPr>
        <p:spPr>
          <a:xfrm>
            <a:off x="2945218" y="1616149"/>
            <a:ext cx="2498651" cy="1158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Αρχικά ερωτήματα- προσανατολισμός</a:t>
            </a:r>
            <a:endParaRPr lang="el-GR" sz="1600" dirty="0"/>
          </a:p>
        </p:txBody>
      </p:sp>
      <p:sp>
        <p:nvSpPr>
          <p:cNvPr id="6" name="Oval 5"/>
          <p:cNvSpPr/>
          <p:nvPr/>
        </p:nvSpPr>
        <p:spPr>
          <a:xfrm>
            <a:off x="5603358" y="3040908"/>
            <a:ext cx="2236382"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Διατύπωση υποθέσεων</a:t>
            </a:r>
            <a:endParaRPr lang="el-GR" sz="1600" dirty="0"/>
          </a:p>
        </p:txBody>
      </p:sp>
      <p:sp>
        <p:nvSpPr>
          <p:cNvPr id="7" name="Oval 6"/>
          <p:cNvSpPr/>
          <p:nvPr/>
        </p:nvSpPr>
        <p:spPr>
          <a:xfrm>
            <a:off x="4813003" y="4557824"/>
            <a:ext cx="2608521"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Πειραματισμός - Διερεύνηση</a:t>
            </a:r>
            <a:endParaRPr lang="el-GR" sz="1600" dirty="0"/>
          </a:p>
        </p:txBody>
      </p:sp>
      <p:sp>
        <p:nvSpPr>
          <p:cNvPr id="8" name="Oval 7"/>
          <p:cNvSpPr/>
          <p:nvPr/>
        </p:nvSpPr>
        <p:spPr>
          <a:xfrm>
            <a:off x="1222745" y="4557824"/>
            <a:ext cx="2551814"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Ανάλυση - Ερμηνεία</a:t>
            </a:r>
            <a:endParaRPr lang="el-GR" sz="1600" dirty="0"/>
          </a:p>
        </p:txBody>
      </p:sp>
      <p:sp>
        <p:nvSpPr>
          <p:cNvPr id="9" name="Oval 8"/>
          <p:cNvSpPr/>
          <p:nvPr/>
        </p:nvSpPr>
        <p:spPr>
          <a:xfrm>
            <a:off x="552892" y="3051542"/>
            <a:ext cx="2392325" cy="967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Συμπεράσματα- Αξιολόγηση</a:t>
            </a:r>
            <a:endParaRPr lang="el-GR" sz="1600" dirty="0"/>
          </a:p>
        </p:txBody>
      </p:sp>
      <p:cxnSp>
        <p:nvCxnSpPr>
          <p:cNvPr id="10" name="Straight Arrow Connector 9"/>
          <p:cNvCxnSpPr/>
          <p:nvPr/>
        </p:nvCxnSpPr>
        <p:spPr>
          <a:xfrm>
            <a:off x="5603358" y="2317898"/>
            <a:ext cx="691116" cy="595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17263" y="4125433"/>
            <a:ext cx="177211" cy="30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76577" y="5041605"/>
            <a:ext cx="6485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137144" y="4125433"/>
            <a:ext cx="361508" cy="308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7144" y="2434856"/>
            <a:ext cx="680484" cy="478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068" y="3116110"/>
            <a:ext cx="2556290" cy="892361"/>
          </a:xfrm>
          <a:prstGeom prst="rect">
            <a:avLst/>
          </a:prstGeom>
        </p:spPr>
      </p:pic>
    </p:spTree>
    <p:extLst>
      <p:ext uri="{BB962C8B-B14F-4D97-AF65-F5344CB8AC3E}">
        <p14:creationId xmlns:p14="http://schemas.microsoft.com/office/powerpoint/2010/main" val="817926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Αποτέλεσμα εικόνας για frontiers of particle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603" y="1232074"/>
            <a:ext cx="4596105" cy="3551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975" y="158528"/>
            <a:ext cx="7467600" cy="1143000"/>
          </a:xfrm>
        </p:spPr>
        <p:txBody>
          <a:bodyPr>
            <a:normAutofit/>
          </a:bodyPr>
          <a:lstStyle/>
          <a:p>
            <a:pPr algn="ctr"/>
            <a:r>
              <a:rPr lang="el-GR" dirty="0" smtClean="0"/>
              <a:t>Τα μετωπα τησ συγχρονησ ερευνασ στη θεμελιωδη φυσικη</a:t>
            </a:r>
            <a:endParaRPr lang="en-US" dirty="0"/>
          </a:p>
        </p:txBody>
      </p:sp>
      <p:sp>
        <p:nvSpPr>
          <p:cNvPr id="9" name="AutoShape 2" descr="ÎÏÎ¿ÏÎ­Î»ÎµÏÎ¼Î± ÎµÎ¹ÎºÏÎ½Î±Ï Î³Î¹Î± particle telesco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4" descr="ÎÏÎ¿ÏÎ­Î»ÎµÏÎ¼Î± ÎµÎ¹ÎºÏÎ½Î±Ï Î³Î¹Î± particle telescop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7" descr="ÎÏÎ¿ÏÎ­Î»ÎµÏÎ¼Î± ÎµÎ¹ÎºÏÎ½Î±Ï Î³Î¹Î± LI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0" y="1344364"/>
            <a:ext cx="1660970" cy="124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060" y="1398557"/>
            <a:ext cx="1213462" cy="116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4" y="2567797"/>
            <a:ext cx="2901508" cy="138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13" descr="ÎÏÎ¿ÏÎ­Î»ÎµÏÎ¼Î± ÎµÎ¹ÎºÏÎ½Î±Ï Î³Î¹Î± T2K experim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329" y="1417639"/>
            <a:ext cx="2144995"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880" y="2847976"/>
            <a:ext cx="2165379" cy="10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17" descr="ÎÏÎ¿ÏÎ­Î»ÎµÏÎ¼Î± ÎµÎ¹ÎºÏÎ½Î±Ï Î³Î¹Î± higgs event displ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44" name="Picture 20" descr="ÎÏÎ¿ÏÎ­Î»ÎµÏÎ¼Î± ÎµÎ¹ÎºÏÎ½Î±Ï Î³Î¹Î± higgs event displ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3517" y="4577461"/>
            <a:ext cx="2028825" cy="133733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860" y="4577461"/>
            <a:ext cx="2213020" cy="133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23" descr="ÎÏÎ¿ÏÎ­Î»ÎµÏÎ¼Î± ÎµÎ¹ÎºÏÎ½Î±Ï Î³Î¹Î± cer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48"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360" y="4617478"/>
            <a:ext cx="36195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61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Αναπτυσσοντασ καινοτομο εκπαιδευτικο υλικο </a:t>
            </a:r>
            <a:endParaRPr lang="el-GR" dirty="0"/>
          </a:p>
        </p:txBody>
      </p:sp>
      <p:sp>
        <p:nvSpPr>
          <p:cNvPr id="3" name="Content Placeholder 2"/>
          <p:cNvSpPr>
            <a:spLocks noGrp="1"/>
          </p:cNvSpPr>
          <p:nvPr>
            <p:ph sz="quarter" idx="1"/>
          </p:nvPr>
        </p:nvSpPr>
        <p:spPr/>
        <p:txBody>
          <a:bodyPr>
            <a:normAutofit fontScale="85000" lnSpcReduction="10000"/>
          </a:bodyPr>
          <a:lstStyle/>
          <a:p>
            <a:r>
              <a:rPr lang="el-GR" dirty="0" smtClean="0"/>
              <a:t>Ελεύθερο προς όλους</a:t>
            </a:r>
            <a:br>
              <a:rPr lang="el-GR" dirty="0" smtClean="0"/>
            </a:br>
            <a:endParaRPr lang="el-GR" dirty="0" smtClean="0"/>
          </a:p>
          <a:p>
            <a:r>
              <a:rPr lang="el-GR" dirty="0" smtClean="0"/>
              <a:t>Το οποίο ακολουθεί το ανακαλυπτικό μοντέλο μάθησης.</a:t>
            </a:r>
            <a:br>
              <a:rPr lang="el-GR" dirty="0" smtClean="0"/>
            </a:br>
            <a:endParaRPr lang="el-GR" dirty="0" smtClean="0"/>
          </a:p>
          <a:p>
            <a:r>
              <a:rPr lang="el-GR" dirty="0" smtClean="0"/>
              <a:t>Το οποίο αξιοποιεί πρόσβαση σε μεγάλες ερευνητικές υποδομές.</a:t>
            </a:r>
            <a:br>
              <a:rPr lang="el-GR" dirty="0" smtClean="0"/>
            </a:br>
            <a:endParaRPr lang="el-GR" dirty="0" smtClean="0"/>
          </a:p>
          <a:p>
            <a:r>
              <a:rPr lang="el-GR" dirty="0" smtClean="0"/>
              <a:t>Το οποίο προσφέρει πραγματικά δεδομένα για ανάλυση απο τους μαθητές.</a:t>
            </a:r>
            <a:br>
              <a:rPr lang="el-GR" dirty="0" smtClean="0"/>
            </a:br>
            <a:endParaRPr lang="el-GR" dirty="0" smtClean="0"/>
          </a:p>
          <a:p>
            <a:r>
              <a:rPr lang="el-GR" dirty="0" smtClean="0"/>
              <a:t>Το οποίο αξιοποιεί ψηφιακά και βιωματικά εργαστήρια για τη βαθύτερη κατανόηση σύγχρονων εννοιών Φυσικής</a:t>
            </a:r>
            <a:br>
              <a:rPr lang="el-GR" dirty="0" smtClean="0"/>
            </a:br>
            <a:endParaRPr lang="el-GR" dirty="0" smtClean="0"/>
          </a:p>
          <a:p>
            <a:r>
              <a:rPr lang="el-GR" dirty="0" smtClean="0"/>
              <a:t>Το οποίο ρίχνει «γέφυρες» για τη σύνδεση με τα αναλυτικά προγράμματα.</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10" y="1074776"/>
            <a:ext cx="7857460" cy="556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5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smtClean="0"/>
              <a:t>Αναπτυσσοντασ εθνικεσ και διεθνεισ κοινοτητεσ εκπαιδευτικων</a:t>
            </a:r>
            <a:endParaRPr lang="el-GR" sz="2800" dirty="0"/>
          </a:p>
        </p:txBody>
      </p:sp>
      <p:sp>
        <p:nvSpPr>
          <p:cNvPr id="3" name="Content Placeholder 2"/>
          <p:cNvSpPr>
            <a:spLocks noGrp="1"/>
          </p:cNvSpPr>
          <p:nvPr>
            <p:ph sz="quarter" idx="1"/>
          </p:nvPr>
        </p:nvSpPr>
        <p:spPr/>
        <p:txBody>
          <a:bodyPr/>
          <a:lstStyle/>
          <a:p>
            <a:r>
              <a:rPr lang="el-GR" dirty="0"/>
              <a:t>Οι οποίες δίνουν δυνατότητα άμεσης αλληλεπίδρασης </a:t>
            </a:r>
            <a:r>
              <a:rPr lang="el-GR" dirty="0" smtClean="0"/>
              <a:t>και ανατροφοδότησης ανάμεσα </a:t>
            </a:r>
            <a:r>
              <a:rPr lang="el-GR" dirty="0"/>
              <a:t>σε εκπαιδευτικούς και </a:t>
            </a:r>
            <a:r>
              <a:rPr lang="el-GR" dirty="0" smtClean="0"/>
              <a:t>ερευνητές.</a:t>
            </a:r>
            <a:br>
              <a:rPr lang="el-GR" dirty="0" smtClean="0"/>
            </a:br>
            <a:endParaRPr lang="el-GR" dirty="0" smtClean="0"/>
          </a:p>
          <a:p>
            <a:r>
              <a:rPr lang="el-GR" dirty="0" smtClean="0"/>
              <a:t>Χρησιμεύουν για την ανταλλαγή καλών πρακτικών</a:t>
            </a:r>
            <a:br>
              <a:rPr lang="el-GR" dirty="0" smtClean="0"/>
            </a:br>
            <a:endParaRPr lang="el-GR" dirty="0"/>
          </a:p>
          <a:p>
            <a:r>
              <a:rPr lang="el-GR" dirty="0" smtClean="0"/>
              <a:t>Μπορούν να φιλοξενήσουν εκπαιδευτικό υλικό </a:t>
            </a:r>
            <a:br>
              <a:rPr lang="el-GR" dirty="0" smtClean="0"/>
            </a:br>
            <a:endParaRPr lang="el-GR" dirty="0" smtClean="0"/>
          </a:p>
          <a:p>
            <a:r>
              <a:rPr lang="el-GR" dirty="0" smtClean="0"/>
              <a:t>Παρέχουν τα εργαλεία για να φτιάξετε το δικό σας εκπαιδευτικό υλικό.</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972879"/>
            <a:ext cx="77438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74" y="1124199"/>
            <a:ext cx="7273836" cy="5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2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1412776"/>
            <a:ext cx="10332640" cy="4900315"/>
            <a:chOff x="251520" y="1412776"/>
            <a:chExt cx="10332640" cy="490031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0485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3789040"/>
              <a:ext cx="3187091" cy="738664"/>
            </a:xfrm>
            <a:prstGeom prst="rect">
              <a:avLst/>
            </a:prstGeom>
            <a:noFill/>
          </p:spPr>
          <p:txBody>
            <a:bodyPr wrap="none" rtlCol="0">
              <a:spAutoFit/>
            </a:bodyPr>
            <a:lstStyle/>
            <a:p>
              <a:r>
                <a:rPr lang="en-US" sz="1400" dirty="0" smtClean="0">
                  <a:hlinkClick r:id="rId3"/>
                </a:rPr>
                <a:t>https://portal.opendiscoveryspace.eu</a:t>
              </a:r>
              <a:br>
                <a:rPr lang="en-US" sz="1400" dirty="0" smtClean="0">
                  <a:hlinkClick r:id="rId3"/>
                </a:rPr>
              </a:br>
              <a:r>
                <a:rPr lang="en-US" sz="1400" dirty="0" smtClean="0">
                  <a:hlinkClick r:id="rId3"/>
                </a:rPr>
                <a:t>/</a:t>
              </a:r>
              <a:r>
                <a:rPr lang="en-US" sz="1400" dirty="0" err="1" smtClean="0">
                  <a:hlinkClick r:id="rId3"/>
                </a:rPr>
                <a:t>en</a:t>
              </a:r>
              <a:r>
                <a:rPr lang="en-US" sz="1400" dirty="0" smtClean="0">
                  <a:hlinkClick r:id="rId3"/>
                </a:rPr>
                <a:t>/community/frontiers-community</a:t>
              </a:r>
              <a:br>
                <a:rPr lang="en-US" sz="1400" dirty="0" smtClean="0">
                  <a:hlinkClick r:id="rId3"/>
                </a:rPr>
              </a:br>
              <a:r>
                <a:rPr lang="en-US" sz="1400" dirty="0" smtClean="0">
                  <a:hlinkClick r:id="rId3"/>
                </a:rPr>
                <a:t>-italy-855296</a:t>
              </a:r>
              <a:endParaRPr lang="el-GR" sz="1400" dirty="0"/>
            </a:p>
          </p:txBody>
        </p:sp>
        <p:sp>
          <p:nvSpPr>
            <p:cNvPr id="7" name="Ορθογώνιο 4"/>
            <p:cNvSpPr/>
            <p:nvPr/>
          </p:nvSpPr>
          <p:spPr>
            <a:xfrm>
              <a:off x="2771800" y="1635629"/>
              <a:ext cx="4572000" cy="830997"/>
            </a:xfrm>
            <a:prstGeom prst="rect">
              <a:avLst/>
            </a:prstGeom>
          </p:spPr>
          <p:txBody>
            <a:bodyPr>
              <a:spAutoFit/>
            </a:bodyPr>
            <a:lstStyle/>
            <a:p>
              <a:r>
                <a:rPr lang="en-US" sz="1200" dirty="0" smtClean="0">
                  <a:hlinkClick r:id="rId4"/>
                </a:rPr>
                <a:t>https://portal.opendiscoveryspace</a:t>
              </a:r>
              <a:br>
                <a:rPr lang="en-US" sz="1200" dirty="0" smtClean="0">
                  <a:hlinkClick r:id="rId4"/>
                </a:rPr>
              </a:br>
              <a:r>
                <a:rPr lang="en-US" sz="1200" dirty="0" smtClean="0">
                  <a:hlinkClick r:id="rId4"/>
                </a:rPr>
                <a:t>.eu/</a:t>
              </a:r>
              <a:br>
                <a:rPr lang="en-US" sz="1200" dirty="0" smtClean="0">
                  <a:hlinkClick r:id="rId4"/>
                </a:rPr>
              </a:br>
              <a:r>
                <a:rPr lang="en-US" sz="1200" dirty="0" err="1" smtClean="0">
                  <a:hlinkClick r:id="rId4"/>
                </a:rPr>
                <a:t>en</a:t>
              </a:r>
              <a:r>
                <a:rPr lang="en-US" sz="1200" dirty="0" smtClean="0">
                  <a:hlinkClick r:id="rId4"/>
                </a:rPr>
                <a:t>/community/frontiers</a:t>
              </a:r>
              <a:br>
                <a:rPr lang="en-US" sz="1200" dirty="0" smtClean="0">
                  <a:hlinkClick r:id="rId4"/>
                </a:rPr>
              </a:br>
              <a:r>
                <a:rPr lang="en-US" sz="1200" dirty="0" smtClean="0">
                  <a:hlinkClick r:id="rId4"/>
                </a:rPr>
                <a:t>-community-greece-855295</a:t>
              </a:r>
              <a:endParaRPr lang="el-GR" sz="1200" dirty="0"/>
            </a:p>
          </p:txBody>
        </p:sp>
        <p:sp>
          <p:nvSpPr>
            <p:cNvPr id="8" name="Ορθογώνιο 5"/>
            <p:cNvSpPr/>
            <p:nvPr/>
          </p:nvSpPr>
          <p:spPr>
            <a:xfrm>
              <a:off x="6012160" y="2112682"/>
              <a:ext cx="4572000" cy="646331"/>
            </a:xfrm>
            <a:prstGeom prst="rect">
              <a:avLst/>
            </a:prstGeom>
          </p:spPr>
          <p:txBody>
            <a:bodyPr>
              <a:spAutoFit/>
            </a:bodyPr>
            <a:lstStyle/>
            <a:p>
              <a:r>
                <a:rPr lang="en-US" sz="1200" dirty="0" smtClean="0">
                  <a:hlinkClick r:id="rId5"/>
                </a:rPr>
                <a:t>https://portal.opendiscoveryspace.eu</a:t>
              </a:r>
              <a:br>
                <a:rPr lang="en-US" sz="1200" dirty="0" smtClean="0">
                  <a:hlinkClick r:id="rId5"/>
                </a:rPr>
              </a:br>
              <a:r>
                <a:rPr lang="en-US" sz="1200" dirty="0" smtClean="0">
                  <a:hlinkClick r:id="rId5"/>
                </a:rPr>
                <a:t>/</a:t>
              </a:r>
              <a:r>
                <a:rPr lang="en-US" sz="1200" dirty="0" err="1" smtClean="0">
                  <a:hlinkClick r:id="rId5"/>
                </a:rPr>
                <a:t>en</a:t>
              </a:r>
              <a:r>
                <a:rPr lang="en-US" sz="1200" dirty="0" smtClean="0">
                  <a:hlinkClick r:id="rId5"/>
                </a:rPr>
                <a:t>/community/frontiers-community-</a:t>
              </a:r>
              <a:br>
                <a:rPr lang="en-US" sz="1200" dirty="0" smtClean="0">
                  <a:hlinkClick r:id="rId5"/>
                </a:rPr>
              </a:br>
              <a:r>
                <a:rPr lang="en-US" sz="1200" dirty="0" smtClean="0">
                  <a:hlinkClick r:id="rId5"/>
                </a:rPr>
                <a:t>ireland-855298</a:t>
              </a:r>
              <a:endParaRPr lang="el-GR" sz="1200" dirty="0"/>
            </a:p>
          </p:txBody>
        </p:sp>
        <p:sp>
          <p:nvSpPr>
            <p:cNvPr id="9" name="Ορθογώνιο 6"/>
            <p:cNvSpPr/>
            <p:nvPr/>
          </p:nvSpPr>
          <p:spPr>
            <a:xfrm>
              <a:off x="5220072" y="4039802"/>
              <a:ext cx="3744416" cy="646331"/>
            </a:xfrm>
            <a:prstGeom prst="rect">
              <a:avLst/>
            </a:prstGeom>
          </p:spPr>
          <p:txBody>
            <a:bodyPr wrap="square">
              <a:spAutoFit/>
            </a:bodyPr>
            <a:lstStyle/>
            <a:p>
              <a:r>
                <a:rPr lang="en-US" sz="1200" dirty="0" smtClean="0">
                  <a:hlinkClick r:id="rId6"/>
                </a:rPr>
                <a:t>https://portal.opendiscoveryspace.eu/</a:t>
              </a:r>
              <a:br>
                <a:rPr lang="en-US" sz="1200" dirty="0" smtClean="0">
                  <a:hlinkClick r:id="rId6"/>
                </a:rPr>
              </a:br>
              <a:r>
                <a:rPr lang="en-US" sz="1200" dirty="0" err="1" smtClean="0">
                  <a:hlinkClick r:id="rId6"/>
                </a:rPr>
                <a:t>en</a:t>
              </a:r>
              <a:r>
                <a:rPr lang="en-US" sz="1200" dirty="0" smtClean="0">
                  <a:hlinkClick r:id="rId6"/>
                </a:rPr>
                <a:t>/community/frontiers-community-portugal-855297</a:t>
              </a:r>
              <a:endParaRPr lang="el-GR" sz="1200" dirty="0"/>
            </a:p>
          </p:txBody>
        </p:sp>
        <p:sp>
          <p:nvSpPr>
            <p:cNvPr id="10" name="Ορθογώνιο 7"/>
            <p:cNvSpPr/>
            <p:nvPr/>
          </p:nvSpPr>
          <p:spPr>
            <a:xfrm>
              <a:off x="2051720" y="5851426"/>
              <a:ext cx="4572000" cy="461665"/>
            </a:xfrm>
            <a:prstGeom prst="rect">
              <a:avLst/>
            </a:prstGeom>
          </p:spPr>
          <p:txBody>
            <a:bodyPr>
              <a:spAutoFit/>
            </a:bodyPr>
            <a:lstStyle/>
            <a:p>
              <a:r>
                <a:rPr lang="en-US" sz="1200" dirty="0" smtClean="0">
                  <a:hlinkClick r:id="rId7"/>
                </a:rPr>
                <a:t>https://portal.opendiscoveryspace.eu/en/community/frontiers-community-france-855299</a:t>
              </a:r>
              <a:endParaRPr lang="el-GR" sz="1200" dirty="0"/>
            </a:p>
          </p:txBody>
        </p:sp>
      </p:gr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73" y="1807503"/>
            <a:ext cx="8894215" cy="364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09" y="1268760"/>
            <a:ext cx="8084021" cy="510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Παρεχοντασ διαρκη υποστηριξη για την εφαρμογη δρασεων </a:t>
            </a:r>
            <a:r>
              <a:rPr lang="en-US" dirty="0"/>
              <a:t>frontiers </a:t>
            </a:r>
            <a:r>
              <a:rPr lang="el-GR" dirty="0"/>
              <a:t>στην ταξη σασ</a:t>
            </a:r>
          </a:p>
        </p:txBody>
      </p:sp>
      <p:sp>
        <p:nvSpPr>
          <p:cNvPr id="3" name="Content Placeholder 2"/>
          <p:cNvSpPr>
            <a:spLocks noGrp="1"/>
          </p:cNvSpPr>
          <p:nvPr>
            <p:ph sz="quarter" idx="1"/>
          </p:nvPr>
        </p:nvSpPr>
        <p:spPr/>
        <p:txBody>
          <a:bodyPr/>
          <a:lstStyle/>
          <a:p>
            <a:r>
              <a:rPr lang="el-GR" dirty="0" smtClean="0"/>
              <a:t>Μέσα απο τη συστηματική διοργάνωση δια ζώσης και εξ’ αποστάσεως, σύγχρονων και ασύγχρονων συναντήσεων για διαρκή επιμόρφωση.</a:t>
            </a:r>
            <a:br>
              <a:rPr lang="el-GR" dirty="0" smtClean="0"/>
            </a:br>
            <a:endParaRPr lang="el-GR" dirty="0" smtClean="0"/>
          </a:p>
          <a:p>
            <a:r>
              <a:rPr lang="el-GR" dirty="0" smtClean="0"/>
              <a:t>Μέσα απο τη διοργάνωση επιμορφωτικών σεμιναρίων, θερινών και χειμερινών σχολείων.</a:t>
            </a:r>
            <a:br>
              <a:rPr lang="el-GR" dirty="0" smtClean="0"/>
            </a:br>
            <a:endParaRPr lang="el-GR" dirty="0" smtClean="0"/>
          </a:p>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70" y="1600200"/>
            <a:ext cx="7899991" cy="404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6" y="2456120"/>
            <a:ext cx="8438668" cy="21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a:t>
            </a:r>
            <a:endParaRPr lang="el-GR" dirty="0"/>
          </a:p>
        </p:txBody>
      </p:sp>
      <p:sp>
        <p:nvSpPr>
          <p:cNvPr id="3" name="Content Placeholder 2"/>
          <p:cNvSpPr>
            <a:spLocks noGrp="1"/>
          </p:cNvSpPr>
          <p:nvPr>
            <p:ph sz="quarter" idx="1"/>
          </p:nvPr>
        </p:nvSpPr>
        <p:spPr/>
        <p:txBody>
          <a:bodyPr>
            <a:normAutofit fontScale="92500" lnSpcReduction="10000"/>
          </a:bodyPr>
          <a:lstStyle/>
          <a:p>
            <a:r>
              <a:rPr lang="el-GR" dirty="0" smtClean="0"/>
              <a:t>Θεωρείτε οτι αξίζει, ανακαλύψεις </a:t>
            </a:r>
            <a:r>
              <a:rPr lang="el-GR" dirty="0"/>
              <a:t>όπως αυτή των Βαρυτικών κυμάτων ή του Μποζονίου Higgs </a:t>
            </a:r>
            <a:r>
              <a:rPr lang="el-GR" dirty="0" smtClean="0"/>
              <a:t>να </a:t>
            </a:r>
            <a:r>
              <a:rPr lang="el-GR" dirty="0"/>
              <a:t>ενταχθούν στην τάξη σας με τρόπο </a:t>
            </a:r>
            <a:r>
              <a:rPr lang="el-GR" dirty="0" smtClean="0"/>
              <a:t>κατανοητό.</a:t>
            </a:r>
            <a:br>
              <a:rPr lang="el-GR" dirty="0" smtClean="0"/>
            </a:br>
            <a:endParaRPr lang="el-GR" dirty="0" smtClean="0"/>
          </a:p>
          <a:p>
            <a:r>
              <a:rPr lang="el-GR" dirty="0" smtClean="0"/>
              <a:t>Θέλετε τους </a:t>
            </a:r>
            <a:r>
              <a:rPr lang="el-GR" dirty="0"/>
              <a:t>μαθητές σας να επισκέπτονται εικονικά το CERN ή το VIRGO, να αναλύουν πραγματικά πειραματικά δεδομένα και να συνομιλούν με τους πρωταγωνιστές των πιο σύγχρονων ανακαλύψεων της </a:t>
            </a:r>
            <a:r>
              <a:rPr lang="el-GR" dirty="0" smtClean="0"/>
              <a:t>Φυσικής.</a:t>
            </a:r>
            <a:br>
              <a:rPr lang="el-GR" dirty="0" smtClean="0"/>
            </a:br>
            <a:endParaRPr lang="el-GR" dirty="0" smtClean="0"/>
          </a:p>
          <a:p>
            <a:r>
              <a:rPr lang="el-GR" dirty="0" smtClean="0"/>
              <a:t> </a:t>
            </a:r>
            <a:r>
              <a:rPr lang="el-GR" dirty="0"/>
              <a:t>Θέλετε να γίνετε μέλη μιας διεθνούς κοινότητας εκπαιδευτικών και ερευνητών στο χώρο της Φυσικής και της Διδακτικής της Φυσικής, με τους οποίους θα μπορείτε να αλληλεπιδράτε, να συνεργάζεστε και να ανταλλάζετε ιδέες και </a:t>
            </a:r>
            <a:r>
              <a:rPr lang="el-GR" dirty="0" smtClean="0"/>
              <a:t>πρακτικές..</a:t>
            </a:r>
            <a:endParaRPr lang="el-GR" dirty="0"/>
          </a:p>
        </p:txBody>
      </p:sp>
      <p:sp>
        <p:nvSpPr>
          <p:cNvPr id="4" name="Rectangle 3"/>
          <p:cNvSpPr/>
          <p:nvPr/>
        </p:nvSpPr>
        <p:spPr>
          <a:xfrm>
            <a:off x="308344" y="2413591"/>
            <a:ext cx="8325293" cy="2488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Σας καλούμε να γίνετε μέλη της οικογένειας του </a:t>
            </a:r>
            <a:r>
              <a:rPr lang="en-US" dirty="0" smtClean="0"/>
              <a:t>FRONTIERS!</a:t>
            </a:r>
            <a:br>
              <a:rPr lang="en-US" dirty="0" smtClean="0"/>
            </a:br>
            <a:endParaRPr lang="el-GR" dirty="0"/>
          </a:p>
        </p:txBody>
      </p:sp>
    </p:spTree>
    <p:extLst>
      <p:ext uri="{BB962C8B-B14F-4D97-AF65-F5344CB8AC3E}">
        <p14:creationId xmlns:p14="http://schemas.microsoft.com/office/powerpoint/2010/main" val="27042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EYXA</a:t>
            </a:r>
            <a:r>
              <a:rPr lang="el-GR" dirty="0" smtClean="0"/>
              <a:t>ΡΙΣΤΟΥΜΕ ΠΟΛΥ</a:t>
            </a:r>
            <a:endParaRPr lang="el-GR" dirty="0"/>
          </a:p>
        </p:txBody>
      </p:sp>
      <p:sp>
        <p:nvSpPr>
          <p:cNvPr id="4" name="Content Placeholder 4"/>
          <p:cNvSpPr>
            <a:spLocks noGrp="1"/>
          </p:cNvSpPr>
          <p:nvPr>
            <p:ph sz="quarter" idx="1"/>
          </p:nvPr>
        </p:nvSpPr>
        <p:spPr/>
        <p:txBody>
          <a:bodyPr>
            <a:normAutofit fontScale="92500" lnSpcReduction="20000"/>
          </a:bodyPr>
          <a:lstStyle/>
          <a:p>
            <a:pPr marL="0" indent="0">
              <a:buNone/>
            </a:pPr>
            <a:r>
              <a:rPr lang="el-GR" dirty="0" smtClean="0"/>
              <a:t>Για περεταίρω πληροφορίες για το έργο </a:t>
            </a:r>
            <a:r>
              <a:rPr lang="en-US" dirty="0" smtClean="0"/>
              <a:t>FRONTIERS </a:t>
            </a:r>
            <a:r>
              <a:rPr lang="el-GR" dirty="0" smtClean="0"/>
              <a:t>επισκευθείτε</a:t>
            </a:r>
            <a:r>
              <a:rPr lang="el-GR" dirty="0" smtClean="0"/>
              <a:t>:</a:t>
            </a:r>
            <a:br>
              <a:rPr lang="el-GR" dirty="0" smtClean="0"/>
            </a:br>
            <a:r>
              <a:rPr lang="el-GR" dirty="0" smtClean="0"/>
              <a:t/>
            </a:r>
            <a:br>
              <a:rPr lang="el-GR" dirty="0" smtClean="0"/>
            </a:br>
            <a:r>
              <a:rPr lang="en-US" dirty="0" smtClean="0"/>
              <a:t>FRONTIERS </a:t>
            </a:r>
            <a:r>
              <a:rPr lang="en-US" dirty="0" smtClean="0"/>
              <a:t>website</a:t>
            </a:r>
            <a:r>
              <a:rPr lang="en-US" dirty="0"/>
              <a:t>: </a:t>
            </a:r>
            <a:r>
              <a:rPr lang="en-US" dirty="0" smtClean="0"/>
              <a:t/>
            </a:r>
            <a:br>
              <a:rPr lang="en-US" dirty="0" smtClean="0"/>
            </a:br>
            <a:r>
              <a:rPr lang="en-US" sz="2000" dirty="0" smtClean="0">
                <a:hlinkClick r:id="rId2"/>
              </a:rPr>
              <a:t>www.frontiers-project.eu</a:t>
            </a:r>
            <a:r>
              <a:rPr lang="en-US" sz="2000" dirty="0" smtClean="0"/>
              <a:t> </a:t>
            </a:r>
            <a:r>
              <a:rPr lang="en-US" dirty="0" smtClean="0"/>
              <a:t/>
            </a:r>
            <a:br>
              <a:rPr lang="en-US" dirty="0" smtClean="0"/>
            </a:br>
            <a:r>
              <a:rPr lang="en-US" dirty="0" smtClean="0"/>
              <a:t/>
            </a:r>
            <a:br>
              <a:rPr lang="en-US" dirty="0" smtClean="0"/>
            </a:br>
            <a:r>
              <a:rPr lang="el-GR" sz="2000" dirty="0" smtClean="0"/>
              <a:t>Κοινοτητα </a:t>
            </a:r>
            <a:r>
              <a:rPr lang="el-GR" sz="2000" dirty="0"/>
              <a:t>του </a:t>
            </a:r>
            <a:r>
              <a:rPr lang="en-US" sz="2000" dirty="0"/>
              <a:t>FRONTIERS </a:t>
            </a:r>
            <a:r>
              <a:rPr lang="el-GR" sz="2000" dirty="0"/>
              <a:t>στην Ελλάδα</a:t>
            </a:r>
            <a:r>
              <a:rPr lang="en-US" sz="2000" dirty="0" smtClean="0"/>
              <a:t>:</a:t>
            </a:r>
            <a:r>
              <a:rPr lang="el-GR" sz="2000" dirty="0" smtClean="0"/>
              <a:t> </a:t>
            </a:r>
            <a:r>
              <a:rPr lang="en-US" sz="2000" dirty="0">
                <a:hlinkClick r:id="rId3"/>
              </a:rPr>
              <a:t>https://</a:t>
            </a:r>
            <a:r>
              <a:rPr lang="en-US" sz="2000" dirty="0" smtClean="0">
                <a:hlinkClick r:id="rId3"/>
              </a:rPr>
              <a:t>portal.opendiscoveryspace.eu/en/community/i-koinotita-toy-frontiers-stin-ellada-855295</a:t>
            </a:r>
            <a:r>
              <a:rPr lang="el-GR" sz="2000" dirty="0" smtClean="0"/>
              <a:t> </a:t>
            </a:r>
            <a:r>
              <a:rPr lang="el-GR" dirty="0" smtClean="0"/>
              <a:t/>
            </a:r>
            <a:br>
              <a:rPr lang="el-GR" dirty="0" smtClean="0"/>
            </a:br>
            <a:r>
              <a:rPr lang="en-US" dirty="0" smtClean="0"/>
              <a:t/>
            </a:r>
            <a:br>
              <a:rPr lang="en-US" dirty="0" smtClean="0"/>
            </a:br>
            <a:r>
              <a:rPr lang="en-US" dirty="0" err="1" smtClean="0"/>
              <a:t>facebook</a:t>
            </a:r>
            <a:r>
              <a:rPr lang="en-US" dirty="0"/>
              <a:t>:</a:t>
            </a:r>
            <a:br>
              <a:rPr lang="en-US" dirty="0"/>
            </a:br>
            <a:r>
              <a:rPr lang="en-US" dirty="0">
                <a:hlinkClick r:id="rId4"/>
              </a:rPr>
              <a:t>https://</a:t>
            </a:r>
            <a:r>
              <a:rPr lang="en-US" dirty="0" smtClean="0">
                <a:hlinkClick r:id="rId4"/>
              </a:rPr>
              <a:t>www.facebook.com/frontierseu</a:t>
            </a:r>
            <a:r>
              <a:rPr lang="en-US" dirty="0" smtClean="0"/>
              <a:t> </a:t>
            </a:r>
            <a:br>
              <a:rPr lang="en-US" dirty="0" smtClean="0"/>
            </a:br>
            <a:r>
              <a:rPr lang="en-US" dirty="0" smtClean="0"/>
              <a:t/>
            </a:r>
            <a:br>
              <a:rPr lang="en-US" dirty="0" smtClean="0"/>
            </a:br>
            <a:r>
              <a:rPr lang="el-GR" dirty="0" smtClean="0"/>
              <a:t>Για οποιαδήποτε απορία ή διευκρίνιση μη διστάσετε να έρθετε σε επικοινωνία μαζί μας:</a:t>
            </a:r>
            <a:r>
              <a:rPr lang="en-US" dirty="0" smtClean="0"/>
              <a:t/>
            </a:r>
            <a:br>
              <a:rPr lang="en-US" dirty="0" smtClean="0"/>
            </a:br>
            <a:r>
              <a:rPr lang="el-GR" dirty="0" smtClean="0"/>
              <a:t/>
            </a:r>
            <a:br>
              <a:rPr lang="el-GR" dirty="0" smtClean="0"/>
            </a:br>
            <a:r>
              <a:rPr lang="el-GR" dirty="0" smtClean="0"/>
              <a:t>Ε. Χανιωτάκης, Φυσικός</a:t>
            </a:r>
            <a:br>
              <a:rPr lang="el-GR" dirty="0" smtClean="0"/>
            </a:br>
            <a:r>
              <a:rPr lang="el-GR" dirty="0" smtClean="0"/>
              <a:t>Στοιχεία επικοινωνίας: </a:t>
            </a:r>
            <a:r>
              <a:rPr lang="en-US" dirty="0" smtClean="0">
                <a:hlinkClick r:id="rId5"/>
              </a:rPr>
              <a:t>echaniot@ea.gr</a:t>
            </a:r>
            <a:r>
              <a:rPr lang="en-US" dirty="0" smtClean="0"/>
              <a:t> </a:t>
            </a:r>
            <a:endParaRPr lang="el-GR" dirty="0"/>
          </a:p>
        </p:txBody>
      </p:sp>
    </p:spTree>
    <p:extLst>
      <p:ext uri="{BB962C8B-B14F-4D97-AF65-F5344CB8AC3E}">
        <p14:creationId xmlns:p14="http://schemas.microsoft.com/office/powerpoint/2010/main" val="23158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94" y="160337"/>
            <a:ext cx="8229600" cy="1143000"/>
          </a:xfrm>
        </p:spPr>
        <p:txBody>
          <a:bodyPr>
            <a:noAutofit/>
          </a:bodyPr>
          <a:lstStyle/>
          <a:p>
            <a:pPr algn="ctr"/>
            <a:r>
              <a:rPr lang="el-GR" sz="2400" dirty="0" smtClean="0"/>
              <a:t>Σπουδαιεσ ανακαλυψεισ επιπεδου βραβειου νομπελ με μεγαλη καλυψη απο τα μεσα ενημερωσησ</a:t>
            </a:r>
            <a:endParaRPr lang="en-US" sz="2400"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sp>
        <p:nvSpPr>
          <p:cNvPr id="8" name="AutoShape 2" descr="ÎÏÎ¿ÏÎ­Î»ÎµÏÎ¼Î± ÎµÎ¹ÎºÏÎ½Î±Ï Î³Î¹Î± discovery higgs bo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5" descr="ÎÏÎ¿ÏÎ­Î»ÎµÏÎ¼Î± ÎµÎ¹ÎºÏÎ½Î±Ï Î³Î¹Î± peter higgs discovery higgs bos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7814"/>
            <a:ext cx="4019550" cy="522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1335295"/>
            <a:ext cx="2184194" cy="218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47814"/>
            <a:ext cx="23241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1" descr="ÎÏÎ¿ÏÎ­Î»ÎµÏÎ¼Î± ÎµÎ¹ÎºÏÎ½Î±Ï Î³Î¹Î± gravitational waves discove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798" y="1671639"/>
            <a:ext cx="4002200" cy="224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366" y="3686174"/>
            <a:ext cx="392906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7365" y="2427392"/>
            <a:ext cx="3802047"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3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anim calcmode="lin" valueType="num">
                                      <p:cBhvr additive="base">
                                        <p:cTn id="15" dur="500" fill="hold"/>
                                        <p:tgtEl>
                                          <p:spTgt spid="2057"/>
                                        </p:tgtEl>
                                        <p:attrNameLst>
                                          <p:attrName>ppt_x</p:attrName>
                                        </p:attrNameLst>
                                      </p:cBhvr>
                                      <p:tavLst>
                                        <p:tav tm="0">
                                          <p:val>
                                            <p:strVal val="#ppt_x"/>
                                          </p:val>
                                        </p:tav>
                                        <p:tav tm="100000">
                                          <p:val>
                                            <p:strVal val="#ppt_x"/>
                                          </p:val>
                                        </p:tav>
                                      </p:tavLst>
                                    </p:anim>
                                    <p:anim calcmode="lin" valueType="num">
                                      <p:cBhvr additive="base">
                                        <p:cTn id="16"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 calcmode="lin" valueType="num">
                                      <p:cBhvr additive="base">
                                        <p:cTn id="21" dur="500" fill="hold"/>
                                        <p:tgtEl>
                                          <p:spTgt spid="2060"/>
                                        </p:tgtEl>
                                        <p:attrNameLst>
                                          <p:attrName>ppt_x</p:attrName>
                                        </p:attrNameLst>
                                      </p:cBhvr>
                                      <p:tavLst>
                                        <p:tav tm="0">
                                          <p:val>
                                            <p:strVal val="#ppt_x"/>
                                          </p:val>
                                        </p:tav>
                                        <p:tav tm="100000">
                                          <p:val>
                                            <p:strVal val="#ppt_x"/>
                                          </p:val>
                                        </p:tav>
                                      </p:tavLst>
                                    </p:anim>
                                    <p:anim calcmode="lin" valueType="num">
                                      <p:cBhvr additive="base">
                                        <p:cTn id="22" dur="500" fill="hold"/>
                                        <p:tgtEl>
                                          <p:spTgt spid="206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61"/>
                                        </p:tgtEl>
                                        <p:attrNameLst>
                                          <p:attrName>style.visibility</p:attrName>
                                        </p:attrNameLst>
                                      </p:cBhvr>
                                      <p:to>
                                        <p:strVal val="visible"/>
                                      </p:to>
                                    </p:set>
                                    <p:anim calcmode="lin" valueType="num">
                                      <p:cBhvr additive="base">
                                        <p:cTn id="25" dur="500" fill="hold"/>
                                        <p:tgtEl>
                                          <p:spTgt spid="2061"/>
                                        </p:tgtEl>
                                        <p:attrNameLst>
                                          <p:attrName>ppt_x</p:attrName>
                                        </p:attrNameLst>
                                      </p:cBhvr>
                                      <p:tavLst>
                                        <p:tav tm="0">
                                          <p:val>
                                            <p:strVal val="#ppt_x"/>
                                          </p:val>
                                        </p:tav>
                                        <p:tav tm="100000">
                                          <p:val>
                                            <p:strVal val="#ppt_x"/>
                                          </p:val>
                                        </p:tav>
                                      </p:tavLst>
                                    </p:anim>
                                    <p:anim calcmode="lin" valueType="num">
                                      <p:cBhvr additive="base">
                                        <p:cTn id="26"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64"/>
                                        </p:tgtEl>
                                        <p:attrNameLst>
                                          <p:attrName>style.visibility</p:attrName>
                                        </p:attrNameLst>
                                      </p:cBhvr>
                                      <p:to>
                                        <p:strVal val="visible"/>
                                      </p:to>
                                    </p:set>
                                    <p:anim calcmode="lin" valueType="num">
                                      <p:cBhvr additive="base">
                                        <p:cTn id="31" dur="500" fill="hold"/>
                                        <p:tgtEl>
                                          <p:spTgt spid="2064"/>
                                        </p:tgtEl>
                                        <p:attrNameLst>
                                          <p:attrName>ppt_x</p:attrName>
                                        </p:attrNameLst>
                                      </p:cBhvr>
                                      <p:tavLst>
                                        <p:tav tm="0">
                                          <p:val>
                                            <p:strVal val="#ppt_x"/>
                                          </p:val>
                                        </p:tav>
                                        <p:tav tm="100000">
                                          <p:val>
                                            <p:strVal val="#ppt_x"/>
                                          </p:val>
                                        </p:tav>
                                      </p:tavLst>
                                    </p:anim>
                                    <p:anim calcmode="lin" valueType="num">
                                      <p:cBhvr additive="base">
                                        <p:cTn id="32"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94"/>
            <a:ext cx="7467600" cy="706215"/>
          </a:xfrm>
        </p:spPr>
        <p:txBody>
          <a:bodyPr>
            <a:normAutofit/>
          </a:bodyPr>
          <a:lstStyle/>
          <a:p>
            <a:r>
              <a:rPr lang="el-GR" sz="2800" dirty="0" smtClean="0"/>
              <a:t>και με μεγαλη επιδραση στισ ζωεσ μασ</a:t>
            </a:r>
            <a:endParaRPr lang="en-US" sz="2800"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96" y="1257300"/>
            <a:ext cx="3065536" cy="43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ÎÏÎ¿ÏÎ­Î»ÎµÏÎ¼Î± ÎµÎ¹ÎºÏÎ½Î±Ï Î³Î¹Î± tim berners l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585" y="1600200"/>
            <a:ext cx="2789939" cy="1570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05575" y="1771650"/>
            <a:ext cx="2194319" cy="369332"/>
          </a:xfrm>
          <a:prstGeom prst="rect">
            <a:avLst/>
          </a:prstGeom>
          <a:noFill/>
        </p:spPr>
        <p:txBody>
          <a:bodyPr wrap="none" rtlCol="0">
            <a:spAutoFit/>
          </a:bodyPr>
          <a:lstStyle/>
          <a:p>
            <a:r>
              <a:rPr lang="en-US" dirty="0" smtClean="0"/>
              <a:t>The World Wide Web</a:t>
            </a:r>
            <a:endParaRPr lang="el-GR" dirty="0"/>
          </a:p>
        </p:txBody>
      </p:sp>
      <p:sp>
        <p:nvSpPr>
          <p:cNvPr id="9" name="AutoShape 6" descr="ÎÏÎ¿ÏÎ­Î»ÎµÏÎ¼Î± ÎµÎ¹ÎºÏÎ½Î±Ï Î³Î¹Î± proton thera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024" y="3338513"/>
            <a:ext cx="28575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724650" y="3760257"/>
            <a:ext cx="1597873" cy="369332"/>
          </a:xfrm>
          <a:prstGeom prst="rect">
            <a:avLst/>
          </a:prstGeom>
          <a:noFill/>
        </p:spPr>
        <p:txBody>
          <a:bodyPr wrap="none" rtlCol="0">
            <a:spAutoFit/>
          </a:bodyPr>
          <a:lstStyle/>
          <a:p>
            <a:r>
              <a:rPr lang="en-US" dirty="0" smtClean="0"/>
              <a:t>Proton therapy</a:t>
            </a:r>
            <a:endParaRPr lang="el-GR" dirty="0"/>
          </a:p>
        </p:txBody>
      </p:sp>
      <p:pic>
        <p:nvPicPr>
          <p:cNvPr id="3081" name="Picture 9" descr="ÎÏÎ¿ÏÎ­Î»ÎµÏÎ¼Î± ÎµÎ¹ÎºÏÎ½Î±Ï Î³Î¹Î± accelerators for secur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95" y="2869354"/>
            <a:ext cx="3360626" cy="25204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5064" y="1257300"/>
            <a:ext cx="5858522" cy="460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785" y="2158769"/>
            <a:ext cx="7038642" cy="394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3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 calcmode="lin" valueType="num">
                                      <p:cBhvr additive="base">
                                        <p:cTn id="23" dur="500" fill="hold"/>
                                        <p:tgtEl>
                                          <p:spTgt spid="3079"/>
                                        </p:tgtEl>
                                        <p:attrNameLst>
                                          <p:attrName>ppt_x</p:attrName>
                                        </p:attrNameLst>
                                      </p:cBhvr>
                                      <p:tavLst>
                                        <p:tav tm="0">
                                          <p:val>
                                            <p:strVal val="#ppt_x"/>
                                          </p:val>
                                        </p:tav>
                                        <p:tav tm="100000">
                                          <p:val>
                                            <p:strVal val="#ppt_x"/>
                                          </p:val>
                                        </p:tav>
                                      </p:tavLst>
                                    </p:anim>
                                    <p:anim calcmode="lin" valueType="num">
                                      <p:cBhvr additive="base">
                                        <p:cTn id="24" dur="500" fill="hold"/>
                                        <p:tgtEl>
                                          <p:spTgt spid="30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additive="base">
                                        <p:cTn id="33" dur="500" fill="hold"/>
                                        <p:tgtEl>
                                          <p:spTgt spid="3081"/>
                                        </p:tgtEl>
                                        <p:attrNameLst>
                                          <p:attrName>ppt_x</p:attrName>
                                        </p:attrNameLst>
                                      </p:cBhvr>
                                      <p:tavLst>
                                        <p:tav tm="0">
                                          <p:val>
                                            <p:strVal val="#ppt_x"/>
                                          </p:val>
                                        </p:tav>
                                        <p:tav tm="100000">
                                          <p:val>
                                            <p:strVal val="#ppt_x"/>
                                          </p:val>
                                        </p:tav>
                                      </p:tavLst>
                                    </p:anim>
                                    <p:anim calcmode="lin" valueType="num">
                                      <p:cBhvr additive="base">
                                        <p:cTn id="34"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84"/>
                                        </p:tgtEl>
                                        <p:attrNameLst>
                                          <p:attrName>style.visibility</p:attrName>
                                        </p:attrNameLst>
                                      </p:cBhvr>
                                      <p:to>
                                        <p:strVal val="visible"/>
                                      </p:to>
                                    </p:set>
                                    <p:anim calcmode="lin" valueType="num">
                                      <p:cBhvr additive="base">
                                        <p:cTn id="39" dur="500" fill="hold"/>
                                        <p:tgtEl>
                                          <p:spTgt spid="3084"/>
                                        </p:tgtEl>
                                        <p:attrNameLst>
                                          <p:attrName>ppt_x</p:attrName>
                                        </p:attrNameLst>
                                      </p:cBhvr>
                                      <p:tavLst>
                                        <p:tav tm="0">
                                          <p:val>
                                            <p:strVal val="#ppt_x"/>
                                          </p:val>
                                        </p:tav>
                                        <p:tav tm="100000">
                                          <p:val>
                                            <p:strVal val="#ppt_x"/>
                                          </p:val>
                                        </p:tav>
                                      </p:tavLst>
                                    </p:anim>
                                    <p:anim calcmode="lin" valueType="num">
                                      <p:cBhvr additive="base">
                                        <p:cTn id="40"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85"/>
                                        </p:tgtEl>
                                        <p:attrNameLst>
                                          <p:attrName>style.visibility</p:attrName>
                                        </p:attrNameLst>
                                      </p:cBhvr>
                                      <p:to>
                                        <p:strVal val="visible"/>
                                      </p:to>
                                    </p:set>
                                    <p:anim calcmode="lin" valueType="num">
                                      <p:cBhvr additive="base">
                                        <p:cTn id="45" dur="500" fill="hold"/>
                                        <p:tgtEl>
                                          <p:spTgt spid="3085"/>
                                        </p:tgtEl>
                                        <p:attrNameLst>
                                          <p:attrName>ppt_x</p:attrName>
                                        </p:attrNameLst>
                                      </p:cBhvr>
                                      <p:tavLst>
                                        <p:tav tm="0">
                                          <p:val>
                                            <p:strVal val="#ppt_x"/>
                                          </p:val>
                                        </p:tav>
                                        <p:tav tm="100000">
                                          <p:val>
                                            <p:strVal val="#ppt_x"/>
                                          </p:val>
                                        </p:tav>
                                      </p:tavLst>
                                    </p:anim>
                                    <p:anim calcmode="lin" valueType="num">
                                      <p:cBhvr additive="base">
                                        <p:cTn id="46"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96" y="155872"/>
            <a:ext cx="8229600" cy="1143000"/>
          </a:xfrm>
        </p:spPr>
        <p:txBody>
          <a:bodyPr>
            <a:normAutofit/>
          </a:bodyPr>
          <a:lstStyle/>
          <a:p>
            <a:pPr algn="ctr"/>
            <a:r>
              <a:rPr lang="el-GR" dirty="0" smtClean="0"/>
              <a:t>Παρ’ ολα αυτα.. Αν πληκτρολογησετε </a:t>
            </a:r>
            <a:r>
              <a:rPr lang="en-US" dirty="0" smtClean="0"/>
              <a:t>CERN </a:t>
            </a:r>
            <a:r>
              <a:rPr lang="el-GR" dirty="0" smtClean="0"/>
              <a:t>στο </a:t>
            </a:r>
            <a:r>
              <a:rPr lang="en-US" dirty="0" smtClean="0"/>
              <a:t>YouTube…</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485900"/>
            <a:ext cx="7057343"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646" y="1998313"/>
            <a:ext cx="5262563" cy="33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100" y="2531127"/>
            <a:ext cx="5362575" cy="35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9" name="Picture 8"/>
          <p:cNvPicPr>
            <a:picLocks noChangeAspect="1"/>
          </p:cNvPicPr>
          <p:nvPr/>
        </p:nvPicPr>
        <p:blipFill>
          <a:blip r:embed="rId5"/>
          <a:stretch>
            <a:fillRect/>
          </a:stretch>
        </p:blipFill>
        <p:spPr>
          <a:xfrm>
            <a:off x="1464092" y="6119743"/>
            <a:ext cx="952289" cy="653905"/>
          </a:xfrm>
          <a:prstGeom prst="rect">
            <a:avLst/>
          </a:prstGeom>
        </p:spPr>
      </p:pic>
      <p:pic>
        <p:nvPicPr>
          <p:cNvPr id="10" name="Picture 9"/>
          <p:cNvPicPr>
            <a:picLocks noChangeAspect="1"/>
          </p:cNvPicPr>
          <p:nvPr/>
        </p:nvPicPr>
        <p:blipFill>
          <a:blip r:embed="rId6"/>
          <a:stretch>
            <a:fillRect/>
          </a:stretch>
        </p:blipFill>
        <p:spPr>
          <a:xfrm>
            <a:off x="335096" y="6119744"/>
            <a:ext cx="987825" cy="653905"/>
          </a:xfrm>
          <a:prstGeom prst="rect">
            <a:avLst/>
          </a:prstGeom>
        </p:spPr>
      </p:pic>
    </p:spTree>
    <p:extLst>
      <p:ext uri="{BB962C8B-B14F-4D97-AF65-F5344CB8AC3E}">
        <p14:creationId xmlns:p14="http://schemas.microsoft.com/office/powerpoint/2010/main" val="22026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29129"/>
          </a:xfrm>
        </p:spPr>
        <p:txBody>
          <a:bodyPr/>
          <a:lstStyle/>
          <a:p>
            <a:r>
              <a:rPr lang="en-US" dirty="0" smtClean="0"/>
              <a:t>h… </a:t>
            </a:r>
            <a:r>
              <a:rPr lang="en-US" dirty="0" err="1" smtClean="0"/>
              <a:t>thn</a:t>
            </a:r>
            <a:r>
              <a:rPr lang="en-US" dirty="0" smtClean="0"/>
              <a:t> e</a:t>
            </a:r>
            <a:r>
              <a:rPr lang="el-GR" dirty="0" smtClean="0"/>
              <a:t>πιπεδη γη..</a:t>
            </a:r>
            <a:endParaRPr lang="en-US"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29" y="1123949"/>
            <a:ext cx="7054946" cy="46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287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63526"/>
            <a:ext cx="8229600" cy="927321"/>
          </a:xfrm>
        </p:spPr>
        <p:txBody>
          <a:bodyPr/>
          <a:lstStyle/>
          <a:p>
            <a:r>
              <a:rPr lang="el-GR" b="1" dirty="0"/>
              <a:t>ο</a:t>
            </a:r>
            <a:r>
              <a:rPr lang="el-GR" b="1" dirty="0" smtClean="0"/>
              <a:t>λα</a:t>
            </a:r>
            <a:r>
              <a:rPr lang="el-GR" dirty="0" smtClean="0"/>
              <a:t> ξεκινουν απο την εκπαιδευση</a:t>
            </a:r>
            <a:endParaRPr lang="en-US"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91" y="1417638"/>
            <a:ext cx="8080239"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33475" y="1406526"/>
            <a:ext cx="6610350" cy="2171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smtClean="0"/>
              <a:t>Η Φυσική του 20</a:t>
            </a:r>
            <a:r>
              <a:rPr lang="el-GR" sz="2800" baseline="30000" dirty="0" smtClean="0"/>
              <a:t>ου</a:t>
            </a:r>
            <a:r>
              <a:rPr lang="el-GR" sz="2800" dirty="0" smtClean="0"/>
              <a:t> αιώνα δεν έχει ενταχθεί συστηματικά στα σχολικά αναλυτικά προγράμματα!</a:t>
            </a:r>
            <a:endParaRPr lang="el-GR" sz="2800" dirty="0"/>
          </a:p>
        </p:txBody>
      </p:sp>
      <p:sp>
        <p:nvSpPr>
          <p:cNvPr id="10" name="Rectangle 9"/>
          <p:cNvSpPr/>
          <p:nvPr/>
        </p:nvSpPr>
        <p:spPr>
          <a:xfrm>
            <a:off x="1133475" y="3795823"/>
            <a:ext cx="6610350" cy="146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b="1" dirty="0" smtClean="0"/>
              <a:t>Πολλές φορές δεν νιώθουμε αρκετά έτοιμοι να απαντήσουμε σε ερωτήσεις των μαθητών μας σχετικά με τις τελευταίες ανακαλύψεις της σύγχρονης επιστήμης</a:t>
            </a:r>
            <a:endParaRPr lang="el-GR" b="1" dirty="0"/>
          </a:p>
        </p:txBody>
      </p:sp>
    </p:spTree>
    <p:extLst>
      <p:ext uri="{BB962C8B-B14F-4D97-AF65-F5344CB8AC3E}">
        <p14:creationId xmlns:p14="http://schemas.microsoft.com/office/powerpoint/2010/main" val="36042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2400" dirty="0" smtClean="0"/>
              <a:t>Πολλεσ δρασεισ διαχυσησ τησ επιστημησ ειδικα στουσ τομεισ τησ φυσικησ υψηλων ενεργειων και τησ αστρονομιασ</a:t>
            </a:r>
            <a:endParaRPr lang="en-US" sz="2400"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2"/>
          <a:stretch>
            <a:fillRect/>
          </a:stretch>
        </p:blipFill>
        <p:spPr>
          <a:xfrm>
            <a:off x="1464092" y="6119743"/>
            <a:ext cx="952289" cy="653905"/>
          </a:xfrm>
          <a:prstGeom prst="rect">
            <a:avLst/>
          </a:prstGeom>
        </p:spPr>
      </p:pic>
      <p:pic>
        <p:nvPicPr>
          <p:cNvPr id="6" name="Picture 5"/>
          <p:cNvPicPr>
            <a:picLocks noChangeAspect="1"/>
          </p:cNvPicPr>
          <p:nvPr/>
        </p:nvPicPr>
        <p:blipFill>
          <a:blip r:embed="rId3"/>
          <a:stretch>
            <a:fillRect/>
          </a:stretch>
        </p:blipFill>
        <p:spPr>
          <a:xfrm>
            <a:off x="335096" y="6119744"/>
            <a:ext cx="987825" cy="653905"/>
          </a:xfrm>
          <a:prstGeom prst="rect">
            <a:avLst/>
          </a:prstGeom>
        </p:spPr>
      </p:pic>
      <p:pic>
        <p:nvPicPr>
          <p:cNvPr id="8" name="Picture 2" descr="http://projects.ift.uam-csic.es/outreach/images/foto-masterc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tlas.physicsmasterclasses.org/wpath_files/img/minerva/minerva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96" y="2367186"/>
            <a:ext cx="288009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www.bibalex.org/psc/Attachment/Attachment/Large/634991250317451171IMG_01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492" y="2562225"/>
            <a:ext cx="4740708" cy="316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9461" y="5796577"/>
            <a:ext cx="4572000" cy="646331"/>
          </a:xfrm>
          <a:prstGeom prst="rect">
            <a:avLst/>
          </a:prstGeom>
        </p:spPr>
        <p:txBody>
          <a:bodyPr>
            <a:spAutoFit/>
          </a:bodyPr>
          <a:lstStyle/>
          <a:p>
            <a:r>
              <a:rPr lang="en-US" dirty="0">
                <a:hlinkClick r:id="rId2"/>
              </a:rPr>
              <a:t>https://</a:t>
            </a:r>
            <a:r>
              <a:rPr lang="en-US" dirty="0" smtClean="0">
                <a:hlinkClick r:id="rId2"/>
              </a:rPr>
              <a:t>arxiv.org/ftp/arxiv/papers/1801/1801.08830.pdf</a:t>
            </a:r>
            <a:r>
              <a:rPr lang="en-US" dirty="0" smtClean="0"/>
              <a:t> </a:t>
            </a:r>
            <a:endParaRPr lang="el-GR" dirty="0"/>
          </a:p>
        </p:txBody>
      </p:sp>
      <p:sp>
        <p:nvSpPr>
          <p:cNvPr id="2" name="Title 1"/>
          <p:cNvSpPr>
            <a:spLocks noGrp="1"/>
          </p:cNvSpPr>
          <p:nvPr>
            <p:ph type="title"/>
          </p:nvPr>
        </p:nvSpPr>
        <p:spPr/>
        <p:txBody>
          <a:bodyPr/>
          <a:lstStyle/>
          <a:p>
            <a:r>
              <a:rPr lang="el-GR" dirty="0" smtClean="0"/>
              <a:t>Με καταγεγραμμενα αποτελεσματα</a:t>
            </a:r>
            <a:endParaRPr lang="en-US" dirty="0"/>
          </a:p>
        </p:txBody>
      </p:sp>
      <p:sp>
        <p:nvSpPr>
          <p:cNvPr id="4" name="Rectangle 3"/>
          <p:cNvSpPr/>
          <p:nvPr/>
        </p:nvSpPr>
        <p:spPr>
          <a:xfrm>
            <a:off x="2639924" y="6200545"/>
            <a:ext cx="6063074" cy="461665"/>
          </a:xfrm>
          <a:prstGeom prst="rect">
            <a:avLst/>
          </a:prstGeom>
        </p:spPr>
        <p:txBody>
          <a:bodyPr wrap="square">
            <a:spAutoFit/>
          </a:bodyPr>
          <a:lstStyle/>
          <a:p>
            <a:r>
              <a:rPr lang="en-US" sz="1200" dirty="0" smtClean="0"/>
              <a:t>Frontiers has been funded within the framework of the European Union Erasmus+ </a:t>
            </a:r>
            <a:r>
              <a:rPr lang="en-US" sz="1200" dirty="0" err="1" smtClean="0"/>
              <a:t>programme</a:t>
            </a:r>
            <a:endParaRPr lang="en-US" sz="1200" dirty="0"/>
          </a:p>
        </p:txBody>
      </p:sp>
      <p:pic>
        <p:nvPicPr>
          <p:cNvPr id="5" name="Picture 4"/>
          <p:cNvPicPr>
            <a:picLocks noChangeAspect="1"/>
          </p:cNvPicPr>
          <p:nvPr/>
        </p:nvPicPr>
        <p:blipFill>
          <a:blip r:embed="rId3"/>
          <a:stretch>
            <a:fillRect/>
          </a:stretch>
        </p:blipFill>
        <p:spPr>
          <a:xfrm>
            <a:off x="1464092" y="6119743"/>
            <a:ext cx="952289" cy="653905"/>
          </a:xfrm>
          <a:prstGeom prst="rect">
            <a:avLst/>
          </a:prstGeom>
        </p:spPr>
      </p:pic>
      <p:pic>
        <p:nvPicPr>
          <p:cNvPr id="6" name="Picture 5"/>
          <p:cNvPicPr>
            <a:picLocks noChangeAspect="1"/>
          </p:cNvPicPr>
          <p:nvPr/>
        </p:nvPicPr>
        <p:blipFill>
          <a:blip r:embed="rId4"/>
          <a:stretch>
            <a:fillRect/>
          </a:stretch>
        </p:blipFill>
        <p:spPr>
          <a:xfrm>
            <a:off x="335096" y="6119744"/>
            <a:ext cx="987825" cy="653905"/>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196752"/>
            <a:ext cx="787717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descr="IMC 2018 worldwide mit 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109" y="160338"/>
            <a:ext cx="548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5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461</TotalTime>
  <Words>558</Words>
  <Application>Microsoft Office PowerPoint</Application>
  <PresentationFormat>On-screen Show (4:3)</PresentationFormat>
  <Paragraphs>89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Φερνοντασ την ερευνα αιχμησ στη φυσικη στην σχολικη ταξη</vt:lpstr>
      <vt:lpstr>Τα μετωπα τησ συγχρονησ ερευνασ στη θεμελιωδη φυσικη</vt:lpstr>
      <vt:lpstr>Σπουδαιεσ ανακαλυψεισ επιπεδου βραβειου νομπελ με μεγαλη καλυψη απο τα μεσα ενημερωσησ</vt:lpstr>
      <vt:lpstr>και με μεγαλη επιδραση στισ ζωεσ μασ</vt:lpstr>
      <vt:lpstr>Παρ’ ολα αυτα.. Αν πληκτρολογησετε CERN στο YouTube…</vt:lpstr>
      <vt:lpstr>h… thn eπιπεδη γη..</vt:lpstr>
      <vt:lpstr>ολα ξεκινουν απο την εκπαιδευση</vt:lpstr>
      <vt:lpstr>Πολλεσ δρασεισ διαχυσησ τησ επιστημησ ειδικα στουσ τομεισ τησ φυσικησ υψηλων ενεργειων και τησ αστρονομιασ</vt:lpstr>
      <vt:lpstr>Με καταγεγραμμενα αποτελεσματα</vt:lpstr>
      <vt:lpstr>PowerPoint Presentation</vt:lpstr>
      <vt:lpstr>Και δυνατοτητα να αλλαξουν την εικονα τησ επιστημησ και του επιστημονα για τουσ μαθητεσ..</vt:lpstr>
      <vt:lpstr>Αλλα και δυνατοτητα να τουσ κεντρισει το ενδιαφερον για τισ επιστημονικεσ καριερεσ</vt:lpstr>
      <vt:lpstr>Ανατροφοδοτηση εκπαιδευτικων</vt:lpstr>
      <vt:lpstr>Προκλησεισ και βασικα προβληματα</vt:lpstr>
      <vt:lpstr>Ο ρολοσ του</vt:lpstr>
      <vt:lpstr>ΠΩΣ;</vt:lpstr>
      <vt:lpstr>Φερνοντασ μαζι ερευνητικουσ και εκπαιδευτικουσ φορεισ απο ολη την ευρωπη</vt:lpstr>
      <vt:lpstr>Διερευνωντασ τισ ηδη υπαρχουσεσ εκπαιδευτικεσ πρακτικεσ και αντλωντασ διδαγματα απο αυτεσ</vt:lpstr>
      <vt:lpstr>Υιοθετωντασ το μοντελο τησ ανακαλυπτικησ μαθησησ</vt:lpstr>
      <vt:lpstr>Αναπτυσσοντασ καινοτομο εκπαιδευτικο υλικο </vt:lpstr>
      <vt:lpstr>Αναπτυσσοντασ εθνικεσ και διεθνεισ κοινοτητεσ εκπαιδευτικων</vt:lpstr>
      <vt:lpstr>PowerPoint Presentation</vt:lpstr>
      <vt:lpstr>Παρεχοντασ διαρκη υποστηριξη για την εφαρμογη δρασεων frontiers στην ταξη σασ</vt:lpstr>
      <vt:lpstr>Αν..</vt:lpstr>
      <vt:lpstr>EYXAΡΙΣΤΟΥΜΕ ΠΟΛΥ</vt:lpstr>
    </vt:vector>
  </TitlesOfParts>
  <Company>DCU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crotty</dc:creator>
  <cp:lastModifiedBy>echaniot</cp:lastModifiedBy>
  <cp:revision>56</cp:revision>
  <dcterms:created xsi:type="dcterms:W3CDTF">2018-09-11T08:23:08Z</dcterms:created>
  <dcterms:modified xsi:type="dcterms:W3CDTF">2019-10-11T22:46:41Z</dcterms:modified>
</cp:coreProperties>
</file>