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5" r:id="rId1"/>
  </p:sldMasterIdLst>
  <p:sldIdLst>
    <p:sldId id="283" r:id="rId2"/>
    <p:sldId id="309" r:id="rId3"/>
    <p:sldId id="305" r:id="rId4"/>
    <p:sldId id="306" r:id="rId5"/>
    <p:sldId id="307" r:id="rId6"/>
    <p:sldId id="351" r:id="rId7"/>
    <p:sldId id="354" r:id="rId8"/>
    <p:sldId id="355" r:id="rId9"/>
    <p:sldId id="352" r:id="rId10"/>
    <p:sldId id="356" r:id="rId11"/>
    <p:sldId id="353" r:id="rId12"/>
    <p:sldId id="315" r:id="rId13"/>
    <p:sldId id="316" r:id="rId14"/>
    <p:sldId id="339" r:id="rId15"/>
    <p:sldId id="340" r:id="rId16"/>
    <p:sldId id="317" r:id="rId17"/>
    <p:sldId id="321" r:id="rId18"/>
    <p:sldId id="323" r:id="rId19"/>
    <p:sldId id="322" r:id="rId20"/>
    <p:sldId id="331" r:id="rId21"/>
    <p:sldId id="333" r:id="rId22"/>
    <p:sldId id="330" r:id="rId23"/>
    <p:sldId id="332" r:id="rId24"/>
    <p:sldId id="345" r:id="rId25"/>
    <p:sldId id="346" r:id="rId26"/>
    <p:sldId id="310" r:id="rId27"/>
    <p:sldId id="347" r:id="rId28"/>
    <p:sldId id="348" r:id="rId29"/>
    <p:sldId id="349" r:id="rId30"/>
    <p:sldId id="35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50" autoAdjust="0"/>
  </p:normalViewPr>
  <p:slideViewPr>
    <p:cSldViewPr snapToGrid="0" snapToObjects="1">
      <p:cViewPr>
        <p:scale>
          <a:sx n="59" d="100"/>
          <a:sy n="59" d="100"/>
        </p:scale>
        <p:origin x="-1018" y="22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4E693A-D684-804B-96C8-81D4BB86D942}"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141243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E693A-D684-804B-96C8-81D4BB86D942}"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324209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E693A-D684-804B-96C8-81D4BB86D942}"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288737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389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E693A-D684-804B-96C8-81D4BB86D942}"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13894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E693A-D684-804B-96C8-81D4BB86D942}"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162984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4E693A-D684-804B-96C8-81D4BB86D942}" type="datetimeFigureOut">
              <a:rPr lang="en-US" smtClean="0"/>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104453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4E693A-D684-804B-96C8-81D4BB86D942}" type="datetimeFigureOut">
              <a:rPr lang="en-US" smtClean="0"/>
              <a:t>11-May-20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225682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4E693A-D684-804B-96C8-81D4BB86D942}" type="datetimeFigureOut">
              <a:rPr lang="en-US" smtClean="0"/>
              <a:t>11-May-20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226411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E693A-D684-804B-96C8-81D4BB86D942}" type="datetimeFigureOut">
              <a:rPr lang="en-US" smtClean="0"/>
              <a:t>11-May-20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134020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E693A-D684-804B-96C8-81D4BB86D942}" type="datetimeFigureOut">
              <a:rPr lang="en-US" smtClean="0"/>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113859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E693A-D684-804B-96C8-81D4BB86D942}" type="datetimeFigureOut">
              <a:rPr lang="en-US" smtClean="0"/>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3DA0F-E2C4-384D-B6B3-9913F6443325}" type="slidenum">
              <a:rPr lang="en-US" smtClean="0"/>
              <a:t>‹#›</a:t>
            </a:fld>
            <a:endParaRPr lang="en-US"/>
          </a:p>
        </p:txBody>
      </p:sp>
    </p:spTree>
    <p:extLst>
      <p:ext uri="{BB962C8B-B14F-4D97-AF65-F5344CB8AC3E}">
        <p14:creationId xmlns:p14="http://schemas.microsoft.com/office/powerpoint/2010/main" val="373041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E693A-D684-804B-96C8-81D4BB86D942}" type="datetimeFigureOut">
              <a:rPr lang="en-US" smtClean="0"/>
              <a:t>11-May-20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3DA0F-E2C4-384D-B6B3-9913F6443325}" type="slidenum">
              <a:rPr lang="en-US" smtClean="0"/>
              <a:t>‹#›</a:t>
            </a:fld>
            <a:endParaRPr lang="en-US"/>
          </a:p>
        </p:txBody>
      </p:sp>
    </p:spTree>
    <p:extLst>
      <p:ext uri="{BB962C8B-B14F-4D97-AF65-F5344CB8AC3E}">
        <p14:creationId xmlns:p14="http://schemas.microsoft.com/office/powerpoint/2010/main" val="427688352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vourakis@gmail.com" TargetMode="External"/><Relationship Id="rId2" Type="http://schemas.openxmlformats.org/officeDocument/2006/relationships/hyperlink" Target="mailto:hkourkou@phys.uoa.gr"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frontiers-project.eu/"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labz.eu/ils/measurement-of-magnetic-field-with-the-giant-atlas-solenoi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aEPIwEJmZy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quarknet.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quarknet.org/"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i2u2.org/elab/cosmic/home/project.j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90" y="1715515"/>
            <a:ext cx="7874539" cy="1894362"/>
          </a:xfrm>
        </p:spPr>
        <p:txBody>
          <a:bodyPr>
            <a:normAutofit fontScale="90000"/>
          </a:bodyPr>
          <a:lstStyle/>
          <a:p>
            <a:r>
              <a:rPr lang="en-US" b="1" dirty="0">
                <a:effectLst>
                  <a:outerShdw blurRad="38100" dist="38100" dir="2700000" algn="tl">
                    <a:srgbClr val="000000">
                      <a:alpha val="43137"/>
                    </a:srgbClr>
                  </a:outerShdw>
                </a:effectLst>
              </a:rPr>
              <a:t>Bringing nobel prize physics to the </a:t>
            </a:r>
            <a:r>
              <a:rPr lang="en-US" b="1" dirty="0" smtClean="0">
                <a:effectLst>
                  <a:outerShdw blurRad="38100" dist="38100" dir="2700000" algn="tl">
                    <a:srgbClr val="000000">
                      <a:alpha val="43137"/>
                    </a:srgbClr>
                  </a:outerShdw>
                </a:effectLst>
              </a:rPr>
              <a:t>classroom</a:t>
            </a:r>
            <a:br>
              <a:rPr lang="en-US" b="1" dirty="0" smtClean="0">
                <a:effectLst>
                  <a:outerShdw blurRad="38100" dist="38100" dir="2700000" algn="tl">
                    <a:srgbClr val="000000">
                      <a:alpha val="43137"/>
                    </a:srgbClr>
                  </a:outerShdw>
                </a:effectLst>
              </a:rPr>
            </a:br>
            <a:endParaRPr lang="el-GR" dirty="0">
              <a:solidFill>
                <a:schemeClr val="accent2">
                  <a:lumMod val="75000"/>
                </a:schemeClr>
              </a:solidFill>
            </a:endParaRPr>
          </a:p>
        </p:txBody>
      </p:sp>
      <p:sp>
        <p:nvSpPr>
          <p:cNvPr id="3" name="Υπότιτλος 2"/>
          <p:cNvSpPr>
            <a:spLocks noGrp="1"/>
          </p:cNvSpPr>
          <p:nvPr>
            <p:ph type="subTitle" idx="1"/>
          </p:nvPr>
        </p:nvSpPr>
        <p:spPr>
          <a:xfrm>
            <a:off x="878581" y="4334996"/>
            <a:ext cx="6172200" cy="1371600"/>
          </a:xfrm>
        </p:spPr>
        <p:txBody>
          <a:bodyPr>
            <a:normAutofit fontScale="25000" lnSpcReduction="20000"/>
          </a:bodyPr>
          <a:lstStyle/>
          <a:p>
            <a:pPr algn="ctr"/>
            <a:r>
              <a:rPr lang="el-GR" sz="9600" b="1" dirty="0" err="1" smtClean="0">
                <a:solidFill>
                  <a:srgbClr val="C00000"/>
                </a:solidFill>
              </a:rPr>
              <a:t>Χριστινα</a:t>
            </a:r>
            <a:r>
              <a:rPr lang="el-GR" sz="9600" b="1" dirty="0" smtClean="0">
                <a:solidFill>
                  <a:srgbClr val="C00000"/>
                </a:solidFill>
              </a:rPr>
              <a:t> </a:t>
            </a:r>
            <a:r>
              <a:rPr lang="el-GR" sz="9600" b="1" dirty="0" err="1" smtClean="0">
                <a:solidFill>
                  <a:srgbClr val="C00000"/>
                </a:solidFill>
              </a:rPr>
              <a:t>Κουρκουμέλη</a:t>
            </a:r>
            <a:r>
              <a:rPr lang="el-GR" sz="9600" b="1" dirty="0" smtClean="0">
                <a:solidFill>
                  <a:srgbClr val="C00000"/>
                </a:solidFill>
              </a:rPr>
              <a:t> , ΕΚΠΑ/ΙΕΣΕ</a:t>
            </a:r>
            <a:endParaRPr lang="el-GR" sz="9600" b="1" dirty="0" smtClean="0">
              <a:solidFill>
                <a:srgbClr val="C00000"/>
              </a:solidFill>
            </a:endParaRPr>
          </a:p>
          <a:p>
            <a:pPr algn="ctr"/>
            <a:r>
              <a:rPr lang="en-US" sz="9600" b="1" dirty="0" smtClean="0">
                <a:solidFill>
                  <a:srgbClr val="C00000"/>
                </a:solidFill>
                <a:hlinkClick r:id="rId2"/>
              </a:rPr>
              <a:t>hkourkou@phys.uoa.gr</a:t>
            </a:r>
            <a:endParaRPr lang="en-US" sz="9600" b="1" dirty="0" smtClean="0">
              <a:solidFill>
                <a:srgbClr val="C00000"/>
              </a:solidFill>
            </a:endParaRPr>
          </a:p>
          <a:p>
            <a:pPr algn="ctr"/>
            <a:r>
              <a:rPr lang="el-GR" sz="9600" b="1" dirty="0" err="1" smtClean="0">
                <a:solidFill>
                  <a:srgbClr val="C00000"/>
                </a:solidFill>
              </a:rPr>
              <a:t>Στελιος</a:t>
            </a:r>
            <a:r>
              <a:rPr lang="el-GR" sz="9600" b="1" dirty="0" smtClean="0">
                <a:solidFill>
                  <a:srgbClr val="C00000"/>
                </a:solidFill>
              </a:rPr>
              <a:t> </a:t>
            </a:r>
            <a:r>
              <a:rPr lang="el-GR" sz="9600" b="1" dirty="0" err="1" smtClean="0">
                <a:solidFill>
                  <a:srgbClr val="C00000"/>
                </a:solidFill>
              </a:rPr>
              <a:t>Βουράκης</a:t>
            </a:r>
            <a:r>
              <a:rPr lang="el-GR" sz="9600" b="1" dirty="0" smtClean="0">
                <a:solidFill>
                  <a:srgbClr val="C00000"/>
                </a:solidFill>
              </a:rPr>
              <a:t>, ΙΕΣΕ</a:t>
            </a:r>
          </a:p>
          <a:p>
            <a:r>
              <a:rPr lang="en-US" sz="9600" b="1" dirty="0" smtClean="0">
                <a:solidFill>
                  <a:srgbClr val="C00000"/>
                </a:solidFill>
                <a:hlinkClick r:id="rId3"/>
              </a:rPr>
              <a:t>s.vourakis@gmail.com</a:t>
            </a:r>
            <a:endParaRPr lang="el-GR" sz="9600" b="1" dirty="0" smtClean="0">
              <a:solidFill>
                <a:srgbClr val="C00000"/>
              </a:solidFill>
            </a:endParaRPr>
          </a:p>
          <a:p>
            <a:r>
              <a:rPr lang="en-US" b="1" dirty="0">
                <a:solidFill>
                  <a:srgbClr val="C00000"/>
                </a:solidFill>
              </a:rPr>
              <a:t/>
            </a:r>
            <a:br>
              <a:rPr lang="en-US" b="1" dirty="0">
                <a:solidFill>
                  <a:srgbClr val="C00000"/>
                </a:solidFill>
              </a:rPr>
            </a:br>
            <a:endParaRPr lang="el-GR" b="1" dirty="0">
              <a:solidFill>
                <a:srgbClr val="C00000"/>
              </a:solidFill>
            </a:endParaRPr>
          </a:p>
        </p:txBody>
      </p:sp>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278" y="6251113"/>
            <a:ext cx="1397705" cy="399243"/>
          </a:xfrm>
          <a:prstGeom prst="rect">
            <a:avLst/>
          </a:prstGeom>
        </p:spPr>
      </p:pic>
      <p:sp>
        <p:nvSpPr>
          <p:cNvPr id="4" name="Ορθογώνιο 3"/>
          <p:cNvSpPr/>
          <p:nvPr/>
        </p:nvSpPr>
        <p:spPr>
          <a:xfrm>
            <a:off x="2194851" y="3136612"/>
            <a:ext cx="4483407" cy="584775"/>
          </a:xfrm>
          <a:prstGeom prst="rect">
            <a:avLst/>
          </a:prstGeom>
        </p:spPr>
        <p:txBody>
          <a:bodyPr wrap="none">
            <a:spAutoFit/>
          </a:bodyPr>
          <a:lstStyle/>
          <a:p>
            <a:r>
              <a:rPr lang="en-US" sz="3200" dirty="0">
                <a:hlinkClick r:id="rId5"/>
              </a:rPr>
              <a:t>www.frontiers-project.eu</a:t>
            </a:r>
            <a:r>
              <a:rPr lang="en-US" sz="3200" dirty="0"/>
              <a:t> </a:t>
            </a:r>
            <a:endParaRPr lang="el-GR" sz="3200" dirty="0"/>
          </a:p>
        </p:txBody>
      </p:sp>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164" y="152811"/>
            <a:ext cx="7764595" cy="1396450"/>
          </a:xfrm>
          <a:prstGeom prst="rect">
            <a:avLst/>
          </a:prstGeom>
        </p:spPr>
      </p:pic>
    </p:spTree>
    <p:extLst>
      <p:ext uri="{BB962C8B-B14F-4D97-AF65-F5344CB8AC3E}">
        <p14:creationId xmlns:p14="http://schemas.microsoft.com/office/powerpoint/2010/main" val="254087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744" y="205509"/>
            <a:ext cx="8229600" cy="4525963"/>
          </a:xfrm>
        </p:spPr>
        <p:txBody>
          <a:bodyPr/>
          <a:lstStyle/>
          <a:p>
            <a:r>
              <a:rPr lang="el-GR" sz="2000" b="1" dirty="0" smtClean="0"/>
              <a:t>Να διαλέξετε την </a:t>
            </a:r>
            <a:r>
              <a:rPr lang="en-US" sz="2000" b="1" dirty="0" smtClean="0"/>
              <a:t>“lifetime analysis”</a:t>
            </a:r>
            <a:endParaRPr lang="el-GR" sz="2000" b="1" dirty="0" smtClean="0"/>
          </a:p>
          <a:p>
            <a:r>
              <a:rPr lang="el-GR" sz="2000" b="1" dirty="0"/>
              <a:t>Να διαλέξετε </a:t>
            </a:r>
            <a:r>
              <a:rPr lang="el-GR" sz="2000" b="1" dirty="0" smtClean="0"/>
              <a:t>σχετικά πρόσφατα σετ γεγονότων από ΈΝΑ σχολείο</a:t>
            </a:r>
          </a:p>
          <a:p>
            <a:r>
              <a:rPr lang="el-GR" sz="2000" b="1" dirty="0" smtClean="0"/>
              <a:t>Το κάθε σετ να έχει περίπου 1Μ γεγονότα</a:t>
            </a:r>
            <a:endParaRPr lang="el-GR" sz="2000" b="1" dirty="0" smtClean="0"/>
          </a:p>
          <a:p>
            <a:endParaRPr lang="el-GR"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744" y="1357745"/>
            <a:ext cx="6237244" cy="3269962"/>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12210"/>
            <a:ext cx="4261729" cy="2838762"/>
          </a:xfrm>
          <a:prstGeom prst="rect">
            <a:avLst/>
          </a:prstGeom>
          <a:noFill/>
          <a:ln>
            <a:noFill/>
          </a:ln>
        </p:spPr>
      </p:pic>
      <p:sp>
        <p:nvSpPr>
          <p:cNvPr id="10" name="Oval 9"/>
          <p:cNvSpPr/>
          <p:nvPr/>
        </p:nvSpPr>
        <p:spPr>
          <a:xfrm flipV="1">
            <a:off x="6295356" y="4572491"/>
            <a:ext cx="295565" cy="299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flipV="1">
            <a:off x="4741741" y="6473262"/>
            <a:ext cx="656913" cy="377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4584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89557" y="371705"/>
            <a:ext cx="5268595" cy="5043170"/>
          </a:xfrm>
          <a:prstGeom prst="rect">
            <a:avLst/>
          </a:prstGeom>
          <a:noFill/>
          <a:ln>
            <a:noFill/>
          </a:ln>
        </p:spPr>
      </p:pic>
      <p:sp>
        <p:nvSpPr>
          <p:cNvPr id="5" name="TextBox 4"/>
          <p:cNvSpPr txBox="1"/>
          <p:nvPr/>
        </p:nvSpPr>
        <p:spPr>
          <a:xfrm>
            <a:off x="1320800" y="5433348"/>
            <a:ext cx="6788718" cy="1631216"/>
          </a:xfrm>
          <a:prstGeom prst="rect">
            <a:avLst/>
          </a:prstGeom>
          <a:noFill/>
        </p:spPr>
        <p:txBody>
          <a:bodyPr wrap="none" rtlCol="0">
            <a:spAutoFit/>
          </a:bodyPr>
          <a:lstStyle/>
          <a:p>
            <a:pPr marL="342900" indent="-342900">
              <a:buFont typeface="Wingdings" pitchFamily="2" charset="2"/>
              <a:buChar char="Ø"/>
            </a:pPr>
            <a:r>
              <a:rPr lang="el-GR" sz="2000" b="1" dirty="0"/>
              <a:t>Κατασκευή διαγραμμάτων χρόνου ζωής </a:t>
            </a:r>
            <a:r>
              <a:rPr lang="el-GR" sz="2000" b="1" dirty="0" err="1"/>
              <a:t>μυονίων</a:t>
            </a:r>
            <a:endParaRPr lang="el-GR" sz="2000" b="1" dirty="0"/>
          </a:p>
          <a:p>
            <a:pPr marL="342900" indent="-342900">
              <a:buFont typeface="Wingdings" pitchFamily="2" charset="2"/>
              <a:buChar char="Ø"/>
            </a:pPr>
            <a:r>
              <a:rPr lang="el-GR" sz="2000" b="1" dirty="0"/>
              <a:t>Σύγκριση παραμέτρων ανίχνευσης (1 ή 2-</a:t>
            </a:r>
            <a:r>
              <a:rPr lang="en-US" sz="2000" b="1" dirty="0"/>
              <a:t>fold coincidence)</a:t>
            </a:r>
          </a:p>
          <a:p>
            <a:pPr marL="342900" indent="-342900">
              <a:buFont typeface="Wingdings" pitchFamily="2" charset="2"/>
              <a:buChar char="Ø"/>
            </a:pPr>
            <a:r>
              <a:rPr lang="el-GR" sz="2000" b="1" dirty="0"/>
              <a:t>Σύγκριση γεγονότων από διάφορα </a:t>
            </a:r>
            <a:r>
              <a:rPr lang="el-GR" sz="2000" b="1" dirty="0" smtClean="0"/>
              <a:t>σχολεία</a:t>
            </a:r>
            <a:endParaRPr lang="en-US" sz="2000" b="1" dirty="0" smtClean="0"/>
          </a:p>
          <a:p>
            <a:pPr marL="342900" indent="-342900">
              <a:buFont typeface="Wingdings" pitchFamily="2" charset="2"/>
              <a:buChar char="Ø"/>
            </a:pPr>
            <a:r>
              <a:rPr lang="el-GR" sz="2000" b="1" dirty="0" smtClean="0"/>
              <a:t>Σφάλματα</a:t>
            </a:r>
            <a:endParaRPr lang="el-GR" sz="2000" b="1" dirty="0"/>
          </a:p>
          <a:p>
            <a:endParaRPr lang="en-US" sz="2000" dirty="0"/>
          </a:p>
        </p:txBody>
      </p:sp>
      <p:sp>
        <p:nvSpPr>
          <p:cNvPr id="6" name="TextBox 5"/>
          <p:cNvSpPr txBox="1"/>
          <p:nvPr/>
        </p:nvSpPr>
        <p:spPr>
          <a:xfrm>
            <a:off x="7075055" y="1717964"/>
            <a:ext cx="1662545" cy="1477328"/>
          </a:xfrm>
          <a:prstGeom prst="rect">
            <a:avLst/>
          </a:prstGeom>
          <a:solidFill>
            <a:srgbClr val="FFFF00"/>
          </a:solidFill>
        </p:spPr>
        <p:txBody>
          <a:bodyPr wrap="square" rtlCol="0">
            <a:spAutoFit/>
          </a:bodyPr>
          <a:lstStyle/>
          <a:p>
            <a:r>
              <a:rPr lang="el-GR" dirty="0" smtClean="0"/>
              <a:t>Εκθετική προσαρμογή του χρόνου μεταξύ δύο σημάτων</a:t>
            </a:r>
            <a:endParaRPr lang="en-US" dirty="0"/>
          </a:p>
        </p:txBody>
      </p:sp>
      <p:sp>
        <p:nvSpPr>
          <p:cNvPr id="7" name="Oval 6"/>
          <p:cNvSpPr/>
          <p:nvPr/>
        </p:nvSpPr>
        <p:spPr>
          <a:xfrm flipV="1">
            <a:off x="4784435" y="997527"/>
            <a:ext cx="1348510" cy="299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0657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a:solidFill>
            <a:schemeClr val="bg1">
              <a:lumMod val="85000"/>
            </a:schemeClr>
          </a:solidFill>
        </p:spPr>
        <p:txBody>
          <a:bodyPr>
            <a:normAutofit fontScale="90000"/>
          </a:bodyPr>
          <a:lstStyle/>
          <a:p>
            <a:r>
              <a:rPr lang="el-GR" b="1" dirty="0" smtClean="0">
                <a:solidFill>
                  <a:srgbClr val="C00000"/>
                </a:solidFill>
                <a:latin typeface="Calibri" pitchFamily="34" charset="0"/>
              </a:rPr>
              <a:t/>
            </a:r>
            <a:br>
              <a:rPr lang="el-GR" b="1" dirty="0" smtClean="0">
                <a:solidFill>
                  <a:srgbClr val="C00000"/>
                </a:solidFill>
                <a:latin typeface="Calibri" pitchFamily="34" charset="0"/>
              </a:rPr>
            </a:br>
            <a:r>
              <a:rPr lang="el-GR" b="1" dirty="0">
                <a:solidFill>
                  <a:srgbClr val="C00000"/>
                </a:solidFill>
                <a:latin typeface="Calibri" pitchFamily="34" charset="0"/>
              </a:rPr>
              <a:t/>
            </a:r>
            <a:br>
              <a:rPr lang="el-GR" b="1" dirty="0">
                <a:solidFill>
                  <a:srgbClr val="C00000"/>
                </a:solidFill>
                <a:latin typeface="Calibri" pitchFamily="34" charset="0"/>
              </a:rPr>
            </a:br>
            <a:r>
              <a:rPr lang="el-GR" b="1" dirty="0" smtClean="0">
                <a:solidFill>
                  <a:srgbClr val="C00000"/>
                </a:solidFill>
                <a:latin typeface="Calibri" pitchFamily="34" charset="0"/>
              </a:rPr>
              <a:t/>
            </a:r>
            <a:br>
              <a:rPr lang="el-GR" b="1" dirty="0" smtClean="0">
                <a:solidFill>
                  <a:srgbClr val="C00000"/>
                </a:solidFill>
                <a:latin typeface="Calibri" pitchFamily="34" charset="0"/>
              </a:rPr>
            </a:br>
            <a:r>
              <a:rPr lang="el-GR" b="1" dirty="0" smtClean="0">
                <a:solidFill>
                  <a:srgbClr val="C00000"/>
                </a:solidFill>
                <a:latin typeface="Calibri" pitchFamily="34" charset="0"/>
              </a:rPr>
              <a:t>Το </a:t>
            </a:r>
            <a:r>
              <a:rPr lang="el-GR" b="1" dirty="0" smtClean="0">
                <a:solidFill>
                  <a:srgbClr val="C00000"/>
                </a:solidFill>
                <a:latin typeface="Calibri" pitchFamily="34" charset="0"/>
              </a:rPr>
              <a:t>μαγνητικό πεδίο και οι εφαρμογές του</a:t>
            </a:r>
            <a:br>
              <a:rPr lang="el-GR" b="1" dirty="0" smtClean="0">
                <a:solidFill>
                  <a:srgbClr val="C00000"/>
                </a:solidFill>
                <a:latin typeface="Calibri" pitchFamily="34" charset="0"/>
              </a:rPr>
            </a:br>
            <a:r>
              <a:rPr lang="en-US" sz="2000" dirty="0">
                <a:solidFill>
                  <a:srgbClr val="002060"/>
                </a:solidFill>
              </a:rPr>
              <a:t>http://inspiringscience.rdea.gr/delivery/view/index.html?id=24386dfc91c8495bad879a99c36a98dd&amp;t=p</a:t>
            </a:r>
            <a:r>
              <a:rPr lang="en-US" dirty="0">
                <a:solidFill>
                  <a:schemeClr val="accent2">
                    <a:lumMod val="75000"/>
                  </a:schemeClr>
                </a:solidFill>
              </a:rPr>
              <a:t/>
            </a:r>
            <a:br>
              <a:rPr lang="en-US" dirty="0">
                <a:solidFill>
                  <a:schemeClr val="accent2">
                    <a:lumMod val="75000"/>
                  </a:schemeClr>
                </a:solidFill>
              </a:rPr>
            </a:br>
            <a:r>
              <a:rPr lang="en-US" dirty="0"/>
              <a:t/>
            </a:r>
            <a:br>
              <a:rPr lang="en-US" dirty="0"/>
            </a:br>
            <a:endParaRPr lang="el-GR" b="1" dirty="0">
              <a:solidFill>
                <a:srgbClr val="C00000"/>
              </a:solidFill>
              <a:latin typeface="Calibri" pitchFamily="34" charset="0"/>
            </a:endParaRPr>
          </a:p>
        </p:txBody>
      </p:sp>
      <p:sp>
        <p:nvSpPr>
          <p:cNvPr id="4" name="Date Placeholder 3"/>
          <p:cNvSpPr>
            <a:spLocks noGrp="1"/>
          </p:cNvSpPr>
          <p:nvPr>
            <p:ph type="dt" sz="half" idx="10"/>
          </p:nvPr>
        </p:nvSpPr>
        <p:spPr/>
        <p:txBody>
          <a:bodyPr/>
          <a:lstStyle/>
          <a:p>
            <a:pPr>
              <a:defRPr/>
            </a:pPr>
            <a:fld id="{841E157C-91D6-4B6A-A13F-CD707DF52050}" type="datetime1">
              <a:rPr lang="el-GR" smtClean="0"/>
              <a:t>11/5/2020</a:t>
            </a:fld>
            <a:endParaRPr lang="en-US"/>
          </a:p>
        </p:txBody>
      </p:sp>
      <p:sp>
        <p:nvSpPr>
          <p:cNvPr id="5" name="Slide Number Placeholder 4"/>
          <p:cNvSpPr>
            <a:spLocks noGrp="1"/>
          </p:cNvSpPr>
          <p:nvPr>
            <p:ph type="sldNum" sz="quarter" idx="12"/>
          </p:nvPr>
        </p:nvSpPr>
        <p:spPr/>
        <p:txBody>
          <a:bodyPr/>
          <a:lstStyle/>
          <a:p>
            <a:pPr>
              <a:defRPr/>
            </a:pPr>
            <a:fld id="{6A9C24B9-8CD0-4E26-8295-EBF41343A40C}" type="slidenum">
              <a:rPr lang="en-US"/>
              <a:pPr>
                <a:defRPr/>
              </a:pPr>
              <a:t>12</a:t>
            </a:fld>
            <a:endParaRPr lang="en-US"/>
          </a:p>
        </p:txBody>
      </p:sp>
      <p:sp>
        <p:nvSpPr>
          <p:cNvPr id="6" name="TextBox 5"/>
          <p:cNvSpPr txBox="1"/>
          <p:nvPr/>
        </p:nvSpPr>
        <p:spPr>
          <a:xfrm>
            <a:off x="63388" y="2803236"/>
            <a:ext cx="482824" cy="584775"/>
          </a:xfrm>
          <a:prstGeom prst="rect">
            <a:avLst/>
          </a:prstGeom>
          <a:noFill/>
        </p:spPr>
        <p:txBody>
          <a:bodyPr wrap="none" rtlCol="0">
            <a:spAutoFit/>
          </a:bodyPr>
          <a:lstStyle/>
          <a:p>
            <a:pPr>
              <a:buFont typeface="Wingdings" pitchFamily="2" charset="2"/>
              <a:buChar char="Ø"/>
            </a:pPr>
            <a:r>
              <a:rPr lang="el-GR" sz="3200" dirty="0" smtClean="0">
                <a:latin typeface="Calibri" pitchFamily="34" charset="0"/>
              </a:rPr>
              <a:t> </a:t>
            </a:r>
            <a:endParaRPr lang="el-GR" sz="3200" dirty="0">
              <a:latin typeface="Calibri" pitchFamily="34" charset="0"/>
            </a:endParaRPr>
          </a:p>
        </p:txBody>
      </p:sp>
      <p:sp>
        <p:nvSpPr>
          <p:cNvPr id="8" name="Content Placeholder 2"/>
          <p:cNvSpPr txBox="1">
            <a:spLocks/>
          </p:cNvSpPr>
          <p:nvPr/>
        </p:nvSpPr>
        <p:spPr>
          <a:xfrm>
            <a:off x="228600" y="2110509"/>
            <a:ext cx="8382000" cy="4525963"/>
          </a:xfrm>
          <a:prstGeom prst="rect">
            <a:avLst/>
          </a:prstGeom>
        </p:spPr>
        <p:txBody>
          <a:bodyPr>
            <a:normAutofit/>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2000" kern="1200">
                <a:solidFill>
                  <a:srgbClr val="1F2151"/>
                </a:solidFill>
                <a:latin typeface="Corbel" charset="0"/>
                <a:ea typeface="Corbel" charset="0"/>
                <a:cs typeface="Corbe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smtClean="0"/>
              <a:t>  </a:t>
            </a:r>
            <a:r>
              <a:rPr lang="el-GR" sz="2100" dirty="0" smtClean="0"/>
              <a:t>Εισαγωγή  στο μαγνητισμό, Είδη μαγνητών</a:t>
            </a:r>
          </a:p>
          <a:p>
            <a:pPr marL="342900" indent="-342900">
              <a:buFont typeface="Wingdings" pitchFamily="2" charset="2"/>
              <a:buChar char="Ø"/>
            </a:pPr>
            <a:r>
              <a:rPr lang="el-GR" sz="2100" dirty="0" smtClean="0"/>
              <a:t>Οι μαγνήτες στην ζωή μας (μαγνητικό πεδίο γης, κινητήρες, γεννήτριες, ιατρικές εφαρμογές)</a:t>
            </a:r>
          </a:p>
          <a:p>
            <a:pPr marL="342900" indent="-342900">
              <a:buFont typeface="Wingdings" pitchFamily="2" charset="2"/>
              <a:buChar char="Ø"/>
            </a:pPr>
            <a:r>
              <a:rPr lang="el-GR" sz="2100" dirty="0" smtClean="0"/>
              <a:t>Η δύναμη </a:t>
            </a:r>
            <a:r>
              <a:rPr lang="en-US" sz="2100" dirty="0"/>
              <a:t>Lorentz </a:t>
            </a:r>
            <a:r>
              <a:rPr lang="el-GR" sz="2100" dirty="0" smtClean="0"/>
              <a:t>και </a:t>
            </a:r>
            <a:r>
              <a:rPr lang="en-US" sz="2100" dirty="0" smtClean="0"/>
              <a:t> </a:t>
            </a:r>
            <a:r>
              <a:rPr lang="en-US" sz="2100" dirty="0"/>
              <a:t>Laplace </a:t>
            </a:r>
            <a:endParaRPr lang="el-GR" sz="2100" dirty="0" smtClean="0"/>
          </a:p>
          <a:p>
            <a:pPr marL="342900" indent="-342900">
              <a:buFont typeface="Wingdings" pitchFamily="2" charset="2"/>
              <a:buChar char="Ø"/>
            </a:pPr>
            <a:r>
              <a:rPr lang="el-GR" sz="2100" dirty="0" smtClean="0"/>
              <a:t>Επιταχυντές σωματιδίων (είδη και αρχές λειτουργίας των)</a:t>
            </a:r>
          </a:p>
          <a:p>
            <a:pPr marL="342900" indent="-342900">
              <a:buFont typeface="Wingdings" pitchFamily="2" charset="2"/>
              <a:buChar char="Ø"/>
            </a:pPr>
            <a:r>
              <a:rPr lang="el-GR" sz="2100" b="1" dirty="0" smtClean="0"/>
              <a:t>Άσκηση σε υπολογιστή: Κίνηση διαφόρων σωματιδίων σε διάφορα μαγνητικά πεδία</a:t>
            </a:r>
            <a:endParaRPr lang="en-US" sz="2100" b="1" dirty="0" smtClean="0"/>
          </a:p>
          <a:p>
            <a:pPr marL="342900" indent="-342900">
              <a:buFont typeface="Wingdings" pitchFamily="2" charset="2"/>
              <a:buChar char="Ø"/>
            </a:pPr>
            <a:r>
              <a:rPr lang="el-GR" sz="2100" dirty="0" smtClean="0"/>
              <a:t>Ανάλυση και συζήτηση των αποτελεσμάτων</a:t>
            </a:r>
            <a:endParaRPr lang="el-GR" sz="2100" dirty="0"/>
          </a:p>
        </p:txBody>
      </p:sp>
      <p:sp>
        <p:nvSpPr>
          <p:cNvPr id="3" name="TextBox 2"/>
          <p:cNvSpPr txBox="1"/>
          <p:nvPr/>
        </p:nvSpPr>
        <p:spPr>
          <a:xfrm>
            <a:off x="895927" y="24568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82620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wnload\aaaaaaaaaa\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422848" cy="6009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0"/>
            <a:ext cx="2401042" cy="707886"/>
          </a:xfrm>
          <a:prstGeom prst="rect">
            <a:avLst/>
          </a:prstGeom>
          <a:solidFill>
            <a:schemeClr val="bg1">
              <a:lumMod val="85000"/>
            </a:schemeClr>
          </a:solidFill>
        </p:spPr>
        <p:txBody>
          <a:bodyPr wrap="none" rtlCol="0">
            <a:spAutoFit/>
          </a:bodyPr>
          <a:lstStyle/>
          <a:p>
            <a:r>
              <a:rPr lang="el-GR" sz="4000" b="1" dirty="0" smtClean="0">
                <a:solidFill>
                  <a:srgbClr val="C00000"/>
                </a:solidFill>
                <a:latin typeface="Calibri" pitchFamily="34" charset="0"/>
                <a:cs typeface="Calibri" pitchFamily="34" charset="0"/>
              </a:rPr>
              <a:t>Η άσκηση </a:t>
            </a:r>
            <a:endParaRPr lang="en-US" sz="4000" b="1" dirty="0">
              <a:solidFill>
                <a:srgbClr val="C00000"/>
              </a:solidFill>
              <a:latin typeface="Calibri" pitchFamily="34" charset="0"/>
              <a:cs typeface="Calibri" pitchFamily="34" charset="0"/>
            </a:endParaRPr>
          </a:p>
        </p:txBody>
      </p:sp>
      <p:sp>
        <p:nvSpPr>
          <p:cNvPr id="6" name="Oval 5"/>
          <p:cNvSpPr/>
          <p:nvPr/>
        </p:nvSpPr>
        <p:spPr>
          <a:xfrm>
            <a:off x="381000" y="4814888"/>
            <a:ext cx="1371600"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7" name="Oval 6"/>
          <p:cNvSpPr/>
          <p:nvPr/>
        </p:nvSpPr>
        <p:spPr>
          <a:xfrm>
            <a:off x="6629400" y="4343400"/>
            <a:ext cx="1600200"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8" name="Oval 7"/>
          <p:cNvSpPr/>
          <p:nvPr/>
        </p:nvSpPr>
        <p:spPr>
          <a:xfrm>
            <a:off x="381000" y="5746150"/>
            <a:ext cx="1219200" cy="502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3854740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5644798"/>
              </p:ext>
            </p:extLst>
          </p:nvPr>
        </p:nvGraphicFramePr>
        <p:xfrm>
          <a:off x="776207" y="2679683"/>
          <a:ext cx="7095116" cy="987806"/>
        </p:xfrm>
        <a:graphic>
          <a:graphicData uri="http://schemas.openxmlformats.org/drawingml/2006/table">
            <a:tbl>
              <a:tblPr firstRow="1" firstCol="1" bandRow="1">
                <a:tableStyleId>{5C22544A-7EE6-4342-B048-85BDC9FD1C3A}</a:tableStyleId>
              </a:tblPr>
              <a:tblGrid>
                <a:gridCol w="1762125"/>
                <a:gridCol w="2432773"/>
                <a:gridCol w="2900218"/>
              </a:tblGrid>
              <a:tr h="356870">
                <a:tc>
                  <a:txBody>
                    <a:bodyPr/>
                    <a:lstStyle/>
                    <a:p>
                      <a:pPr marL="0" marR="0" algn="ctr">
                        <a:lnSpc>
                          <a:spcPct val="115000"/>
                        </a:lnSpc>
                        <a:spcBef>
                          <a:spcPts val="0"/>
                        </a:spcBef>
                        <a:spcAft>
                          <a:spcPts val="0"/>
                        </a:spcAft>
                      </a:pPr>
                      <a:r>
                        <a:rPr lang="el-GR" sz="1800" dirty="0" smtClean="0">
                          <a:effectLst/>
                        </a:rPr>
                        <a:t>Ταχύτητα</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l-GR" sz="1800" dirty="0" smtClean="0">
                          <a:effectLst/>
                        </a:rPr>
                        <a:t>Προσανατολισμός Μαγνητικού Πεδίου</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l-GR" sz="1800" dirty="0" err="1" smtClean="0">
                          <a:effectLst/>
                        </a:rPr>
                        <a:t>Ενταση</a:t>
                      </a:r>
                      <a:r>
                        <a:rPr lang="el-GR" sz="1800" dirty="0" smtClean="0">
                          <a:effectLst/>
                        </a:rPr>
                        <a:t> </a:t>
                      </a:r>
                      <a:r>
                        <a:rPr lang="el-GR" sz="1800" dirty="0" err="1" smtClean="0">
                          <a:effectLst/>
                        </a:rPr>
                        <a:t>μαγγνητικού</a:t>
                      </a:r>
                      <a:r>
                        <a:rPr lang="el-GR" sz="1800" dirty="0" smtClean="0">
                          <a:effectLst/>
                        </a:rPr>
                        <a:t> πεδίου</a:t>
                      </a:r>
                      <a:endParaRPr lang="en-US" sz="1800" dirty="0">
                        <a:effectLst/>
                        <a:latin typeface="Calibri"/>
                        <a:ea typeface="Calibri"/>
                        <a:cs typeface="Times New Roman"/>
                      </a:endParaRPr>
                    </a:p>
                  </a:txBody>
                  <a:tcPr marL="68580" marR="68580" marT="0" marB="0" anchor="ctr"/>
                </a:tc>
              </a:tr>
              <a:tr h="356870">
                <a:tc>
                  <a:txBody>
                    <a:bodyPr/>
                    <a:lstStyle/>
                    <a:p>
                      <a:pPr marL="0" marR="0" algn="ctr">
                        <a:lnSpc>
                          <a:spcPct val="115000"/>
                        </a:lnSpc>
                        <a:spcBef>
                          <a:spcPts val="0"/>
                        </a:spcBef>
                        <a:spcAft>
                          <a:spcPts val="0"/>
                        </a:spcAft>
                      </a:pPr>
                      <a:r>
                        <a:rPr lang="en-US" sz="1800" dirty="0">
                          <a:effectLst/>
                        </a:rPr>
                        <a:t>0,9c</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l-GR" sz="1800" dirty="0" smtClean="0">
                          <a:effectLst/>
                        </a:rPr>
                        <a:t>Προς τον πίνακα</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0,5T</a:t>
                      </a:r>
                      <a:endParaRPr lang="en-US" sz="1800" dirty="0">
                        <a:effectLst/>
                        <a:latin typeface="Calibri"/>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92994974"/>
              </p:ext>
            </p:extLst>
          </p:nvPr>
        </p:nvGraphicFramePr>
        <p:xfrm>
          <a:off x="811212" y="4320231"/>
          <a:ext cx="6896534" cy="969264"/>
        </p:xfrm>
        <a:graphic>
          <a:graphicData uri="http://schemas.openxmlformats.org/drawingml/2006/table">
            <a:tbl>
              <a:tblPr firstRow="1" firstCol="1" bandRow="1">
                <a:tableStyleId>{5C22544A-7EE6-4342-B048-85BDC9FD1C3A}</a:tableStyleId>
              </a:tblPr>
              <a:tblGrid>
                <a:gridCol w="1762125"/>
                <a:gridCol w="2215718"/>
                <a:gridCol w="2918691"/>
              </a:tblGrid>
              <a:tr h="356870">
                <a:tc>
                  <a:txBody>
                    <a:bodyPr/>
                    <a:lstStyle/>
                    <a:p>
                      <a:pPr marL="0" marR="0" algn="ctr">
                        <a:lnSpc>
                          <a:spcPct val="115000"/>
                        </a:lnSpc>
                        <a:spcBef>
                          <a:spcPts val="0"/>
                        </a:spcBef>
                        <a:spcAft>
                          <a:spcPts val="0"/>
                        </a:spcAft>
                      </a:pPr>
                      <a:r>
                        <a:rPr lang="el-GR" sz="1800" dirty="0" smtClean="0">
                          <a:effectLst/>
                        </a:rPr>
                        <a:t>Ταχύτητα</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l-GR" sz="1800" smtClean="0">
                          <a:effectLst/>
                        </a:rPr>
                        <a:t>Προσανατολισμός Μαγνητικού Πεδίου</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l-GR" sz="1800" smtClean="0">
                          <a:effectLst/>
                        </a:rPr>
                        <a:t>Ενταση μαγγνητικού πεδίου</a:t>
                      </a:r>
                      <a:endParaRPr lang="en-US" sz="1800" dirty="0">
                        <a:effectLst/>
                        <a:latin typeface="Calibri"/>
                        <a:ea typeface="Calibri"/>
                        <a:cs typeface="Times New Roman"/>
                      </a:endParaRPr>
                    </a:p>
                  </a:txBody>
                  <a:tcPr marL="68580" marR="68580" marT="0" marB="0" anchor="ctr"/>
                </a:tc>
              </a:tr>
              <a:tr h="356870">
                <a:tc>
                  <a:txBody>
                    <a:bodyPr/>
                    <a:lstStyle/>
                    <a:p>
                      <a:pPr marL="0" marR="0" algn="ctr">
                        <a:lnSpc>
                          <a:spcPct val="115000"/>
                        </a:lnSpc>
                        <a:spcBef>
                          <a:spcPts val="0"/>
                        </a:spcBef>
                        <a:spcAft>
                          <a:spcPts val="0"/>
                        </a:spcAft>
                      </a:pPr>
                      <a:r>
                        <a:rPr lang="en-US" sz="1800" smtClean="0">
                          <a:effectLst/>
                        </a:rPr>
                        <a:t>0,9c</a:t>
                      </a:r>
                      <a:endParaRPr lang="en-US" sz="18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l-GR" sz="1800" smtClean="0">
                          <a:effectLst/>
                        </a:rPr>
                        <a:t>Εξω από τον πίνακα</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rPr>
                        <a:t>0,5T</a:t>
                      </a:r>
                      <a:endParaRPr lang="en-US" sz="1800" dirty="0">
                        <a:effectLst/>
                        <a:latin typeface="Calibri"/>
                        <a:ea typeface="Calibri"/>
                        <a:cs typeface="Times New Roman"/>
                      </a:endParaRPr>
                    </a:p>
                  </a:txBody>
                  <a:tcPr marL="68580" marR="68580" marT="0" marB="0" anchor="ctr"/>
                </a:tc>
              </a:tr>
            </a:tbl>
          </a:graphicData>
        </a:graphic>
      </p:graphicFrame>
      <p:sp>
        <p:nvSpPr>
          <p:cNvPr id="4" name="TextBox 3"/>
          <p:cNvSpPr txBox="1"/>
          <p:nvPr/>
        </p:nvSpPr>
        <p:spPr>
          <a:xfrm>
            <a:off x="897866" y="2256010"/>
            <a:ext cx="859979" cy="369332"/>
          </a:xfrm>
          <a:prstGeom prst="rect">
            <a:avLst/>
          </a:prstGeom>
          <a:solidFill>
            <a:srgbClr val="FFFF00"/>
          </a:solidFill>
        </p:spPr>
        <p:txBody>
          <a:bodyPr wrap="none" rtlCol="0">
            <a:spAutoFit/>
          </a:bodyPr>
          <a:lstStyle/>
          <a:p>
            <a:r>
              <a:rPr lang="el-GR" dirty="0" smtClean="0"/>
              <a:t>Βήμα 2</a:t>
            </a:r>
            <a:endParaRPr lang="en-US" dirty="0"/>
          </a:p>
        </p:txBody>
      </p:sp>
      <p:sp>
        <p:nvSpPr>
          <p:cNvPr id="5" name="TextBox 4"/>
          <p:cNvSpPr txBox="1"/>
          <p:nvPr/>
        </p:nvSpPr>
        <p:spPr>
          <a:xfrm>
            <a:off x="687610" y="3865507"/>
            <a:ext cx="859979" cy="369332"/>
          </a:xfrm>
          <a:prstGeom prst="rect">
            <a:avLst/>
          </a:prstGeom>
          <a:solidFill>
            <a:srgbClr val="FFFF00"/>
          </a:solidFill>
        </p:spPr>
        <p:txBody>
          <a:bodyPr wrap="none" rtlCol="0">
            <a:spAutoFit/>
          </a:bodyPr>
          <a:lstStyle/>
          <a:p>
            <a:r>
              <a:rPr lang="el-GR" dirty="0" smtClean="0"/>
              <a:t>Βήμα 3</a:t>
            </a:r>
            <a:endParaRPr lang="en-US" dirty="0"/>
          </a:p>
        </p:txBody>
      </p:sp>
      <p:sp>
        <p:nvSpPr>
          <p:cNvPr id="6" name="TextBox 5"/>
          <p:cNvSpPr txBox="1"/>
          <p:nvPr/>
        </p:nvSpPr>
        <p:spPr>
          <a:xfrm>
            <a:off x="687610" y="5440281"/>
            <a:ext cx="859979" cy="369332"/>
          </a:xfrm>
          <a:prstGeom prst="rect">
            <a:avLst/>
          </a:prstGeom>
          <a:solidFill>
            <a:srgbClr val="FFFF00"/>
          </a:solidFill>
        </p:spPr>
        <p:txBody>
          <a:bodyPr wrap="none" rtlCol="0">
            <a:spAutoFit/>
          </a:bodyPr>
          <a:lstStyle/>
          <a:p>
            <a:r>
              <a:rPr lang="el-GR" dirty="0" smtClean="0"/>
              <a:t>Βήμα 4</a:t>
            </a:r>
            <a:endParaRPr lang="en-US" dirty="0"/>
          </a:p>
        </p:txBody>
      </p:sp>
      <p:sp>
        <p:nvSpPr>
          <p:cNvPr id="7" name="TextBox 6"/>
          <p:cNvSpPr txBox="1"/>
          <p:nvPr/>
        </p:nvSpPr>
        <p:spPr>
          <a:xfrm>
            <a:off x="526473" y="5902098"/>
            <a:ext cx="7730899" cy="707886"/>
          </a:xfrm>
          <a:prstGeom prst="rect">
            <a:avLst/>
          </a:prstGeom>
          <a:noFill/>
        </p:spPr>
        <p:txBody>
          <a:bodyPr wrap="none" rtlCol="0">
            <a:spAutoFit/>
          </a:bodyPr>
          <a:lstStyle/>
          <a:p>
            <a:pPr marL="342900" indent="-342900">
              <a:buFont typeface="Wingdings" pitchFamily="2" charset="2"/>
              <a:buChar char="Ø"/>
            </a:pPr>
            <a:r>
              <a:rPr lang="el-GR" sz="2000" dirty="0" smtClean="0"/>
              <a:t>Να αλλάξετε την ένταση του Β σε </a:t>
            </a:r>
            <a:r>
              <a:rPr lang="en-US" sz="2000" dirty="0"/>
              <a:t>	</a:t>
            </a:r>
            <a:r>
              <a:rPr lang="en-US" sz="2000" b="1" dirty="0"/>
              <a:t>2T	4T	</a:t>
            </a:r>
            <a:r>
              <a:rPr lang="en-US" sz="2000" b="1" dirty="0" smtClean="0"/>
              <a:t>8T</a:t>
            </a:r>
            <a:r>
              <a:rPr lang="el-GR" sz="2000" b="1" dirty="0" smtClean="0"/>
              <a:t> </a:t>
            </a:r>
            <a:r>
              <a:rPr lang="el-GR" sz="2000" dirty="0" smtClean="0"/>
              <a:t>και να επαναλάβετε </a:t>
            </a:r>
          </a:p>
          <a:p>
            <a:r>
              <a:rPr lang="el-GR" sz="2000" dirty="0"/>
              <a:t> </a:t>
            </a:r>
            <a:r>
              <a:rPr lang="el-GR" sz="2000" dirty="0" smtClean="0"/>
              <a:t>    τα Βήματα 1,3</a:t>
            </a:r>
            <a:endParaRPr lang="en-US" sz="2000" dirty="0"/>
          </a:p>
        </p:txBody>
      </p:sp>
      <p:sp>
        <p:nvSpPr>
          <p:cNvPr id="8" name="TextBox 7"/>
          <p:cNvSpPr txBox="1"/>
          <p:nvPr/>
        </p:nvSpPr>
        <p:spPr>
          <a:xfrm>
            <a:off x="897866" y="1425013"/>
            <a:ext cx="7454285" cy="707886"/>
          </a:xfrm>
          <a:prstGeom prst="rect">
            <a:avLst/>
          </a:prstGeom>
          <a:noFill/>
        </p:spPr>
        <p:txBody>
          <a:bodyPr wrap="none" rtlCol="0">
            <a:spAutoFit/>
          </a:bodyPr>
          <a:lstStyle/>
          <a:p>
            <a:pPr marL="342900" indent="-342900">
              <a:buFont typeface="Wingdings" pitchFamily="2" charset="2"/>
              <a:buChar char="Ø"/>
            </a:pPr>
            <a:r>
              <a:rPr lang="el-GR" sz="2000" dirty="0" smtClean="0"/>
              <a:t>Να διαλέξετε διαδοχικά </a:t>
            </a:r>
            <a:r>
              <a:rPr lang="el-GR" sz="2000" b="1" dirty="0" smtClean="0"/>
              <a:t>πρωτόνια, ηλεκτρόνια, </a:t>
            </a:r>
            <a:r>
              <a:rPr lang="el-GR" sz="2000" b="1" dirty="0" err="1" smtClean="0"/>
              <a:t>μυόνια</a:t>
            </a:r>
            <a:r>
              <a:rPr lang="el-GR" sz="2000" b="1" dirty="0" smtClean="0"/>
              <a:t>, νετρόνια</a:t>
            </a:r>
          </a:p>
          <a:p>
            <a:pPr marL="342900" indent="-342900">
              <a:buFont typeface="Wingdings" pitchFamily="2" charset="2"/>
              <a:buChar char="Ø"/>
            </a:pPr>
            <a:r>
              <a:rPr lang="el-GR" sz="2000" dirty="0" smtClean="0"/>
              <a:t>Για κάθε σωματίδιο να κάνετε τα βήματα 2-4</a:t>
            </a:r>
            <a:endParaRPr lang="en-US" sz="2000" dirty="0"/>
          </a:p>
        </p:txBody>
      </p:sp>
      <p:sp>
        <p:nvSpPr>
          <p:cNvPr id="9" name="TextBox 8"/>
          <p:cNvSpPr txBox="1"/>
          <p:nvPr/>
        </p:nvSpPr>
        <p:spPr>
          <a:xfrm>
            <a:off x="897865" y="1058416"/>
            <a:ext cx="859979" cy="369332"/>
          </a:xfrm>
          <a:prstGeom prst="rect">
            <a:avLst/>
          </a:prstGeom>
          <a:solidFill>
            <a:srgbClr val="FFFF00"/>
          </a:solidFill>
        </p:spPr>
        <p:txBody>
          <a:bodyPr wrap="none" rtlCol="0">
            <a:spAutoFit/>
          </a:bodyPr>
          <a:lstStyle/>
          <a:p>
            <a:r>
              <a:rPr lang="el-GR" dirty="0" smtClean="0"/>
              <a:t>Βήμα 1</a:t>
            </a:r>
            <a:endParaRPr lang="en-US" dirty="0"/>
          </a:p>
        </p:txBody>
      </p:sp>
      <p:sp>
        <p:nvSpPr>
          <p:cNvPr id="10" name="Rectangle 9"/>
          <p:cNvSpPr/>
          <p:nvPr/>
        </p:nvSpPr>
        <p:spPr>
          <a:xfrm>
            <a:off x="2737042" y="150670"/>
            <a:ext cx="2907976" cy="646331"/>
          </a:xfrm>
          <a:prstGeom prst="rect">
            <a:avLst/>
          </a:prstGeom>
        </p:spPr>
        <p:txBody>
          <a:bodyPr wrap="none">
            <a:spAutoFit/>
          </a:bodyPr>
          <a:lstStyle/>
          <a:p>
            <a:r>
              <a:rPr lang="el-GR" sz="3600" dirty="0"/>
              <a:t>Εφαρμογή </a:t>
            </a:r>
            <a:r>
              <a:rPr lang="el-GR" sz="3600" dirty="0" smtClean="0"/>
              <a:t>1/2</a:t>
            </a:r>
            <a:endParaRPr lang="en-US" sz="3600" dirty="0"/>
          </a:p>
        </p:txBody>
      </p:sp>
    </p:spTree>
    <p:extLst>
      <p:ext uri="{BB962C8B-B14F-4D97-AF65-F5344CB8AC3E}">
        <p14:creationId xmlns:p14="http://schemas.microsoft.com/office/powerpoint/2010/main" val="179471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1738898"/>
            <a:ext cx="8275782" cy="3785652"/>
          </a:xfrm>
          <a:prstGeom prst="rect">
            <a:avLst/>
          </a:prstGeom>
        </p:spPr>
        <p:txBody>
          <a:bodyPr wrap="square">
            <a:spAutoFit/>
          </a:bodyPr>
          <a:lstStyle/>
          <a:p>
            <a:pPr marL="342900" indent="-342900">
              <a:buFont typeface="Wingdings" pitchFamily="2" charset="2"/>
              <a:buChar char="Ø"/>
            </a:pPr>
            <a:r>
              <a:rPr lang="el-GR" sz="2000" dirty="0" smtClean="0"/>
              <a:t>Τι παρατηρείτε? Για κάθε είδος σωματιδίου να κάνετε μια γραφική παράσταση της ακτίνας καμπυλότητας ως συνάρτηση της έντασης του Μαγνητικού πεδίου. Βλέπετε η </a:t>
            </a:r>
            <a:r>
              <a:rPr lang="el-GR" sz="2000" dirty="0"/>
              <a:t>γραφική παράσταση </a:t>
            </a:r>
            <a:r>
              <a:rPr lang="el-GR" sz="2000" dirty="0" smtClean="0"/>
              <a:t> να ακολουθεί κάποιο κανόνα?</a:t>
            </a:r>
            <a:r>
              <a:rPr lang="en-US" sz="2000" dirty="0" smtClean="0"/>
              <a:t> </a:t>
            </a:r>
            <a:endParaRPr lang="el-GR" sz="2000" dirty="0" smtClean="0"/>
          </a:p>
          <a:p>
            <a:pPr marL="342900" indent="-342900">
              <a:buFont typeface="Wingdings" pitchFamily="2" charset="2"/>
              <a:buChar char="Ø"/>
            </a:pPr>
            <a:r>
              <a:rPr lang="el-GR" sz="2000" dirty="0" smtClean="0"/>
              <a:t>Τώρα να προσομοιώσετε την τροχιά ενός ηλεκτρονίου όταν το πεδίο κατευθύνεται έξω από την σελίδα και με ένταση 2Τ για τέσσερεις διαφορετικές ταχύτητες</a:t>
            </a:r>
            <a:r>
              <a:rPr lang="en-US" sz="2000" dirty="0" smtClean="0"/>
              <a:t> (</a:t>
            </a:r>
            <a:r>
              <a:rPr lang="en-US" sz="2000" dirty="0"/>
              <a:t>0.9c, 0.95, 0.99 </a:t>
            </a:r>
            <a:r>
              <a:rPr lang="el-GR" sz="2000" dirty="0" smtClean="0"/>
              <a:t>και</a:t>
            </a:r>
            <a:r>
              <a:rPr lang="en-US" sz="2000" dirty="0" smtClean="0"/>
              <a:t> </a:t>
            </a:r>
            <a:r>
              <a:rPr lang="en-US" sz="2000" dirty="0"/>
              <a:t>0.999). </a:t>
            </a:r>
            <a:r>
              <a:rPr lang="el-GR" sz="2000" dirty="0" smtClean="0"/>
              <a:t>Να </a:t>
            </a:r>
            <a:r>
              <a:rPr lang="el-GR" sz="2000" dirty="0"/>
              <a:t>κάνετε μια γραφική παράσταση της ακτίνας καμπυλότητας ως συνάρτηση της </a:t>
            </a:r>
            <a:r>
              <a:rPr lang="el-GR" sz="2000" dirty="0" smtClean="0"/>
              <a:t>ταχύτητας. </a:t>
            </a:r>
            <a:r>
              <a:rPr lang="el-GR" sz="2000" dirty="0"/>
              <a:t>Βλέπετε η γραφική παράσταση  να ακολουθεί κάποιο κανόνα?</a:t>
            </a:r>
            <a:r>
              <a:rPr lang="en-US" sz="2000" dirty="0"/>
              <a:t> </a:t>
            </a:r>
            <a:endParaRPr lang="el-GR" sz="2000" dirty="0"/>
          </a:p>
          <a:p>
            <a:pPr marL="342900" indent="-342900">
              <a:buFont typeface="Wingdings" pitchFamily="2" charset="2"/>
              <a:buChar char="Ø"/>
            </a:pPr>
            <a:r>
              <a:rPr lang="el-GR" sz="2000" dirty="0" smtClean="0"/>
              <a:t>Να επαναλάβετε το ίδιο για ένα πρωτόνιο. Είναι τα συμπεράσματα διαφορετικά?</a:t>
            </a:r>
            <a:endParaRPr lang="el-GR" sz="2000" dirty="0"/>
          </a:p>
          <a:p>
            <a:pPr marL="342900" indent="-342900">
              <a:buFont typeface="Wingdings" pitchFamily="2" charset="2"/>
              <a:buChar char="Ø"/>
            </a:pPr>
            <a:r>
              <a:rPr lang="el-GR" sz="2000" dirty="0" smtClean="0"/>
              <a:t>Ακολουθούν όλα τα παραπάνω τον τύπο </a:t>
            </a:r>
            <a:r>
              <a:rPr lang="en-US" sz="2000" dirty="0" smtClean="0"/>
              <a:t>q/m=v</a:t>
            </a:r>
            <a:r>
              <a:rPr lang="en-US" sz="2000" dirty="0"/>
              <a:t>/(B R) </a:t>
            </a:r>
            <a:r>
              <a:rPr lang="en-US" sz="2000" dirty="0" smtClean="0"/>
              <a:t>?</a:t>
            </a:r>
            <a:endParaRPr lang="en-US" sz="2000" dirty="0"/>
          </a:p>
        </p:txBody>
      </p:sp>
      <p:sp>
        <p:nvSpPr>
          <p:cNvPr id="3" name="TextBox 2"/>
          <p:cNvSpPr txBox="1"/>
          <p:nvPr/>
        </p:nvSpPr>
        <p:spPr>
          <a:xfrm>
            <a:off x="1487055" y="766618"/>
            <a:ext cx="2605393" cy="584775"/>
          </a:xfrm>
          <a:prstGeom prst="rect">
            <a:avLst/>
          </a:prstGeom>
          <a:noFill/>
        </p:spPr>
        <p:txBody>
          <a:bodyPr wrap="none" rtlCol="0">
            <a:spAutoFit/>
          </a:bodyPr>
          <a:lstStyle/>
          <a:p>
            <a:r>
              <a:rPr lang="el-GR" sz="3200" dirty="0" smtClean="0"/>
              <a:t>Εφαρμογή 2/2</a:t>
            </a:r>
            <a:endParaRPr lang="en-US" sz="3200" dirty="0"/>
          </a:p>
        </p:txBody>
      </p:sp>
    </p:spTree>
    <p:extLst>
      <p:ext uri="{BB962C8B-B14F-4D97-AF65-F5344CB8AC3E}">
        <p14:creationId xmlns:p14="http://schemas.microsoft.com/office/powerpoint/2010/main" val="329267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a:solidFill>
            <a:schemeClr val="bg1">
              <a:lumMod val="85000"/>
            </a:schemeClr>
          </a:solidFill>
        </p:spPr>
        <p:txBody>
          <a:bodyPr>
            <a:normAutofit fontScale="90000"/>
          </a:bodyPr>
          <a:lstStyle/>
          <a:p>
            <a:pPr>
              <a:defRPr/>
            </a:pPr>
            <a:r>
              <a:rPr lang="el-GR" sz="3600" b="1" dirty="0" smtClean="0">
                <a:solidFill>
                  <a:schemeClr val="accent2">
                    <a:lumMod val="75000"/>
                  </a:schemeClr>
                </a:solidFill>
              </a:rPr>
              <a:t/>
            </a:r>
            <a:br>
              <a:rPr lang="el-GR" sz="3600" b="1" dirty="0" smtClean="0">
                <a:solidFill>
                  <a:schemeClr val="accent2">
                    <a:lumMod val="75000"/>
                  </a:schemeClr>
                </a:solidFill>
              </a:rPr>
            </a:br>
            <a:r>
              <a:rPr lang="el-GR" sz="3600" b="1" dirty="0">
                <a:solidFill>
                  <a:schemeClr val="accent2">
                    <a:lumMod val="75000"/>
                  </a:schemeClr>
                </a:solidFill>
              </a:rPr>
              <a:t/>
            </a:r>
            <a:br>
              <a:rPr lang="el-GR" sz="3600" b="1" dirty="0">
                <a:solidFill>
                  <a:schemeClr val="accent2">
                    <a:lumMod val="75000"/>
                  </a:schemeClr>
                </a:solidFill>
              </a:rPr>
            </a:br>
            <a:r>
              <a:rPr lang="el-GR" sz="3600" b="1" dirty="0" smtClean="0">
                <a:solidFill>
                  <a:schemeClr val="accent2">
                    <a:lumMod val="75000"/>
                  </a:schemeClr>
                </a:solidFill>
              </a:rPr>
              <a:t/>
            </a:r>
            <a:br>
              <a:rPr lang="el-GR" sz="3600" b="1" dirty="0" smtClean="0">
                <a:solidFill>
                  <a:schemeClr val="accent2">
                    <a:lumMod val="75000"/>
                  </a:schemeClr>
                </a:solidFill>
              </a:rPr>
            </a:br>
            <a:r>
              <a:rPr lang="el-GR" sz="3600" b="1" dirty="0" smtClean="0">
                <a:solidFill>
                  <a:schemeClr val="accent2">
                    <a:lumMod val="75000"/>
                  </a:schemeClr>
                </a:solidFill>
              </a:rPr>
              <a:t/>
            </a:r>
            <a:br>
              <a:rPr lang="el-GR" sz="3600" b="1" dirty="0" smtClean="0">
                <a:solidFill>
                  <a:schemeClr val="accent2">
                    <a:lumMod val="75000"/>
                  </a:schemeClr>
                </a:solidFill>
              </a:rPr>
            </a:br>
            <a:r>
              <a:rPr lang="el-GR" sz="3600" b="1" dirty="0" smtClean="0">
                <a:solidFill>
                  <a:schemeClr val="accent2">
                    <a:lumMod val="75000"/>
                  </a:schemeClr>
                </a:solidFill>
              </a:rPr>
              <a:t>Πως </a:t>
            </a:r>
            <a:r>
              <a:rPr lang="el-GR" sz="3600" b="1" dirty="0">
                <a:solidFill>
                  <a:schemeClr val="accent2">
                    <a:lumMod val="75000"/>
                  </a:schemeClr>
                </a:solidFill>
              </a:rPr>
              <a:t>θα επιταχύνετε στοιχειώδη σωματίδια στον </a:t>
            </a:r>
            <a:r>
              <a:rPr lang="en-US" sz="3600" b="1" dirty="0">
                <a:solidFill>
                  <a:schemeClr val="accent2">
                    <a:lumMod val="75000"/>
                  </a:schemeClr>
                </a:solidFill>
              </a:rPr>
              <a:t>LHC</a:t>
            </a:r>
            <a:br>
              <a:rPr lang="en-US" sz="3600" b="1" dirty="0">
                <a:solidFill>
                  <a:schemeClr val="accent2">
                    <a:lumMod val="75000"/>
                  </a:schemeClr>
                </a:solidFill>
              </a:rPr>
            </a:br>
            <a:r>
              <a:rPr lang="en-US" sz="2200" dirty="0" smtClean="0">
                <a:solidFill>
                  <a:srgbClr val="002060"/>
                </a:solidFill>
              </a:rPr>
              <a:t>http</a:t>
            </a:r>
            <a:r>
              <a:rPr lang="en-US" sz="2200" dirty="0">
                <a:solidFill>
                  <a:srgbClr val="002060"/>
                </a:solidFill>
              </a:rPr>
              <a:t>://inspiringscience.rdea.gr/delivery/view/index.html?id=619de75b03e6422c8a95736c7cb92ddc&amp;t=p</a:t>
            </a:r>
            <a:r>
              <a:rPr lang="en-US" sz="3600" dirty="0">
                <a:solidFill>
                  <a:schemeClr val="accent2">
                    <a:lumMod val="75000"/>
                  </a:schemeClr>
                </a:solidFill>
              </a:rPr>
              <a:t/>
            </a:r>
            <a:br>
              <a:rPr lang="en-US" sz="3600" dirty="0">
                <a:solidFill>
                  <a:schemeClr val="accent2">
                    <a:lumMod val="75000"/>
                  </a:schemeClr>
                </a:solidFill>
              </a:rPr>
            </a:br>
            <a:r>
              <a:rPr lang="en-US" dirty="0"/>
              <a:t/>
            </a:r>
            <a:br>
              <a:rPr lang="en-US" dirty="0"/>
            </a:br>
            <a:endParaRPr lang="el-GR" b="1" dirty="0">
              <a:solidFill>
                <a:srgbClr val="C00000"/>
              </a:solidFill>
              <a:latin typeface="Calibri" pitchFamily="34" charset="0"/>
            </a:endParaRPr>
          </a:p>
        </p:txBody>
      </p:sp>
      <p:sp>
        <p:nvSpPr>
          <p:cNvPr id="4" name="Date Placeholder 3"/>
          <p:cNvSpPr>
            <a:spLocks noGrp="1"/>
          </p:cNvSpPr>
          <p:nvPr>
            <p:ph type="dt" sz="half" idx="10"/>
          </p:nvPr>
        </p:nvSpPr>
        <p:spPr/>
        <p:txBody>
          <a:bodyPr/>
          <a:lstStyle/>
          <a:p>
            <a:pPr>
              <a:defRPr/>
            </a:pPr>
            <a:fld id="{0978D17A-A566-4C3E-9126-6F8B3DEF2D07}" type="datetime1">
              <a:rPr lang="el-GR" smtClean="0"/>
              <a:t>11/5/2020</a:t>
            </a:fld>
            <a:endParaRPr lang="en-US"/>
          </a:p>
        </p:txBody>
      </p:sp>
      <p:sp>
        <p:nvSpPr>
          <p:cNvPr id="5" name="Slide Number Placeholder 4"/>
          <p:cNvSpPr>
            <a:spLocks noGrp="1"/>
          </p:cNvSpPr>
          <p:nvPr>
            <p:ph type="sldNum" sz="quarter" idx="12"/>
          </p:nvPr>
        </p:nvSpPr>
        <p:spPr/>
        <p:txBody>
          <a:bodyPr/>
          <a:lstStyle/>
          <a:p>
            <a:pPr>
              <a:defRPr/>
            </a:pPr>
            <a:fld id="{6A9C24B9-8CD0-4E26-8295-EBF41343A40C}" type="slidenum">
              <a:rPr lang="en-US"/>
              <a:pPr>
                <a:defRPr/>
              </a:pPr>
              <a:t>16</a:t>
            </a:fld>
            <a:endParaRPr lang="en-US"/>
          </a:p>
        </p:txBody>
      </p:sp>
      <p:sp>
        <p:nvSpPr>
          <p:cNvPr id="6" name="TextBox 5"/>
          <p:cNvSpPr txBox="1"/>
          <p:nvPr/>
        </p:nvSpPr>
        <p:spPr>
          <a:xfrm>
            <a:off x="290122" y="2246746"/>
            <a:ext cx="8563755" cy="2062103"/>
          </a:xfrm>
          <a:prstGeom prst="rect">
            <a:avLst/>
          </a:prstGeom>
          <a:noFill/>
        </p:spPr>
        <p:txBody>
          <a:bodyPr wrap="none" rtlCol="0">
            <a:spAutoFit/>
          </a:bodyPr>
          <a:lstStyle/>
          <a:p>
            <a:pPr>
              <a:buFont typeface="Wingdings" pitchFamily="2" charset="2"/>
              <a:buChar char="Ø"/>
            </a:pPr>
            <a:r>
              <a:rPr lang="el-GR" sz="3200" dirty="0" smtClean="0">
                <a:latin typeface="Calibri" pitchFamily="34" charset="0"/>
              </a:rPr>
              <a:t> Φυσική </a:t>
            </a:r>
            <a:r>
              <a:rPr lang="el-GR" sz="3200" dirty="0">
                <a:latin typeface="Calibri" pitchFamily="34" charset="0"/>
              </a:rPr>
              <a:t>υψηλών ενεργειών</a:t>
            </a:r>
          </a:p>
          <a:p>
            <a:pPr>
              <a:buFont typeface="Wingdings" pitchFamily="2" charset="2"/>
              <a:buChar char="Ø"/>
            </a:pPr>
            <a:r>
              <a:rPr lang="en-US" sz="3200" dirty="0">
                <a:latin typeface="Calibri" pitchFamily="34" charset="0"/>
              </a:rPr>
              <a:t> </a:t>
            </a:r>
            <a:r>
              <a:rPr lang="el-GR" sz="3200" dirty="0" smtClean="0">
                <a:latin typeface="Calibri" pitchFamily="34" charset="0"/>
              </a:rPr>
              <a:t> Γιατί </a:t>
            </a:r>
            <a:r>
              <a:rPr lang="el-GR" sz="3200" dirty="0">
                <a:latin typeface="Calibri" pitchFamily="34" charset="0"/>
              </a:rPr>
              <a:t>χρειάζεται ο επιταχυντής</a:t>
            </a:r>
          </a:p>
          <a:p>
            <a:pPr>
              <a:buFont typeface="Wingdings" pitchFamily="2" charset="2"/>
              <a:buChar char="Ø"/>
            </a:pPr>
            <a:r>
              <a:rPr lang="el-GR" sz="3200" dirty="0">
                <a:latin typeface="Calibri" pitchFamily="34" charset="0"/>
              </a:rPr>
              <a:t> Πώς επιταχύνουμε και στρίβουμε σωματίδια </a:t>
            </a:r>
          </a:p>
          <a:p>
            <a:pPr>
              <a:buFont typeface="Wingdings" pitchFamily="2" charset="2"/>
              <a:buChar char="Ø"/>
            </a:pPr>
            <a:r>
              <a:rPr lang="el-GR" sz="3200" dirty="0">
                <a:latin typeface="Calibri" pitchFamily="34" charset="0"/>
              </a:rPr>
              <a:t> Εφαρμογή με το παιχνίδι του </a:t>
            </a:r>
            <a:r>
              <a:rPr lang="en-US" sz="3200" dirty="0">
                <a:latin typeface="Calibri" pitchFamily="34" charset="0"/>
              </a:rPr>
              <a:t>CERN </a:t>
            </a:r>
            <a:r>
              <a:rPr lang="en-US" sz="3200" b="1" dirty="0">
                <a:latin typeface="Calibri" pitchFamily="34" charset="0"/>
              </a:rPr>
              <a:t>“LHC game”</a:t>
            </a:r>
            <a:endParaRPr lang="el-GR" sz="3200" b="1" dirty="0">
              <a:latin typeface="Calibri" pitchFamily="34" charset="0"/>
            </a:endParaRPr>
          </a:p>
        </p:txBody>
      </p:sp>
    </p:spTree>
    <p:extLst>
      <p:ext uri="{BB962C8B-B14F-4D97-AF65-F5344CB8AC3E}">
        <p14:creationId xmlns:p14="http://schemas.microsoft.com/office/powerpoint/2010/main" val="137115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19200" y="228600"/>
            <a:ext cx="6705600" cy="1066800"/>
          </a:xfrm>
          <a:solidFill>
            <a:schemeClr val="bg1">
              <a:lumMod val="85000"/>
            </a:schemeClr>
          </a:solidFill>
        </p:spPr>
        <p:txBody>
          <a:bodyPr/>
          <a:lstStyle/>
          <a:p>
            <a:r>
              <a:rPr lang="el-GR" b="1" dirty="0">
                <a:solidFill>
                  <a:srgbClr val="C00000"/>
                </a:solidFill>
                <a:latin typeface="Calibri" pitchFamily="34" charset="0"/>
                <a:ea typeface="ＭＳ Ｐゴシック" pitchFamily="34" charset="-128"/>
                <a:cs typeface="Calibri" pitchFamily="34" charset="0"/>
              </a:rPr>
              <a:t>Κάμψη</a:t>
            </a:r>
            <a:endParaRPr lang="en-US" b="1" dirty="0">
              <a:solidFill>
                <a:srgbClr val="C00000"/>
              </a:solidFill>
              <a:latin typeface="Calibri" pitchFamily="34" charset="0"/>
              <a:ea typeface="ＭＳ Ｐゴシック" pitchFamily="34" charset="-128"/>
              <a:cs typeface="Calibri" pitchFamily="34" charset="0"/>
            </a:endParaRPr>
          </a:p>
        </p:txBody>
      </p:sp>
      <p:sp>
        <p:nvSpPr>
          <p:cNvPr id="3994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03CB1B0B-E493-402F-B17D-CCD85F383F11}" type="datetime1">
              <a:rPr lang="el-GR" sz="1200" smtClean="0">
                <a:latin typeface="Calibri" pitchFamily="34" charset="0"/>
              </a:rPr>
              <a:t>11/5/2020</a:t>
            </a:fld>
            <a:endParaRPr lang="en-US" sz="1200">
              <a:latin typeface="Calibri" pitchFamily="34" charset="0"/>
            </a:endParaRP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6B3B95AB-3BBB-4A00-809C-5702994ED2E0}" type="slidenum">
              <a:rPr lang="en-US" sz="1200">
                <a:latin typeface="Calibri" pitchFamily="34" charset="0"/>
              </a:rPr>
              <a:pPr eaLnBrk="1" hangingPunct="1"/>
              <a:t>17</a:t>
            </a:fld>
            <a:endParaRPr lang="en-US" sz="1200">
              <a:latin typeface="Calibri" pitchFamily="34" charset="0"/>
            </a:endParaRPr>
          </a:p>
        </p:txBody>
      </p:sp>
      <p:pic>
        <p:nvPicPr>
          <p:cNvPr id="39943" name="Picture 6" descr="dipol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981200"/>
            <a:ext cx="480561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 y="1905000"/>
            <a:ext cx="3657600" cy="3931846"/>
          </a:xfrm>
          <a:prstGeom prst="rect">
            <a:avLst/>
          </a:prstGeom>
          <a:noFill/>
        </p:spPr>
        <p:txBody>
          <a:bodyPr wrap="square" rtlCol="0">
            <a:spAutoFit/>
          </a:bodyPr>
          <a:lstStyle/>
          <a:p>
            <a:pPr>
              <a:lnSpc>
                <a:spcPts val="2100"/>
              </a:lnSpc>
              <a:buFont typeface="Wingdings" pitchFamily="2" charset="2"/>
              <a:buChar char="Ø"/>
            </a:pPr>
            <a:r>
              <a:rPr lang="el-GR" sz="2400" b="1" dirty="0" smtClean="0">
                <a:latin typeface="Calibri" pitchFamily="34" charset="0"/>
                <a:cs typeface="Calibri" pitchFamily="34" charset="0"/>
              </a:rPr>
              <a:t> Μαγνητικά </a:t>
            </a:r>
            <a:r>
              <a:rPr lang="el-GR" sz="2400" b="1" dirty="0">
                <a:latin typeface="Calibri" pitchFamily="34" charset="0"/>
                <a:cs typeface="Calibri" pitchFamily="34" charset="0"/>
              </a:rPr>
              <a:t>πεδία </a:t>
            </a:r>
            <a:r>
              <a:rPr lang="el-GR" sz="2400" dirty="0">
                <a:latin typeface="Calibri" pitchFamily="34" charset="0"/>
                <a:cs typeface="Calibri" pitchFamily="34" charset="0"/>
              </a:rPr>
              <a:t>κάθετα στην ταχύτητα των πρωτονίων, μπορούν να αλλάξουν τη </a:t>
            </a:r>
            <a:r>
              <a:rPr lang="el-GR" sz="2400" b="1" dirty="0">
                <a:latin typeface="Calibri" pitchFamily="34" charset="0"/>
                <a:cs typeface="Calibri" pitchFamily="34" charset="0"/>
              </a:rPr>
              <a:t>διεύθυνση της τροχιάς τους</a:t>
            </a:r>
            <a:endParaRPr lang="el-GR" sz="2400" dirty="0">
              <a:latin typeface="Calibri" pitchFamily="34" charset="0"/>
              <a:cs typeface="Calibri" pitchFamily="34" charset="0"/>
            </a:endParaRPr>
          </a:p>
          <a:p>
            <a:pPr>
              <a:lnSpc>
                <a:spcPts val="2100"/>
              </a:lnSpc>
              <a:buFont typeface="Wingdings" pitchFamily="2" charset="2"/>
              <a:buChar char="Ø"/>
            </a:pPr>
            <a:r>
              <a:rPr lang="el-GR" sz="2400" dirty="0" smtClean="0">
                <a:latin typeface="Calibri" pitchFamily="34" charset="0"/>
                <a:cs typeface="Calibri" pitchFamily="34" charset="0"/>
              </a:rPr>
              <a:t> Τα </a:t>
            </a:r>
            <a:r>
              <a:rPr lang="el-GR" sz="2400" dirty="0">
                <a:latin typeface="Calibri" pitchFamily="34" charset="0"/>
                <a:cs typeface="Calibri" pitchFamily="34" charset="0"/>
              </a:rPr>
              <a:t>μαγνητικά πεδία στο </a:t>
            </a:r>
            <a:r>
              <a:rPr lang="en-US" sz="2400" dirty="0">
                <a:latin typeface="Calibri" pitchFamily="34" charset="0"/>
                <a:cs typeface="Calibri" pitchFamily="34" charset="0"/>
              </a:rPr>
              <a:t>LHC, </a:t>
            </a:r>
            <a:r>
              <a:rPr lang="el-GR" sz="2400" dirty="0">
                <a:latin typeface="Calibri" pitchFamily="34" charset="0"/>
                <a:cs typeface="Calibri" pitchFamily="34" charset="0"/>
              </a:rPr>
              <a:t>δημιουργούνται από ισχυρούς μαγνήτες, τους </a:t>
            </a:r>
            <a:r>
              <a:rPr lang="el-GR" sz="2400" b="1" dirty="0">
                <a:latin typeface="Calibri" pitchFamily="34" charset="0"/>
                <a:cs typeface="Calibri" pitchFamily="34" charset="0"/>
              </a:rPr>
              <a:t>διπολικούς μαγνήτες</a:t>
            </a:r>
            <a:endParaRPr lang="el-GR" sz="2400" dirty="0">
              <a:latin typeface="Calibri" pitchFamily="34" charset="0"/>
              <a:cs typeface="Calibri" pitchFamily="34" charset="0"/>
            </a:endParaRPr>
          </a:p>
          <a:p>
            <a:pPr>
              <a:buFont typeface="Wingdings" pitchFamily="2" charset="2"/>
              <a:buChar char="Ø"/>
            </a:pPr>
            <a:r>
              <a:rPr lang="el-GR" sz="2400" dirty="0" smtClean="0">
                <a:latin typeface="Calibri" pitchFamily="34" charset="0"/>
                <a:cs typeface="Calibri" pitchFamily="34" charset="0"/>
              </a:rPr>
              <a:t> Υπάρχουν </a:t>
            </a:r>
            <a:r>
              <a:rPr lang="el-GR" sz="2400" b="1" dirty="0">
                <a:latin typeface="Calibri" pitchFamily="34" charset="0"/>
                <a:cs typeface="Calibri" pitchFamily="34" charset="0"/>
              </a:rPr>
              <a:t>1232</a:t>
            </a:r>
            <a:r>
              <a:rPr lang="el-GR" sz="2400" dirty="0">
                <a:latin typeface="Calibri" pitchFamily="34" charset="0"/>
                <a:cs typeface="Calibri" pitchFamily="34" charset="0"/>
              </a:rPr>
              <a:t> διπολικοί μαγνήτες στο </a:t>
            </a:r>
            <a:r>
              <a:rPr lang="en-US" sz="2400" dirty="0">
                <a:latin typeface="Calibri" pitchFamily="34" charset="0"/>
                <a:cs typeface="Calibri" pitchFamily="34" charset="0"/>
              </a:rPr>
              <a:t>LHC</a:t>
            </a:r>
            <a:r>
              <a:rPr lang="el-GR" sz="2400" dirty="0">
                <a:latin typeface="Calibri" pitchFamily="34" charset="0"/>
                <a:cs typeface="Calibri" pitchFamily="34" charset="0"/>
              </a:rPr>
              <a:t> (μήκους 15 μέτρων)</a:t>
            </a:r>
          </a:p>
          <a:p>
            <a:endParaRPr lang="el-GR" dirty="0"/>
          </a:p>
        </p:txBody>
      </p:sp>
    </p:spTree>
    <p:extLst>
      <p:ext uri="{BB962C8B-B14F-4D97-AF65-F5344CB8AC3E}">
        <p14:creationId xmlns:p14="http://schemas.microsoft.com/office/powerpoint/2010/main" val="3863062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0"/>
            <a:ext cx="8229600" cy="1143000"/>
          </a:xfrm>
          <a:solidFill>
            <a:schemeClr val="bg1">
              <a:lumMod val="85000"/>
            </a:schemeClr>
          </a:solidFill>
        </p:spPr>
        <p:txBody>
          <a:bodyPr/>
          <a:lstStyle/>
          <a:p>
            <a:r>
              <a:rPr lang="el-GR" b="1" dirty="0">
                <a:solidFill>
                  <a:srgbClr val="C00000"/>
                </a:solidFill>
                <a:latin typeface="Calibri" pitchFamily="34" charset="0"/>
                <a:ea typeface="ＭＳ Ｐゴシック" pitchFamily="34" charset="-128"/>
                <a:cs typeface="Calibri" pitchFamily="34" charset="0"/>
              </a:rPr>
              <a:t>Οι μαγνήτες στη σήραγγα του </a:t>
            </a:r>
            <a:r>
              <a:rPr lang="en-US" b="1" dirty="0">
                <a:solidFill>
                  <a:srgbClr val="C00000"/>
                </a:solidFill>
                <a:latin typeface="Calibri" pitchFamily="34" charset="0"/>
                <a:ea typeface="ＭＳ Ｐゴシック" pitchFamily="34" charset="-128"/>
                <a:cs typeface="Calibri" pitchFamily="34" charset="0"/>
              </a:rPr>
              <a:t>LHC </a:t>
            </a:r>
          </a:p>
        </p:txBody>
      </p:sp>
      <p:sp>
        <p:nvSpPr>
          <p:cNvPr id="4505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E7D2FE66-E32B-4542-96A2-1679AF2F64C9}" type="datetime1">
              <a:rPr lang="el-GR" sz="1200" smtClean="0">
                <a:latin typeface="Calibri" pitchFamily="34" charset="0"/>
              </a:rPr>
              <a:t>11/5/2020</a:t>
            </a:fld>
            <a:endParaRPr lang="en-US" sz="1200">
              <a:latin typeface="Calibri" pitchFamily="34" charset="0"/>
            </a:endParaRPr>
          </a:p>
        </p:txBody>
      </p:sp>
      <p:sp>
        <p:nvSpPr>
          <p:cNvPr id="45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250F88DB-CD24-4783-8D11-C93CB5188B80}" type="slidenum">
              <a:rPr lang="en-US" sz="1200">
                <a:latin typeface="Calibri" pitchFamily="34" charset="0"/>
              </a:rPr>
              <a:pPr eaLnBrk="1" hangingPunct="1"/>
              <a:t>18</a:t>
            </a:fld>
            <a:endParaRPr lang="en-US" sz="1200">
              <a:latin typeface="Calibri" pitchFamily="34" charset="0"/>
            </a:endParaRPr>
          </a:p>
        </p:txBody>
      </p:sp>
      <p:pic>
        <p:nvPicPr>
          <p:cNvPr id="45062" name="Picture 6" descr="lhc_ring_secti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062" y="1143000"/>
            <a:ext cx="83137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13"/>
          <p:cNvSpPr txBox="1">
            <a:spLocks noChangeArrowheads="1"/>
          </p:cNvSpPr>
          <p:nvPr/>
        </p:nvSpPr>
        <p:spPr bwMode="auto">
          <a:xfrm>
            <a:off x="5257800" y="1066800"/>
            <a:ext cx="1625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r>
              <a:rPr lang="el-GR" dirty="0">
                <a:solidFill>
                  <a:srgbClr val="FF00FF"/>
                </a:solidFill>
                <a:latin typeface="Calibri" pitchFamily="34" charset="0"/>
              </a:rPr>
              <a:t>Τετραπολικός </a:t>
            </a:r>
            <a:endParaRPr lang="en-US" dirty="0">
              <a:solidFill>
                <a:srgbClr val="FF00FF"/>
              </a:solidFill>
              <a:latin typeface="Calibri" pitchFamily="34" charset="0"/>
            </a:endParaRPr>
          </a:p>
        </p:txBody>
      </p:sp>
      <p:cxnSp>
        <p:nvCxnSpPr>
          <p:cNvPr id="45064" name="Straight Arrow Connector 17"/>
          <p:cNvCxnSpPr>
            <a:cxnSpLocks noChangeShapeType="1"/>
          </p:cNvCxnSpPr>
          <p:nvPr/>
        </p:nvCxnSpPr>
        <p:spPr bwMode="auto">
          <a:xfrm flipH="1">
            <a:off x="2590800" y="1447800"/>
            <a:ext cx="3124200" cy="2286000"/>
          </a:xfrm>
          <a:prstGeom prst="straightConnector1">
            <a:avLst/>
          </a:prstGeom>
          <a:noFill/>
          <a:ln w="28575">
            <a:solidFill>
              <a:srgbClr val="FF00FF"/>
            </a:solidFill>
            <a:round/>
            <a:headEnd/>
            <a:tailEnd type="arrow" w="med" len="med"/>
          </a:ln>
          <a:extLst>
            <a:ext uri="{909E8E84-426E-40DD-AFC4-6F175D3DCCD1}">
              <a14:hiddenFill xmlns:a14="http://schemas.microsoft.com/office/drawing/2010/main">
                <a:noFill/>
              </a14:hiddenFill>
            </a:ext>
          </a:extLst>
        </p:spPr>
      </p:cxnSp>
      <p:cxnSp>
        <p:nvCxnSpPr>
          <p:cNvPr id="45065" name="Straight Arrow Connector 19"/>
          <p:cNvCxnSpPr>
            <a:cxnSpLocks noChangeShapeType="1"/>
          </p:cNvCxnSpPr>
          <p:nvPr/>
        </p:nvCxnSpPr>
        <p:spPr bwMode="auto">
          <a:xfrm flipH="1">
            <a:off x="5410200" y="2286000"/>
            <a:ext cx="1905000" cy="2133600"/>
          </a:xfrm>
          <a:prstGeom prst="straightConnector1">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cxnSp>
      <p:sp>
        <p:nvSpPr>
          <p:cNvPr id="45066" name="TextBox 20"/>
          <p:cNvSpPr txBox="1">
            <a:spLocks noChangeArrowheads="1"/>
          </p:cNvSpPr>
          <p:nvPr/>
        </p:nvSpPr>
        <p:spPr bwMode="auto">
          <a:xfrm>
            <a:off x="6858000" y="1828800"/>
            <a:ext cx="1223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r>
              <a:rPr lang="el-GR" dirty="0">
                <a:solidFill>
                  <a:srgbClr val="FF6600"/>
                </a:solidFill>
                <a:latin typeface="Calibri" pitchFamily="34" charset="0"/>
              </a:rPr>
              <a:t>Διπολικός</a:t>
            </a:r>
            <a:endParaRPr lang="en-US" dirty="0">
              <a:solidFill>
                <a:srgbClr val="FF6600"/>
              </a:solidFill>
              <a:latin typeface="Calibri" pitchFamily="34" charset="0"/>
            </a:endParaRPr>
          </a:p>
        </p:txBody>
      </p:sp>
    </p:spTree>
    <p:extLst>
      <p:ext uri="{BB962C8B-B14F-4D97-AF65-F5344CB8AC3E}">
        <p14:creationId xmlns:p14="http://schemas.microsoft.com/office/powerpoint/2010/main" val="1071932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52400"/>
            <a:ext cx="8229600" cy="1143000"/>
          </a:xfrm>
          <a:solidFill>
            <a:schemeClr val="bg1">
              <a:lumMod val="85000"/>
            </a:schemeClr>
          </a:solidFill>
        </p:spPr>
        <p:txBody>
          <a:bodyPr>
            <a:normAutofit fontScale="90000"/>
          </a:bodyPr>
          <a:lstStyle/>
          <a:p>
            <a:r>
              <a:rPr lang="el-GR" b="1" dirty="0">
                <a:solidFill>
                  <a:srgbClr val="C00000"/>
                </a:solidFill>
                <a:latin typeface="Calibri" pitchFamily="34" charset="0"/>
                <a:ea typeface="ＭＳ Ｐゴシック" pitchFamily="34" charset="-128"/>
                <a:cs typeface="Calibri" pitchFamily="34" charset="0"/>
              </a:rPr>
              <a:t>Τετραπολικοί μαγνήτες για εστίαση δέσμης</a:t>
            </a:r>
            <a:endParaRPr lang="en-US" b="1" dirty="0">
              <a:solidFill>
                <a:srgbClr val="C00000"/>
              </a:solidFill>
              <a:latin typeface="Calibri" pitchFamily="34" charset="0"/>
              <a:ea typeface="ＭＳ Ｐゴシック" pitchFamily="34" charset="-128"/>
              <a:cs typeface="Calibri" pitchFamily="34" charset="0"/>
            </a:endParaRPr>
          </a:p>
        </p:txBody>
      </p:sp>
      <p:sp>
        <p:nvSpPr>
          <p:cNvPr id="4403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5EF9EA50-38BE-4C66-9A52-8B571652454D}" type="datetime1">
              <a:rPr lang="el-GR" sz="1200" smtClean="0">
                <a:latin typeface="Calibri" pitchFamily="34" charset="0"/>
              </a:rPr>
              <a:t>11/5/2020</a:t>
            </a:fld>
            <a:endParaRPr lang="en-US" sz="1200">
              <a:latin typeface="Calibri" pitchFamily="34" charset="0"/>
            </a:endParaRP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3B2FEEA1-7829-4DBE-B853-12822B77CC89}" type="slidenum">
              <a:rPr lang="en-US" sz="1200">
                <a:latin typeface="Calibri" pitchFamily="34" charset="0"/>
              </a:rPr>
              <a:pPr eaLnBrk="1" hangingPunct="1"/>
              <a:t>19</a:t>
            </a:fld>
            <a:endParaRPr lang="en-US" sz="1200">
              <a:latin typeface="Calibri" pitchFamily="34" charset="0"/>
            </a:endParaRPr>
          </a:p>
        </p:txBody>
      </p:sp>
      <p:pic>
        <p:nvPicPr>
          <p:cNvPr id="44039" name="Picture 6" descr="quadrupole_cross_sec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86038"/>
            <a:ext cx="48006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4"/>
          <p:cNvSpPr>
            <a:spLocks noChangeArrowheads="1"/>
          </p:cNvSpPr>
          <p:nvPr/>
        </p:nvSpPr>
        <p:spPr bwMode="auto">
          <a:xfrm>
            <a:off x="5029200" y="5105400"/>
            <a:ext cx="4114800" cy="1446212"/>
          </a:xfrm>
          <a:prstGeom prst="rect">
            <a:avLst/>
          </a:prstGeom>
          <a:solidFill>
            <a:srgbClr val="FBF9A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200" b="1" dirty="0">
                <a:solidFill>
                  <a:srgbClr val="000000"/>
                </a:solidFill>
                <a:latin typeface="Calibri" pitchFamily="34" charset="0"/>
              </a:rPr>
              <a:t>«Διπλοί</a:t>
            </a:r>
            <a:r>
              <a:rPr lang="el-GR" sz="2200" b="1" dirty="0">
                <a:latin typeface="Calibri" pitchFamily="34" charset="0"/>
              </a:rPr>
              <a:t>» τετραπολικοί μαγνήτες:</a:t>
            </a:r>
          </a:p>
          <a:p>
            <a:pPr>
              <a:buFont typeface="Arial" pitchFamily="34" charset="0"/>
              <a:buChar char="•"/>
            </a:pPr>
            <a:r>
              <a:rPr lang="el-GR" sz="2200" dirty="0">
                <a:latin typeface="Calibri" pitchFamily="34" charset="0"/>
              </a:rPr>
              <a:t>Εστίαση σε δύο κατευθύνσεις</a:t>
            </a:r>
          </a:p>
          <a:p>
            <a:pPr marL="800100" lvl="1" indent="-342900">
              <a:buFont typeface="Arial" pitchFamily="34" charset="0"/>
              <a:buChar char="•"/>
            </a:pPr>
            <a:r>
              <a:rPr lang="el-GR" sz="2200" b="1" dirty="0">
                <a:latin typeface="Calibri" pitchFamily="34" charset="0"/>
              </a:rPr>
              <a:t>Οριζόντιο</a:t>
            </a:r>
            <a:r>
              <a:rPr lang="el-GR" sz="2200" dirty="0">
                <a:latin typeface="Calibri" pitchFamily="34" charset="0"/>
              </a:rPr>
              <a:t> άξονα</a:t>
            </a:r>
          </a:p>
          <a:p>
            <a:pPr marL="800100" lvl="1" indent="-342900">
              <a:buFont typeface="Arial" pitchFamily="34" charset="0"/>
              <a:buChar char="•"/>
            </a:pPr>
            <a:r>
              <a:rPr lang="el-GR" sz="2200" b="1" dirty="0">
                <a:latin typeface="Calibri" pitchFamily="34" charset="0"/>
              </a:rPr>
              <a:t>Κατακόρυφο</a:t>
            </a:r>
            <a:r>
              <a:rPr lang="el-GR" sz="2200" dirty="0">
                <a:latin typeface="Calibri" pitchFamily="34" charset="0"/>
              </a:rPr>
              <a:t> άξονα</a:t>
            </a:r>
          </a:p>
        </p:txBody>
      </p:sp>
      <p:sp>
        <p:nvSpPr>
          <p:cNvPr id="9" name="TextBox 8"/>
          <p:cNvSpPr txBox="1"/>
          <p:nvPr/>
        </p:nvSpPr>
        <p:spPr>
          <a:xfrm>
            <a:off x="5029200" y="1524000"/>
            <a:ext cx="3733800" cy="4455066"/>
          </a:xfrm>
          <a:prstGeom prst="rect">
            <a:avLst/>
          </a:prstGeom>
          <a:noFill/>
        </p:spPr>
        <p:txBody>
          <a:bodyPr wrap="square" rtlCol="0">
            <a:spAutoFit/>
          </a:bodyPr>
          <a:lstStyle/>
          <a:p>
            <a:pPr>
              <a:lnSpc>
                <a:spcPts val="2100"/>
              </a:lnSpc>
              <a:buFont typeface="Wingdings" pitchFamily="2" charset="2"/>
              <a:buChar char="Ø"/>
            </a:pPr>
            <a:r>
              <a:rPr lang="el-GR" sz="2200" dirty="0">
                <a:latin typeface="Calibri" pitchFamily="34" charset="0"/>
                <a:cs typeface="Calibri" pitchFamily="34" charset="0"/>
              </a:rPr>
              <a:t>Οι δέσμες του </a:t>
            </a:r>
            <a:r>
              <a:rPr lang="en-US" sz="2200" dirty="0">
                <a:latin typeface="Calibri" pitchFamily="34" charset="0"/>
                <a:cs typeface="Calibri" pitchFamily="34" charset="0"/>
              </a:rPr>
              <a:t>LHC </a:t>
            </a:r>
            <a:r>
              <a:rPr lang="el-GR" sz="2200" dirty="0">
                <a:latin typeface="Calibri" pitchFamily="34" charset="0"/>
                <a:cs typeface="Calibri" pitchFamily="34" charset="0"/>
              </a:rPr>
              <a:t>αποτελούνται από </a:t>
            </a:r>
            <a:r>
              <a:rPr lang="el-GR" sz="2200" b="1" dirty="0">
                <a:latin typeface="Calibri" pitchFamily="34" charset="0"/>
                <a:cs typeface="Calibri" pitchFamily="34" charset="0"/>
              </a:rPr>
              <a:t>χιλιάδες πακέτα</a:t>
            </a:r>
            <a:r>
              <a:rPr lang="el-GR" sz="2200" dirty="0">
                <a:latin typeface="Calibri" pitchFamily="34" charset="0"/>
                <a:cs typeface="Calibri" pitchFamily="34" charset="0"/>
              </a:rPr>
              <a:t>, το καθένα με </a:t>
            </a:r>
            <a:r>
              <a:rPr lang="el-GR" sz="2200" b="1" dirty="0">
                <a:latin typeface="Calibri" pitchFamily="34" charset="0"/>
                <a:cs typeface="Calibri" pitchFamily="34" charset="0"/>
              </a:rPr>
              <a:t>δισεκατομμύρια πρωτόνια</a:t>
            </a:r>
            <a:endParaRPr lang="el-GR" sz="2200" dirty="0">
              <a:latin typeface="Calibri" pitchFamily="34" charset="0"/>
              <a:cs typeface="Calibri" pitchFamily="34" charset="0"/>
            </a:endParaRPr>
          </a:p>
          <a:p>
            <a:pPr>
              <a:lnSpc>
                <a:spcPts val="2100"/>
              </a:lnSpc>
              <a:buFont typeface="Wingdings" pitchFamily="2" charset="2"/>
              <a:buChar char="Ø"/>
            </a:pPr>
            <a:r>
              <a:rPr lang="el-GR" sz="2200" b="1" dirty="0">
                <a:latin typeface="Calibri" pitchFamily="34" charset="0"/>
                <a:cs typeface="Calibri" pitchFamily="34" charset="0"/>
              </a:rPr>
              <a:t>Όσο πιο κοντά βρίσκονται μεταξύ τους τα πρωτόνια</a:t>
            </a:r>
            <a:r>
              <a:rPr lang="el-GR" sz="2200" dirty="0">
                <a:latin typeface="Calibri" pitchFamily="34" charset="0"/>
                <a:cs typeface="Calibri" pitchFamily="34" charset="0"/>
              </a:rPr>
              <a:t> της δέσμης, τόσο μεγαλύτερη είναι η πιθανότητα να συγκρουστούν</a:t>
            </a:r>
          </a:p>
          <a:p>
            <a:pPr lvl="1">
              <a:buFont typeface="Wingdings" pitchFamily="2" charset="2"/>
              <a:buChar char="Ø"/>
            </a:pPr>
            <a:r>
              <a:rPr lang="el-GR" sz="2200" dirty="0" smtClean="0">
                <a:latin typeface="Calibri" pitchFamily="34" charset="0"/>
                <a:cs typeface="Calibri" pitchFamily="34" charset="0"/>
              </a:rPr>
              <a:t>  Φανταστείτε </a:t>
            </a:r>
            <a:r>
              <a:rPr lang="el-GR" sz="2200" dirty="0">
                <a:latin typeface="Calibri" pitchFamily="34" charset="0"/>
                <a:cs typeface="Calibri" pitchFamily="34" charset="0"/>
              </a:rPr>
              <a:t>δύο βελόνες 10 χλμ. μακριά να πρέπει να συγκρουστούν!</a:t>
            </a:r>
            <a:endParaRPr lang="en-US" sz="2200" dirty="0">
              <a:latin typeface="Calibri" pitchFamily="34" charset="0"/>
              <a:cs typeface="Calibri" pitchFamily="34" charset="0"/>
            </a:endParaRPr>
          </a:p>
          <a:p>
            <a:pPr lvl="1"/>
            <a:endParaRPr lang="el-GR" dirty="0">
              <a:latin typeface="Calibri" pitchFamily="34" charset="0"/>
              <a:cs typeface="Calibri" pitchFamily="34" charset="0"/>
            </a:endParaRPr>
          </a:p>
          <a:p>
            <a:pPr lvl="1"/>
            <a:endParaRPr lang="en-US" dirty="0">
              <a:latin typeface="Calibri" pitchFamily="34" charset="0"/>
              <a:cs typeface="Calibri" pitchFamily="34" charset="0"/>
            </a:endParaRPr>
          </a:p>
          <a:p>
            <a:endParaRPr lang="el-GR" dirty="0"/>
          </a:p>
        </p:txBody>
      </p:sp>
    </p:spTree>
    <p:extLst>
      <p:ext uri="{BB962C8B-B14F-4D97-AF65-F5344CB8AC3E}">
        <p14:creationId xmlns:p14="http://schemas.microsoft.com/office/powerpoint/2010/main" val="2109193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6000" dirty="0" smtClean="0"/>
              <a:t>Εκπαιδευτικά σενάρια ~2</a:t>
            </a:r>
            <a:r>
              <a:rPr lang="en-US" sz="6000" dirty="0" smtClean="0"/>
              <a:t>1</a:t>
            </a:r>
            <a:endParaRPr lang="en-US" sz="6000" dirty="0"/>
          </a:p>
        </p:txBody>
      </p:sp>
      <p:sp>
        <p:nvSpPr>
          <p:cNvPr id="3" name="Content Placeholder 2"/>
          <p:cNvSpPr>
            <a:spLocks noGrp="1"/>
          </p:cNvSpPr>
          <p:nvPr>
            <p:ph idx="1"/>
          </p:nvPr>
        </p:nvSpPr>
        <p:spPr>
          <a:xfrm>
            <a:off x="457200" y="1600200"/>
            <a:ext cx="8229600" cy="3350491"/>
          </a:xfrm>
        </p:spPr>
        <p:txBody>
          <a:bodyPr>
            <a:normAutofit fontScale="92500" lnSpcReduction="10000"/>
          </a:bodyPr>
          <a:lstStyle/>
          <a:p>
            <a:pPr lvl="1"/>
            <a:r>
              <a:rPr lang="el-GR" sz="3600" b="1" dirty="0" smtClean="0">
                <a:solidFill>
                  <a:srgbClr val="C00000"/>
                </a:solidFill>
              </a:rPr>
              <a:t>Αστροφυσική </a:t>
            </a:r>
          </a:p>
          <a:p>
            <a:pPr lvl="1"/>
            <a:r>
              <a:rPr lang="el-GR" sz="3600" b="1" dirty="0" err="1" smtClean="0">
                <a:solidFill>
                  <a:srgbClr val="C00000"/>
                </a:solidFill>
              </a:rPr>
              <a:t>Αστροσωματιδιακή</a:t>
            </a:r>
            <a:r>
              <a:rPr lang="el-GR" sz="3600" b="1" dirty="0" smtClean="0">
                <a:solidFill>
                  <a:srgbClr val="C00000"/>
                </a:solidFill>
              </a:rPr>
              <a:t> Φυσική </a:t>
            </a:r>
          </a:p>
          <a:p>
            <a:pPr lvl="1"/>
            <a:r>
              <a:rPr lang="el-GR" sz="3600" b="1" dirty="0" smtClean="0">
                <a:solidFill>
                  <a:srgbClr val="C00000"/>
                </a:solidFill>
              </a:rPr>
              <a:t>Σωματιδιακή </a:t>
            </a:r>
            <a:r>
              <a:rPr lang="el-GR" sz="3600" b="1" dirty="0" smtClean="0">
                <a:solidFill>
                  <a:srgbClr val="C00000"/>
                </a:solidFill>
              </a:rPr>
              <a:t>Φυσική </a:t>
            </a:r>
            <a:r>
              <a:rPr lang="el-GR" sz="3600" b="1" dirty="0" smtClean="0">
                <a:solidFill>
                  <a:schemeClr val="accent3">
                    <a:lumMod val="50000"/>
                  </a:schemeClr>
                </a:solidFill>
              </a:rPr>
              <a:t>(Κοσμικές ακτίνες)</a:t>
            </a:r>
            <a:endParaRPr lang="el-GR" sz="3600" b="1" dirty="0" smtClean="0">
              <a:solidFill>
                <a:schemeClr val="accent3">
                  <a:lumMod val="50000"/>
                </a:schemeClr>
              </a:solidFill>
            </a:endParaRPr>
          </a:p>
          <a:p>
            <a:pPr lvl="1"/>
            <a:r>
              <a:rPr lang="el-GR" sz="3600" b="1" dirty="0" err="1" smtClean="0">
                <a:solidFill>
                  <a:schemeClr val="accent3">
                    <a:lumMod val="50000"/>
                  </a:schemeClr>
                </a:solidFill>
              </a:rPr>
              <a:t>Βαρυτικά</a:t>
            </a:r>
            <a:r>
              <a:rPr lang="el-GR" sz="3600" b="1" dirty="0" smtClean="0">
                <a:solidFill>
                  <a:schemeClr val="accent3">
                    <a:lumMod val="50000"/>
                  </a:schemeClr>
                </a:solidFill>
              </a:rPr>
              <a:t> Κύματα</a:t>
            </a:r>
          </a:p>
          <a:p>
            <a:pPr lvl="1"/>
            <a:r>
              <a:rPr lang="el-GR" sz="3600" b="1" dirty="0" smtClean="0">
                <a:solidFill>
                  <a:srgbClr val="C00000"/>
                </a:solidFill>
              </a:rPr>
              <a:t>Κοσμολογία </a:t>
            </a:r>
            <a:r>
              <a:rPr lang="el-GR" sz="3600" b="1" dirty="0" smtClean="0">
                <a:solidFill>
                  <a:schemeClr val="accent3">
                    <a:lumMod val="50000"/>
                  </a:schemeClr>
                </a:solidFill>
              </a:rPr>
              <a:t>(Διαστολή σύμπαντος)</a:t>
            </a:r>
          </a:p>
          <a:p>
            <a:pPr lvl="1"/>
            <a:r>
              <a:rPr lang="el-GR" sz="3600" b="1" dirty="0" smtClean="0">
                <a:solidFill>
                  <a:srgbClr val="C00000"/>
                </a:solidFill>
              </a:rPr>
              <a:t>Γενικά </a:t>
            </a:r>
            <a:r>
              <a:rPr lang="el-GR" sz="3600" b="1" dirty="0" smtClean="0">
                <a:solidFill>
                  <a:schemeClr val="accent3">
                    <a:lumMod val="50000"/>
                  </a:schemeClr>
                </a:solidFill>
              </a:rPr>
              <a:t>(Μαγνητικό πεδίο)</a:t>
            </a:r>
            <a:r>
              <a:rPr lang="el-GR" sz="3600" b="1" dirty="0" smtClean="0">
                <a:solidFill>
                  <a:schemeClr val="accent3">
                    <a:lumMod val="50000"/>
                  </a:schemeClr>
                </a:solidFill>
              </a:rPr>
              <a:t> </a:t>
            </a:r>
            <a:endParaRPr lang="en-US" sz="3600" b="1" dirty="0">
              <a:solidFill>
                <a:schemeClr val="accent3">
                  <a:lumMod val="50000"/>
                </a:schemeClr>
              </a:solidFill>
            </a:endParaRPr>
          </a:p>
        </p:txBody>
      </p:sp>
      <p:sp>
        <p:nvSpPr>
          <p:cNvPr id="4" name="TextBox 3"/>
          <p:cNvSpPr txBox="1"/>
          <p:nvPr/>
        </p:nvSpPr>
        <p:spPr>
          <a:xfrm>
            <a:off x="369454" y="5320146"/>
            <a:ext cx="8176021" cy="461665"/>
          </a:xfrm>
          <a:prstGeom prst="rect">
            <a:avLst/>
          </a:prstGeom>
          <a:noFill/>
        </p:spPr>
        <p:txBody>
          <a:bodyPr wrap="none" rtlCol="0">
            <a:spAutoFit/>
          </a:bodyPr>
          <a:lstStyle/>
          <a:p>
            <a:r>
              <a:rPr lang="el-GR" sz="2400" dirty="0" smtClean="0"/>
              <a:t>Σε 5 γλώσσες: Ελληνικά, Αγγλικά, Γαλλικά, Ιταλικά, Πορτογαλικά</a:t>
            </a:r>
            <a:endParaRPr lang="en-US" sz="2400" dirty="0"/>
          </a:p>
        </p:txBody>
      </p:sp>
    </p:spTree>
    <p:extLst>
      <p:ext uri="{BB962C8B-B14F-4D97-AF65-F5344CB8AC3E}">
        <p14:creationId xmlns:p14="http://schemas.microsoft.com/office/powerpoint/2010/main" val="920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0"/>
            <a:ext cx="8229600" cy="1143000"/>
          </a:xfrm>
          <a:solidFill>
            <a:schemeClr val="bg1">
              <a:lumMod val="85000"/>
            </a:schemeClr>
          </a:solidFill>
        </p:spPr>
        <p:txBody>
          <a:bodyPr/>
          <a:lstStyle/>
          <a:p>
            <a:r>
              <a:rPr lang="el-GR" i="1" dirty="0">
                <a:latin typeface="Calibri" pitchFamily="34" charset="0"/>
                <a:ea typeface="ＭＳ Ｐゴシック" pitchFamily="34" charset="-128"/>
                <a:cs typeface="Calibri" pitchFamily="34" charset="0"/>
              </a:rPr>
              <a:t> </a:t>
            </a:r>
            <a:r>
              <a:rPr lang="el-GR" b="1" dirty="0">
                <a:solidFill>
                  <a:srgbClr val="C00000"/>
                </a:solidFill>
                <a:latin typeface="Calibri" pitchFamily="34" charset="0"/>
                <a:ea typeface="ＭＳ Ｐゴシック" pitchFamily="34" charset="-128"/>
                <a:cs typeface="Calibri" pitchFamily="34" charset="0"/>
              </a:rPr>
              <a:t>Κάμψη :οδηγίες </a:t>
            </a:r>
            <a:endParaRPr lang="en-US" b="1" dirty="0">
              <a:solidFill>
                <a:srgbClr val="C00000"/>
              </a:solidFill>
              <a:latin typeface="Calibri" pitchFamily="34" charset="0"/>
              <a:ea typeface="ＭＳ Ｐゴシック" pitchFamily="34" charset="-128"/>
              <a:cs typeface="Calibri" pitchFamily="34" charset="0"/>
            </a:endParaRPr>
          </a:p>
        </p:txBody>
      </p:sp>
      <p:sp>
        <p:nvSpPr>
          <p:cNvPr id="532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79FF9378-2C76-4416-B30A-8EC78108BD74}" type="datetime1">
              <a:rPr lang="el-GR" sz="1200" smtClean="0">
                <a:latin typeface="Calibri" pitchFamily="34" charset="0"/>
              </a:rPr>
              <a:t>11/5/2020</a:t>
            </a:fld>
            <a:endParaRPr lang="en-US" sz="1200">
              <a:latin typeface="Calibri" pitchFamily="34" charset="0"/>
            </a:endParaRPr>
          </a:p>
        </p:txBody>
      </p:sp>
      <p:sp>
        <p:nvSpPr>
          <p:cNvPr id="532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56BF5136-E478-4430-B936-3390183DCCE8}" type="slidenum">
              <a:rPr lang="en-US" sz="1200">
                <a:latin typeface="Calibri" pitchFamily="34" charset="0"/>
              </a:rPr>
              <a:pPr eaLnBrk="1" hangingPunct="1"/>
              <a:t>20</a:t>
            </a:fld>
            <a:endParaRPr lang="en-US" sz="1200">
              <a:latin typeface="Calibri" pitchFamily="34" charset="0"/>
            </a:endParaRPr>
          </a:p>
        </p:txBody>
      </p:sp>
      <p:pic>
        <p:nvPicPr>
          <p:cNvPr id="53255" name="Picture 6" descr="kampsi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88" y="838200"/>
            <a:ext cx="3244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kampsi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838200"/>
            <a:ext cx="32781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kampsi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619500"/>
            <a:ext cx="3352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kampsi_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6325" y="3617913"/>
            <a:ext cx="3343275"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59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0"/>
            <a:ext cx="8229600" cy="1143000"/>
          </a:xfrm>
          <a:solidFill>
            <a:schemeClr val="bg1">
              <a:lumMod val="85000"/>
            </a:schemeClr>
          </a:solidFill>
        </p:spPr>
        <p:txBody>
          <a:bodyPr/>
          <a:lstStyle/>
          <a:p>
            <a:r>
              <a:rPr lang="el-GR" b="1" dirty="0">
                <a:solidFill>
                  <a:srgbClr val="C00000"/>
                </a:solidFill>
                <a:latin typeface="Calibri" pitchFamily="34" charset="0"/>
                <a:ea typeface="ＭＳ Ｐゴシック" pitchFamily="34" charset="-128"/>
                <a:cs typeface="Calibri" pitchFamily="34" charset="0"/>
              </a:rPr>
              <a:t>Εστίαση :οδηγίες</a:t>
            </a:r>
            <a:endParaRPr lang="en-US" b="1" dirty="0">
              <a:solidFill>
                <a:srgbClr val="C00000"/>
              </a:solidFill>
              <a:latin typeface="Calibri" pitchFamily="34" charset="0"/>
              <a:ea typeface="ＭＳ Ｐゴシック" pitchFamily="34" charset="-128"/>
              <a:cs typeface="Calibri" pitchFamily="34" charset="0"/>
            </a:endParaRPr>
          </a:p>
        </p:txBody>
      </p:sp>
      <p:sp>
        <p:nvSpPr>
          <p:cNvPr id="563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0D13A3E6-EC8E-4FF7-8C87-C328F37E2E3F}" type="datetime1">
              <a:rPr lang="el-GR" sz="1200" smtClean="0">
                <a:latin typeface="Calibri" pitchFamily="34" charset="0"/>
              </a:rPr>
              <a:t>11/5/2020</a:t>
            </a:fld>
            <a:endParaRPr lang="en-US" sz="1200">
              <a:latin typeface="Calibri" pitchFamily="34" charset="0"/>
            </a:endParaRPr>
          </a:p>
        </p:txBody>
      </p:sp>
      <p:sp>
        <p:nvSpPr>
          <p:cNvPr id="563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024C169E-9EA1-4AAB-8A50-EEBCE8AEE7A0}" type="slidenum">
              <a:rPr lang="en-US" sz="1200">
                <a:latin typeface="Calibri" pitchFamily="34" charset="0"/>
              </a:rPr>
              <a:pPr eaLnBrk="1" hangingPunct="1"/>
              <a:t>21</a:t>
            </a:fld>
            <a:endParaRPr lang="en-US" sz="1200">
              <a:latin typeface="Calibri" pitchFamily="34" charset="0"/>
            </a:endParaRPr>
          </a:p>
        </p:txBody>
      </p:sp>
      <p:pic>
        <p:nvPicPr>
          <p:cNvPr id="56327" name="Picture 6" descr="estiasi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588" y="850900"/>
            <a:ext cx="32242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7" descr="estiasi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763" y="850900"/>
            <a:ext cx="323056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descr="estiasi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581400"/>
            <a:ext cx="33528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descr="estiasi_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581400"/>
            <a:ext cx="336073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867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solidFill>
            <a:schemeClr val="bg1">
              <a:lumMod val="85000"/>
            </a:schemeClr>
          </a:solidFill>
        </p:spPr>
        <p:txBody>
          <a:bodyPr/>
          <a:lstStyle/>
          <a:p>
            <a:r>
              <a:rPr lang="el-GR" b="1" dirty="0">
                <a:solidFill>
                  <a:srgbClr val="C00000"/>
                </a:solidFill>
                <a:latin typeface="Calibri" pitchFamily="34" charset="0"/>
                <a:ea typeface="ＭＳ Ｐゴシック" pitchFamily="34" charset="-128"/>
                <a:cs typeface="Calibri" pitchFamily="34" charset="0"/>
              </a:rPr>
              <a:t>2) Κάμψη </a:t>
            </a:r>
            <a:endParaRPr lang="en-US" b="1" dirty="0">
              <a:solidFill>
                <a:srgbClr val="C00000"/>
              </a:solidFill>
              <a:latin typeface="Calibri" pitchFamily="34" charset="0"/>
              <a:ea typeface="ＭＳ Ｐゴシック" pitchFamily="34" charset="-128"/>
              <a:cs typeface="Calibri" pitchFamily="34" charset="0"/>
            </a:endParaRPr>
          </a:p>
        </p:txBody>
      </p:sp>
      <p:sp>
        <p:nvSpPr>
          <p:cNvPr id="5222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3434875D-282C-4A68-905C-4BD7FB1D10F2}" type="datetime1">
              <a:rPr lang="el-GR" sz="1200" smtClean="0">
                <a:latin typeface="Calibri" pitchFamily="34" charset="0"/>
              </a:rPr>
              <a:t>11/5/2020</a:t>
            </a:fld>
            <a:endParaRPr lang="en-US" sz="1200">
              <a:latin typeface="Calibri" pitchFamily="34" charset="0"/>
            </a:endParaRPr>
          </a:p>
        </p:txBody>
      </p:sp>
      <p:sp>
        <p:nvSpPr>
          <p:cNvPr id="522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DDDC0CB9-5BFB-4A4A-992B-FE9256F7947B}" type="slidenum">
              <a:rPr lang="en-US" sz="1200">
                <a:latin typeface="Calibri" pitchFamily="34" charset="0"/>
              </a:rPr>
              <a:pPr eaLnBrk="1" hangingPunct="1"/>
              <a:t>22</a:t>
            </a:fld>
            <a:endParaRPr lang="en-US" sz="1200">
              <a:latin typeface="Calibri" pitchFamily="34" charset="0"/>
            </a:endParaRPr>
          </a:p>
        </p:txBody>
      </p:sp>
      <p:pic>
        <p:nvPicPr>
          <p:cNvPr id="6" name="Picture 5" descr="C:\Download\aaaaaaaaaa\Snap85.png"/>
          <p:cNvPicPr/>
          <p:nvPr/>
        </p:nvPicPr>
        <p:blipFill>
          <a:blip r:embed="rId2">
            <a:extLst>
              <a:ext uri="{28A0092B-C50C-407E-A947-70E740481C1C}">
                <a14:useLocalDpi xmlns:a14="http://schemas.microsoft.com/office/drawing/2010/main" val="0"/>
              </a:ext>
            </a:extLst>
          </a:blip>
          <a:srcRect/>
          <a:stretch>
            <a:fillRect/>
          </a:stretch>
        </p:blipFill>
        <p:spPr bwMode="auto">
          <a:xfrm>
            <a:off x="2073910" y="1999701"/>
            <a:ext cx="4479290" cy="4068590"/>
          </a:xfrm>
          <a:prstGeom prst="rect">
            <a:avLst/>
          </a:prstGeom>
          <a:noFill/>
          <a:ln>
            <a:noFill/>
          </a:ln>
        </p:spPr>
      </p:pic>
    </p:spTree>
    <p:extLst>
      <p:ext uri="{BB962C8B-B14F-4D97-AF65-F5344CB8AC3E}">
        <p14:creationId xmlns:p14="http://schemas.microsoft.com/office/powerpoint/2010/main" val="414289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143000"/>
          </a:xfrm>
          <a:solidFill>
            <a:schemeClr val="bg1">
              <a:lumMod val="85000"/>
            </a:schemeClr>
          </a:solidFill>
        </p:spPr>
        <p:txBody>
          <a:bodyPr/>
          <a:lstStyle/>
          <a:p>
            <a:r>
              <a:rPr lang="el-GR" b="1" dirty="0">
                <a:solidFill>
                  <a:srgbClr val="C00000"/>
                </a:solidFill>
                <a:latin typeface="Calibri" pitchFamily="34" charset="0"/>
                <a:ea typeface="ＭＳ Ｐゴシック" pitchFamily="34" charset="-128"/>
                <a:cs typeface="Calibri" pitchFamily="34" charset="0"/>
              </a:rPr>
              <a:t>3) Εστίαση</a:t>
            </a:r>
            <a:endParaRPr lang="en-US" b="1" dirty="0">
              <a:solidFill>
                <a:srgbClr val="C00000"/>
              </a:solidFill>
              <a:latin typeface="Calibri" pitchFamily="34" charset="0"/>
              <a:ea typeface="ＭＳ Ｐゴシック" pitchFamily="34" charset="-128"/>
              <a:cs typeface="Calibri" pitchFamily="34" charset="0"/>
            </a:endParaRPr>
          </a:p>
        </p:txBody>
      </p:sp>
      <p:sp>
        <p:nvSpPr>
          <p:cNvPr id="553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C2638818-F184-4B00-A8C4-5AD21F560BE9}" type="datetime1">
              <a:rPr lang="el-GR" sz="1200" smtClean="0">
                <a:latin typeface="Calibri" pitchFamily="34" charset="0"/>
              </a:rPr>
              <a:t>11/5/2020</a:t>
            </a:fld>
            <a:endParaRPr lang="en-US" sz="1200">
              <a:latin typeface="Calibri" pitchFamily="34" charset="0"/>
            </a:endParaRPr>
          </a:p>
        </p:txBody>
      </p:sp>
      <p:sp>
        <p:nvSpPr>
          <p:cNvPr id="553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3193B447-64E3-4212-82D7-64C990E907F6}" type="slidenum">
              <a:rPr lang="en-US" sz="1200">
                <a:latin typeface="Calibri" pitchFamily="34" charset="0"/>
              </a:rPr>
              <a:pPr eaLnBrk="1" hangingPunct="1"/>
              <a:t>23</a:t>
            </a:fld>
            <a:endParaRPr lang="en-US" sz="1200">
              <a:latin typeface="Calibri" pitchFamily="34" charset="0"/>
            </a:endParaRPr>
          </a:p>
        </p:txBody>
      </p:sp>
      <p:pic>
        <p:nvPicPr>
          <p:cNvPr id="6" name="Picture 5" descr="C:\Download\aaaaaaaaaa\Snap88.png"/>
          <p:cNvPicPr/>
          <p:nvPr/>
        </p:nvPicPr>
        <p:blipFill>
          <a:blip r:embed="rId2">
            <a:extLst>
              <a:ext uri="{28A0092B-C50C-407E-A947-70E740481C1C}">
                <a14:useLocalDpi xmlns:a14="http://schemas.microsoft.com/office/drawing/2010/main" val="0"/>
              </a:ext>
            </a:extLst>
          </a:blip>
          <a:srcRect/>
          <a:stretch>
            <a:fillRect/>
          </a:stretch>
        </p:blipFill>
        <p:spPr bwMode="auto">
          <a:xfrm>
            <a:off x="2171296" y="1762239"/>
            <a:ext cx="4801408" cy="4121323"/>
          </a:xfrm>
          <a:prstGeom prst="rect">
            <a:avLst/>
          </a:prstGeom>
          <a:noFill/>
          <a:ln>
            <a:noFill/>
          </a:ln>
        </p:spPr>
      </p:pic>
    </p:spTree>
    <p:extLst>
      <p:ext uri="{BB962C8B-B14F-4D97-AF65-F5344CB8AC3E}">
        <p14:creationId xmlns:p14="http://schemas.microsoft.com/office/powerpoint/2010/main" val="1378028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73" y="971096"/>
            <a:ext cx="8894617" cy="369332"/>
          </a:xfrm>
          <a:prstGeom prst="rect">
            <a:avLst/>
          </a:prstGeom>
        </p:spPr>
        <p:txBody>
          <a:bodyPr wrap="square">
            <a:spAutoFit/>
          </a:bodyPr>
          <a:lstStyle/>
          <a:p>
            <a:r>
              <a:rPr lang="en-US" u="sng" dirty="0">
                <a:hlinkClick r:id="rId2"/>
              </a:rPr>
              <a:t>https://www.golabz.eu/ils/measurement-of-magnetic-field-with-the-giant-atlas-solenoid</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3484"/>
            <a:ext cx="8874919" cy="499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249627"/>
            <a:ext cx="9234900" cy="461665"/>
          </a:xfrm>
          <a:prstGeom prst="rect">
            <a:avLst/>
          </a:prstGeom>
          <a:noFill/>
        </p:spPr>
        <p:txBody>
          <a:bodyPr wrap="none" rtlCol="0">
            <a:spAutoFit/>
          </a:bodyPr>
          <a:lstStyle/>
          <a:p>
            <a:r>
              <a:rPr lang="el-GR" sz="2400" b="1" dirty="0" smtClean="0"/>
              <a:t>Εφαρμογή με το τεράστιο σωληνοειδή μαγνήτη του πειράματος </a:t>
            </a:r>
            <a:r>
              <a:rPr lang="en-US" sz="2400" b="1" dirty="0" smtClean="0"/>
              <a:t>ATLAS</a:t>
            </a:r>
            <a:endParaRPr lang="en-US" sz="2400" b="1" dirty="0"/>
          </a:p>
        </p:txBody>
      </p:sp>
    </p:spTree>
    <p:extLst>
      <p:ext uri="{BB962C8B-B14F-4D97-AF65-F5344CB8AC3E}">
        <p14:creationId xmlns:p14="http://schemas.microsoft.com/office/powerpoint/2010/main" val="3736514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138"/>
            <a:ext cx="8229600" cy="1143000"/>
          </a:xfrm>
        </p:spPr>
        <p:txBody>
          <a:bodyPr/>
          <a:lstStyle/>
          <a:p>
            <a:r>
              <a:rPr lang="el-GR" dirty="0" smtClean="0"/>
              <a:t>Σας ευχαριστούμε!</a:t>
            </a:r>
            <a:endParaRPr lang="en-US" dirty="0"/>
          </a:p>
        </p:txBody>
      </p:sp>
    </p:spTree>
    <p:extLst>
      <p:ext uri="{BB962C8B-B14F-4D97-AF65-F5344CB8AC3E}">
        <p14:creationId xmlns:p14="http://schemas.microsoft.com/office/powerpoint/2010/main" val="183092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avitational 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784" y="1170433"/>
            <a:ext cx="3505188" cy="1970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4370" y="658068"/>
            <a:ext cx="3894015" cy="369332"/>
          </a:xfrm>
          <a:prstGeom prst="rect">
            <a:avLst/>
          </a:prstGeom>
          <a:noFill/>
        </p:spPr>
        <p:txBody>
          <a:bodyPr wrap="none" rtlCol="0">
            <a:spAutoFit/>
          </a:bodyPr>
          <a:lstStyle/>
          <a:p>
            <a:r>
              <a:rPr lang="en-US" b="1" dirty="0"/>
              <a:t>Gravitational Wave Astronomy</a:t>
            </a:r>
            <a:endParaRPr lang="el-GR" b="1" dirty="0"/>
          </a:p>
        </p:txBody>
      </p:sp>
      <p:sp>
        <p:nvSpPr>
          <p:cNvPr id="5" name="Ορθογώνιο 4"/>
          <p:cNvSpPr/>
          <p:nvPr/>
        </p:nvSpPr>
        <p:spPr>
          <a:xfrm>
            <a:off x="180754" y="1026249"/>
            <a:ext cx="4572000" cy="2308324"/>
          </a:xfrm>
          <a:prstGeom prst="rect">
            <a:avLst/>
          </a:prstGeom>
        </p:spPr>
        <p:txBody>
          <a:bodyPr>
            <a:spAutoFit/>
          </a:bodyPr>
          <a:lstStyle/>
          <a:p>
            <a:pPr marL="285750" indent="-285750" fontAlgn="base">
              <a:buFont typeface="Arial" panose="020B0604020202020204" pitchFamily="34" charset="0"/>
              <a:buChar char="•"/>
            </a:pPr>
            <a:r>
              <a:rPr lang="en-US" dirty="0"/>
              <a:t>VIRGO Virtual Visit </a:t>
            </a:r>
          </a:p>
          <a:p>
            <a:pPr marL="285750" indent="-285750" fontAlgn="base">
              <a:buFont typeface="Arial" panose="020B0604020202020204" pitchFamily="34" charset="0"/>
              <a:buChar char="•"/>
            </a:pPr>
            <a:r>
              <a:rPr lang="en-US" dirty="0"/>
              <a:t>VIRGO Control (Class) Room</a:t>
            </a:r>
          </a:p>
          <a:p>
            <a:pPr marL="285750" indent="-285750" fontAlgn="base">
              <a:buFont typeface="Arial" panose="020B0604020202020204" pitchFamily="34" charset="0"/>
              <a:buChar char="•"/>
            </a:pPr>
            <a:r>
              <a:rPr lang="en-US" dirty="0"/>
              <a:t>Gravitational Wave Noise Hunting</a:t>
            </a:r>
          </a:p>
          <a:p>
            <a:pPr marL="285750" indent="-285750" fontAlgn="base">
              <a:buFont typeface="Arial" panose="020B0604020202020204" pitchFamily="34" charset="0"/>
              <a:buChar char="•"/>
            </a:pPr>
            <a:r>
              <a:rPr lang="en-US" dirty="0"/>
              <a:t>Finding black-holes in a chirp”</a:t>
            </a:r>
          </a:p>
          <a:p>
            <a:pPr marL="285750" indent="-285750" fontAlgn="base">
              <a:buFont typeface="Arial" panose="020B0604020202020204" pitchFamily="34" charset="0"/>
              <a:buChar char="•"/>
            </a:pPr>
            <a:r>
              <a:rPr lang="en-US" dirty="0"/>
              <a:t>The Michelson Interferometer</a:t>
            </a:r>
          </a:p>
          <a:p>
            <a:pPr marL="285750" indent="-285750" fontAlgn="base">
              <a:buFont typeface="Arial" panose="020B0604020202020204" pitchFamily="34" charset="0"/>
              <a:buChar char="•"/>
            </a:pPr>
            <a:r>
              <a:rPr lang="en-US" dirty="0"/>
              <a:t>Earthquake Interferometer</a:t>
            </a:r>
          </a:p>
          <a:p>
            <a:pPr fontAlgn="base"/>
            <a:endParaRPr lang="en-US" dirty="0"/>
          </a:p>
          <a:p>
            <a:pPr fontAlgn="base"/>
            <a:endParaRPr lang="en-US" dirty="0"/>
          </a:p>
        </p:txBody>
      </p:sp>
      <p:sp>
        <p:nvSpPr>
          <p:cNvPr id="6" name="TextBox 5"/>
          <p:cNvSpPr txBox="1"/>
          <p:nvPr/>
        </p:nvSpPr>
        <p:spPr>
          <a:xfrm>
            <a:off x="199905" y="3336737"/>
            <a:ext cx="4552849" cy="369332"/>
          </a:xfrm>
          <a:prstGeom prst="rect">
            <a:avLst/>
          </a:prstGeom>
          <a:noFill/>
        </p:spPr>
        <p:txBody>
          <a:bodyPr wrap="none" rtlCol="0">
            <a:spAutoFit/>
          </a:bodyPr>
          <a:lstStyle/>
          <a:p>
            <a:r>
              <a:rPr lang="en-US" b="1" dirty="0"/>
              <a:t>Astrophysics – Astroparticle Physics</a:t>
            </a:r>
            <a:endParaRPr lang="el-GR" b="1" dirty="0"/>
          </a:p>
        </p:txBody>
      </p:sp>
      <p:pic>
        <p:nvPicPr>
          <p:cNvPr id="1028" name="Picture 4" descr="Image result for astro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31" y="3819993"/>
            <a:ext cx="2910415" cy="29104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12781" y="4029740"/>
            <a:ext cx="4483920" cy="2616101"/>
          </a:xfrm>
          <a:prstGeom prst="rect">
            <a:avLst/>
          </a:prstGeom>
          <a:noFill/>
        </p:spPr>
        <p:txBody>
          <a:bodyPr wrap="none" rtlCol="0">
            <a:spAutoFit/>
          </a:bodyPr>
          <a:lstStyle/>
          <a:p>
            <a:pPr marL="285750" indent="-285750">
              <a:buFont typeface="Arial" panose="020B0604020202020204" pitchFamily="34" charset="0"/>
              <a:buChar char="•"/>
            </a:pPr>
            <a:r>
              <a:rPr lang="en-US" dirty="0"/>
              <a:t>Black Holes</a:t>
            </a:r>
          </a:p>
          <a:p>
            <a:pPr marL="285750" indent="-285750">
              <a:buFont typeface="Arial" panose="020B0604020202020204" pitchFamily="34" charset="0"/>
              <a:buChar char="•"/>
            </a:pPr>
            <a:r>
              <a:rPr lang="en-US" dirty="0"/>
              <a:t>Solar Rotation</a:t>
            </a:r>
          </a:p>
          <a:p>
            <a:pPr marL="285750" indent="-285750">
              <a:buFont typeface="Arial" panose="020B0604020202020204" pitchFamily="34" charset="0"/>
              <a:buChar char="•"/>
            </a:pPr>
            <a:r>
              <a:rPr lang="en-US" dirty="0"/>
              <a:t>Discovering Alien Worlds</a:t>
            </a:r>
          </a:p>
          <a:p>
            <a:pPr marL="285750" indent="-285750">
              <a:buFont typeface="Arial" panose="020B0604020202020204" pitchFamily="34" charset="0"/>
              <a:buChar char="•"/>
            </a:pPr>
            <a:r>
              <a:rPr lang="en-US" dirty="0"/>
              <a:t>Build your own cloud chamber</a:t>
            </a:r>
          </a:p>
          <a:p>
            <a:pPr marL="285750" indent="-285750">
              <a:buFont typeface="Arial" panose="020B0604020202020204" pitchFamily="34" charset="0"/>
              <a:buChar char="•"/>
            </a:pPr>
            <a:r>
              <a:rPr lang="en-US" dirty="0"/>
              <a:t>Relativistic Muons and Time Dilation</a:t>
            </a:r>
          </a:p>
          <a:p>
            <a:pPr marL="285750" indent="-285750">
              <a:buFont typeface="Arial" panose="020B0604020202020204" pitchFamily="34" charset="0"/>
              <a:buChar char="•"/>
            </a:pPr>
            <a:r>
              <a:rPr lang="en-US" dirty="0"/>
              <a:t>Cosmic Rays</a:t>
            </a:r>
          </a:p>
          <a:p>
            <a:pPr marL="285750" indent="-285750">
              <a:buFont typeface="Arial" panose="020B0604020202020204" pitchFamily="34" charset="0"/>
              <a:buChar char="•"/>
            </a:pPr>
            <a:r>
              <a:rPr lang="en-US" dirty="0"/>
              <a:t>Neutrino Astronomy</a:t>
            </a:r>
          </a:p>
          <a:p>
            <a:pPr marL="285750" indent="-285750">
              <a:buFont typeface="Arial" panose="020B0604020202020204" pitchFamily="34" charset="0"/>
              <a:buChar char="•"/>
            </a:pPr>
            <a:r>
              <a:rPr lang="en-US" dirty="0"/>
              <a:t>Age of the Universe</a:t>
            </a:r>
          </a:p>
          <a:p>
            <a:endParaRPr lang="el-GR" sz="2000" dirty="0"/>
          </a:p>
        </p:txBody>
      </p:sp>
    </p:spTree>
    <p:extLst>
      <p:ext uri="{BB962C8B-B14F-4D97-AF65-F5344CB8AC3E}">
        <p14:creationId xmlns:p14="http://schemas.microsoft.com/office/powerpoint/2010/main" val="320999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56" y="1486504"/>
            <a:ext cx="7934036" cy="3139321"/>
          </a:xfrm>
          <a:prstGeom prst="rect">
            <a:avLst/>
          </a:prstGeom>
          <a:noFill/>
        </p:spPr>
        <p:txBody>
          <a:bodyPr wrap="square" rtlCol="0">
            <a:spAutoFit/>
          </a:bodyPr>
          <a:lstStyle/>
          <a:p>
            <a:r>
              <a:rPr lang="el-GR" dirty="0" smtClean="0"/>
              <a:t>Στο </a:t>
            </a:r>
            <a:r>
              <a:rPr lang="el-GR" dirty="0"/>
              <a:t>τέλος των μαθημάτων, θα δούμε πώς αυτή η συσκευή χρησιμεύει σαν βάση των ανιχνευτών </a:t>
            </a:r>
            <a:r>
              <a:rPr lang="el-GR" dirty="0" err="1"/>
              <a:t>βαρυτικών</a:t>
            </a:r>
            <a:r>
              <a:rPr lang="el-GR" dirty="0"/>
              <a:t> κυμάτων όπως του </a:t>
            </a:r>
            <a:r>
              <a:rPr lang="el-GR" b="1" dirty="0" smtClean="0"/>
              <a:t>LIGO και </a:t>
            </a:r>
            <a:r>
              <a:rPr lang="el-GR" b="1" dirty="0"/>
              <a:t>του </a:t>
            </a:r>
            <a:r>
              <a:rPr lang="el-GR" b="1" dirty="0" err="1"/>
              <a:t>Virgo</a:t>
            </a:r>
            <a:r>
              <a:rPr lang="el-GR" dirty="0"/>
              <a:t>. Οι ανιχνευτές αυτοί, κατόρθωσαν να πιάσουν ένα </a:t>
            </a:r>
            <a:r>
              <a:rPr lang="el-GR" dirty="0" err="1"/>
              <a:t>βαρυτικό</a:t>
            </a:r>
            <a:r>
              <a:rPr lang="el-GR" dirty="0"/>
              <a:t> κύμα μεταξύ του 2015 και του 2017 ( πρώτα το LIGO και μετά το LIGO και το </a:t>
            </a:r>
            <a:r>
              <a:rPr lang="el-GR" dirty="0" err="1"/>
              <a:t>Virgo</a:t>
            </a:r>
            <a:r>
              <a:rPr lang="el-GR" dirty="0"/>
              <a:t> μαζί), αυτές οι μικρές διακυμάνσεις του χωροχρόνου, που προείπε ο Αϊνστάιν το 1916 και που δεν είχαν παρατηρηθεί ποτέ πριν.  </a:t>
            </a:r>
          </a:p>
          <a:p>
            <a:r>
              <a:rPr lang="el-GR" dirty="0"/>
              <a:t>Στο </a:t>
            </a:r>
            <a:r>
              <a:rPr lang="en-US" dirty="0" smtClean="0"/>
              <a:t>LIGO </a:t>
            </a:r>
            <a:r>
              <a:rPr lang="el-GR" dirty="0" smtClean="0"/>
              <a:t>και </a:t>
            </a:r>
            <a:r>
              <a:rPr lang="el-GR" dirty="0"/>
              <a:t>στο </a:t>
            </a:r>
            <a:r>
              <a:rPr lang="en-US" dirty="0" smtClean="0"/>
              <a:t>VIRGO </a:t>
            </a:r>
            <a:r>
              <a:rPr lang="el-GR" dirty="0" smtClean="0"/>
              <a:t>τα </a:t>
            </a:r>
            <a:r>
              <a:rPr lang="el-GR" dirty="0"/>
              <a:t>εκκρεμή χρησιμοποιούνται για να μειωθεί η μετάδοση εδαφικών δονήσεων στο όργανο σε ένα επίπεδο συμβατό με την εξαιρετική ευαισθησία που απαιτείται από αυτούς τους ανιχνευτές: </a:t>
            </a:r>
            <a:r>
              <a:rPr lang="el-GR" b="1" dirty="0"/>
              <a:t>μια μετακίνηση δισεκατομμυριοστού του δισεκατομμυριοστού  του μέτρου πάνω  από  4 χμ.</a:t>
            </a:r>
          </a:p>
          <a:p>
            <a:endParaRPr lang="en-US" b="1" dirty="0"/>
          </a:p>
        </p:txBody>
      </p:sp>
      <p:sp>
        <p:nvSpPr>
          <p:cNvPr id="3" name="TextBox 2"/>
          <p:cNvSpPr txBox="1"/>
          <p:nvPr/>
        </p:nvSpPr>
        <p:spPr>
          <a:xfrm>
            <a:off x="383309" y="4459846"/>
            <a:ext cx="8377381" cy="2585323"/>
          </a:xfrm>
          <a:prstGeom prst="rect">
            <a:avLst/>
          </a:prstGeom>
          <a:noFill/>
        </p:spPr>
        <p:txBody>
          <a:bodyPr wrap="square" rtlCol="0">
            <a:spAutoFit/>
          </a:bodyPr>
          <a:lstStyle/>
          <a:p>
            <a:r>
              <a:rPr lang="el-GR" b="1" dirty="0" smtClean="0"/>
              <a:t>1</a:t>
            </a:r>
            <a:r>
              <a:rPr lang="el-GR" b="1" baseline="30000" dirty="0" smtClean="0"/>
              <a:t>ο</a:t>
            </a:r>
            <a:r>
              <a:rPr lang="el-GR" b="1" dirty="0" smtClean="0"/>
              <a:t> στάδιο </a:t>
            </a:r>
          </a:p>
          <a:p>
            <a:r>
              <a:rPr lang="el-GR" dirty="0" smtClean="0"/>
              <a:t>Το βράσιμο των μακαρονιών : ένα </a:t>
            </a:r>
            <a:r>
              <a:rPr lang="el-GR" dirty="0"/>
              <a:t>εκκρεμές 0,37 εκ. τα μακαρόνια έγιναν σε 463 ταλαντώσεις και ήταν </a:t>
            </a:r>
            <a:r>
              <a:rPr lang="el-GR" dirty="0" err="1"/>
              <a:t>al</a:t>
            </a:r>
            <a:r>
              <a:rPr lang="el-GR" dirty="0"/>
              <a:t> </a:t>
            </a:r>
            <a:r>
              <a:rPr lang="el-GR" dirty="0" err="1"/>
              <a:t>dente</a:t>
            </a:r>
            <a:r>
              <a:rPr lang="el-GR" dirty="0"/>
              <a:t>.</a:t>
            </a:r>
          </a:p>
          <a:p>
            <a:r>
              <a:rPr lang="el-GR" dirty="0" smtClean="0"/>
              <a:t>Αν συγκρίνουμε  </a:t>
            </a:r>
            <a:r>
              <a:rPr lang="el-GR" dirty="0"/>
              <a:t>το εκκρεμές </a:t>
            </a:r>
            <a:r>
              <a:rPr lang="el-GR" dirty="0" smtClean="0"/>
              <a:t> </a:t>
            </a:r>
            <a:r>
              <a:rPr lang="el-GR" dirty="0"/>
              <a:t>με ένα </a:t>
            </a:r>
            <a:r>
              <a:rPr lang="el-GR" dirty="0" smtClean="0"/>
              <a:t>ρολόι η </a:t>
            </a:r>
            <a:r>
              <a:rPr lang="el-GR" dirty="0"/>
              <a:t>συχνότητα των ταλαντώσεων, ήταν 0,75 </a:t>
            </a:r>
            <a:r>
              <a:rPr lang="el-GR" dirty="0" err="1"/>
              <a:t>Hz</a:t>
            </a:r>
            <a:r>
              <a:rPr lang="el-GR" dirty="0"/>
              <a:t> (δίνοντας έτσι μια περίοδο 1,3 δευτερολέπτων). 463 ταλαντώσεις αντιστοιχούν σε 617 δευτερόλεπτα = 10 λεπτά και 17 δευτερόλεπτα.</a:t>
            </a:r>
          </a:p>
          <a:p>
            <a:r>
              <a:rPr lang="el-GR" dirty="0"/>
              <a:t>Σύμφωνα μ τον κατασκευαστή των μακαρονιών </a:t>
            </a:r>
            <a:r>
              <a:rPr lang="el-GR" dirty="0" smtClean="0"/>
              <a:t> </a:t>
            </a:r>
            <a:r>
              <a:rPr lang="el-GR" dirty="0"/>
              <a:t>τα μακαρόνια θα είναι </a:t>
            </a:r>
            <a:r>
              <a:rPr lang="el-GR" dirty="0" err="1"/>
              <a:t>al</a:t>
            </a:r>
            <a:r>
              <a:rPr lang="el-GR" dirty="0"/>
              <a:t> </a:t>
            </a:r>
            <a:r>
              <a:rPr lang="el-GR" dirty="0" err="1"/>
              <a:t>dente</a:t>
            </a:r>
            <a:r>
              <a:rPr lang="el-GR" dirty="0"/>
              <a:t> σε 10 λεπτά</a:t>
            </a:r>
          </a:p>
          <a:p>
            <a:endParaRPr lang="el-GR" dirty="0"/>
          </a:p>
        </p:txBody>
      </p:sp>
      <p:sp>
        <p:nvSpPr>
          <p:cNvPr id="4" name="TextBox 3"/>
          <p:cNvSpPr txBox="1"/>
          <p:nvPr/>
        </p:nvSpPr>
        <p:spPr>
          <a:xfrm>
            <a:off x="166255" y="0"/>
            <a:ext cx="8811490" cy="1107996"/>
          </a:xfrm>
          <a:prstGeom prst="rect">
            <a:avLst/>
          </a:prstGeom>
          <a:noFill/>
        </p:spPr>
        <p:txBody>
          <a:bodyPr wrap="square" rtlCol="0">
            <a:spAutoFit/>
          </a:bodyPr>
          <a:lstStyle/>
          <a:p>
            <a:pPr algn="ctr"/>
            <a:r>
              <a:rPr lang="el-GR" sz="2400" b="1" dirty="0">
                <a:solidFill>
                  <a:schemeClr val="accent2">
                    <a:lumMod val="75000"/>
                  </a:schemeClr>
                </a:solidFill>
              </a:rPr>
              <a:t>Το εκκρεμές: από το μαγείρεμα μακαρονιών στην ανίχνευση </a:t>
            </a:r>
            <a:r>
              <a:rPr lang="el-GR" sz="2400" b="1" dirty="0" err="1">
                <a:solidFill>
                  <a:schemeClr val="accent2">
                    <a:lumMod val="75000"/>
                  </a:schemeClr>
                </a:solidFill>
              </a:rPr>
              <a:t>βαρυτικών</a:t>
            </a:r>
            <a:r>
              <a:rPr lang="el-GR" sz="2400" b="1" dirty="0">
                <a:solidFill>
                  <a:schemeClr val="accent2">
                    <a:lumMod val="75000"/>
                  </a:schemeClr>
                </a:solidFill>
              </a:rPr>
              <a:t> κυμάτων</a:t>
            </a:r>
          </a:p>
          <a:p>
            <a:r>
              <a:rPr lang="en-US" dirty="0" smtClean="0"/>
              <a:t>                                                         </a:t>
            </a:r>
            <a:endParaRPr lang="en-US" dirty="0"/>
          </a:p>
        </p:txBody>
      </p:sp>
      <p:sp>
        <p:nvSpPr>
          <p:cNvPr id="5" name="TextBox 4"/>
          <p:cNvSpPr txBox="1"/>
          <p:nvPr/>
        </p:nvSpPr>
        <p:spPr>
          <a:xfrm>
            <a:off x="166255" y="840173"/>
            <a:ext cx="8811490" cy="923330"/>
          </a:xfrm>
          <a:prstGeom prst="rect">
            <a:avLst/>
          </a:prstGeom>
          <a:noFill/>
        </p:spPr>
        <p:txBody>
          <a:bodyPr wrap="square" rtlCol="0">
            <a:spAutoFit/>
          </a:bodyPr>
          <a:lstStyle/>
          <a:p>
            <a:r>
              <a:rPr lang="en-US" dirty="0">
                <a:solidFill>
                  <a:srgbClr val="002060"/>
                </a:solidFill>
              </a:rPr>
              <a:t>http://inspiringscience.rdea.gr/delivery/view/index.html?id=f30c07b1ec6e4983922e6f890731d90e&amp;t=p</a:t>
            </a:r>
          </a:p>
          <a:p>
            <a:endParaRPr lang="en-US" dirty="0">
              <a:solidFill>
                <a:srgbClr val="002060"/>
              </a:solidFill>
            </a:endParaRPr>
          </a:p>
        </p:txBody>
      </p:sp>
    </p:spTree>
    <p:extLst>
      <p:ext uri="{BB962C8B-B14F-4D97-AF65-F5344CB8AC3E}">
        <p14:creationId xmlns:p14="http://schemas.microsoft.com/office/powerpoint/2010/main" val="78732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46" y="452582"/>
            <a:ext cx="6604000" cy="1200329"/>
          </a:xfrm>
          <a:prstGeom prst="rect">
            <a:avLst/>
          </a:prstGeom>
          <a:noFill/>
        </p:spPr>
        <p:txBody>
          <a:bodyPr wrap="square" rtlCol="0">
            <a:spAutoFit/>
          </a:bodyPr>
          <a:lstStyle/>
          <a:p>
            <a:r>
              <a:rPr lang="el-GR" b="1" dirty="0" smtClean="0"/>
              <a:t>2</a:t>
            </a:r>
            <a:r>
              <a:rPr lang="el-GR" b="1" baseline="30000" dirty="0" smtClean="0"/>
              <a:t>ο</a:t>
            </a:r>
            <a:r>
              <a:rPr lang="el-GR" b="1" dirty="0" smtClean="0"/>
              <a:t> </a:t>
            </a:r>
            <a:r>
              <a:rPr lang="el-GR" b="1" dirty="0"/>
              <a:t>στάδιο </a:t>
            </a:r>
          </a:p>
          <a:p>
            <a:r>
              <a:rPr lang="el-GR" dirty="0" smtClean="0"/>
              <a:t>Ετοιμάστε </a:t>
            </a:r>
            <a:r>
              <a:rPr lang="el-GR" dirty="0"/>
              <a:t>μια σειρά από εκκρεμή: τουλάχιστον δυο με την ίδια μάζα αλλά με διαφορετικά μήκη σύρματος και τουλάχιστον δυο με το ίδιο μήκος σύρματος αλλά με βαρίδια διαφορετικής μάζας.</a:t>
            </a:r>
            <a:endParaRPr lang="en-US" dirty="0"/>
          </a:p>
        </p:txBody>
      </p:sp>
      <p:sp>
        <p:nvSpPr>
          <p:cNvPr id="3" name="TextBox 2"/>
          <p:cNvSpPr txBox="1"/>
          <p:nvPr/>
        </p:nvSpPr>
        <p:spPr>
          <a:xfrm>
            <a:off x="452582" y="2216727"/>
            <a:ext cx="7767781" cy="3416320"/>
          </a:xfrm>
          <a:prstGeom prst="rect">
            <a:avLst/>
          </a:prstGeom>
          <a:noFill/>
        </p:spPr>
        <p:txBody>
          <a:bodyPr wrap="square" rtlCol="0">
            <a:spAutoFit/>
          </a:bodyPr>
          <a:lstStyle/>
          <a:p>
            <a:r>
              <a:rPr lang="el-GR" b="1" dirty="0"/>
              <a:t>3 </a:t>
            </a:r>
            <a:r>
              <a:rPr lang="el-GR" b="1" baseline="30000" dirty="0" smtClean="0"/>
              <a:t>ο</a:t>
            </a:r>
            <a:r>
              <a:rPr lang="el-GR" b="1" dirty="0" smtClean="0"/>
              <a:t> </a:t>
            </a:r>
            <a:r>
              <a:rPr lang="el-GR" b="1" dirty="0"/>
              <a:t>στάδιο </a:t>
            </a:r>
          </a:p>
          <a:p>
            <a:r>
              <a:rPr lang="el-GR" dirty="0" smtClean="0"/>
              <a:t>Προσπαθήστε </a:t>
            </a:r>
            <a:r>
              <a:rPr lang="el-GR" dirty="0"/>
              <a:t>να μετρήσετε την περίοδο της ταλάντωσης όλων των εκκρεμών σας. Μπορείτε να χρησιμοποιήσετε το χρονόμετρο του κινητού σας τηλεφώνου</a:t>
            </a:r>
            <a:r>
              <a:rPr lang="el-GR" dirty="0" smtClean="0"/>
              <a:t>.</a:t>
            </a:r>
            <a:endParaRPr lang="el-GR" dirty="0"/>
          </a:p>
          <a:p>
            <a:r>
              <a:rPr lang="el-GR" dirty="0" smtClean="0"/>
              <a:t>Τώρα </a:t>
            </a:r>
            <a:r>
              <a:rPr lang="el-GR" dirty="0"/>
              <a:t>σχεδιάστε την περίοδο ταλάντωσης σε σχέση με τη μάζα του εκκρεμούς και την περίοδο ταλάντωσης  σε σχέση με το μήκος του εκκρεμούς. Γι κάθε σύνθεση, κάντε πολλές δοκιμές και βγάλτε το μέσο όρο του συνόλου των δοκιμών</a:t>
            </a:r>
            <a:r>
              <a:rPr lang="el-GR" dirty="0" smtClean="0"/>
              <a:t>.</a:t>
            </a:r>
          </a:p>
          <a:p>
            <a:r>
              <a:rPr lang="el-GR" dirty="0"/>
              <a:t>Μετά από τις έρευνές σας, αυτό που θα έπρεπε να είχατε βρει είναι το παρακάτω:</a:t>
            </a:r>
          </a:p>
          <a:p>
            <a:r>
              <a:rPr lang="el-GR" b="1" dirty="0"/>
              <a:t>Η περίοδος του εκκρεμούς δεν εξαρτάται από τη μάζα</a:t>
            </a:r>
          </a:p>
          <a:p>
            <a:r>
              <a:rPr lang="el-GR" b="1" dirty="0"/>
              <a:t>Η περίοδος στο τετράγωνο εξαρτάται γραμμικά από το μήκος του σύρματος</a:t>
            </a:r>
          </a:p>
          <a:p>
            <a:endParaRPr lang="en-US" dirty="0"/>
          </a:p>
        </p:txBody>
      </p:sp>
    </p:spTree>
    <p:extLst>
      <p:ext uri="{BB962C8B-B14F-4D97-AF65-F5344CB8AC3E}">
        <p14:creationId xmlns:p14="http://schemas.microsoft.com/office/powerpoint/2010/main" val="112731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1" y="175491"/>
            <a:ext cx="7767781" cy="7848302"/>
          </a:xfrm>
          <a:prstGeom prst="rect">
            <a:avLst/>
          </a:prstGeom>
          <a:noFill/>
        </p:spPr>
        <p:txBody>
          <a:bodyPr wrap="square" rtlCol="0">
            <a:spAutoFit/>
          </a:bodyPr>
          <a:lstStyle/>
          <a:p>
            <a:r>
              <a:rPr lang="el-GR" b="1" dirty="0" smtClean="0"/>
              <a:t>4 </a:t>
            </a:r>
            <a:r>
              <a:rPr lang="el-GR" b="1" baseline="30000" dirty="0" smtClean="0"/>
              <a:t>ο</a:t>
            </a:r>
            <a:r>
              <a:rPr lang="el-GR" b="1" dirty="0" smtClean="0"/>
              <a:t> </a:t>
            </a:r>
            <a:r>
              <a:rPr lang="el-GR" b="1" dirty="0"/>
              <a:t>στάδιο </a:t>
            </a:r>
            <a:r>
              <a:rPr lang="el-GR" b="1" dirty="0" smtClean="0"/>
              <a:t>:Σχέση εκκρεμούς με ανιχνευτές </a:t>
            </a:r>
            <a:r>
              <a:rPr lang="el-GR" b="1" dirty="0" err="1" smtClean="0"/>
              <a:t>βαρυτικών</a:t>
            </a:r>
            <a:r>
              <a:rPr lang="el-GR" b="1" dirty="0" smtClean="0"/>
              <a:t> κυμάτων</a:t>
            </a:r>
            <a:endParaRPr lang="el-GR" b="1" dirty="0"/>
          </a:p>
          <a:p>
            <a:r>
              <a:rPr lang="el-GR" dirty="0"/>
              <a:t>Για να ελαφρύνουν το αντίκτυπο των δονήσεων της Γης, το Για να ελαφρύνουν το αντίκτυπο των δονήσεων της Γης, το </a:t>
            </a:r>
            <a:r>
              <a:rPr lang="el-GR" b="1" dirty="0" err="1"/>
              <a:t>Virgo</a:t>
            </a:r>
            <a:r>
              <a:rPr lang="el-GR" b="1" dirty="0"/>
              <a:t> </a:t>
            </a:r>
            <a:r>
              <a:rPr lang="el-GR" dirty="0"/>
              <a:t>και το </a:t>
            </a:r>
            <a:r>
              <a:rPr lang="el-GR" b="1" dirty="0"/>
              <a:t>LIGO</a:t>
            </a:r>
            <a:r>
              <a:rPr lang="el-GR" dirty="0"/>
              <a:t> χρησιμοποιούν εκκρεμή.</a:t>
            </a:r>
          </a:p>
          <a:p>
            <a:r>
              <a:rPr lang="el-GR" dirty="0"/>
              <a:t>Εκτός από τη μέτρηση του χρόνου, ένα εκκρεμές είναι επίσης βασικά ένα φίλτρο: όταν το σημείο αιώρησης αναταράσσεται, αυτό  </a:t>
            </a:r>
            <a:r>
              <a:rPr lang="el-GR" b="1" dirty="0"/>
              <a:t>φιλτράρει και αφαιρεί τις δονήσεις υψηλής συχνότητας. </a:t>
            </a:r>
            <a:r>
              <a:rPr lang="el-GR" dirty="0"/>
              <a:t>Μεταδίδονται μόνο οι δονήσεις χαμηλής συχνότητας (μακριές περίοδοι</a:t>
            </a:r>
            <a:r>
              <a:rPr lang="el-GR" dirty="0" smtClean="0"/>
              <a:t>). Αν </a:t>
            </a:r>
            <a:r>
              <a:rPr lang="el-GR" dirty="0"/>
              <a:t>αναταράξετε το σημείο αιώρησης ενός εκκρεμούς πολύ αργά, η μάζα θα σας ακολουθήσει. </a:t>
            </a:r>
            <a:r>
              <a:rPr lang="el-GR" b="1" dirty="0"/>
              <a:t>Αν αναταράξετε το σημείο αιώρησης με μια πολύ γρήγορη κίνηση (περίοδοι μικρότερες από την περίοδο του εκκρεμούς), το βαρίδι δονείται λιγότερο από το εκκρεμές.</a:t>
            </a:r>
          </a:p>
          <a:p>
            <a:r>
              <a:rPr lang="el-GR" dirty="0"/>
              <a:t>Για να ελαφρύνουν το αντίκτυπο των δονήσεων της Γης, το </a:t>
            </a:r>
            <a:r>
              <a:rPr lang="el-GR" dirty="0" err="1"/>
              <a:t>Virgo</a:t>
            </a:r>
            <a:r>
              <a:rPr lang="el-GR" dirty="0"/>
              <a:t> και το LIGO χρησιμοποιούν εκκρεμή</a:t>
            </a:r>
            <a:r>
              <a:rPr lang="el-GR" dirty="0" smtClean="0"/>
              <a:t>.</a:t>
            </a:r>
          </a:p>
          <a:p>
            <a:r>
              <a:rPr lang="el-GR" dirty="0"/>
              <a:t>Μπορείτε να </a:t>
            </a:r>
            <a:r>
              <a:rPr lang="el-GR" dirty="0">
                <a:hlinkClick r:id="rId2"/>
              </a:rPr>
              <a:t>δείτε</a:t>
            </a:r>
            <a:r>
              <a:rPr lang="el-GR" dirty="0"/>
              <a:t> τον </a:t>
            </a:r>
            <a:r>
              <a:rPr lang="el-GR" dirty="0" err="1"/>
              <a:t>Rei</a:t>
            </a:r>
            <a:r>
              <a:rPr lang="el-GR" dirty="0"/>
              <a:t> </a:t>
            </a:r>
            <a:r>
              <a:rPr lang="el-GR" dirty="0" err="1"/>
              <a:t>Weiss</a:t>
            </a:r>
            <a:r>
              <a:rPr lang="el-GR" dirty="0"/>
              <a:t>, κάτοχο βραβείου Νόμπελ, να κάνει το πείραμα, κατά τη διάρκεια μιας συνέντευξης τύπου σχετικά   με την πρώτη ανίχνευση </a:t>
            </a:r>
            <a:r>
              <a:rPr lang="el-GR" dirty="0" err="1"/>
              <a:t>βαρυτικών</a:t>
            </a:r>
            <a:r>
              <a:rPr lang="el-GR" dirty="0"/>
              <a:t> κυμάτων τον Φεβρουάριο του 2016 (στο 28</a:t>
            </a:r>
            <a:r>
              <a:rPr lang="el-GR" baseline="30000" dirty="0"/>
              <a:t>ο</a:t>
            </a:r>
            <a:r>
              <a:rPr lang="el-GR" dirty="0"/>
              <a:t> λεπτό</a:t>
            </a:r>
            <a:r>
              <a:rPr lang="el-GR" dirty="0" smtClean="0"/>
              <a:t>). </a:t>
            </a:r>
          </a:p>
          <a:p>
            <a:r>
              <a:rPr lang="en-US" u="sng" dirty="0">
                <a:hlinkClick r:id="rId2"/>
              </a:rPr>
              <a:t>https://www.youtube.com/watch?v=aEPIwEJmZyE</a:t>
            </a:r>
            <a:endParaRPr lang="en-US" dirty="0"/>
          </a:p>
          <a:p>
            <a:r>
              <a:rPr lang="el-GR" dirty="0" smtClean="0"/>
              <a:t>Στους </a:t>
            </a:r>
            <a:r>
              <a:rPr lang="el-GR" dirty="0"/>
              <a:t>ανιχνευτές </a:t>
            </a:r>
            <a:r>
              <a:rPr lang="el-GR" dirty="0" err="1"/>
              <a:t>βαρυτικών</a:t>
            </a:r>
            <a:r>
              <a:rPr lang="el-GR" dirty="0"/>
              <a:t> κυμάτων χρησιμοποιούνται πολύ πολυπλοκότερα εκκρεμή</a:t>
            </a:r>
            <a:r>
              <a:rPr lang="el-GR" dirty="0" smtClean="0"/>
              <a:t>.</a:t>
            </a:r>
          </a:p>
          <a:p>
            <a:r>
              <a:rPr lang="el-GR" dirty="0"/>
              <a:t>Για να βελτιωθεί η εξασθένιση του εκκρεμούς, μπορείτε να χρησιμοποιήσετε μια αλυσίδα πολλαπλών εκκρεμών! Ένα εκκρεμές αναρτημένο σε ένα εκκρεμές, αναρτημένο σε ένα εκκρεμές, 7 φορές (ή περισσότερες</a:t>
            </a:r>
            <a:r>
              <a:rPr lang="el-GR" dirty="0" smtClean="0"/>
              <a:t>).</a:t>
            </a:r>
            <a:endParaRPr lang="el-GR" dirty="0"/>
          </a:p>
          <a:p>
            <a:r>
              <a:rPr lang="el-GR" dirty="0"/>
              <a:t/>
            </a:r>
            <a:br>
              <a:rPr lang="el-GR" dirty="0"/>
            </a:br>
            <a:endParaRPr lang="el-GR" dirty="0"/>
          </a:p>
          <a:p>
            <a:endParaRPr lang="el-GR" dirty="0"/>
          </a:p>
          <a:p>
            <a:endParaRPr lang="el-GR" dirty="0"/>
          </a:p>
          <a:p>
            <a:endParaRPr lang="el-GR" b="1" dirty="0"/>
          </a:p>
          <a:p>
            <a:endParaRPr lang="en-US" dirty="0"/>
          </a:p>
        </p:txBody>
      </p:sp>
    </p:spTree>
    <p:extLst>
      <p:ext uri="{BB962C8B-B14F-4D97-AF65-F5344CB8AC3E}">
        <p14:creationId xmlns:p14="http://schemas.microsoft.com/office/powerpoint/2010/main" val="425693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l-GR" dirty="0" smtClean="0"/>
              <a:t>Ελληνικά Σενάρια (1/3)</a:t>
            </a:r>
            <a:endParaRPr lang="en-US" dirty="0" smtClean="0"/>
          </a:p>
        </p:txBody>
      </p:sp>
      <p:sp>
        <p:nvSpPr>
          <p:cNvPr id="3" name="Content Placeholder 2"/>
          <p:cNvSpPr>
            <a:spLocks noGrp="1"/>
          </p:cNvSpPr>
          <p:nvPr>
            <p:ph idx="1"/>
          </p:nvPr>
        </p:nvSpPr>
        <p:spPr/>
        <p:txBody>
          <a:bodyPr/>
          <a:lstStyle/>
          <a:p>
            <a:pPr>
              <a:defRPr/>
            </a:pPr>
            <a:r>
              <a:rPr lang="el-GR" sz="2000" b="1" dirty="0" smtClean="0"/>
              <a:t>Ανακαλύψτε τα </a:t>
            </a:r>
            <a:r>
              <a:rPr lang="el-GR" sz="2000" b="1" dirty="0" err="1" smtClean="0"/>
              <a:t>Μποζονια</a:t>
            </a:r>
            <a:r>
              <a:rPr lang="el-GR" sz="2000" b="1" dirty="0" smtClean="0"/>
              <a:t> Ζ και </a:t>
            </a:r>
            <a:r>
              <a:rPr lang="en-US" sz="2000" b="1" dirty="0" smtClean="0"/>
              <a:t> Higgs</a:t>
            </a:r>
          </a:p>
          <a:p>
            <a:pPr marL="0" indent="0">
              <a:buFontTx/>
              <a:buNone/>
              <a:defRPr/>
            </a:pPr>
            <a:r>
              <a:rPr lang="en-US" sz="2000" dirty="0" smtClean="0"/>
              <a:t>http://inspiringscience.rdea.gr/delivery/view/index.html?id=b0f97383107b49c79b47349ea1d42cee&amp;t=p</a:t>
            </a:r>
          </a:p>
          <a:p>
            <a:pPr>
              <a:defRPr/>
            </a:pPr>
            <a:r>
              <a:rPr lang="el-GR" sz="2000" b="1" dirty="0" smtClean="0">
                <a:solidFill>
                  <a:srgbClr val="C00000"/>
                </a:solidFill>
              </a:rPr>
              <a:t>Το Μαγνητικό πεδίο και οι εφαρμογές του</a:t>
            </a:r>
            <a:endParaRPr lang="en-US" sz="2000" b="1" dirty="0" smtClean="0">
              <a:solidFill>
                <a:srgbClr val="C00000"/>
              </a:solidFill>
            </a:endParaRPr>
          </a:p>
          <a:p>
            <a:pPr marL="0" indent="0">
              <a:buFontTx/>
              <a:buNone/>
              <a:defRPr/>
            </a:pPr>
            <a:r>
              <a:rPr lang="en-US" sz="2000" dirty="0" smtClean="0">
                <a:solidFill>
                  <a:schemeClr val="accent2">
                    <a:lumMod val="75000"/>
                  </a:schemeClr>
                </a:solidFill>
              </a:rPr>
              <a:t>http://inspiringscience.rdea.gr/delivery/view/index.html?id=24386dfc91c8495bad879a99c36a98dd&amp;t=p</a:t>
            </a:r>
          </a:p>
          <a:p>
            <a:pPr>
              <a:defRPr/>
            </a:pPr>
            <a:r>
              <a:rPr lang="el-GR" sz="2000" b="1" dirty="0">
                <a:solidFill>
                  <a:srgbClr val="C00000"/>
                </a:solidFill>
              </a:rPr>
              <a:t>Πως θα επιταχύνετε στοιχειώδη </a:t>
            </a:r>
            <a:r>
              <a:rPr lang="el-GR" sz="2000" b="1" dirty="0" smtClean="0">
                <a:solidFill>
                  <a:srgbClr val="C00000"/>
                </a:solidFill>
              </a:rPr>
              <a:t>σωματίδια στον </a:t>
            </a:r>
            <a:r>
              <a:rPr lang="en-US" sz="2000" b="1" dirty="0" smtClean="0">
                <a:solidFill>
                  <a:srgbClr val="C00000"/>
                </a:solidFill>
              </a:rPr>
              <a:t>LHC</a:t>
            </a:r>
          </a:p>
          <a:p>
            <a:pPr marL="0" indent="0">
              <a:buFontTx/>
              <a:buNone/>
              <a:defRPr/>
            </a:pPr>
            <a:r>
              <a:rPr lang="en-US" sz="2000" dirty="0" smtClean="0">
                <a:solidFill>
                  <a:schemeClr val="accent2">
                    <a:lumMod val="75000"/>
                  </a:schemeClr>
                </a:solidFill>
              </a:rPr>
              <a:t>http://inspiringscience.rdea.gr/delivery/view/index.html?id=619de75b03e6422c8a95736c7cb92ddc&amp;t=p</a:t>
            </a:r>
          </a:p>
          <a:p>
            <a:pPr>
              <a:defRPr/>
            </a:pPr>
            <a:r>
              <a:rPr lang="el-GR" sz="2000" b="1" dirty="0"/>
              <a:t>Μελετήστε πραγματικά πειραματικά δεδομένα από τον Μεγάλο Επιταχυντή </a:t>
            </a:r>
            <a:r>
              <a:rPr lang="el-GR" sz="2000" b="1" dirty="0" err="1"/>
              <a:t>Αδρονίων</a:t>
            </a:r>
            <a:r>
              <a:rPr lang="el-GR" sz="2000" b="1" dirty="0"/>
              <a:t> στο </a:t>
            </a:r>
            <a:r>
              <a:rPr lang="el-GR" sz="2000" b="1" dirty="0" smtClean="0"/>
              <a:t>CERN</a:t>
            </a:r>
            <a:endParaRPr lang="en-US" sz="2000" b="1" dirty="0" smtClean="0"/>
          </a:p>
          <a:p>
            <a:pPr marL="0" indent="0">
              <a:buFontTx/>
              <a:buNone/>
              <a:defRPr/>
            </a:pPr>
            <a:r>
              <a:rPr lang="en-US" sz="2000" dirty="0" smtClean="0"/>
              <a:t>http://inspiringscience.rdea.gr/delivery/view/index.html?id=01ee9eb8c6ce4ca3bbbb2090d95bc40a&amp;t=p</a:t>
            </a:r>
          </a:p>
          <a:p>
            <a:pPr>
              <a:defRPr/>
            </a:pPr>
            <a:endParaRPr lang="en-US" sz="2000" dirty="0"/>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F06717-A285-4A99-BAF5-239C3A7B13AD}" type="datetime1">
              <a:rPr lang="el-GR" smtClean="0"/>
              <a:pPr eaLnBrk="1" hangingPunct="1"/>
              <a:t>11/5/2020</a:t>
            </a:fld>
            <a:endParaRPr lang="el-GR" smtClean="0"/>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l-GR" smtClean="0"/>
              <a:t>Χ.Κουρκουμέλη, Παν/μιο Αθηνών</a:t>
            </a: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54012C-5E06-487A-AE4F-B4B4F7909D27}" type="slidenum">
              <a:rPr lang="el-GR" smtClean="0"/>
              <a:pPr eaLnBrk="1" hangingPunct="1"/>
              <a:t>3</a:t>
            </a:fld>
            <a:endParaRPr lang="el-GR" smtClean="0"/>
          </a:p>
        </p:txBody>
      </p:sp>
    </p:spTree>
    <p:extLst>
      <p:ext uri="{BB962C8B-B14F-4D97-AF65-F5344CB8AC3E}">
        <p14:creationId xmlns:p14="http://schemas.microsoft.com/office/powerpoint/2010/main" val="3849305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963" y="73891"/>
            <a:ext cx="8432800" cy="2308324"/>
          </a:xfrm>
          <a:prstGeom prst="rect">
            <a:avLst/>
          </a:prstGeom>
          <a:noFill/>
        </p:spPr>
        <p:txBody>
          <a:bodyPr wrap="square" rtlCol="0">
            <a:spAutoFit/>
          </a:bodyPr>
          <a:lstStyle/>
          <a:p>
            <a:r>
              <a:rPr lang="el-GR" dirty="0"/>
              <a:t>Όταν η Γη δονείται  γρήγορα, η δόνηση μεταδίδεται μέσω της αλυσίδας των εκκρεμών στον καθρέφτη, αλλά ο καθρέφτης δεν μετακινείται. Είναι μια ελεύθερη μάζα, σαν να βρισκόταν στο διαπλανητικό διάστημα χωρίς βαρύτητα</a:t>
            </a:r>
            <a:r>
              <a:rPr lang="el-GR" dirty="0" smtClean="0"/>
              <a:t>!</a:t>
            </a:r>
          </a:p>
          <a:p>
            <a:r>
              <a:rPr lang="el-GR" dirty="0"/>
              <a:t>Με ένα εκκρεμές έχουμε (τουλάχιστον για τις γρήγορες δονήσεις) αποσυνδέσει τον καθρέφτη από το έδαφος.</a:t>
            </a:r>
          </a:p>
          <a:p>
            <a:endParaRPr lang="el-GR" dirty="0"/>
          </a:p>
          <a:p>
            <a:endParaRPr lang="el-GR" dirty="0"/>
          </a:p>
          <a:p>
            <a:endParaRPr lang="en-US" dirty="0"/>
          </a:p>
        </p:txBody>
      </p:sp>
      <p:pic>
        <p:nvPicPr>
          <p:cNvPr id="3" name="Image 20"/>
          <p:cNvPicPr/>
          <p:nvPr/>
        </p:nvPicPr>
        <p:blipFill>
          <a:blip r:embed="rId2">
            <a:extLst>
              <a:ext uri="{28A0092B-C50C-407E-A947-70E740481C1C}">
                <a14:useLocalDpi xmlns:a14="http://schemas.microsoft.com/office/drawing/2010/main" val="0"/>
              </a:ext>
            </a:extLst>
          </a:blip>
          <a:stretch>
            <a:fillRect/>
          </a:stretch>
        </p:blipFill>
        <p:spPr>
          <a:xfrm>
            <a:off x="966497" y="1702953"/>
            <a:ext cx="2423247" cy="3452093"/>
          </a:xfrm>
          <a:prstGeom prst="rect">
            <a:avLst/>
          </a:prstGeom>
        </p:spPr>
      </p:pic>
      <p:pic>
        <p:nvPicPr>
          <p:cNvPr id="5" name="Image 19"/>
          <p:cNvPicPr/>
          <p:nvPr/>
        </p:nvPicPr>
        <p:blipFill>
          <a:blip r:embed="rId3">
            <a:extLst>
              <a:ext uri="{28A0092B-C50C-407E-A947-70E740481C1C}">
                <a14:useLocalDpi xmlns:a14="http://schemas.microsoft.com/office/drawing/2010/main" val="0"/>
              </a:ext>
            </a:extLst>
          </a:blip>
          <a:stretch>
            <a:fillRect/>
          </a:stretch>
        </p:blipFill>
        <p:spPr>
          <a:xfrm>
            <a:off x="5254249" y="1499754"/>
            <a:ext cx="1377460" cy="3858492"/>
          </a:xfrm>
          <a:prstGeom prst="rect">
            <a:avLst/>
          </a:prstGeom>
        </p:spPr>
      </p:pic>
      <p:sp>
        <p:nvSpPr>
          <p:cNvPr id="6" name="TextBox 5"/>
          <p:cNvSpPr txBox="1"/>
          <p:nvPr/>
        </p:nvSpPr>
        <p:spPr>
          <a:xfrm>
            <a:off x="64655" y="5376718"/>
            <a:ext cx="8368145" cy="2308324"/>
          </a:xfrm>
          <a:prstGeom prst="rect">
            <a:avLst/>
          </a:prstGeom>
          <a:noFill/>
        </p:spPr>
        <p:txBody>
          <a:bodyPr wrap="square" rtlCol="0">
            <a:spAutoFit/>
          </a:bodyPr>
          <a:lstStyle/>
          <a:p>
            <a:r>
              <a:rPr lang="el-GR" b="1" dirty="0"/>
              <a:t>Συμπεράσματα</a:t>
            </a:r>
            <a:endParaRPr lang="el-GR" dirty="0"/>
          </a:p>
          <a:p>
            <a:r>
              <a:rPr lang="el-GR" dirty="0"/>
              <a:t>Είδαμε πώς ένα απλό σύστημα όπως το εκκρεμές (ένα βαρίδι συνδεδεμένο πάνω σε ένα σύρμα) μπορεί να μετρήσει το χρόνο (σαν ρολόι) και επίσης να αμβλύνει τη γρήγορη μετακίνηση του εδάφους, για να επιτρέψει τις μετρήσεις των </a:t>
            </a:r>
            <a:r>
              <a:rPr lang="el-GR" dirty="0" err="1"/>
              <a:t>βαρυτικών</a:t>
            </a:r>
            <a:r>
              <a:rPr lang="el-GR" dirty="0"/>
              <a:t> κυμάτων.</a:t>
            </a:r>
          </a:p>
          <a:p>
            <a:r>
              <a:rPr lang="el-GR" dirty="0"/>
              <a:t/>
            </a:r>
            <a:br>
              <a:rPr lang="el-GR" dirty="0"/>
            </a:br>
            <a:endParaRPr lang="el-GR" dirty="0"/>
          </a:p>
          <a:p>
            <a:endParaRPr lang="en-US" dirty="0"/>
          </a:p>
        </p:txBody>
      </p:sp>
    </p:spTree>
    <p:extLst>
      <p:ext uri="{BB962C8B-B14F-4D97-AF65-F5344CB8AC3E}">
        <p14:creationId xmlns:p14="http://schemas.microsoft.com/office/powerpoint/2010/main" val="330757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FDF5927-FFBE-48ED-A314-41E1DE77DE73}" type="datetime1">
              <a:rPr lang="el-GR" smtClean="0"/>
              <a:pPr>
                <a:defRPr/>
              </a:pPr>
              <a:t>11/5/2020</a:t>
            </a:fld>
            <a:endParaRPr lang="el-GR"/>
          </a:p>
        </p:txBody>
      </p:sp>
      <p:sp>
        <p:nvSpPr>
          <p:cNvPr id="3" name="Footer Placeholder 2"/>
          <p:cNvSpPr>
            <a:spLocks noGrp="1"/>
          </p:cNvSpPr>
          <p:nvPr>
            <p:ph type="ftr" sz="quarter" idx="11"/>
          </p:nvPr>
        </p:nvSpPr>
        <p:spPr/>
        <p:txBody>
          <a:bodyPr/>
          <a:lstStyle/>
          <a:p>
            <a:pPr>
              <a:defRPr/>
            </a:pPr>
            <a:r>
              <a:rPr lang="el-GR" smtClean="0"/>
              <a:t>Χ.Κουρκουμέλη, Παν/μιο Αθηνών</a:t>
            </a:r>
            <a:endParaRPr lang="el-GR"/>
          </a:p>
        </p:txBody>
      </p:sp>
      <p:sp>
        <p:nvSpPr>
          <p:cNvPr id="4" name="Slide Number Placeholder 3"/>
          <p:cNvSpPr>
            <a:spLocks noGrp="1"/>
          </p:cNvSpPr>
          <p:nvPr>
            <p:ph type="sldNum" sz="quarter" idx="12"/>
          </p:nvPr>
        </p:nvSpPr>
        <p:spPr/>
        <p:txBody>
          <a:bodyPr/>
          <a:lstStyle/>
          <a:p>
            <a:pPr>
              <a:defRPr/>
            </a:pPr>
            <a:fld id="{3D3EEBB1-E6C5-4571-B831-34D56975E420}" type="slidenum">
              <a:rPr lang="el-GR" smtClean="0"/>
              <a:pPr>
                <a:defRPr/>
              </a:pPr>
              <a:t>4</a:t>
            </a:fld>
            <a:endParaRPr lang="el-GR"/>
          </a:p>
        </p:txBody>
      </p:sp>
      <p:sp>
        <p:nvSpPr>
          <p:cNvPr id="5" name="Rectangle 4"/>
          <p:cNvSpPr/>
          <p:nvPr/>
        </p:nvSpPr>
        <p:spPr>
          <a:xfrm>
            <a:off x="755576" y="1844824"/>
            <a:ext cx="7981365" cy="1200329"/>
          </a:xfrm>
          <a:prstGeom prst="rect">
            <a:avLst/>
          </a:prstGeom>
        </p:spPr>
        <p:txBody>
          <a:bodyPr wrap="square">
            <a:spAutoFit/>
          </a:bodyPr>
          <a:lstStyle/>
          <a:p>
            <a:r>
              <a:rPr lang="el-GR" b="1" dirty="0" smtClean="0"/>
              <a:t>Εύρεση μελανών οπών με </a:t>
            </a:r>
            <a:r>
              <a:rPr lang="el-GR" b="1" dirty="0" err="1" smtClean="0"/>
              <a:t>ενα</a:t>
            </a:r>
            <a:r>
              <a:rPr lang="el-GR" b="1" dirty="0" smtClean="0"/>
              <a:t> τιτίβισμα": Πώς καταλαβαίνουμε την πρώτη ανίχνευση </a:t>
            </a:r>
            <a:r>
              <a:rPr lang="el-GR" b="1" dirty="0" err="1" smtClean="0"/>
              <a:t>βαρυτικών</a:t>
            </a:r>
            <a:r>
              <a:rPr lang="el-GR" b="1" dirty="0" smtClean="0"/>
              <a:t> κυμάτων</a:t>
            </a:r>
            <a:endParaRPr lang="en-US" b="1" dirty="0" smtClean="0"/>
          </a:p>
          <a:p>
            <a:r>
              <a:rPr lang="en-US" dirty="0" smtClean="0"/>
              <a:t>http://inspiringscience.rdea.gr/delivery/view/index.html?id=5e64a8b4c0304262899f7291d937353d&amp;t=p</a:t>
            </a:r>
            <a:endParaRPr lang="en-US" dirty="0"/>
          </a:p>
        </p:txBody>
      </p:sp>
      <p:sp>
        <p:nvSpPr>
          <p:cNvPr id="6" name="TextBox 5"/>
          <p:cNvSpPr txBox="1"/>
          <p:nvPr/>
        </p:nvSpPr>
        <p:spPr>
          <a:xfrm>
            <a:off x="673575" y="3140968"/>
            <a:ext cx="7200800" cy="1200329"/>
          </a:xfrm>
          <a:prstGeom prst="rect">
            <a:avLst/>
          </a:prstGeom>
          <a:noFill/>
        </p:spPr>
        <p:txBody>
          <a:bodyPr wrap="square" rtlCol="0">
            <a:spAutoFit/>
          </a:bodyPr>
          <a:lstStyle/>
          <a:p>
            <a:r>
              <a:rPr lang="el-GR" b="1" dirty="0" smtClean="0">
                <a:solidFill>
                  <a:srgbClr val="C00000"/>
                </a:solidFill>
                <a:effectLst/>
              </a:rPr>
              <a:t>Μέτρηση της ταχύτητας απομάκρυνσης των μακρινών γαλαξιών»: Υπολογισμός της ηλικίας του Σύμπαντος</a:t>
            </a:r>
            <a:endParaRPr lang="en-US" b="1" dirty="0" smtClean="0">
              <a:solidFill>
                <a:srgbClr val="C00000"/>
              </a:solidFill>
              <a:effectLst/>
            </a:endParaRPr>
          </a:p>
          <a:p>
            <a:r>
              <a:rPr lang="en-US" dirty="0" smtClean="0"/>
              <a:t>http://inspiringscience.rdea.gr/delivery/view/index.html?id=4cab806c00634eeaae17ada6c7fd46dd&amp;t=p</a:t>
            </a:r>
            <a:endParaRPr lang="en-US" dirty="0"/>
          </a:p>
        </p:txBody>
      </p:sp>
      <p:sp>
        <p:nvSpPr>
          <p:cNvPr id="7" name="TextBox 6"/>
          <p:cNvSpPr txBox="1"/>
          <p:nvPr/>
        </p:nvSpPr>
        <p:spPr>
          <a:xfrm>
            <a:off x="483881" y="4515615"/>
            <a:ext cx="7776864" cy="1477328"/>
          </a:xfrm>
          <a:prstGeom prst="rect">
            <a:avLst/>
          </a:prstGeom>
          <a:noFill/>
        </p:spPr>
        <p:txBody>
          <a:bodyPr wrap="square" rtlCol="0">
            <a:spAutoFit/>
          </a:bodyPr>
          <a:lstStyle/>
          <a:p>
            <a:r>
              <a:rPr lang="el-GR" b="1" dirty="0" smtClean="0">
                <a:effectLst/>
              </a:rPr>
              <a:t>Από το πείραμα </a:t>
            </a:r>
            <a:r>
              <a:rPr lang="el-GR" b="1" dirty="0" err="1" smtClean="0">
                <a:effectLst/>
              </a:rPr>
              <a:t>Michelson</a:t>
            </a:r>
            <a:r>
              <a:rPr lang="el-GR" b="1" dirty="0" smtClean="0">
                <a:effectLst/>
              </a:rPr>
              <a:t>-</a:t>
            </a:r>
            <a:r>
              <a:rPr lang="el-GR" b="1" dirty="0" err="1" smtClean="0">
                <a:effectLst/>
              </a:rPr>
              <a:t>Morley</a:t>
            </a:r>
            <a:r>
              <a:rPr lang="el-GR" b="1" dirty="0" smtClean="0">
                <a:effectLst/>
              </a:rPr>
              <a:t> στην ανίχνευση των </a:t>
            </a:r>
            <a:r>
              <a:rPr lang="el-GR" b="1" dirty="0" err="1" smtClean="0">
                <a:effectLst/>
              </a:rPr>
              <a:t>βαρυτικών</a:t>
            </a:r>
            <a:r>
              <a:rPr lang="el-GR" b="1" dirty="0" smtClean="0">
                <a:effectLst/>
              </a:rPr>
              <a:t> κυμάτων. Ανακαλύπτοντας και κατασκευάζοντας ένα συμβολόμετρο </a:t>
            </a:r>
            <a:r>
              <a:rPr lang="el-GR" b="1" dirty="0" err="1" smtClean="0">
                <a:effectLst/>
              </a:rPr>
              <a:t>Michelson</a:t>
            </a:r>
            <a:endParaRPr lang="en-US" b="1" dirty="0" smtClean="0">
              <a:effectLst/>
            </a:endParaRPr>
          </a:p>
          <a:p>
            <a:r>
              <a:rPr lang="en-US" dirty="0" smtClean="0"/>
              <a:t>http://inspiringscience.rdea.gr/delivery/view/index.html?id=8eab7b28779a449fa89d6b6b1df3c6d8&amp;t=p</a:t>
            </a:r>
            <a:endParaRPr lang="en-US" dirty="0"/>
          </a:p>
        </p:txBody>
      </p:sp>
      <p:sp>
        <p:nvSpPr>
          <p:cNvPr id="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l-GR" dirty="0" smtClean="0"/>
              <a:t>Ελληνικά Σενάρια (2/3)</a:t>
            </a:r>
            <a:endParaRPr lang="en-US" dirty="0" smtClean="0"/>
          </a:p>
        </p:txBody>
      </p:sp>
    </p:spTree>
    <p:extLst>
      <p:ext uri="{BB962C8B-B14F-4D97-AF65-F5344CB8AC3E}">
        <p14:creationId xmlns:p14="http://schemas.microsoft.com/office/powerpoint/2010/main" val="152161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FDF5927-FFBE-48ED-A314-41E1DE77DE73}" type="datetime1">
              <a:rPr lang="el-GR" smtClean="0"/>
              <a:pPr>
                <a:defRPr/>
              </a:pPr>
              <a:t>11/5/2020</a:t>
            </a:fld>
            <a:endParaRPr lang="el-GR"/>
          </a:p>
        </p:txBody>
      </p:sp>
      <p:sp>
        <p:nvSpPr>
          <p:cNvPr id="3" name="Footer Placeholder 2"/>
          <p:cNvSpPr>
            <a:spLocks noGrp="1"/>
          </p:cNvSpPr>
          <p:nvPr>
            <p:ph type="ftr" sz="quarter" idx="11"/>
          </p:nvPr>
        </p:nvSpPr>
        <p:spPr/>
        <p:txBody>
          <a:bodyPr/>
          <a:lstStyle/>
          <a:p>
            <a:pPr>
              <a:defRPr/>
            </a:pPr>
            <a:r>
              <a:rPr lang="el-GR" smtClean="0"/>
              <a:t>Χ.Κουρκουμέλη, Παν/μιο Αθηνών</a:t>
            </a:r>
            <a:endParaRPr lang="el-GR"/>
          </a:p>
        </p:txBody>
      </p:sp>
      <p:sp>
        <p:nvSpPr>
          <p:cNvPr id="4" name="Slide Number Placeholder 3"/>
          <p:cNvSpPr>
            <a:spLocks noGrp="1"/>
          </p:cNvSpPr>
          <p:nvPr>
            <p:ph type="sldNum" sz="quarter" idx="12"/>
          </p:nvPr>
        </p:nvSpPr>
        <p:spPr/>
        <p:txBody>
          <a:bodyPr/>
          <a:lstStyle/>
          <a:p>
            <a:pPr>
              <a:defRPr/>
            </a:pPr>
            <a:fld id="{3D3EEBB1-E6C5-4571-B831-34D56975E420}" type="slidenum">
              <a:rPr lang="el-GR" smtClean="0"/>
              <a:pPr>
                <a:defRPr/>
              </a:pPr>
              <a:t>5</a:t>
            </a:fld>
            <a:endParaRPr lang="el-GR"/>
          </a:p>
        </p:txBody>
      </p:sp>
      <p:sp>
        <p:nvSpPr>
          <p:cNvPr id="5" name="TextBox 4"/>
          <p:cNvSpPr txBox="1"/>
          <p:nvPr/>
        </p:nvSpPr>
        <p:spPr>
          <a:xfrm>
            <a:off x="251520" y="1556792"/>
            <a:ext cx="8136904" cy="923330"/>
          </a:xfrm>
          <a:prstGeom prst="rect">
            <a:avLst/>
          </a:prstGeom>
          <a:noFill/>
        </p:spPr>
        <p:txBody>
          <a:bodyPr wrap="square" rtlCol="0">
            <a:spAutoFit/>
          </a:bodyPr>
          <a:lstStyle/>
          <a:p>
            <a:r>
              <a:rPr lang="el-GR" b="1" dirty="0" smtClean="0">
                <a:solidFill>
                  <a:srgbClr val="002060"/>
                </a:solidFill>
                <a:effectLst/>
              </a:rPr>
              <a:t>Το εκκρεμές: από το μαγείρεμα μακαρονιών στην ανίχνευση </a:t>
            </a:r>
            <a:r>
              <a:rPr lang="el-GR" b="1" dirty="0" err="1" smtClean="0">
                <a:solidFill>
                  <a:srgbClr val="002060"/>
                </a:solidFill>
                <a:effectLst/>
              </a:rPr>
              <a:t>βαρυτικών</a:t>
            </a:r>
            <a:r>
              <a:rPr lang="el-GR" b="1" dirty="0" smtClean="0">
                <a:solidFill>
                  <a:srgbClr val="002060"/>
                </a:solidFill>
                <a:effectLst/>
              </a:rPr>
              <a:t> κυμάτων</a:t>
            </a:r>
          </a:p>
          <a:p>
            <a:r>
              <a:rPr lang="en-US" dirty="0" smtClean="0">
                <a:solidFill>
                  <a:schemeClr val="accent2">
                    <a:lumMod val="75000"/>
                  </a:schemeClr>
                </a:solidFill>
              </a:rPr>
              <a:t>http://inspiringscience.rdea.gr/delivery/view/index.html?id=f30c07b1ec6e4983922e6f890731d90e&amp;t=p</a:t>
            </a:r>
            <a:endParaRPr lang="en-US" dirty="0">
              <a:solidFill>
                <a:schemeClr val="accent2">
                  <a:lumMod val="75000"/>
                </a:schemeClr>
              </a:solidFill>
            </a:endParaRPr>
          </a:p>
        </p:txBody>
      </p:sp>
      <p:sp>
        <p:nvSpPr>
          <p:cNvPr id="6" name="TextBox 5"/>
          <p:cNvSpPr txBox="1"/>
          <p:nvPr/>
        </p:nvSpPr>
        <p:spPr>
          <a:xfrm>
            <a:off x="244887" y="3140968"/>
            <a:ext cx="7920881" cy="1200329"/>
          </a:xfrm>
          <a:prstGeom prst="rect">
            <a:avLst/>
          </a:prstGeom>
          <a:noFill/>
        </p:spPr>
        <p:txBody>
          <a:bodyPr wrap="square" rtlCol="0">
            <a:spAutoFit/>
          </a:bodyPr>
          <a:lstStyle/>
          <a:p>
            <a:r>
              <a:rPr lang="el-GR" b="1" dirty="0" smtClean="0">
                <a:solidFill>
                  <a:schemeClr val="accent2">
                    <a:lumMod val="75000"/>
                  </a:schemeClr>
                </a:solidFill>
                <a:effectLst/>
              </a:rPr>
              <a:t>Μελέτη κοσμικής ακτινοβολίας με τη χρήση δεδομένων από σχολικούς ανιχνευτές</a:t>
            </a:r>
          </a:p>
          <a:p>
            <a:r>
              <a:rPr lang="en-US" dirty="0" smtClean="0">
                <a:solidFill>
                  <a:schemeClr val="accent2">
                    <a:lumMod val="75000"/>
                  </a:schemeClr>
                </a:solidFill>
              </a:rPr>
              <a:t>http://inspiringscience.rdea.gr/delivery/view/index.html?id=c6df6077e8e44c64b24a9c35c898a7dd&amp;t=p</a:t>
            </a:r>
            <a:endParaRPr lang="en-US" dirty="0">
              <a:solidFill>
                <a:schemeClr val="accent2">
                  <a:lumMod val="75000"/>
                </a:schemeClr>
              </a:solidFill>
            </a:endParaRPr>
          </a:p>
        </p:txBody>
      </p:sp>
      <p:sp>
        <p:nvSpPr>
          <p:cNvPr id="7"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l-GR" dirty="0" smtClean="0"/>
              <a:t>Ελληνικά Σενάρια (3/3)</a:t>
            </a:r>
            <a:endParaRPr lang="en-US" dirty="0" smtClean="0"/>
          </a:p>
        </p:txBody>
      </p:sp>
    </p:spTree>
    <p:extLst>
      <p:ext uri="{BB962C8B-B14F-4D97-AF65-F5344CB8AC3E}">
        <p14:creationId xmlns:p14="http://schemas.microsoft.com/office/powerpoint/2010/main" val="407283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82" y="30079"/>
            <a:ext cx="8820727" cy="1077218"/>
          </a:xfrm>
          <a:prstGeom prst="rect">
            <a:avLst/>
          </a:prstGeom>
          <a:solidFill>
            <a:schemeClr val="bg1">
              <a:lumMod val="85000"/>
            </a:schemeClr>
          </a:solidFill>
        </p:spPr>
        <p:txBody>
          <a:bodyPr wrap="square">
            <a:spAutoFit/>
          </a:bodyPr>
          <a:lstStyle/>
          <a:p>
            <a:r>
              <a:rPr lang="el-GR" sz="3200" b="1" dirty="0">
                <a:solidFill>
                  <a:schemeClr val="accent2">
                    <a:lumMod val="75000"/>
                  </a:schemeClr>
                </a:solidFill>
              </a:rPr>
              <a:t>Μελέτη κοσμικής ακτινοβολίας με τη χρήση δεδομένων από σχολικούς </a:t>
            </a:r>
            <a:r>
              <a:rPr lang="el-GR" sz="3200" b="1" dirty="0" smtClean="0">
                <a:solidFill>
                  <a:schemeClr val="accent2">
                    <a:lumMod val="75000"/>
                  </a:schemeClr>
                </a:solidFill>
              </a:rPr>
              <a:t>ανιχνευτές</a:t>
            </a:r>
            <a:r>
              <a:rPr lang="en-US" sz="2400" dirty="0" smtClean="0"/>
              <a:t>                                        </a:t>
            </a:r>
            <a:endParaRPr lang="en-US" sz="2400" dirty="0"/>
          </a:p>
        </p:txBody>
      </p:sp>
      <p:sp>
        <p:nvSpPr>
          <p:cNvPr id="6" name="TextBox 5"/>
          <p:cNvSpPr txBox="1"/>
          <p:nvPr/>
        </p:nvSpPr>
        <p:spPr>
          <a:xfrm>
            <a:off x="147782" y="1154621"/>
            <a:ext cx="6838923" cy="769441"/>
          </a:xfrm>
          <a:prstGeom prst="rect">
            <a:avLst/>
          </a:prstGeom>
          <a:solidFill>
            <a:srgbClr val="FFFF00"/>
          </a:solidFill>
        </p:spPr>
        <p:txBody>
          <a:bodyPr wrap="none" rtlCol="0">
            <a:spAutoFit/>
          </a:bodyPr>
          <a:lstStyle/>
          <a:p>
            <a:r>
              <a:rPr lang="el-GR" sz="2200" dirty="0" smtClean="0"/>
              <a:t>Βασίζεται σε άσκηση του </a:t>
            </a:r>
            <a:r>
              <a:rPr lang="en-US" sz="2200" dirty="0" err="1" smtClean="0"/>
              <a:t>Quarknet</a:t>
            </a:r>
            <a:r>
              <a:rPr lang="en-US" sz="2200" dirty="0"/>
              <a:t> (</a:t>
            </a:r>
            <a:r>
              <a:rPr lang="en-US" sz="2200" dirty="0">
                <a:hlinkClick r:id="rId2"/>
              </a:rPr>
              <a:t>https://quarknet.org</a:t>
            </a:r>
            <a:r>
              <a:rPr lang="en-US" sz="2200" dirty="0" smtClean="0">
                <a:hlinkClick r:id="rId2"/>
              </a:rPr>
              <a:t>/</a:t>
            </a:r>
            <a:endParaRPr lang="en-US" sz="2200" dirty="0" smtClean="0"/>
          </a:p>
          <a:p>
            <a:r>
              <a:rPr lang="el-GR" sz="2200" dirty="0" smtClean="0"/>
              <a:t>και δεδομένα από σχολικούς ανιχνευτές</a:t>
            </a:r>
            <a:r>
              <a:rPr lang="en-US" sz="2200" dirty="0" smtClean="0"/>
              <a:t> </a:t>
            </a:r>
            <a:r>
              <a:rPr lang="el-GR" sz="2200" dirty="0" smtClean="0"/>
              <a:t>ανά τον κόσμο</a:t>
            </a:r>
            <a:endParaRPr lang="en-US" sz="2200" dirty="0"/>
          </a:p>
        </p:txBody>
      </p:sp>
      <p:sp>
        <p:nvSpPr>
          <p:cNvPr id="7" name="TextBox 6"/>
          <p:cNvSpPr txBox="1"/>
          <p:nvPr/>
        </p:nvSpPr>
        <p:spPr>
          <a:xfrm>
            <a:off x="6382327" y="2068946"/>
            <a:ext cx="2032000" cy="2308324"/>
          </a:xfrm>
          <a:prstGeom prst="rect">
            <a:avLst/>
          </a:prstGeom>
          <a:noFill/>
        </p:spPr>
        <p:txBody>
          <a:bodyPr wrap="square" rtlCol="0">
            <a:spAutoFit/>
          </a:bodyPr>
          <a:lstStyle/>
          <a:p>
            <a:r>
              <a:rPr lang="el-GR" b="1" dirty="0" smtClean="0">
                <a:solidFill>
                  <a:srgbClr val="C00000"/>
                </a:solidFill>
              </a:rPr>
              <a:t>ΠΡΩΤΟΓΕΝΗ:</a:t>
            </a:r>
          </a:p>
          <a:p>
            <a:r>
              <a:rPr lang="el-GR" b="1" dirty="0" smtClean="0">
                <a:solidFill>
                  <a:srgbClr val="C00000"/>
                </a:solidFill>
              </a:rPr>
              <a:t>Πρωτόνια </a:t>
            </a:r>
            <a:r>
              <a:rPr lang="el-GR" b="1" dirty="0">
                <a:solidFill>
                  <a:srgbClr val="C00000"/>
                </a:solidFill>
              </a:rPr>
              <a:t>(90%), πυρήνες ατόμων (9%) με πολύ υψηλή ενέργεια και ηλεκτρόνια (1%)</a:t>
            </a:r>
          </a:p>
          <a:p>
            <a:endParaRPr lang="en-US" dirty="0"/>
          </a:p>
        </p:txBody>
      </p:sp>
      <p:pic>
        <p:nvPicPr>
          <p:cNvPr id="8" name="Picture 7" descr="https://upload.wikimedia.org/wikipedia/commons/thumb/0/08/Atmospheric_Collision.svg/400px-Atmospheric_Collis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59" y="2086675"/>
            <a:ext cx="5263529"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3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12454"/>
            <a:ext cx="3686521" cy="4609292"/>
          </a:xfrm>
          <a:prstGeom prst="rect">
            <a:avLst/>
          </a:prstGeom>
          <a:noFill/>
          <a:ln>
            <a:noFill/>
          </a:ln>
        </p:spPr>
      </p:pic>
      <p:sp>
        <p:nvSpPr>
          <p:cNvPr id="3" name="TextBox 2"/>
          <p:cNvSpPr txBox="1"/>
          <p:nvPr/>
        </p:nvSpPr>
        <p:spPr>
          <a:xfrm>
            <a:off x="4719782" y="1034473"/>
            <a:ext cx="3676073" cy="1600438"/>
          </a:xfrm>
          <a:prstGeom prst="rect">
            <a:avLst/>
          </a:prstGeom>
          <a:noFill/>
        </p:spPr>
        <p:txBody>
          <a:bodyPr wrap="square" rtlCol="0">
            <a:spAutoFit/>
          </a:bodyPr>
          <a:lstStyle/>
          <a:p>
            <a:r>
              <a:rPr lang="el-GR" sz="2000" dirty="0" smtClean="0"/>
              <a:t>Φάσμα ενεργειών κοσμικών </a:t>
            </a:r>
            <a:r>
              <a:rPr lang="el-GR" sz="2000" dirty="0" err="1" smtClean="0"/>
              <a:t>ακτίνων</a:t>
            </a:r>
            <a:r>
              <a:rPr lang="el-GR" sz="2000" dirty="0" smtClean="0"/>
              <a:t>.</a:t>
            </a:r>
          </a:p>
          <a:p>
            <a:r>
              <a:rPr lang="el-GR" sz="2000" dirty="0" smtClean="0"/>
              <a:t>Τα πιόνια γρήγορα διασπούνται σε </a:t>
            </a:r>
            <a:r>
              <a:rPr lang="el-GR" sz="2000" dirty="0" err="1" smtClean="0"/>
              <a:t>μυόνια</a:t>
            </a:r>
            <a:r>
              <a:rPr lang="el-GR" sz="2000" dirty="0" smtClean="0"/>
              <a:t> (+</a:t>
            </a:r>
            <a:r>
              <a:rPr lang="el-GR" sz="2000" dirty="0" err="1" smtClean="0"/>
              <a:t>νετρινα</a:t>
            </a:r>
            <a:r>
              <a:rPr lang="el-GR" sz="2000" dirty="0" smtClean="0"/>
              <a:t>)</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980680" y="2392536"/>
            <a:ext cx="1872702" cy="1036464"/>
          </a:xfrm>
          <a:prstGeom prst="rect">
            <a:avLst/>
          </a:prstGeom>
          <a:noFill/>
          <a:ln>
            <a:noFill/>
          </a:ln>
        </p:spPr>
      </p:pic>
      <p:sp>
        <p:nvSpPr>
          <p:cNvPr id="5" name="TextBox 4"/>
          <p:cNvSpPr txBox="1"/>
          <p:nvPr/>
        </p:nvSpPr>
        <p:spPr>
          <a:xfrm>
            <a:off x="4980680" y="3786909"/>
            <a:ext cx="3673793" cy="923330"/>
          </a:xfrm>
          <a:prstGeom prst="rect">
            <a:avLst/>
          </a:prstGeom>
          <a:noFill/>
        </p:spPr>
        <p:txBody>
          <a:bodyPr wrap="square" rtlCol="0">
            <a:spAutoFit/>
          </a:bodyPr>
          <a:lstStyle/>
          <a:p>
            <a:r>
              <a:rPr lang="el-GR" dirty="0" smtClean="0"/>
              <a:t>Τα </a:t>
            </a:r>
            <a:r>
              <a:rPr lang="el-GR" dirty="0" err="1" smtClean="0"/>
              <a:t>μυόνια</a:t>
            </a:r>
            <a:r>
              <a:rPr lang="el-GR" dirty="0" smtClean="0"/>
              <a:t>  </a:t>
            </a:r>
            <a:r>
              <a:rPr lang="el-GR" dirty="0" err="1" smtClean="0"/>
              <a:t>ζούν</a:t>
            </a:r>
            <a:r>
              <a:rPr lang="el-GR" dirty="0" smtClean="0"/>
              <a:t> περίπου 100 φορές περισσότερο από τα πιόνια και </a:t>
            </a:r>
            <a:r>
              <a:rPr lang="el-GR" b="1" dirty="0" smtClean="0"/>
              <a:t>φτάνουν στην επιφάνεια της γης</a:t>
            </a:r>
            <a:endParaRPr lang="en-US" b="1" dirty="0"/>
          </a:p>
        </p:txBody>
      </p:sp>
      <p:cxnSp>
        <p:nvCxnSpPr>
          <p:cNvPr id="7" name="Straight Arrow Connector 6"/>
          <p:cNvCxnSpPr/>
          <p:nvPr/>
        </p:nvCxnSpPr>
        <p:spPr>
          <a:xfrm flipH="1">
            <a:off x="3694545" y="1246909"/>
            <a:ext cx="1025237" cy="31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5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346" y="387926"/>
            <a:ext cx="7869382" cy="6186309"/>
          </a:xfrm>
          <a:prstGeom prst="rect">
            <a:avLst/>
          </a:prstGeom>
          <a:noFill/>
        </p:spPr>
        <p:txBody>
          <a:bodyPr wrap="square" rtlCol="0">
            <a:spAutoFit/>
          </a:bodyPr>
          <a:lstStyle/>
          <a:p>
            <a:r>
              <a:rPr lang="el-GR" sz="2400" dirty="0" smtClean="0"/>
              <a:t>Παρ’ ‘</a:t>
            </a:r>
            <a:r>
              <a:rPr lang="el-GR" sz="2400" dirty="0" err="1" smtClean="0"/>
              <a:t>ολο</a:t>
            </a:r>
            <a:r>
              <a:rPr lang="el-GR" sz="2400" dirty="0" smtClean="0"/>
              <a:t> που τα </a:t>
            </a:r>
            <a:r>
              <a:rPr lang="el-GR" sz="2400" dirty="0" err="1"/>
              <a:t>μυόνια</a:t>
            </a:r>
            <a:r>
              <a:rPr lang="el-GR" sz="2400" dirty="0"/>
              <a:t> </a:t>
            </a:r>
            <a:r>
              <a:rPr lang="el-GR" sz="2400" dirty="0" err="1"/>
              <a:t>ζούν</a:t>
            </a:r>
            <a:r>
              <a:rPr lang="el-GR" sz="2400" dirty="0"/>
              <a:t> </a:t>
            </a:r>
            <a:r>
              <a:rPr lang="el-GR" sz="2400" dirty="0" smtClean="0"/>
              <a:t>περισσότερο διασπούνται σε ηλεκτρόνια (και </a:t>
            </a:r>
            <a:r>
              <a:rPr lang="el-GR" sz="2400" dirty="0" err="1" smtClean="0"/>
              <a:t>νετρίνα</a:t>
            </a:r>
            <a:r>
              <a:rPr lang="el-GR" sz="2400" dirty="0" smtClean="0"/>
              <a:t>)</a:t>
            </a:r>
          </a:p>
          <a:p>
            <a:r>
              <a:rPr lang="el-GR" sz="2400" dirty="0" smtClean="0"/>
              <a:t>.</a:t>
            </a:r>
          </a:p>
          <a:p>
            <a:endParaRPr lang="el-GR" sz="2400" dirty="0" smtClean="0"/>
          </a:p>
          <a:p>
            <a:r>
              <a:rPr lang="el-GR" sz="2400" dirty="0" smtClean="0"/>
              <a:t>Ο μέσος χρόνος ζωής τους είναι </a:t>
            </a:r>
            <a:r>
              <a:rPr lang="el-GR" sz="2400" b="1" dirty="0" smtClean="0"/>
              <a:t>2,2 μ</a:t>
            </a:r>
            <a:r>
              <a:rPr lang="en-US" sz="2400" b="1" dirty="0" smtClean="0"/>
              <a:t>sec</a:t>
            </a:r>
          </a:p>
          <a:p>
            <a:r>
              <a:rPr lang="el-GR" sz="2400" dirty="0" smtClean="0"/>
              <a:t>Το οποίο σημαίνει ότι πολύ λίγα από αυτά που παράγονται στην ατμόσφαιρα θα έφταναν στην επιφάνεια της γης :</a:t>
            </a:r>
          </a:p>
          <a:p>
            <a:r>
              <a:rPr lang="en-US" sz="2400" b="1" dirty="0"/>
              <a:t>0.08  </a:t>
            </a:r>
            <a:r>
              <a:rPr lang="el-GR" sz="2400" b="1" dirty="0" smtClean="0"/>
              <a:t>από ένα δισεκατομμύριο</a:t>
            </a:r>
          </a:p>
          <a:p>
            <a:r>
              <a:rPr lang="el-GR" sz="2400" dirty="0" smtClean="0"/>
              <a:t>Όμως εδώ εισέρχεται η διαστολή του χρόνου –λόγω ειδικής θεωρίας της σχετικότητας- όποτε ο χρόνος ζωής τους 5πλασιάζεται περίπου </a:t>
            </a:r>
            <a:r>
              <a:rPr lang="el-GR" sz="2400" b="1" dirty="0" smtClean="0"/>
              <a:t>επιζούν 9 εκατομμύρια από το ένα  δισεκατομμύριο</a:t>
            </a:r>
          </a:p>
          <a:p>
            <a:endParaRPr lang="el-GR" sz="2400" b="1" dirty="0"/>
          </a:p>
          <a:p>
            <a:endParaRPr lang="el-GR" sz="2800" b="1" dirty="0" smtClean="0">
              <a:solidFill>
                <a:srgbClr val="C00000"/>
              </a:solidFill>
            </a:endParaRPr>
          </a:p>
          <a:p>
            <a:r>
              <a:rPr lang="el-GR" sz="2800" b="1" dirty="0" smtClean="0">
                <a:solidFill>
                  <a:srgbClr val="C00000"/>
                </a:solidFill>
              </a:rPr>
              <a:t>Σκοπός της άσκησης είναι η μέτρηση του μέσου χρόνου ζωής των </a:t>
            </a:r>
            <a:r>
              <a:rPr lang="el-GR" sz="2800" b="1" dirty="0" err="1" smtClean="0">
                <a:solidFill>
                  <a:srgbClr val="C00000"/>
                </a:solidFill>
              </a:rPr>
              <a:t>μυονίων</a:t>
            </a:r>
            <a:r>
              <a:rPr lang="el-GR" sz="2800" b="1" dirty="0" smtClean="0">
                <a:solidFill>
                  <a:srgbClr val="C00000"/>
                </a:solidFill>
              </a:rPr>
              <a:t>  </a:t>
            </a:r>
            <a:r>
              <a:rPr lang="el-GR" sz="2800" dirty="0" smtClean="0"/>
              <a:t>Ν</a:t>
            </a:r>
            <a:r>
              <a:rPr lang="en-US" sz="2800" dirty="0"/>
              <a:t>/N</a:t>
            </a:r>
            <a:r>
              <a:rPr lang="en-US" sz="2800" baseline="-25000" dirty="0"/>
              <a:t>0</a:t>
            </a:r>
            <a:r>
              <a:rPr lang="en-US" sz="2800" dirty="0"/>
              <a:t>=e</a:t>
            </a:r>
            <a:r>
              <a:rPr lang="en-US" sz="2800" baseline="30000" dirty="0"/>
              <a:t>-</a:t>
            </a:r>
            <a:r>
              <a:rPr lang="el-GR" sz="2800" baseline="30000" dirty="0"/>
              <a:t>λ</a:t>
            </a:r>
            <a:r>
              <a:rPr lang="en-US" sz="2800" baseline="30000" dirty="0" smtClean="0"/>
              <a:t>t</a:t>
            </a:r>
            <a:r>
              <a:rPr lang="el-GR" sz="2800" baseline="30000" dirty="0" smtClean="0"/>
              <a:t>   λ=1/</a:t>
            </a:r>
            <a:r>
              <a:rPr lang="en-US" sz="2800" baseline="30000" dirty="0" smtClean="0"/>
              <a:t>t</a:t>
            </a:r>
            <a:endParaRPr lang="el-GR" sz="2800" b="1" dirty="0" smtClean="0">
              <a:solidFill>
                <a:srgbClr val="C00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317103" y="831914"/>
            <a:ext cx="1908205" cy="114404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675900" y="4422530"/>
            <a:ext cx="1210137" cy="953032"/>
          </a:xfrm>
          <a:prstGeom prst="rect">
            <a:avLst/>
          </a:prstGeom>
          <a:noFill/>
          <a:ln>
            <a:noFill/>
          </a:ln>
        </p:spPr>
      </p:pic>
    </p:spTree>
    <p:extLst>
      <p:ext uri="{BB962C8B-B14F-4D97-AF65-F5344CB8AC3E}">
        <p14:creationId xmlns:p14="http://schemas.microsoft.com/office/powerpoint/2010/main" val="14039836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014700" y="3429000"/>
            <a:ext cx="5267325" cy="3048000"/>
          </a:xfrm>
          <a:prstGeom prst="rect">
            <a:avLst/>
          </a:prstGeom>
          <a:noFill/>
          <a:ln>
            <a:noFill/>
          </a:ln>
        </p:spPr>
      </p:pic>
      <p:sp>
        <p:nvSpPr>
          <p:cNvPr id="3" name="TextBox 2"/>
          <p:cNvSpPr txBox="1"/>
          <p:nvPr/>
        </p:nvSpPr>
        <p:spPr>
          <a:xfrm>
            <a:off x="277091" y="101601"/>
            <a:ext cx="8589818" cy="923330"/>
          </a:xfrm>
          <a:prstGeom prst="rect">
            <a:avLst/>
          </a:prstGeom>
          <a:noFill/>
        </p:spPr>
        <p:txBody>
          <a:bodyPr wrap="square" rtlCol="0">
            <a:spAutoFit/>
          </a:bodyPr>
          <a:lstStyle/>
          <a:p>
            <a:r>
              <a:rPr lang="el-GR" b="1" dirty="0" smtClean="0"/>
              <a:t>Δεδομένα από την Αμερικανική σχολική συνεργασία </a:t>
            </a:r>
            <a:r>
              <a:rPr lang="en-US" b="1" dirty="0" smtClean="0"/>
              <a:t> </a:t>
            </a:r>
            <a:r>
              <a:rPr lang="en-US" b="1" dirty="0" err="1"/>
              <a:t>quarknet</a:t>
            </a:r>
            <a:r>
              <a:rPr lang="en-US" b="1" dirty="0"/>
              <a:t> </a:t>
            </a:r>
            <a:r>
              <a:rPr lang="en-US" b="1" dirty="0" smtClean="0"/>
              <a:t>(</a:t>
            </a:r>
            <a:r>
              <a:rPr lang="en-US" b="1" u="sng" dirty="0">
                <a:hlinkClick r:id="rId3"/>
              </a:rPr>
              <a:t>https://quarknet.org/</a:t>
            </a:r>
            <a:r>
              <a:rPr lang="en-US" b="1" dirty="0"/>
              <a:t>) </a:t>
            </a:r>
            <a:r>
              <a:rPr lang="el-GR" b="1" dirty="0" smtClean="0"/>
              <a:t>και την σελίδα των </a:t>
            </a:r>
            <a:r>
              <a:rPr lang="en-US" b="1" dirty="0" smtClean="0"/>
              <a:t> </a:t>
            </a:r>
            <a:r>
              <a:rPr lang="en-US" b="1" dirty="0"/>
              <a:t>e-labs </a:t>
            </a:r>
            <a:r>
              <a:rPr lang="en-US" b="1" dirty="0" smtClean="0"/>
              <a:t>  </a:t>
            </a:r>
            <a:r>
              <a:rPr lang="en-US" b="1" dirty="0"/>
              <a:t>(</a:t>
            </a:r>
            <a:r>
              <a:rPr lang="en-US" b="1" u="sng" dirty="0">
                <a:hlinkClick r:id="rId4"/>
              </a:rPr>
              <a:t>http://www.i2u2.org/elab/cosmic/home/project.jsp</a:t>
            </a:r>
            <a:r>
              <a:rPr lang="en-US" b="1" dirty="0"/>
              <a:t>) </a:t>
            </a:r>
            <a:endParaRPr lang="en-US" b="1" dirty="0" smtClean="0"/>
          </a:p>
          <a:p>
            <a:r>
              <a:rPr lang="el-GR" b="1" dirty="0" smtClean="0"/>
              <a:t>Να κάνετε </a:t>
            </a:r>
            <a:r>
              <a:rPr lang="en-US" b="1" dirty="0" smtClean="0"/>
              <a:t>login </a:t>
            </a:r>
            <a:r>
              <a:rPr lang="el-GR" b="1" dirty="0" smtClean="0"/>
              <a:t>σαν </a:t>
            </a:r>
            <a:r>
              <a:rPr lang="en-US" b="1" dirty="0" smtClean="0"/>
              <a:t>guest/guest</a:t>
            </a:r>
            <a:endParaRPr lang="en-US" dirty="0"/>
          </a:p>
        </p:txBody>
      </p:sp>
      <p:sp>
        <p:nvSpPr>
          <p:cNvPr id="5" name="TextBox 4"/>
          <p:cNvSpPr txBox="1"/>
          <p:nvPr/>
        </p:nvSpPr>
        <p:spPr>
          <a:xfrm>
            <a:off x="6465454" y="3592945"/>
            <a:ext cx="1879938" cy="830997"/>
          </a:xfrm>
          <a:prstGeom prst="rect">
            <a:avLst/>
          </a:prstGeom>
          <a:noFill/>
        </p:spPr>
        <p:txBody>
          <a:bodyPr wrap="none" rtlCol="0">
            <a:spAutoFit/>
          </a:bodyPr>
          <a:lstStyle/>
          <a:p>
            <a:r>
              <a:rPr lang="el-GR" sz="2400" b="1" dirty="0" smtClean="0"/>
              <a:t>Ανιχνευτές:</a:t>
            </a:r>
          </a:p>
          <a:p>
            <a:r>
              <a:rPr lang="el-GR" sz="2400" b="1" dirty="0" smtClean="0"/>
              <a:t>Σπινθηριστές</a:t>
            </a:r>
            <a:endParaRPr lang="en-US" sz="2400" b="1"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2026515" y="1219200"/>
            <a:ext cx="2711739" cy="1532961"/>
          </a:xfrm>
          <a:prstGeom prst="rect">
            <a:avLst/>
          </a:prstGeom>
          <a:noFill/>
          <a:ln>
            <a:noFill/>
          </a:ln>
        </p:spPr>
      </p:pic>
    </p:spTree>
    <p:extLst>
      <p:ext uri="{BB962C8B-B14F-4D97-AF65-F5344CB8AC3E}">
        <p14:creationId xmlns:p14="http://schemas.microsoft.com/office/powerpoint/2010/main" val="3323013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5149</TotalTime>
  <Words>1331</Words>
  <Application>Microsoft Office PowerPoint</Application>
  <PresentationFormat>On-screen Show (4:3)</PresentationFormat>
  <Paragraphs>206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Bringing nobel prize physics to the classroom </vt:lpstr>
      <vt:lpstr>Εκπαιδευτικά σενάρια ~21</vt:lpstr>
      <vt:lpstr>Ελληνικά Σενάρια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Το μαγνητικό πεδίο και οι εφαρμογές του http://inspiringscience.rdea.gr/delivery/view/index.html?id=24386dfc91c8495bad879a99c36a98dd&amp;t=p  </vt:lpstr>
      <vt:lpstr>PowerPoint Presentation</vt:lpstr>
      <vt:lpstr>PowerPoint Presentation</vt:lpstr>
      <vt:lpstr>PowerPoint Presentation</vt:lpstr>
      <vt:lpstr>    Πως θα επιταχύνετε στοιχειώδη σωματίδια στον LHC http://inspiringscience.rdea.gr/delivery/view/index.html?id=619de75b03e6422c8a95736c7cb92ddc&amp;t=p  </vt:lpstr>
      <vt:lpstr>Κάμψη</vt:lpstr>
      <vt:lpstr>Οι μαγνήτες στη σήραγγα του LHC </vt:lpstr>
      <vt:lpstr>Τετραπολικοί μαγνήτες για εστίαση δέσμης</vt:lpstr>
      <vt:lpstr> Κάμψη :οδηγίες </vt:lpstr>
      <vt:lpstr>Εστίαση :οδηγίες</vt:lpstr>
      <vt:lpstr>2) Κάμψη </vt:lpstr>
      <vt:lpstr>3) Εστίαση</vt:lpstr>
      <vt:lpstr>PowerPoint Presentation</vt:lpstr>
      <vt:lpstr>Σας ευχαριστούμε!</vt:lpstr>
      <vt:lpstr>PowerPoint Presentation</vt:lpstr>
      <vt:lpstr>PowerPoint Presentation</vt:lpstr>
      <vt:lpstr>PowerPoint Presentation</vt:lpstr>
      <vt:lpstr>PowerPoint Presentation</vt:lpstr>
      <vt:lpstr>PowerPoint Presentation</vt:lpstr>
    </vt:vector>
  </TitlesOfParts>
  <Company>DCU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crotty</dc:creator>
  <cp:lastModifiedBy>christina</cp:lastModifiedBy>
  <cp:revision>94</cp:revision>
  <dcterms:created xsi:type="dcterms:W3CDTF">2018-09-11T08:23:08Z</dcterms:created>
  <dcterms:modified xsi:type="dcterms:W3CDTF">2020-05-12T17:33:09Z</dcterms:modified>
</cp:coreProperties>
</file>