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5927" r:id="rId2"/>
  </p:sldMasterIdLst>
  <p:notesMasterIdLst>
    <p:notesMasterId r:id="rId22"/>
  </p:notesMasterIdLst>
  <p:handoutMasterIdLst>
    <p:handoutMasterId r:id="rId23"/>
  </p:handoutMasterIdLst>
  <p:sldIdLst>
    <p:sldId id="852" r:id="rId3"/>
    <p:sldId id="882" r:id="rId4"/>
    <p:sldId id="884" r:id="rId5"/>
    <p:sldId id="861" r:id="rId6"/>
    <p:sldId id="799" r:id="rId7"/>
    <p:sldId id="801" r:id="rId8"/>
    <p:sldId id="802" r:id="rId9"/>
    <p:sldId id="803" r:id="rId10"/>
    <p:sldId id="804" r:id="rId11"/>
    <p:sldId id="808" r:id="rId12"/>
    <p:sldId id="807" r:id="rId13"/>
    <p:sldId id="815" r:id="rId14"/>
    <p:sldId id="816" r:id="rId15"/>
    <p:sldId id="819" r:id="rId16"/>
    <p:sldId id="822" r:id="rId17"/>
    <p:sldId id="825" r:id="rId18"/>
    <p:sldId id="885" r:id="rId19"/>
    <p:sldId id="886" r:id="rId20"/>
    <p:sldId id="887" r:id="rId2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CCCC"/>
    <a:srgbClr val="CC6600"/>
    <a:srgbClr val="EC5E00"/>
    <a:srgbClr val="008000"/>
    <a:srgbClr val="FF00FF"/>
    <a:srgbClr val="FF5050"/>
    <a:srgbClr val="FF7C8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13" y="24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60" y="-10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1" tIns="45943" rIns="91881" bIns="45943" numCol="1" anchor="t" anchorCtr="0" compatLnSpc="1">
            <a:prstTxWarp prst="textNoShape">
              <a:avLst/>
            </a:prstTxWarp>
          </a:bodyPr>
          <a:lstStyle>
            <a:lvl1pPr defTabSz="91886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1" tIns="45943" rIns="91881" bIns="45943" numCol="1" anchor="t" anchorCtr="0" compatLnSpc="1">
            <a:prstTxWarp prst="textNoShape">
              <a:avLst/>
            </a:prstTxWarp>
          </a:bodyPr>
          <a:lstStyle>
            <a:lvl1pPr algn="r" defTabSz="91886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1" tIns="45943" rIns="91881" bIns="45943" numCol="1" anchor="b" anchorCtr="0" compatLnSpc="1">
            <a:prstTxWarp prst="textNoShape">
              <a:avLst/>
            </a:prstTxWarp>
          </a:bodyPr>
          <a:lstStyle>
            <a:lvl1pPr defTabSz="91886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1" tIns="45943" rIns="91881" bIns="45943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 smtClean="0">
                <a:ea typeface="ＭＳ Ｐゴシック" pitchFamily="-84" charset="-128"/>
              </a:defRPr>
            </a:lvl1pPr>
          </a:lstStyle>
          <a:p>
            <a:pPr>
              <a:defRPr/>
            </a:pPr>
            <a:fld id="{653E99AE-3525-401D-8F48-46DAE71E2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94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1" tIns="45943" rIns="91881" bIns="45943" numCol="1" anchor="t" anchorCtr="0" compatLnSpc="1">
            <a:prstTxWarp prst="textNoShape">
              <a:avLst/>
            </a:prstTxWarp>
          </a:bodyPr>
          <a:lstStyle>
            <a:lvl1pPr defTabSz="91886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1" tIns="45943" rIns="91881" bIns="45943" numCol="1" anchor="t" anchorCtr="0" compatLnSpc="1">
            <a:prstTxWarp prst="textNoShape">
              <a:avLst/>
            </a:prstTxWarp>
          </a:bodyPr>
          <a:lstStyle>
            <a:lvl1pPr algn="r" defTabSz="91886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95425" y="1687513"/>
            <a:ext cx="3806825" cy="2855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1" tIns="45943" rIns="91881" bIns="459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1" tIns="45943" rIns="91881" bIns="45943" numCol="1" anchor="b" anchorCtr="0" compatLnSpc="1">
            <a:prstTxWarp prst="textNoShape">
              <a:avLst/>
            </a:prstTxWarp>
          </a:bodyPr>
          <a:lstStyle>
            <a:lvl1pPr defTabSz="91886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1" tIns="45943" rIns="91881" bIns="45943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 smtClean="0">
                <a:ea typeface="ＭＳ Ｐゴシック" pitchFamily="-84" charset="-128"/>
              </a:defRPr>
            </a:lvl1pPr>
          </a:lstStyle>
          <a:p>
            <a:pPr>
              <a:defRPr/>
            </a:pPr>
            <a:fld id="{BE2236F4-D160-46FE-AC19-3A7756768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44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3"/>
          <p:cNvSpPr>
            <a:spLocks noChangeShapeType="1"/>
          </p:cNvSpPr>
          <p:nvPr userDrawn="1"/>
        </p:nvSpPr>
        <p:spPr bwMode="auto">
          <a:xfrm>
            <a:off x="685800" y="64008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84" charset="-128"/>
            </a:endParaRPr>
          </a:p>
        </p:txBody>
      </p:sp>
      <p:sp>
        <p:nvSpPr>
          <p:cNvPr id="5" name="Line 28"/>
          <p:cNvSpPr>
            <a:spLocks noChangeShapeType="1"/>
          </p:cNvSpPr>
          <p:nvPr userDrawn="1"/>
        </p:nvSpPr>
        <p:spPr bwMode="auto">
          <a:xfrm>
            <a:off x="685800" y="7620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>
              <a:ea typeface="ＭＳ Ｐゴシック" pitchFamily="-84" charset="-128"/>
            </a:endParaRPr>
          </a:p>
        </p:txBody>
      </p:sp>
      <p:pic>
        <p:nvPicPr>
          <p:cNvPr id="6" name="Picture 11" descr="Atlas_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5924550"/>
            <a:ext cx="550862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SOFIA\DIBOSON\ZZ4l_Moriond_ChiosTalk2013\EESFYE_Chios2013_MyTalk\logo_uoa_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143625"/>
            <a:ext cx="4572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4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0A615087-F682-4871-9CD5-3CA227B2FB5B}" type="datetime1">
              <a:rPr lang="el-GR" smtClean="0"/>
              <a:t>11/10/2019</a:t>
            </a:fld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FC42739-96CF-4FB3-B0F6-3AD62957B4E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3412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D1736A06-D631-4608-B2E2-D831F124CD8E}" type="datetime1">
              <a:rPr lang="el-GR" smtClean="0"/>
              <a:t>11/10/2019</a:t>
            </a:fld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A2AF45D-05FE-4883-9090-FA67E92C2C6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4828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D408D2D3-2695-4F1D-B227-9E07B407CC44}" type="datetime1">
              <a:rPr lang="el-GR" smtClean="0"/>
              <a:t>11/10/2019</a:t>
            </a:fld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FA36E61-5536-46ED-ADE0-333AE3A58C3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8487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776BBAC8-D36D-40B5-9512-665DF6ECE895}" type="datetime1">
              <a:rPr lang="el-GR" smtClean="0"/>
              <a:t>11/10/2019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019E9AD6-D76C-4331-BC9D-39872084D06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2261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7A886D91-1C4B-44D1-B7B4-C38D8F2DE755}" type="datetime1">
              <a:rPr lang="el-GR" smtClean="0"/>
              <a:t>11/10/2019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862DF27-9D59-4CD5-ACE0-154A786822B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3962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2498341D-53BD-4797-B51A-00B1A6EFBF42}" type="datetime1">
              <a:rPr lang="el-GR" smtClean="0"/>
              <a:t>11/10/2019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CE19D38-F2E1-4BFF-A705-C107A16D87B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6030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1E3002DE-B4B3-4EAA-A636-8E87A046FADB}" type="datetime1">
              <a:rPr lang="el-GR" smtClean="0"/>
              <a:t>11/10/2019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BC9F0CA-855D-4EEB-99CB-48781A353C1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0551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410200"/>
          </a:xfrm>
        </p:spPr>
        <p:txBody>
          <a:bodyPr/>
          <a:lstStyle>
            <a:lvl1pPr>
              <a:lnSpc>
                <a:spcPts val="1900"/>
              </a:lnSpc>
              <a:defRPr sz="2400">
                <a:solidFill>
                  <a:schemeClr val="accent2"/>
                </a:solidFill>
              </a:defRPr>
            </a:lvl1pPr>
            <a:lvl2pPr>
              <a:lnSpc>
                <a:spcPts val="1900"/>
              </a:lnSpc>
              <a:defRPr sz="2200"/>
            </a:lvl2pPr>
            <a:lvl3pPr>
              <a:lnSpc>
                <a:spcPts val="1900"/>
              </a:lnSpc>
              <a:defRPr sz="2200"/>
            </a:lvl3pPr>
            <a:lvl4pPr>
              <a:lnSpc>
                <a:spcPts val="1900"/>
              </a:lnSpc>
              <a:defRPr sz="1800"/>
            </a:lvl4pPr>
            <a:lvl5pPr>
              <a:lnSpc>
                <a:spcPts val="1900"/>
              </a:lnSpc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97F17-B417-4AB1-AB9C-935BB72210D2}" type="datetime1">
              <a:rPr lang="el-GR" smtClean="0"/>
              <a:t>11/10/2019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C24B9-8CD0-4E26-8295-EBF41343A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3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5F88C-795F-4D5F-BB4A-467E45001B1F}" type="datetime1">
              <a:rPr lang="el-GR" smtClean="0"/>
              <a:t>11/10/2019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2AD6B-BC71-4BDC-908C-0B47452E3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1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EC2B9-E2A1-4464-9C04-13C22B9B02ED}" type="datetime1">
              <a:rPr lang="el-GR" smtClean="0"/>
              <a:t>11/10/2019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ED330-0AF9-4434-9C4C-FAE70C4C0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49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D265D-F703-47D6-94D5-80B1C7035180}" type="datetime1">
              <a:rPr lang="el-GR" smtClean="0"/>
              <a:t>11/10/2019</a:t>
            </a:fld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76A638-3D1A-4884-9601-963732FF78D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057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6187304E-7A43-4963-89A2-DBB9BE5818F5}" type="datetime1">
              <a:rPr lang="el-GR" smtClean="0"/>
              <a:t>11/10/2019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3622278-618D-4C4A-B59D-FE85AB9869A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225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D17C9A32-EA1F-4039-BA17-C758BA2553C0}" type="datetime1">
              <a:rPr lang="el-GR" smtClean="0"/>
              <a:t>11/10/2019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6FE66DB-1D80-4D43-A700-E02E2FFC90B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121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21200B91-80BB-40F2-A219-FA248D4CFC59}" type="datetime1">
              <a:rPr lang="el-GR" smtClean="0"/>
              <a:t>11/10/2019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9564D52-2671-46EE-A326-82AAA55407B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444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E5FF90A0-33B7-4763-B178-1BA59A71517E}" type="datetime1">
              <a:rPr lang="el-GR" smtClean="0"/>
              <a:t>11/10/2019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0F93B86D-1294-4826-BE7A-321426914C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664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C35A6E6-8BCB-4FBC-8429-E677D9D01496}" type="datetime1">
              <a:rPr lang="el-GR" smtClean="0"/>
              <a:t>11/10/2019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Calibri" pitchFamily="34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fld id="{DC42D26B-9D82-4443-87B5-23B6F2588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23"/>
          <p:cNvSpPr>
            <a:spLocks noChangeShapeType="1"/>
          </p:cNvSpPr>
          <p:nvPr userDrawn="1"/>
        </p:nvSpPr>
        <p:spPr bwMode="auto">
          <a:xfrm>
            <a:off x="762000" y="6400800"/>
            <a:ext cx="762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-84" charset="-128"/>
            </a:endParaRPr>
          </a:p>
        </p:txBody>
      </p:sp>
      <p:sp>
        <p:nvSpPr>
          <p:cNvPr id="1032" name="Line 28"/>
          <p:cNvSpPr>
            <a:spLocks noChangeShapeType="1"/>
          </p:cNvSpPr>
          <p:nvPr userDrawn="1"/>
        </p:nvSpPr>
        <p:spPr bwMode="auto">
          <a:xfrm>
            <a:off x="685800" y="7620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>
              <a:ea typeface="ＭＳ Ｐゴシック" pitchFamily="-84" charset="-128"/>
            </a:endParaRPr>
          </a:p>
        </p:txBody>
      </p:sp>
      <p:pic>
        <p:nvPicPr>
          <p:cNvPr id="3081" name="Picture 11" descr="Atlas_logo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5924550"/>
            <a:ext cx="550862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" descr="C:\SOFIA\DIBOSON\ZZ4l_Moriond_ChiosTalk2013\EESFYE_Chios2013_MyTalk\logo_uoa_blue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143625"/>
            <a:ext cx="4572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361" r:id="rId1"/>
    <p:sldLayoutId id="2147486358" r:id="rId2"/>
    <p:sldLayoutId id="2147486359" r:id="rId3"/>
    <p:sldLayoutId id="2147486360" r:id="rId4"/>
    <p:sldLayoutId id="2147486362" r:id="rId5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alibri"/>
          <a:ea typeface="ＭＳ Ｐゴシック" charset="0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alibri" charset="0"/>
          <a:ea typeface="ＭＳ Ｐゴシック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alibri" charset="0"/>
          <a:ea typeface="ＭＳ Ｐゴシック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alibri" charset="0"/>
          <a:ea typeface="ＭＳ Ｐゴシック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alibri" charset="0"/>
          <a:ea typeface="ＭＳ Ｐゴシック" charset="0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 i="1">
          <a:solidFill>
            <a:srgbClr val="FF000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 i="1">
          <a:solidFill>
            <a:srgbClr val="FF000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 i="1">
          <a:solidFill>
            <a:srgbClr val="FF000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 i="1">
          <a:solidFill>
            <a:srgbClr val="FF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Calibri"/>
          <a:ea typeface="ＭＳ Ｐゴシック" charset="0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B98A3A7-55F8-4CC0-B6EE-AAB497504BF5}" type="datetime1">
              <a:rPr lang="el-GR" smtClean="0"/>
              <a:t>11/10/2019</a:t>
            </a:fld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Arial" pitchFamily="34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fld id="{C80F4CB2-78BD-4798-8030-FEC42AE0805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63" r:id="rId1"/>
    <p:sldLayoutId id="2147486364" r:id="rId2"/>
    <p:sldLayoutId id="2147486365" r:id="rId3"/>
    <p:sldLayoutId id="2147486366" r:id="rId4"/>
    <p:sldLayoutId id="2147486367" r:id="rId5"/>
    <p:sldLayoutId id="2147486368" r:id="rId6"/>
    <p:sldLayoutId id="2147486369" r:id="rId7"/>
    <p:sldLayoutId id="2147486370" r:id="rId8"/>
    <p:sldLayoutId id="2147486371" r:id="rId9"/>
    <p:sldLayoutId id="2147486372" r:id="rId10"/>
    <p:sldLayoutId id="2147486373" r:id="rId11"/>
    <p:sldLayoutId id="2147486374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05800" cy="990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l-GR" sz="3600" b="1" dirty="0">
                <a:solidFill>
                  <a:srgbClr val="C00000"/>
                </a:solidFill>
                <a:latin typeface="Calibri" pitchFamily="34" charset="0"/>
              </a:rPr>
              <a:t>Και τα </a:t>
            </a:r>
            <a:r>
              <a:rPr lang="el-GR" sz="3600" b="1" dirty="0" smtClean="0">
                <a:solidFill>
                  <a:srgbClr val="C00000"/>
                </a:solidFill>
                <a:latin typeface="Calibri" pitchFamily="34" charset="0"/>
              </a:rPr>
              <a:t>πέντε </a:t>
            </a:r>
            <a:r>
              <a:rPr lang="el-GR" sz="3600" b="1" dirty="0">
                <a:solidFill>
                  <a:srgbClr val="C00000"/>
                </a:solidFill>
                <a:latin typeface="Calibri" pitchFamily="34" charset="0"/>
              </a:rPr>
              <a:t>σενάρια έχουν πέντε  φάσεις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8B020B-829C-4554-B2ED-E027DE640394}" type="datetime1">
              <a:rPr lang="el-GR" smtClean="0"/>
              <a:t>11/10/2019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C24B9-8CD0-4E26-8295-EBF41343A40C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6292" y="1066800"/>
            <a:ext cx="871770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200" dirty="0" smtClean="0">
                <a:latin typeface="Calibri" pitchFamily="34" charset="0"/>
              </a:rPr>
              <a:t> Πρόκληση </a:t>
            </a:r>
            <a:r>
              <a:rPr lang="el-GR" sz="3200" dirty="0">
                <a:latin typeface="Calibri" pitchFamily="34" charset="0"/>
              </a:rPr>
              <a:t>Ενδιαφέροντος και Θέση Ερωτημάτων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 smtClean="0">
                <a:latin typeface="Calibri" pitchFamily="34" charset="0"/>
              </a:rPr>
              <a:t> Δημιουργία </a:t>
            </a:r>
            <a:r>
              <a:rPr lang="el-GR" sz="3200" dirty="0">
                <a:latin typeface="Calibri" pitchFamily="34" charset="0"/>
              </a:rPr>
              <a:t>Υποθέσεων και Σχεδίου Εργασιών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 smtClean="0">
                <a:latin typeface="Calibri" pitchFamily="34" charset="0"/>
              </a:rPr>
              <a:t> Σχεδιασμός </a:t>
            </a:r>
            <a:r>
              <a:rPr lang="el-GR" sz="3200" dirty="0">
                <a:latin typeface="Calibri" pitchFamily="34" charset="0"/>
              </a:rPr>
              <a:t>και Πειραματισμός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 smtClean="0">
                <a:latin typeface="Calibri" pitchFamily="34" charset="0"/>
              </a:rPr>
              <a:t> Ανάλυση </a:t>
            </a:r>
            <a:r>
              <a:rPr lang="el-GR" sz="3200" dirty="0">
                <a:latin typeface="Calibri" pitchFamily="34" charset="0"/>
              </a:rPr>
              <a:t>και Ερμηνεία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 smtClean="0">
                <a:latin typeface="Calibri" pitchFamily="34" charset="0"/>
              </a:rPr>
              <a:t> Συμπέρασμα </a:t>
            </a:r>
            <a:r>
              <a:rPr lang="el-GR" sz="3200" dirty="0">
                <a:latin typeface="Calibri" pitchFamily="34" charset="0"/>
              </a:rPr>
              <a:t>και Αξιολόγηση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962400"/>
            <a:ext cx="8382000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>
                <a:latin typeface="Calibri" pitchFamily="34" charset="0"/>
              </a:rPr>
              <a:t> </a:t>
            </a:r>
            <a:r>
              <a:rPr lang="el-GR" sz="2800" dirty="0">
                <a:latin typeface="Calibri" pitchFamily="34" charset="0"/>
              </a:rPr>
              <a:t>Σύμφωνα με τις αρχές της ανακαλυπτικής μάθησης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>
                <a:latin typeface="Calibri" pitchFamily="34" charset="0"/>
              </a:rPr>
              <a:t> </a:t>
            </a:r>
            <a:r>
              <a:rPr lang="el-GR" sz="2800" dirty="0">
                <a:latin typeface="Calibri" pitchFamily="34" charset="0"/>
              </a:rPr>
              <a:t>Στο τέλος των φάσεων 1-4 υπάρχουν από δύο ερωτήσεις όπου εκτιμάμε την απόδοση του μαθητή σύμφωνα με τις αρχές του </a:t>
            </a:r>
            <a:r>
              <a:rPr lang="en-US" sz="2800" dirty="0">
                <a:latin typeface="Calibri" pitchFamily="34" charset="0"/>
              </a:rPr>
              <a:t>PISA 2012</a:t>
            </a:r>
            <a:endParaRPr lang="el-GR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99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l-GR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Τετραπολικοί μαγνήτες για εστίαση δέσμης</a:t>
            </a:r>
            <a:endParaRPr lang="en-US" b="1" dirty="0">
              <a:solidFill>
                <a:srgbClr val="C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44036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EF9EA50-38BE-4C66-9A52-8B571652454D}" type="datetime1">
              <a:rPr lang="el-GR" sz="1200" smtClean="0">
                <a:latin typeface="Calibri" pitchFamily="34" charset="0"/>
              </a:rPr>
              <a:t>11/10/2019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440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3B2FEEA1-7829-4DBE-B853-12822B77CC89}" type="slidenum">
              <a:rPr lang="en-US" sz="1200">
                <a:latin typeface="Calibri" pitchFamily="34" charset="0"/>
              </a:rPr>
              <a:pPr eaLnBrk="1" hangingPunct="1"/>
              <a:t>10</a:t>
            </a:fld>
            <a:endParaRPr lang="en-US" sz="1200">
              <a:latin typeface="Calibri" pitchFamily="34" charset="0"/>
            </a:endParaRPr>
          </a:p>
        </p:txBody>
      </p:sp>
      <p:pic>
        <p:nvPicPr>
          <p:cNvPr id="44039" name="Picture 6" descr="quadrupole_cross_sect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86038"/>
            <a:ext cx="4800600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Rectangle 4"/>
          <p:cNvSpPr>
            <a:spLocks noChangeArrowheads="1"/>
          </p:cNvSpPr>
          <p:nvPr/>
        </p:nvSpPr>
        <p:spPr bwMode="auto">
          <a:xfrm>
            <a:off x="5029200" y="5105400"/>
            <a:ext cx="4114800" cy="1446212"/>
          </a:xfrm>
          <a:prstGeom prst="rect">
            <a:avLst/>
          </a:prstGeom>
          <a:solidFill>
            <a:srgbClr val="FBF9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l-GR" sz="2200" b="1" dirty="0">
                <a:solidFill>
                  <a:srgbClr val="000000"/>
                </a:solidFill>
                <a:latin typeface="Calibri" pitchFamily="34" charset="0"/>
              </a:rPr>
              <a:t>«Διπλοί</a:t>
            </a:r>
            <a:r>
              <a:rPr lang="el-GR" sz="2200" b="1" dirty="0">
                <a:latin typeface="Calibri" pitchFamily="34" charset="0"/>
              </a:rPr>
              <a:t>» τετραπολικοί μαγνήτες: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>
                <a:latin typeface="Calibri" pitchFamily="34" charset="0"/>
              </a:rPr>
              <a:t>Εστίαση σε δύο κατευθύνσεις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200" b="1" dirty="0">
                <a:latin typeface="Calibri" pitchFamily="34" charset="0"/>
              </a:rPr>
              <a:t>Οριζόντιο</a:t>
            </a:r>
            <a:r>
              <a:rPr lang="el-GR" sz="2200" dirty="0">
                <a:latin typeface="Calibri" pitchFamily="34" charset="0"/>
              </a:rPr>
              <a:t> άξονα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200" b="1" dirty="0">
                <a:latin typeface="Calibri" pitchFamily="34" charset="0"/>
              </a:rPr>
              <a:t>Κατακόρυφο</a:t>
            </a:r>
            <a:r>
              <a:rPr lang="el-GR" sz="2200" dirty="0">
                <a:latin typeface="Calibri" pitchFamily="34" charset="0"/>
              </a:rPr>
              <a:t> άξονα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1524000"/>
            <a:ext cx="3733800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  <a:buFont typeface="Wingdings" pitchFamily="2" charset="2"/>
              <a:buChar char="Ø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200" dirty="0" smtClean="0">
                <a:latin typeface="Calibri" pitchFamily="34" charset="0"/>
                <a:cs typeface="Calibri" pitchFamily="34" charset="0"/>
              </a:rPr>
              <a:t>Οι </a:t>
            </a:r>
            <a:r>
              <a:rPr lang="el-GR" sz="2200" dirty="0">
                <a:latin typeface="Calibri" pitchFamily="34" charset="0"/>
                <a:cs typeface="Calibri" pitchFamily="34" charset="0"/>
              </a:rPr>
              <a:t>δέσμες του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LHC </a:t>
            </a:r>
            <a:r>
              <a:rPr lang="el-GR" sz="2200" dirty="0">
                <a:latin typeface="Calibri" pitchFamily="34" charset="0"/>
                <a:cs typeface="Calibri" pitchFamily="34" charset="0"/>
              </a:rPr>
              <a:t>αποτελούνται από </a:t>
            </a:r>
            <a:r>
              <a:rPr lang="el-GR" sz="2200" b="1" dirty="0">
                <a:latin typeface="Calibri" pitchFamily="34" charset="0"/>
                <a:cs typeface="Calibri" pitchFamily="34" charset="0"/>
              </a:rPr>
              <a:t>χιλιάδες πακέτα</a:t>
            </a:r>
            <a:r>
              <a:rPr lang="el-GR" sz="2200" dirty="0">
                <a:latin typeface="Calibri" pitchFamily="34" charset="0"/>
                <a:cs typeface="Calibri" pitchFamily="34" charset="0"/>
              </a:rPr>
              <a:t>, το καθένα με </a:t>
            </a:r>
            <a:r>
              <a:rPr lang="el-GR" sz="2200" b="1" dirty="0">
                <a:latin typeface="Calibri" pitchFamily="34" charset="0"/>
                <a:cs typeface="Calibri" pitchFamily="34" charset="0"/>
              </a:rPr>
              <a:t>δισεκατομμύρια πρωτόνια</a:t>
            </a:r>
            <a:endParaRPr lang="el-GR"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2100"/>
              </a:lnSpc>
              <a:buFont typeface="Wingdings" pitchFamily="2" charset="2"/>
              <a:buChar char="Ø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200" b="1" dirty="0" smtClean="0">
                <a:latin typeface="Calibri" pitchFamily="34" charset="0"/>
                <a:cs typeface="Calibri" pitchFamily="34" charset="0"/>
              </a:rPr>
              <a:t>Όσο </a:t>
            </a:r>
            <a:r>
              <a:rPr lang="el-GR" sz="2200" b="1" dirty="0">
                <a:latin typeface="Calibri" pitchFamily="34" charset="0"/>
                <a:cs typeface="Calibri" pitchFamily="34" charset="0"/>
              </a:rPr>
              <a:t>πιο κοντά βρίσκονται μεταξύ τους τα πρωτόνια</a:t>
            </a:r>
            <a:r>
              <a:rPr lang="el-GR" sz="2200" dirty="0">
                <a:latin typeface="Calibri" pitchFamily="34" charset="0"/>
                <a:cs typeface="Calibri" pitchFamily="34" charset="0"/>
              </a:rPr>
              <a:t> της δέσμης, τόσο μεγαλύτερη είναι η πιθανότητα να συγκρουστούν</a:t>
            </a:r>
          </a:p>
          <a:p>
            <a:pPr lvl="1">
              <a:buFont typeface="Wingdings" pitchFamily="2" charset="2"/>
              <a:buChar char="Ø"/>
            </a:pPr>
            <a:r>
              <a:rPr lang="el-GR" sz="2200" dirty="0" smtClean="0">
                <a:latin typeface="Calibri" pitchFamily="34" charset="0"/>
                <a:cs typeface="Calibri" pitchFamily="34" charset="0"/>
              </a:rPr>
              <a:t>  Φανταστείτε </a:t>
            </a:r>
            <a:r>
              <a:rPr lang="el-GR" sz="2200" dirty="0">
                <a:latin typeface="Calibri" pitchFamily="34" charset="0"/>
                <a:cs typeface="Calibri" pitchFamily="34" charset="0"/>
              </a:rPr>
              <a:t>δύο βελόνες 10 χλμ. μακριά να πρέπει να συγκρουστούν!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lvl="1"/>
            <a:endParaRPr lang="el-GR" dirty="0">
              <a:latin typeface="Calibri" pitchFamily="34" charset="0"/>
              <a:cs typeface="Calibri" pitchFamily="34" charset="0"/>
            </a:endParaRPr>
          </a:p>
          <a:p>
            <a:pPr lvl="1"/>
            <a:endParaRPr lang="en-US" dirty="0">
              <a:latin typeface="Calibri" pitchFamily="34" charset="0"/>
              <a:cs typeface="Calibri" pitchFamily="34" charset="0"/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l-GR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Οι μαγνήτες στη σήραγγα του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LHC </a:t>
            </a:r>
          </a:p>
        </p:txBody>
      </p:sp>
      <p:sp>
        <p:nvSpPr>
          <p:cNvPr id="45059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7D2FE66-E32B-4542-96A2-1679AF2F64C9}" type="datetime1">
              <a:rPr lang="el-GR" sz="1200" smtClean="0">
                <a:latin typeface="Calibri" pitchFamily="34" charset="0"/>
              </a:rPr>
              <a:t>11/10/2019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450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250F88DB-CD24-4783-8D11-C93CB5188B80}" type="slidenum">
              <a:rPr lang="en-US" sz="1200">
                <a:latin typeface="Calibri" pitchFamily="34" charset="0"/>
              </a:rPr>
              <a:pPr eaLnBrk="1" hangingPunct="1"/>
              <a:t>11</a:t>
            </a:fld>
            <a:endParaRPr lang="en-US" sz="1200">
              <a:latin typeface="Calibri" pitchFamily="34" charset="0"/>
            </a:endParaRPr>
          </a:p>
        </p:txBody>
      </p:sp>
      <p:pic>
        <p:nvPicPr>
          <p:cNvPr id="45062" name="Picture 6" descr="lhc_ring_secti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" y="1143000"/>
            <a:ext cx="831373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Box 13"/>
          <p:cNvSpPr txBox="1">
            <a:spLocks noChangeArrowheads="1"/>
          </p:cNvSpPr>
          <p:nvPr/>
        </p:nvSpPr>
        <p:spPr bwMode="auto">
          <a:xfrm>
            <a:off x="5257800" y="1066800"/>
            <a:ext cx="1625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l-GR" dirty="0">
                <a:solidFill>
                  <a:srgbClr val="FF00FF"/>
                </a:solidFill>
                <a:latin typeface="Calibri" pitchFamily="34" charset="0"/>
              </a:rPr>
              <a:t>Τετραπολικός </a:t>
            </a:r>
            <a:endParaRPr lang="en-US" dirty="0">
              <a:solidFill>
                <a:srgbClr val="FF00FF"/>
              </a:solidFill>
              <a:latin typeface="Calibri" pitchFamily="34" charset="0"/>
            </a:endParaRPr>
          </a:p>
        </p:txBody>
      </p:sp>
      <p:cxnSp>
        <p:nvCxnSpPr>
          <p:cNvPr id="45064" name="Straight Arrow Connector 17"/>
          <p:cNvCxnSpPr>
            <a:cxnSpLocks noChangeShapeType="1"/>
          </p:cNvCxnSpPr>
          <p:nvPr/>
        </p:nvCxnSpPr>
        <p:spPr bwMode="auto">
          <a:xfrm flipH="1">
            <a:off x="2590800" y="1447800"/>
            <a:ext cx="3124200" cy="2286000"/>
          </a:xfrm>
          <a:prstGeom prst="straightConnector1">
            <a:avLst/>
          </a:prstGeom>
          <a:noFill/>
          <a:ln w="28575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5" name="Straight Arrow Connector 19"/>
          <p:cNvCxnSpPr>
            <a:cxnSpLocks noChangeShapeType="1"/>
          </p:cNvCxnSpPr>
          <p:nvPr/>
        </p:nvCxnSpPr>
        <p:spPr bwMode="auto">
          <a:xfrm flipH="1">
            <a:off x="5410200" y="2286000"/>
            <a:ext cx="1905000" cy="2133600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66" name="TextBox 20"/>
          <p:cNvSpPr txBox="1">
            <a:spLocks noChangeArrowheads="1"/>
          </p:cNvSpPr>
          <p:nvPr/>
        </p:nvSpPr>
        <p:spPr bwMode="auto">
          <a:xfrm>
            <a:off x="6858000" y="1828800"/>
            <a:ext cx="1223963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l-GR" dirty="0">
                <a:solidFill>
                  <a:srgbClr val="FF6600"/>
                </a:solidFill>
                <a:latin typeface="Calibri" pitchFamily="34" charset="0"/>
              </a:rPr>
              <a:t>Διπολικός</a:t>
            </a:r>
            <a:endParaRPr lang="en-US" dirty="0">
              <a:solidFill>
                <a:srgbClr val="FF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l-GR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Κυρίως φάση: Παιχνίδι</a:t>
            </a:r>
            <a:br>
              <a:rPr lang="el-GR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</a:br>
            <a:r>
              <a:rPr lang="el-GR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Αίθουσα ελέγχου του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LHC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sz="28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Τρείς ασκήσεις</a:t>
            </a:r>
            <a:r>
              <a:rPr lang="el-GR" sz="28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:</a:t>
            </a:r>
          </a:p>
          <a:p>
            <a:pPr>
              <a:buNone/>
            </a:pPr>
            <a:r>
              <a:rPr lang="el-GR" sz="2800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1</a:t>
            </a:r>
            <a:r>
              <a:rPr lang="el-GR" sz="28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) επιτάχυνση, 2) κάμψη και 3) εστίαση</a:t>
            </a:r>
            <a:endParaRPr lang="en-US" sz="28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48132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791CBC54-2B9D-47EC-AB1F-BACFF676665C}" type="datetime1">
              <a:rPr lang="el-GR" sz="1200" smtClean="0">
                <a:latin typeface="Calibri" pitchFamily="34" charset="0"/>
              </a:rPr>
              <a:t>11/10/2019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481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34EC42C-BD7D-464F-8A46-9996D949931B}" type="slidenum">
              <a:rPr lang="en-US" sz="1200">
                <a:latin typeface="Calibri" pitchFamily="34" charset="0"/>
              </a:rPr>
              <a:pPr eaLnBrk="1" hangingPunct="1"/>
              <a:t>12</a:t>
            </a:fld>
            <a:endParaRPr lang="en-US" sz="1200">
              <a:latin typeface="Calibri" pitchFamily="34" charset="0"/>
            </a:endParaRPr>
          </a:p>
        </p:txBody>
      </p:sp>
      <p:pic>
        <p:nvPicPr>
          <p:cNvPr id="7" name="Picture 6" descr="C:\Download\aaaaaaaaaa\Snap8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909" y="2667000"/>
            <a:ext cx="4724399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l-GR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1) επιτάχυνση</a:t>
            </a:r>
            <a:endParaRPr lang="en-US" b="1" dirty="0">
              <a:solidFill>
                <a:srgbClr val="C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endParaRPr lang="el-GR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endParaRPr lang="el-GR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endParaRPr lang="el-GR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endParaRPr lang="el-GR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endParaRPr lang="el-GR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endParaRPr lang="el-GR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endParaRPr lang="el-GR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endParaRPr lang="el-GR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endParaRPr lang="el-GR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endParaRPr lang="el-GR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endParaRPr lang="el-GR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endParaRPr lang="el-GR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endParaRPr lang="el-GR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endParaRPr lang="en-US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49156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95E2682-CEA1-4AA5-A19B-7DF9C77C5A96}" type="datetime1">
              <a:rPr lang="el-GR" sz="1200" smtClean="0">
                <a:latin typeface="Calibri" pitchFamily="34" charset="0"/>
              </a:rPr>
              <a:t>11/10/2019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491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E7BC45E-9FB5-4D63-9250-46762DEF1B61}" type="slidenum">
              <a:rPr lang="en-US" sz="1200">
                <a:latin typeface="Calibri" pitchFamily="34" charset="0"/>
              </a:rPr>
              <a:pPr eaLnBrk="1" hangingPunct="1"/>
              <a:t>13</a:t>
            </a:fld>
            <a:endParaRPr lang="en-US" sz="1200">
              <a:latin typeface="Calibri" pitchFamily="34" charset="0"/>
            </a:endParaRPr>
          </a:p>
        </p:txBody>
      </p:sp>
      <p:pic>
        <p:nvPicPr>
          <p:cNvPr id="7" name="Picture 6" descr="C:\Download\aaaaaaaaaa\Snap8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480060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l-GR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2) Κάμψη </a:t>
            </a:r>
            <a:endParaRPr lang="en-US" b="1" dirty="0">
              <a:solidFill>
                <a:srgbClr val="C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52228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3434875D-282C-4A68-905C-4BD7FB1D10F2}" type="datetime1">
              <a:rPr lang="el-GR" sz="1200" smtClean="0">
                <a:latin typeface="Calibri" pitchFamily="34" charset="0"/>
              </a:rPr>
              <a:t>11/10/2019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522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DDC0CB9-5BFB-4A4A-992B-FE9256F7947B}" type="slidenum">
              <a:rPr lang="en-US" sz="1200">
                <a:latin typeface="Calibri" pitchFamily="34" charset="0"/>
              </a:rPr>
              <a:pPr eaLnBrk="1" hangingPunct="1"/>
              <a:t>14</a:t>
            </a:fld>
            <a:endParaRPr lang="en-US" sz="1200">
              <a:latin typeface="Calibri" pitchFamily="34" charset="0"/>
            </a:endParaRPr>
          </a:p>
        </p:txBody>
      </p:sp>
      <p:pic>
        <p:nvPicPr>
          <p:cNvPr id="6" name="Picture 5" descr="C:\Download\aaaaaaaaaa\Snap8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4403090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l-GR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3) Εστίαση</a:t>
            </a:r>
            <a:endParaRPr lang="en-US" b="1" dirty="0">
              <a:solidFill>
                <a:srgbClr val="C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55300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2638818-F184-4B00-A8C4-5AD21F560BE9}" type="datetime1">
              <a:rPr lang="el-GR" sz="1200" smtClean="0">
                <a:latin typeface="Calibri" pitchFamily="34" charset="0"/>
              </a:rPr>
              <a:t>11/10/2019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3193B447-64E3-4212-82D7-64C990E907F6}" type="slidenum">
              <a:rPr lang="en-US" sz="1200">
                <a:latin typeface="Calibri" pitchFamily="34" charset="0"/>
              </a:rPr>
              <a:pPr eaLnBrk="1" hangingPunct="1"/>
              <a:t>15</a:t>
            </a:fld>
            <a:endParaRPr lang="en-US" sz="1200">
              <a:latin typeface="Calibri" pitchFamily="34" charset="0"/>
            </a:endParaRPr>
          </a:p>
        </p:txBody>
      </p:sp>
      <p:pic>
        <p:nvPicPr>
          <p:cNvPr id="6" name="Picture 5" descr="C:\Download\aaaaaaaaaa\Snap8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5791200" cy="411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l-GR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Έτοιμοι για συγκρούσεις!</a:t>
            </a:r>
            <a:endParaRPr lang="en-US" b="1" dirty="0">
              <a:solidFill>
                <a:srgbClr val="C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58372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21D4FBF9-DF04-4C59-BDE6-655F9BEAC0DC}" type="datetime1">
              <a:rPr lang="el-GR" sz="1200" smtClean="0">
                <a:latin typeface="Calibri" pitchFamily="34" charset="0"/>
              </a:rPr>
              <a:t>11/10/2019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583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B98C6B6-8EF7-4D34-B9CC-E04AEE7D88F1}" type="slidenum">
              <a:rPr lang="en-US" sz="1200">
                <a:latin typeface="Calibri" pitchFamily="34" charset="0"/>
              </a:rPr>
              <a:pPr eaLnBrk="1" hangingPunct="1"/>
              <a:t>16</a:t>
            </a:fld>
            <a:endParaRPr lang="en-US" sz="1200">
              <a:latin typeface="Calibri" pitchFamily="34" charset="0"/>
            </a:endParaRPr>
          </a:p>
        </p:txBody>
      </p:sp>
      <p:pic>
        <p:nvPicPr>
          <p:cNvPr id="7" name="Picture 6" descr="C:\Download\aaaaaaaaaa\Snap9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019800" cy="434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996" y="27432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sz="2800" dirty="0" smtClean="0">
                <a:latin typeface="Calibri" pitchFamily="34" charset="0"/>
                <a:cs typeface="Calibri" pitchFamily="34" charset="0"/>
              </a:rPr>
              <a:t>Χρησιμοποιούνται δεδομένα από ανιχνευτές εγκαταστημένους σε σχολεία σε όλο το κόσμο μέσω του προγράμματος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quarknet.org</a:t>
            </a:r>
          </a:p>
          <a:p>
            <a:pPr>
              <a:buFont typeface="Wingdings" pitchFamily="2" charset="2"/>
              <a:buChar char="Ø"/>
            </a:pPr>
            <a:r>
              <a:rPr lang="el-GR" sz="2800" dirty="0" smtClean="0">
                <a:latin typeface="Calibri" pitchFamily="34" charset="0"/>
                <a:cs typeface="Calibri" pitchFamily="34" charset="0"/>
              </a:rPr>
              <a:t>Το </a:t>
            </a:r>
            <a:r>
              <a:rPr lang="el-GR" sz="2800" dirty="0" err="1" smtClean="0">
                <a:latin typeface="Calibri" pitchFamily="34" charset="0"/>
                <a:cs typeface="Calibri" pitchFamily="34" charset="0"/>
              </a:rPr>
              <a:t>μυόνιο</a:t>
            </a:r>
            <a:r>
              <a:rPr lang="el-GR" sz="2800" dirty="0" smtClean="0">
                <a:latin typeface="Calibri" pitchFamily="34" charset="0"/>
                <a:cs typeface="Calibri" pitchFamily="34" charset="0"/>
              </a:rPr>
              <a:t> όταν κινείται με σχετικιστική ταχύτητα (0.98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c) </a:t>
            </a:r>
            <a:r>
              <a:rPr lang="el-GR" sz="2800" dirty="0" smtClean="0">
                <a:latin typeface="Calibri" pitchFamily="34" charset="0"/>
                <a:cs typeface="Calibri" pitchFamily="34" charset="0"/>
              </a:rPr>
              <a:t>λόγω διαστολής χρόνου «</a:t>
            </a:r>
            <a:r>
              <a:rPr lang="el-GR" sz="2800" dirty="0" err="1" smtClean="0">
                <a:latin typeface="Calibri" pitchFamily="34" charset="0"/>
                <a:cs typeface="Calibri" pitchFamily="34" charset="0"/>
              </a:rPr>
              <a:t>ζεί</a:t>
            </a:r>
            <a:r>
              <a:rPr lang="el-GR" sz="2800" dirty="0" smtClean="0">
                <a:latin typeface="Calibri" pitchFamily="34" charset="0"/>
                <a:cs typeface="Calibri" pitchFamily="34" charset="0"/>
              </a:rPr>
              <a:t>» περίπου 5 φορές περισσότερο</a:t>
            </a:r>
          </a:p>
          <a:p>
            <a:pPr>
              <a:buFont typeface="Wingdings" pitchFamily="2" charset="2"/>
              <a:buChar char="Ø"/>
            </a:pPr>
            <a:r>
              <a:rPr lang="el-GR" sz="2800" dirty="0" smtClean="0">
                <a:latin typeface="Calibri" pitchFamily="34" charset="0"/>
                <a:cs typeface="Calibri" pitchFamily="34" charset="0"/>
              </a:rPr>
              <a:t>Δημιουργείται στην ατμόσφαιρα αλλά το ανιχνεύουμε στην επιφάνεια της γης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7C9A32-EA1F-4039-BA17-C758BA2553C0}" type="datetime1">
              <a:rPr lang="el-GR" smtClean="0"/>
              <a:t>11/10/2019</a:t>
            </a:fld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E66DB-1D80-4D43-A700-E02E2FFC90BB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228600"/>
            <a:ext cx="8229600" cy="2057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l-GR" b="1" dirty="0" smtClean="0">
                <a:solidFill>
                  <a:srgbClr val="C00000"/>
                </a:solidFill>
                <a:latin typeface="Calibri" pitchFamily="34" charset="0"/>
              </a:rPr>
              <a:t>Μελέτη των κοσμικών </a:t>
            </a:r>
            <a:r>
              <a:rPr lang="el-GR" b="1" dirty="0" err="1" smtClean="0">
                <a:solidFill>
                  <a:srgbClr val="C00000"/>
                </a:solidFill>
                <a:latin typeface="Calibri" pitchFamily="34" charset="0"/>
              </a:rPr>
              <a:t>ακτίνων</a:t>
            </a:r>
            <a:r>
              <a:rPr lang="el-GR" b="1" dirty="0" smtClean="0">
                <a:solidFill>
                  <a:srgbClr val="C00000"/>
                </a:solidFill>
                <a:latin typeface="Calibri" pitchFamily="34" charset="0"/>
              </a:rPr>
              <a:t>-Μέτρηση του χρόνου ζωής του </a:t>
            </a:r>
            <a:r>
              <a:rPr lang="el-GR" b="1" dirty="0" err="1" smtClean="0">
                <a:solidFill>
                  <a:srgbClr val="C00000"/>
                </a:solidFill>
                <a:latin typeface="Calibri" pitchFamily="34" charset="0"/>
              </a:rPr>
              <a:t>μυονίου</a:t>
            </a:r>
            <a:endParaRPr lang="el-GR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0"/>
            <a:ext cx="18288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8249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7C9A32-EA1F-4039-BA17-C758BA2553C0}" type="datetime1">
              <a:rPr lang="el-GR" smtClean="0"/>
              <a:t>11/10/2019</a:t>
            </a:fld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E66DB-1D80-4D43-A700-E02E2FFC90BB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5267325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152400"/>
            <a:ext cx="8229600" cy="2057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l-GR" b="1" dirty="0" smtClean="0">
                <a:solidFill>
                  <a:srgbClr val="C00000"/>
                </a:solidFill>
                <a:latin typeface="Calibri" pitchFamily="34" charset="0"/>
              </a:rPr>
              <a:t>Ανίχνευση-μέτρηση καθυστερημένου σήματος </a:t>
            </a:r>
            <a:r>
              <a:rPr lang="el-GR" b="1" dirty="0" err="1" smtClean="0">
                <a:solidFill>
                  <a:srgbClr val="C00000"/>
                </a:solidFill>
                <a:latin typeface="Calibri" pitchFamily="34" charset="0"/>
              </a:rPr>
              <a:t>μυονίου</a:t>
            </a:r>
            <a:endParaRPr lang="el-GR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726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7C9A32-EA1F-4039-BA17-C758BA2553C0}" type="datetime1">
              <a:rPr lang="el-GR" smtClean="0"/>
              <a:t>11/10/2019</a:t>
            </a:fld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E66DB-1D80-4D43-A700-E02E2FFC90BB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152400"/>
            <a:ext cx="8229600" cy="2057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l-GR" b="1" dirty="0" smtClean="0">
                <a:solidFill>
                  <a:srgbClr val="C00000"/>
                </a:solidFill>
                <a:latin typeface="Calibri" pitchFamily="34" charset="0"/>
              </a:rPr>
              <a:t>Τα δεδομένα προσαρμόζονται σε εκθετική προσαρμογή και υπολογίζεται ο </a:t>
            </a:r>
            <a:r>
              <a:rPr lang="el-GR" b="1" dirty="0" err="1" smtClean="0">
                <a:solidFill>
                  <a:srgbClr val="C00000"/>
                </a:solidFill>
                <a:latin typeface="Calibri" pitchFamily="34" charset="0"/>
              </a:rPr>
              <a:t>χρόνοσ</a:t>
            </a:r>
            <a:r>
              <a:rPr lang="el-GR" b="1" dirty="0" smtClean="0">
                <a:solidFill>
                  <a:srgbClr val="C00000"/>
                </a:solidFill>
                <a:latin typeface="Calibri" pitchFamily="34" charset="0"/>
              </a:rPr>
              <a:t> ζωής</a:t>
            </a:r>
            <a:endParaRPr lang="el-GR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2200"/>
            <a:ext cx="4618990" cy="4005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0975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  <a:latin typeface="Calibri" pitchFamily="34" charset="0"/>
              </a:rPr>
              <a:t>Το μαγνητικό πεδίο και οι εφαρμογές του</a:t>
            </a:r>
            <a:endParaRPr lang="el-GR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1E157C-91D6-4B6A-A13F-CD707DF52050}" type="datetime1">
              <a:rPr lang="el-GR" smtClean="0"/>
              <a:t>11/10/2019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C24B9-8CD0-4E26-8295-EBF41343A40C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600200"/>
            <a:ext cx="482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200" dirty="0" smtClean="0">
                <a:latin typeface="Calibri" pitchFamily="34" charset="0"/>
              </a:rPr>
              <a:t> </a:t>
            </a:r>
            <a:endParaRPr lang="el-GR" sz="3200" dirty="0">
              <a:latin typeface="Calibri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76400"/>
            <a:ext cx="8382000" cy="452596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rgbClr val="1F215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500" kern="1200">
                <a:solidFill>
                  <a:srgbClr val="1F215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500" kern="1200">
                <a:solidFill>
                  <a:srgbClr val="1F215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500" kern="1200">
                <a:solidFill>
                  <a:srgbClr val="1F215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500" kern="1200">
                <a:solidFill>
                  <a:srgbClr val="1F2151"/>
                </a:solidFill>
                <a:latin typeface="Corbel" charset="0"/>
                <a:ea typeface="Corbel" charset="0"/>
                <a:cs typeface="Corbe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  </a:t>
            </a:r>
            <a:r>
              <a:rPr lang="el-GR" sz="3500" dirty="0" smtClean="0"/>
              <a:t>Εισαγωγή  στο μαγνητισμό, Είδη μαγνητών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l-GR" sz="3500" dirty="0" smtClean="0"/>
              <a:t>Οι μαγνήτες στην ζωή μας (μαγνητικό πεδίο γης, κινητήρες, γεννήτριες, ιατρικές εφαρμογές)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l-GR" sz="3500" dirty="0" smtClean="0"/>
              <a:t>Η δύναμη </a:t>
            </a:r>
            <a:r>
              <a:rPr lang="en-US" sz="3500" dirty="0"/>
              <a:t>Lorentz </a:t>
            </a:r>
            <a:r>
              <a:rPr lang="el-GR" sz="3500" dirty="0" smtClean="0"/>
              <a:t>και </a:t>
            </a:r>
            <a:r>
              <a:rPr lang="en-US" sz="3500" dirty="0" smtClean="0"/>
              <a:t> </a:t>
            </a:r>
            <a:r>
              <a:rPr lang="en-US" sz="3500" dirty="0"/>
              <a:t>Laplace </a:t>
            </a:r>
            <a:endParaRPr lang="el-GR" sz="35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l-GR" sz="3500" dirty="0" smtClean="0"/>
              <a:t>Επιταχυντές σωματιδίων (είδη και αρχές λειτουργίας των)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l-GR" sz="3500" b="1" dirty="0" smtClean="0"/>
              <a:t>Άσκηση σε υπολογιστή: Κίνηση διαφόρων σωματιδίων σε διάφορα μαγνητικά πεδία</a:t>
            </a:r>
            <a:endParaRPr lang="en-US" sz="3500" b="1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l-GR" sz="3500" dirty="0" smtClean="0"/>
              <a:t>Ανάλυση και συζήτηση των αποτελεσμάτων</a:t>
            </a:r>
            <a:endParaRPr lang="el-GR" sz="3500" dirty="0"/>
          </a:p>
        </p:txBody>
      </p:sp>
    </p:spTree>
    <p:extLst>
      <p:ext uri="{BB962C8B-B14F-4D97-AF65-F5344CB8AC3E}">
        <p14:creationId xmlns:p14="http://schemas.microsoft.com/office/powerpoint/2010/main" val="64619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wnload\aaaaaaaaaa\Untitle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422848" cy="60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90800" y="0"/>
            <a:ext cx="240104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Η άσκηση </a:t>
            </a:r>
            <a:endParaRPr lang="en-US" sz="40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1000" y="4814888"/>
            <a:ext cx="1371600" cy="647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629400" y="4343400"/>
            <a:ext cx="1600200" cy="647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81000" y="5746150"/>
            <a:ext cx="1219200" cy="502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0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2819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  <a:latin typeface="Calibri" pitchFamily="34" charset="0"/>
              </a:rPr>
              <a:t>Παίξτε </a:t>
            </a:r>
            <a:r>
              <a:rPr lang="el-GR" b="1" dirty="0">
                <a:solidFill>
                  <a:srgbClr val="C00000"/>
                </a:solidFill>
                <a:latin typeface="Calibri" pitchFamily="34" charset="0"/>
              </a:rPr>
              <a:t>ένα παιχνίδι να μάθετε πως λειτουργεί ο μεγάλος επιταχυντής </a:t>
            </a:r>
            <a:r>
              <a:rPr lang="el-GR" b="1" dirty="0" err="1" smtClean="0">
                <a:solidFill>
                  <a:srgbClr val="C00000"/>
                </a:solidFill>
                <a:latin typeface="Calibri" pitchFamily="34" charset="0"/>
              </a:rPr>
              <a:t>αδρονίων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Let’s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accelerate particles</a:t>
            </a:r>
            <a:endParaRPr lang="el-GR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78D17A-A566-4C3E-9126-6F8B3DEF2D07}" type="datetime1">
              <a:rPr lang="el-GR" smtClean="0"/>
              <a:t>11/10/2019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C24B9-8CD0-4E26-8295-EBF41343A40C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3662302"/>
            <a:ext cx="856375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200" dirty="0" smtClean="0">
                <a:latin typeface="Calibri" pitchFamily="34" charset="0"/>
              </a:rPr>
              <a:t> Φυσική </a:t>
            </a:r>
            <a:r>
              <a:rPr lang="el-GR" sz="3200" dirty="0">
                <a:latin typeface="Calibri" pitchFamily="34" charset="0"/>
              </a:rPr>
              <a:t>υψηλών ενεργειών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Calibri" pitchFamily="34" charset="0"/>
              </a:rPr>
              <a:t> </a:t>
            </a:r>
            <a:r>
              <a:rPr lang="el-GR" sz="3200" dirty="0" smtClean="0">
                <a:latin typeface="Calibri" pitchFamily="34" charset="0"/>
              </a:rPr>
              <a:t> Γιατί </a:t>
            </a:r>
            <a:r>
              <a:rPr lang="el-GR" sz="3200" dirty="0">
                <a:latin typeface="Calibri" pitchFamily="34" charset="0"/>
              </a:rPr>
              <a:t>χρειάζεται ο επιταχυντής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>
                <a:latin typeface="Calibri" pitchFamily="34" charset="0"/>
              </a:rPr>
              <a:t> Πώς επιταχύνουμε και στρίβουμε σωματίδια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>
                <a:latin typeface="Calibri" pitchFamily="34" charset="0"/>
              </a:rPr>
              <a:t> Εφαρμογή με το παιχνίδι του </a:t>
            </a:r>
            <a:r>
              <a:rPr lang="en-US" sz="3200" dirty="0">
                <a:latin typeface="Calibri" pitchFamily="34" charset="0"/>
              </a:rPr>
              <a:t>CERN </a:t>
            </a:r>
            <a:r>
              <a:rPr lang="en-US" sz="3200" b="1" dirty="0">
                <a:latin typeface="Calibri" pitchFamily="34" charset="0"/>
              </a:rPr>
              <a:t>“LHC game”</a:t>
            </a:r>
            <a:endParaRPr lang="el-GR" sz="3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74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7921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</a:t>
            </a:r>
            <a:r>
              <a:rPr lang="el-GR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ίθουσα ελέγχου του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LHC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300"/>
              </a:lnSpc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Στόχος: η επιτάχυνση των πρωτονίων μέσα στον επιταχυντή</a:t>
            </a:r>
            <a:endParaRPr lang="en-US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36868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C8D3D25-5DFD-4A28-8E9D-D73F9369AA7D}" type="datetime1">
              <a:rPr lang="el-GR" sz="1200" smtClean="0">
                <a:latin typeface="Calibri" pitchFamily="34" charset="0"/>
              </a:rPr>
              <a:t>11/10/2019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368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10E2937-9047-412D-9617-852DC69969B4}" type="slidenum">
              <a:rPr lang="en-US" sz="1200">
                <a:latin typeface="Calibri" pitchFamily="34" charset="0"/>
              </a:rPr>
              <a:pPr eaLnBrk="1" hangingPunct="1"/>
              <a:t>5</a:t>
            </a:fld>
            <a:endParaRPr lang="en-US" sz="1200">
              <a:latin typeface="Calibri" pitchFamily="34" charset="0"/>
            </a:endParaRPr>
          </a:p>
        </p:txBody>
      </p:sp>
      <p:pic>
        <p:nvPicPr>
          <p:cNvPr id="36871" name="Picture 6" descr="lhc_control_roo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09700"/>
            <a:ext cx="73914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l-GR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Επιτάχυνση</a:t>
            </a:r>
            <a:endParaRPr lang="en-US" b="1" dirty="0">
              <a:solidFill>
                <a:srgbClr val="C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4419600" cy="5181600"/>
          </a:xfrm>
        </p:spPr>
        <p:txBody>
          <a:bodyPr/>
          <a:lstStyle/>
          <a:p>
            <a:pPr>
              <a:lnSpc>
                <a:spcPts val="2100"/>
              </a:lnSpc>
            </a:pPr>
            <a:r>
              <a:rPr lang="el-GR" sz="28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Τα </a:t>
            </a:r>
            <a:r>
              <a:rPr lang="el-GR" sz="28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ηλεκτρικά πεδία </a:t>
            </a:r>
            <a:r>
              <a:rPr lang="el-GR" sz="28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παρέχουν </a:t>
            </a:r>
            <a:r>
              <a:rPr lang="el-GR" sz="28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ενέργεια</a:t>
            </a:r>
            <a:r>
              <a:rPr lang="el-GR" sz="28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σε </a:t>
            </a:r>
            <a:r>
              <a:rPr lang="el-GR" sz="28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φορτισμένα</a:t>
            </a:r>
            <a:r>
              <a:rPr lang="el-GR" sz="28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σωματίδια (π.χ. πρωτόνια)</a:t>
            </a:r>
          </a:p>
          <a:p>
            <a:pPr lvl="1">
              <a:lnSpc>
                <a:spcPts val="2000"/>
              </a:lnSpc>
            </a:pPr>
            <a:r>
              <a:rPr lang="el-GR" b="1" dirty="0">
                <a:solidFill>
                  <a:srgbClr val="FF00FF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υψηλότερη ενέργεια =&gt; μεγαλύτερη ταχύτητα </a:t>
            </a:r>
          </a:p>
          <a:p>
            <a:pPr lvl="1">
              <a:lnSpc>
                <a:spcPts val="2000"/>
              </a:lnSpc>
            </a:pPr>
            <a:r>
              <a:rPr lang="el-GR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Τα πρωτόνια στον </a:t>
            </a:r>
            <a:r>
              <a:rPr lang="en-US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LHC </a:t>
            </a:r>
            <a:r>
              <a:rPr lang="el-GR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κινούνται με ταχύτητα ίση περίπου με το </a:t>
            </a:r>
            <a:endParaRPr lang="el-GR" dirty="0" smtClean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lvl="1">
              <a:lnSpc>
                <a:spcPts val="2000"/>
              </a:lnSpc>
            </a:pPr>
            <a:r>
              <a:rPr lang="el-GR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0.999999991 </a:t>
            </a:r>
            <a:r>
              <a:rPr lang="el-GR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της ταχύτητας του φωτός</a:t>
            </a:r>
            <a:r>
              <a:rPr lang="el-GR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!</a:t>
            </a:r>
          </a:p>
          <a:p>
            <a:pPr>
              <a:lnSpc>
                <a:spcPts val="2100"/>
              </a:lnSpc>
            </a:pPr>
            <a:r>
              <a:rPr lang="el-GR" sz="28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Τα ηλεκτρικα πεδία στον </a:t>
            </a:r>
            <a:r>
              <a:rPr lang="en-US" sz="28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LHC </a:t>
            </a:r>
            <a:r>
              <a:rPr lang="el-GR" sz="28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δημιουργούνται από κατάλληλες συσκευές, τις </a:t>
            </a:r>
            <a:r>
              <a:rPr lang="el-GR" sz="28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κοιλότητες επιτάχυνσης </a:t>
            </a:r>
            <a:r>
              <a:rPr lang="el-GR" sz="28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(2 για κάθε δέσμη)</a:t>
            </a:r>
          </a:p>
          <a:p>
            <a:endParaRPr lang="el-GR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endParaRPr lang="en-US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37892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479BF928-E118-4044-8073-64B23B7227AF}" type="datetime1">
              <a:rPr lang="el-GR" sz="1200" smtClean="0">
                <a:latin typeface="Calibri" pitchFamily="34" charset="0"/>
              </a:rPr>
              <a:t>11/10/2019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378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5289ED0-9D74-46CC-B266-3E0FC55C07C0}" type="slidenum">
              <a:rPr lang="en-US" sz="1200">
                <a:latin typeface="Calibri" pitchFamily="34" charset="0"/>
              </a:rPr>
              <a:pPr eaLnBrk="1" hangingPunct="1"/>
              <a:t>6</a:t>
            </a:fld>
            <a:endParaRPr lang="en-US" sz="1200">
              <a:latin typeface="Calibri" pitchFamily="34" charset="0"/>
            </a:endParaRPr>
          </a:p>
        </p:txBody>
      </p:sp>
      <p:pic>
        <p:nvPicPr>
          <p:cNvPr id="37895" name="Picture 6" descr="cavit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19400"/>
            <a:ext cx="4064519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l-GR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Αρχή λειτουργίας των κοιλοτήτων επιτάχυνσης</a:t>
            </a:r>
            <a:endParaRPr lang="en-US" b="1" dirty="0">
              <a:solidFill>
                <a:srgbClr val="C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Ενα </a:t>
            </a:r>
            <a:r>
              <a:rPr lang="el-GR" b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θετικά</a:t>
            </a:r>
            <a:r>
              <a:rPr lang="el-GR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φορτισμένο σωματίδιο (πρωτόνιο)</a:t>
            </a:r>
          </a:p>
          <a:p>
            <a:pPr lvl="1"/>
            <a:r>
              <a:rPr lang="el-GR" b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έλκεται</a:t>
            </a:r>
            <a:r>
              <a:rPr lang="el-GR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απο ένα </a:t>
            </a:r>
            <a:r>
              <a:rPr lang="el-GR" b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αρνητικό</a:t>
            </a:r>
            <a:r>
              <a:rPr lang="el-GR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φορτίο </a:t>
            </a:r>
          </a:p>
          <a:p>
            <a:pPr lvl="1"/>
            <a:r>
              <a:rPr lang="el-GR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και </a:t>
            </a:r>
            <a:r>
              <a:rPr lang="el-GR" b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απωθείται</a:t>
            </a:r>
            <a:r>
              <a:rPr lang="el-GR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από ένα </a:t>
            </a:r>
            <a:r>
              <a:rPr lang="el-GR" b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θετικό</a:t>
            </a:r>
          </a:p>
          <a:p>
            <a:pPr lvl="1"/>
            <a:endParaRPr lang="el-GR" b="1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r>
              <a:rPr lang="el-GR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Λειτουργία ανάλογη με αυτή μερικών </a:t>
            </a:r>
            <a:r>
              <a:rPr lang="el-GR" b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μπαταριών</a:t>
            </a:r>
            <a:r>
              <a:rPr lang="el-GR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σε σειρά</a:t>
            </a:r>
          </a:p>
          <a:p>
            <a:pPr>
              <a:lnSpc>
                <a:spcPts val="2200"/>
              </a:lnSpc>
            </a:pPr>
            <a:r>
              <a:rPr lang="el-GR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Κάθε μπαταρία συνδεδεμένη με δύο παράλληλες μεταλλικές πλάκες </a:t>
            </a:r>
            <a:r>
              <a:rPr lang="el-GR" b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αντίθετης πολικότητας</a:t>
            </a:r>
            <a:endParaRPr lang="en-US" b="1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38916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B4DE72DC-B44C-4E41-A60C-F109206D43FD}" type="datetime1">
              <a:rPr lang="el-GR" sz="1200" smtClean="0">
                <a:latin typeface="Calibri" pitchFamily="34" charset="0"/>
              </a:rPr>
              <a:t>11/10/2019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389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D8BFBE8-22BE-4286-B17E-38BACDCC4E49}" type="slidenum">
              <a:rPr lang="en-US" sz="1200">
                <a:latin typeface="Calibri" pitchFamily="34" charset="0"/>
              </a:rPr>
              <a:pPr eaLnBrk="1" hangingPunct="1"/>
              <a:t>7</a:t>
            </a:fld>
            <a:endParaRPr lang="en-US" sz="1200">
              <a:latin typeface="Calibri" pitchFamily="34" charset="0"/>
            </a:endParaRPr>
          </a:p>
        </p:txBody>
      </p:sp>
      <p:pic>
        <p:nvPicPr>
          <p:cNvPr id="38919" name="Picture 6" descr="batteri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2800"/>
            <a:ext cx="69342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920" name="Straight Arrow Connector 8"/>
          <p:cNvCxnSpPr>
            <a:cxnSpLocks noChangeShapeType="1"/>
          </p:cNvCxnSpPr>
          <p:nvPr/>
        </p:nvCxnSpPr>
        <p:spPr bwMode="auto">
          <a:xfrm>
            <a:off x="3962400" y="5562600"/>
            <a:ext cx="1066800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1" name="Oval 10"/>
          <p:cNvSpPr>
            <a:spLocks noChangeArrowheads="1"/>
          </p:cNvSpPr>
          <p:nvPr/>
        </p:nvSpPr>
        <p:spPr bwMode="auto">
          <a:xfrm>
            <a:off x="4800600" y="51054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38922" name="Straight Arrow Connector 12"/>
          <p:cNvCxnSpPr>
            <a:cxnSpLocks noChangeShapeType="1"/>
          </p:cNvCxnSpPr>
          <p:nvPr/>
        </p:nvCxnSpPr>
        <p:spPr bwMode="auto">
          <a:xfrm>
            <a:off x="3505200" y="3581400"/>
            <a:ext cx="1295400" cy="1524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3" name="TextBox 13"/>
          <p:cNvSpPr txBox="1">
            <a:spLocks noChangeArrowheads="1"/>
          </p:cNvSpPr>
          <p:nvPr/>
        </p:nvSpPr>
        <p:spPr bwMode="auto">
          <a:xfrm>
            <a:off x="2882900" y="3181350"/>
            <a:ext cx="121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l-GR" b="1"/>
              <a:t>πρωτόνιο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705600" cy="1066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l-GR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Κάμψη</a:t>
            </a:r>
            <a:endParaRPr lang="en-US" b="1" dirty="0">
              <a:solidFill>
                <a:srgbClr val="C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39940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3CB1B0B-E493-402F-B17D-CCD85F383F11}" type="datetime1">
              <a:rPr lang="el-GR" sz="1200" smtClean="0">
                <a:latin typeface="Calibri" pitchFamily="34" charset="0"/>
              </a:rPr>
              <a:t>11/10/2019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399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B3B95AB-3BBB-4A00-809C-5702994ED2E0}" type="slidenum">
              <a:rPr lang="en-US" sz="1200">
                <a:latin typeface="Calibri" pitchFamily="34" charset="0"/>
              </a:rPr>
              <a:pPr eaLnBrk="1" hangingPunct="1"/>
              <a:t>8</a:t>
            </a:fld>
            <a:endParaRPr lang="en-US" sz="1200">
              <a:latin typeface="Calibri" pitchFamily="34" charset="0"/>
            </a:endParaRPr>
          </a:p>
        </p:txBody>
      </p:sp>
      <p:pic>
        <p:nvPicPr>
          <p:cNvPr id="39943" name="Picture 6" descr="dipol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81200"/>
            <a:ext cx="4805615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1905000"/>
            <a:ext cx="3657600" cy="393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  <a:buFont typeface="Wingdings" pitchFamily="2" charset="2"/>
              <a:buChar char="Ø"/>
            </a:pP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 Μαγνητικά </a:t>
            </a:r>
            <a:r>
              <a:rPr lang="el-GR" sz="2400" b="1" dirty="0">
                <a:latin typeface="Calibri" pitchFamily="34" charset="0"/>
                <a:cs typeface="Calibri" pitchFamily="34" charset="0"/>
              </a:rPr>
              <a:t>πεδία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κάθετα στην ταχύτητα των πρωτονίων, μπορούν να αλλάξουν τη </a:t>
            </a:r>
            <a:r>
              <a:rPr lang="el-GR" sz="2400" b="1" dirty="0">
                <a:latin typeface="Calibri" pitchFamily="34" charset="0"/>
                <a:cs typeface="Calibri" pitchFamily="34" charset="0"/>
              </a:rPr>
              <a:t>διεύθυνση της τροχιάς τους</a:t>
            </a:r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2100"/>
              </a:lnSpc>
              <a:buFont typeface="Wingdings" pitchFamily="2" charset="2"/>
              <a:buChar char="Ø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 Τα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μαγνητικά πεδία στο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LHC,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δημιουργούνται από ισχυρούς μαγνήτες, τους </a:t>
            </a:r>
            <a:r>
              <a:rPr lang="el-GR" sz="2400" b="1" dirty="0">
                <a:latin typeface="Calibri" pitchFamily="34" charset="0"/>
                <a:cs typeface="Calibri" pitchFamily="34" charset="0"/>
              </a:rPr>
              <a:t>διπολικούς μαγνήτες</a:t>
            </a:r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 Υπάρχουν </a:t>
            </a:r>
            <a:r>
              <a:rPr lang="el-GR" sz="2400" b="1" dirty="0">
                <a:latin typeface="Calibri" pitchFamily="34" charset="0"/>
                <a:cs typeface="Calibri" pitchFamily="34" charset="0"/>
              </a:rPr>
              <a:t>1232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 διπολικοί μαγνήτες στο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LHC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 (μήκους 15 μέτρων)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l-GR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Διπολικοί μαγνήτες</a:t>
            </a:r>
            <a:endParaRPr lang="en-US" b="1" dirty="0">
              <a:solidFill>
                <a:srgbClr val="C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40964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FA8A9FA6-00A9-4CBF-A691-7F7AB56B4B93}" type="datetime1">
              <a:rPr lang="el-GR" sz="1200" smtClean="0">
                <a:latin typeface="Calibri" pitchFamily="34" charset="0"/>
              </a:rPr>
              <a:t>11/10/2019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409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4D560D8A-7229-4C6E-86E2-B568EFDC768E}" type="slidenum">
              <a:rPr lang="en-US" sz="1200">
                <a:latin typeface="Calibri" pitchFamily="34" charset="0"/>
              </a:rPr>
              <a:pPr eaLnBrk="1" hangingPunct="1"/>
              <a:t>9</a:t>
            </a:fld>
            <a:endParaRPr lang="en-US" sz="1200" dirty="0">
              <a:latin typeface="Calibri" pitchFamily="34" charset="0"/>
            </a:endParaRPr>
          </a:p>
        </p:txBody>
      </p:sp>
      <p:pic>
        <p:nvPicPr>
          <p:cNvPr id="40967" name="Picture 6" descr="dipole_cross_section_without_cryost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44958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3886200" y="19812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228600" y="2057400"/>
            <a:ext cx="4953000" cy="308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  <a:buFont typeface="Wingdings" pitchFamily="2" charset="2"/>
              <a:buChar char="Ø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Οι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δύο δέσμες πρωτονίων του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LHC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, στεγάζονται μέσα σε </a:t>
            </a:r>
            <a:r>
              <a:rPr lang="el-GR" sz="2400" b="1" dirty="0">
                <a:latin typeface="Calibri" pitchFamily="34" charset="0"/>
                <a:cs typeface="Calibri" pitchFamily="34" charset="0"/>
              </a:rPr>
              <a:t>δύο χωριστούς μεταλλικούς σωλήνες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2100"/>
              </a:lnSpc>
              <a:buFont typeface="Wingdings" pitchFamily="2" charset="2"/>
              <a:buChar char="Ø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Αφού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οι δέσμες πρωτονίων, πρέπει να κάμπτονται σε </a:t>
            </a:r>
            <a:r>
              <a:rPr lang="el-GR" sz="2400" b="1" dirty="0">
                <a:latin typeface="Calibri" pitchFamily="34" charset="0"/>
                <a:cs typeface="Calibri" pitchFamily="34" charset="0"/>
              </a:rPr>
              <a:t>αντίθετες κατευθύνσεις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, οι διπολικοί μαγνήτες είναι «διπλοί»</a:t>
            </a:r>
          </a:p>
          <a:p>
            <a:pPr lvl="1">
              <a:buFont typeface="Wingdings" pitchFamily="2" charset="2"/>
              <a:buChar char="Ø"/>
            </a:pP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  Δύο </a:t>
            </a:r>
            <a:r>
              <a:rPr lang="el-GR" sz="2400" b="1" dirty="0">
                <a:latin typeface="Calibri" pitchFamily="34" charset="0"/>
                <a:cs typeface="Calibri" pitchFamily="34" charset="0"/>
              </a:rPr>
              <a:t>μαγνήτες μέσα στο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l-GR" sz="2400" b="1" dirty="0">
                <a:latin typeface="Calibri" pitchFamily="34" charset="0"/>
                <a:cs typeface="Calibri" pitchFamily="34" charset="0"/>
              </a:rPr>
              <a:t>ίδιο περίβλημα (κρυοστάτης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)</a:t>
            </a:r>
            <a:endParaRPr lang="el-GR" sz="2400" b="1" dirty="0">
              <a:latin typeface="Calibri" pitchFamily="34" charset="0"/>
              <a:cs typeface="Calibri" pitchFamily="34" charset="0"/>
            </a:endParaRPr>
          </a:p>
          <a:p>
            <a:pPr lvl="1"/>
            <a:endParaRPr lang="el-GR" sz="2400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990600" y="4724400"/>
            <a:ext cx="46482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l-GR" sz="2400" b="1" dirty="0">
                <a:solidFill>
                  <a:srgbClr val="008000"/>
                </a:solidFill>
                <a:latin typeface="Calibri" pitchFamily="34" charset="0"/>
              </a:rPr>
              <a:t>Μαγνητικό Πεδίο για Δίπολα</a:t>
            </a:r>
            <a:endParaRPr lang="en-US" sz="2400" b="1" dirty="0">
              <a:solidFill>
                <a:srgbClr val="008000"/>
              </a:solidFill>
              <a:latin typeface="Calibri" pitchFamily="34" charset="0"/>
            </a:endParaRPr>
          </a:p>
          <a:p>
            <a:pPr eaLnBrk="0" hangingPunct="0"/>
            <a:r>
              <a:rPr lang="en-US" sz="2000" b="1" dirty="0">
                <a:solidFill>
                  <a:srgbClr val="008000"/>
                </a:solidFill>
                <a:latin typeface="Calibri" pitchFamily="34" charset="0"/>
              </a:rPr>
              <a:t>p (</a:t>
            </a:r>
            <a:r>
              <a:rPr lang="en-US" sz="2000" b="1" dirty="0" err="1">
                <a:solidFill>
                  <a:srgbClr val="008000"/>
                </a:solidFill>
                <a:latin typeface="Calibri" pitchFamily="34" charset="0"/>
              </a:rPr>
              <a:t>TeV</a:t>
            </a:r>
            <a:r>
              <a:rPr lang="en-US" sz="2000" b="1" dirty="0">
                <a:solidFill>
                  <a:srgbClr val="008000"/>
                </a:solidFill>
                <a:latin typeface="Calibri" pitchFamily="34" charset="0"/>
              </a:rPr>
              <a:t>) = 0.3 B(T) R(km)</a:t>
            </a:r>
          </a:p>
          <a:p>
            <a:pPr eaLnBrk="0" hangingPunct="0"/>
            <a:r>
              <a:rPr lang="en-US" sz="2000" b="1" dirty="0">
                <a:solidFill>
                  <a:srgbClr val="008000"/>
                </a:solidFill>
                <a:latin typeface="Calibri" pitchFamily="34" charset="0"/>
              </a:rPr>
              <a:t>For p = 7 </a:t>
            </a:r>
            <a:r>
              <a:rPr lang="en-US" sz="2000" b="1" dirty="0" err="1">
                <a:solidFill>
                  <a:srgbClr val="008000"/>
                </a:solidFill>
                <a:latin typeface="Calibri" pitchFamily="34" charset="0"/>
              </a:rPr>
              <a:t>TeV</a:t>
            </a:r>
            <a:r>
              <a:rPr lang="en-US" sz="2000" b="1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l-GR" sz="2000" b="1" dirty="0">
                <a:solidFill>
                  <a:srgbClr val="008000"/>
                </a:solidFill>
                <a:latin typeface="Calibri" pitchFamily="34" charset="0"/>
              </a:rPr>
              <a:t>και</a:t>
            </a:r>
            <a:r>
              <a:rPr lang="en-US" sz="2000" b="1" dirty="0">
                <a:solidFill>
                  <a:srgbClr val="008000"/>
                </a:solidFill>
                <a:latin typeface="Calibri" pitchFamily="34" charset="0"/>
              </a:rPr>
              <a:t> R = 4.3 km</a:t>
            </a:r>
          </a:p>
          <a:p>
            <a:pPr eaLnBrk="0" hangingPunct="0">
              <a:buFont typeface="Wingdings 3" pitchFamily="18" charset="2"/>
              <a:buChar char="a"/>
            </a:pPr>
            <a:r>
              <a:rPr lang="en-US" sz="2000" b="1" dirty="0">
                <a:solidFill>
                  <a:srgbClr val="008000"/>
                </a:solidFill>
                <a:latin typeface="Calibri" pitchFamily="34" charset="0"/>
              </a:rPr>
              <a:t> B = 8.4 T</a:t>
            </a:r>
          </a:p>
          <a:p>
            <a:pPr eaLnBrk="0" hangingPunct="0">
              <a:buFont typeface="Wingdings 3" pitchFamily="18" charset="2"/>
              <a:buChar char="a"/>
            </a:pPr>
            <a:r>
              <a:rPr lang="en-US" sz="2000" b="1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l-GR" sz="3200" b="1" dirty="0">
                <a:solidFill>
                  <a:srgbClr val="008000"/>
                </a:solidFill>
                <a:latin typeface="Calibri" pitchFamily="34" charset="0"/>
              </a:rPr>
              <a:t>Ρεύμα</a:t>
            </a:r>
            <a:r>
              <a:rPr lang="en-US" sz="3200" b="1" dirty="0">
                <a:solidFill>
                  <a:srgbClr val="008000"/>
                </a:solidFill>
                <a:latin typeface="Calibri" pitchFamily="34" charset="0"/>
              </a:rPr>
              <a:t> 12 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Designs\Artsy.pot</Template>
  <TotalTime>55505</TotalTime>
  <Words>609</Words>
  <Application>Microsoft Office PowerPoint</Application>
  <PresentationFormat>On-screen Show (4:3)</PresentationFormat>
  <Paragraphs>126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Default Design</vt:lpstr>
      <vt:lpstr>Προεπιλεγμένη σχεδίαση</vt:lpstr>
      <vt:lpstr>Και τα πέντε σενάρια έχουν πέντε  φάσεις</vt:lpstr>
      <vt:lpstr>Το μαγνητικό πεδίο και οι εφαρμογές του</vt:lpstr>
      <vt:lpstr>PowerPoint Presentation</vt:lpstr>
      <vt:lpstr>Παίξτε ένα παιχνίδι να μάθετε πως λειτουργεί ο μεγάλος επιταχυντής αδρονίων Let’s accelerate particles</vt:lpstr>
      <vt:lpstr>Aίθουσα ελέγχου του LHC</vt:lpstr>
      <vt:lpstr>Επιτάχυνση</vt:lpstr>
      <vt:lpstr>Αρχή λειτουργίας των κοιλοτήτων επιτάχυνσης</vt:lpstr>
      <vt:lpstr>Κάμψη</vt:lpstr>
      <vt:lpstr>Διπολικοί μαγνήτες</vt:lpstr>
      <vt:lpstr>Τετραπολικοί μαγνήτες για εστίαση δέσμης</vt:lpstr>
      <vt:lpstr>Οι μαγνήτες στη σήραγγα του LHC </vt:lpstr>
      <vt:lpstr>Κυρίως φάση: Παιχνίδι Αίθουσα ελέγχου του LHC</vt:lpstr>
      <vt:lpstr>1) επιτάχυνση</vt:lpstr>
      <vt:lpstr>2) Κάμψη </vt:lpstr>
      <vt:lpstr>3) Εστίαση</vt:lpstr>
      <vt:lpstr>Έτοιμοι για συγκρούσεις!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</dc:title>
  <dc:creator>sofia</dc:creator>
  <cp:lastModifiedBy>christina</cp:lastModifiedBy>
  <cp:revision>5429</cp:revision>
  <dcterms:created xsi:type="dcterms:W3CDTF">2003-09-25T14:18:27Z</dcterms:created>
  <dcterms:modified xsi:type="dcterms:W3CDTF">2019-10-11T07:16:00Z</dcterms:modified>
</cp:coreProperties>
</file>