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62" r:id="rId4"/>
    <p:sldId id="261" r:id="rId5"/>
    <p:sldId id="260" r:id="rId6"/>
    <p:sldId id="263" r:id="rId7"/>
    <p:sldId id="264" r:id="rId8"/>
    <p:sldId id="265" r:id="rId9"/>
    <p:sldId id="266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 snapToGrid="0" snapToObjects="1">
      <p:cViewPr varScale="1">
        <p:scale>
          <a:sx n="84" d="100"/>
          <a:sy n="84" d="100"/>
        </p:scale>
        <p:origin x="-122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3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50815-AE53-4A06-AF68-D6283A077430}" type="datetimeFigureOut">
              <a:rPr lang="de-DE" smtClean="0"/>
              <a:pPr/>
              <a:t>11/20/15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4D4E-4244-473B-9BDA-064A6344A705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8826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24D4E-4244-473B-9BDA-064A6344A705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72399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Communicator-Preis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24D4E-4244-473B-9BDA-064A6344A705}" type="slidenum">
              <a:rPr lang="de-DE" smtClean="0"/>
              <a:pPr/>
              <a:t>10</a:t>
            </a:fld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Communicator-Preis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24D4E-4244-473B-9BDA-064A6344A705}" type="slidenum">
              <a:rPr lang="de-DE" smtClean="0"/>
              <a:pPr/>
              <a:t>11</a:t>
            </a:fld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Communicator-Preis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24D4E-4244-473B-9BDA-064A6344A705}" type="slidenum">
              <a:rPr lang="de-DE" smtClean="0"/>
              <a:pPr/>
              <a:t>12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Communicator-Preis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24D4E-4244-473B-9BDA-064A6344A705}" type="slidenum">
              <a:rPr lang="de-DE" smtClean="0"/>
              <a:pPr/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Communicator-Preis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24D4E-4244-473B-9BDA-064A6344A705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Communicator-Preis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24D4E-4244-473B-9BDA-064A6344A705}" type="slidenum">
              <a:rPr lang="de-DE" smtClean="0"/>
              <a:pPr/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Communicator-Preis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24D4E-4244-473B-9BDA-064A6344A705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Communicator-Preis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24D4E-4244-473B-9BDA-064A6344A705}" type="slidenum">
              <a:rPr lang="de-DE" smtClean="0"/>
              <a:pPr/>
              <a:t>6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Communicator-Preis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24D4E-4244-473B-9BDA-064A6344A705}" type="slidenum">
              <a:rPr lang="de-DE" smtClean="0"/>
              <a:pPr/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Communicator-Preis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24D4E-4244-473B-9BDA-064A6344A705}" type="slidenum">
              <a:rPr lang="de-DE" smtClean="0"/>
              <a:pPr/>
              <a:t>8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Communicator-Preis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24D4E-4244-473B-9BDA-064A6344A705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4675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2090" y="2130425"/>
            <a:ext cx="7308275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12089" y="3886200"/>
            <a:ext cx="7308275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82903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2090" y="1229590"/>
            <a:ext cx="7308276" cy="799957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2089" y="2234045"/>
            <a:ext cx="7308276" cy="3892118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73914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2090" y="1229590"/>
            <a:ext cx="7308275" cy="79995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53037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914615036"/>
              </p:ext>
            </p:extLst>
          </p:nvPr>
        </p:nvGraphicFramePr>
        <p:xfrm>
          <a:off x="912090" y="1714498"/>
          <a:ext cx="7308275" cy="457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1655"/>
                <a:gridCol w="1461655"/>
                <a:gridCol w="1461655"/>
                <a:gridCol w="1461655"/>
                <a:gridCol w="1461655"/>
              </a:tblGrid>
              <a:tr h="914400">
                <a:tc gridSpan="5">
                  <a:txBody>
                    <a:bodyPr/>
                    <a:lstStyle/>
                    <a:p>
                      <a:r>
                        <a:rPr lang="de-DE" dirty="0" smtClean="0"/>
                        <a:t>Partner</a:t>
                      </a:r>
                      <a:endParaRPr lang="de-DE" dirty="0"/>
                    </a:p>
                  </a:txBody>
                  <a:tcPr marL="108000" marR="108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9" name="Bild 8" descr="NDRINFO,4c,pos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79028" y="2969172"/>
            <a:ext cx="536126" cy="269330"/>
          </a:xfrm>
          <a:prstGeom prst="rect">
            <a:avLst/>
          </a:prstGeom>
        </p:spPr>
      </p:pic>
      <p:pic>
        <p:nvPicPr>
          <p:cNvPr id="13" name="Bild 12" descr="NSc_Logo_4c.eps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9693" y="3083147"/>
            <a:ext cx="747277" cy="107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522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r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779264896"/>
              </p:ext>
            </p:extLst>
          </p:nvPr>
        </p:nvGraphicFramePr>
        <p:xfrm>
          <a:off x="912090" y="1714498"/>
          <a:ext cx="7308275" cy="457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1655"/>
                <a:gridCol w="1461655"/>
                <a:gridCol w="1461655"/>
                <a:gridCol w="1461655"/>
                <a:gridCol w="1461655"/>
              </a:tblGrid>
              <a:tr h="914400">
                <a:tc gridSpan="5">
                  <a:txBody>
                    <a:bodyPr/>
                    <a:lstStyle/>
                    <a:p>
                      <a:r>
                        <a:rPr lang="de-DE" dirty="0" smtClean="0"/>
                        <a:t>Farben (zu finden unter »Designfarben« im </a:t>
                      </a:r>
                      <a:r>
                        <a:rPr lang="de-DE" dirty="0" err="1" smtClean="0"/>
                        <a:t>Farbmenü</a:t>
                      </a:r>
                      <a:r>
                        <a:rPr lang="de-DE" dirty="0" smtClean="0"/>
                        <a:t>)</a:t>
                      </a:r>
                      <a:endParaRPr lang="de-DE" dirty="0"/>
                    </a:p>
                  </a:txBody>
                  <a:tcPr marL="108000" marR="108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E4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221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ar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042345295"/>
              </p:ext>
            </p:extLst>
          </p:nvPr>
        </p:nvGraphicFramePr>
        <p:xfrm>
          <a:off x="912090" y="1714498"/>
          <a:ext cx="7308275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08275"/>
              </a:tblGrid>
              <a:tr h="914400">
                <a:tc>
                  <a:txBody>
                    <a:bodyPr/>
                    <a:lstStyle/>
                    <a:p>
                      <a:r>
                        <a:rPr lang="de-DE" dirty="0" smtClean="0"/>
                        <a:t>Schrift</a:t>
                      </a:r>
                      <a:endParaRPr lang="de-DE" dirty="0"/>
                    </a:p>
                  </a:txBody>
                  <a:tcPr marL="108000" marR="108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de-DE" dirty="0" smtClean="0"/>
                        <a:t>Titel: Calibri </a:t>
                      </a:r>
                      <a:r>
                        <a:rPr lang="de-DE" dirty="0" err="1" smtClean="0"/>
                        <a:t>Bold</a:t>
                      </a:r>
                      <a:endParaRPr lang="de-DE" dirty="0"/>
                    </a:p>
                    <a:p>
                      <a:r>
                        <a:rPr lang="de-DE" dirty="0" smtClean="0"/>
                        <a:t>Text:</a:t>
                      </a:r>
                      <a:r>
                        <a:rPr lang="de-DE" baseline="0" dirty="0" smtClean="0"/>
                        <a:t> Calibri</a:t>
                      </a:r>
                      <a:endParaRPr lang="de-DE" dirty="0" smtClean="0"/>
                    </a:p>
                  </a:txBody>
                  <a:tcPr marL="108000" marR="108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3591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emf"/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/>
          <p:cNvPicPr preferRelativeResize="0"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912090" y="1229590"/>
            <a:ext cx="7319820" cy="7999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12090" y="2234045"/>
            <a:ext cx="7319820" cy="3892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feld 4"/>
          <p:cNvSpPr txBox="1"/>
          <p:nvPr userDrawn="1"/>
        </p:nvSpPr>
        <p:spPr>
          <a:xfrm rot="10800000" flipV="1">
            <a:off x="8646850" y="6516210"/>
            <a:ext cx="4971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BB7DED1-94DE-4387-B271-C9BD3BCEDBD5}" type="slidenum">
              <a:rPr lang="de-DE" sz="1000" smtClean="0"/>
              <a:pPr algn="r"/>
              <a:t>‹#›</a:t>
            </a:fld>
            <a:endParaRPr lang="de-DE" sz="1000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6935" y="438819"/>
            <a:ext cx="1508379" cy="38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7210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9" r:id="rId4"/>
    <p:sldLayoutId id="2147483654" r:id="rId5"/>
    <p:sldLayoutId id="2147483660" r:id="rId6"/>
    <p:sldLayoutId id="2147483661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2090" y="2339433"/>
            <a:ext cx="7308275" cy="147002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Ελληνικό Μαθητικό Κοινοβούλιο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en-US" dirty="0" smtClean="0"/>
              <a:t>__</a:t>
            </a:r>
            <a:r>
              <a:rPr lang="el-GR" dirty="0" smtClean="0"/>
              <a:t>/</a:t>
            </a:r>
            <a:r>
              <a:rPr lang="en-US" dirty="0" smtClean="0"/>
              <a:t>__</a:t>
            </a:r>
            <a:r>
              <a:rPr lang="el-GR" dirty="0" smtClean="0"/>
              <a:t>/201</a:t>
            </a:r>
            <a:r>
              <a:rPr lang="en-US" dirty="0" smtClean="0"/>
              <a:t>6</a:t>
            </a:r>
            <a:r>
              <a:rPr lang="de-DE" dirty="0" smtClean="0"/>
              <a:t>, 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12089" y="3886200"/>
            <a:ext cx="7308275" cy="12605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l-GR" sz="2000" b="1" dirty="0" smtClean="0"/>
              <a:t>Υλικό προετοιμασίας για την ομάδα εργασίας</a:t>
            </a:r>
            <a:r>
              <a:rPr lang="de-DE" sz="2000" b="1" dirty="0" smtClean="0"/>
              <a:t>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l-GR" sz="2000" b="1" dirty="0" smtClean="0"/>
              <a:t>.................................</a:t>
            </a:r>
            <a:endParaRPr lang="de-DE" sz="2000" b="1" dirty="0"/>
          </a:p>
        </p:txBody>
      </p:sp>
      <p:pic>
        <p:nvPicPr>
          <p:cNvPr id="1030" name="Picture 6" descr="X:\Projekte\Euro-Schülerparlament\PR &amp; Presse\Logo\EUSP_Bildwortmarke-Claim_RGB.wm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7281" y="997451"/>
            <a:ext cx="1911599" cy="116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3" name="12 - Πίνακας"/>
          <p:cNvGraphicFramePr>
            <a:graphicFrameLocks noGrp="1"/>
          </p:cNvGraphicFramePr>
          <p:nvPr/>
        </p:nvGraphicFramePr>
        <p:xfrm>
          <a:off x="1524000" y="3246333"/>
          <a:ext cx="6096000" cy="365333"/>
        </p:xfrm>
        <a:graphic>
          <a:graphicData uri="http://schemas.openxmlformats.org/drawingml/2006/table">
            <a:tbl>
              <a:tblPr/>
              <a:tblGrid>
                <a:gridCol w="2038320"/>
                <a:gridCol w="2028840"/>
                <a:gridCol w="2028840"/>
              </a:tblGrid>
              <a:tr h="364053">
                <a:tc>
                  <a:txBody>
                    <a:bodyPr/>
                    <a:lstStyle/>
                    <a:p>
                      <a:pPr algn="ctr" fontAlgn="t"/>
                      <a:endParaRPr lang="el-GR" sz="1800"/>
                    </a:p>
                  </a:txBody>
                  <a:tcPr marL="142208" marR="142208" marT="45507" marB="4550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l-GR" sz="1800"/>
                    </a:p>
                  </a:txBody>
                  <a:tcPr marL="142208" marR="142208" marT="45507" marB="4550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l-GR" sz="1800" dirty="0"/>
                    </a:p>
                  </a:txBody>
                  <a:tcPr marL="142208" marR="142208" marT="45507" marB="4550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6" name="Picture 2" descr="C:\Users\scienceview\Desktop\All Logo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7045" y="5495591"/>
            <a:ext cx="8409910" cy="10801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76085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Ειδικοί επιστήμονες που ερωτήθηκαν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600"/>
              </a:spcBef>
              <a:spcAft>
                <a:spcPts val="600"/>
              </a:spcAft>
              <a:buSzPct val="100000"/>
            </a:pPr>
            <a:r>
              <a:rPr lang="de-DE" sz="3500" dirty="0" smtClean="0"/>
              <a:t>c</a:t>
            </a:r>
          </a:p>
          <a:p>
            <a:endParaRPr lang="de-DE" dirty="0"/>
          </a:p>
        </p:txBody>
      </p:sp>
      <p:pic>
        <p:nvPicPr>
          <p:cNvPr id="2050" name="Picture 2" descr="X:\Projekte\Euro-Schülerparlament\PR &amp; Presse\Logo\Einzelteile Logo\EUSP_Bildwortmarke_RGB.wm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0800" y="78379"/>
            <a:ext cx="967737" cy="74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3970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Σύνδεσμοι για επιπλέον υλικό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600"/>
              </a:spcBef>
              <a:spcAft>
                <a:spcPts val="600"/>
              </a:spcAft>
              <a:buSzPct val="100000"/>
            </a:pPr>
            <a:r>
              <a:rPr lang="de-DE" sz="3500" dirty="0" smtClean="0"/>
              <a:t>w</a:t>
            </a:r>
          </a:p>
          <a:p>
            <a:endParaRPr lang="de-DE" dirty="0"/>
          </a:p>
        </p:txBody>
      </p:sp>
      <p:pic>
        <p:nvPicPr>
          <p:cNvPr id="2050" name="Picture 2" descr="X:\Projekte\Euro-Schülerparlament\PR &amp; Presse\Logo\Einzelteile Logo\EUSP_Bildwortmarke_RGB.wm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0800" y="78379"/>
            <a:ext cx="967737" cy="74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0695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Στοιχεία επικοινωνίας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600"/>
              </a:spcBef>
              <a:spcAft>
                <a:spcPts val="600"/>
              </a:spcAft>
              <a:buSzPct val="100000"/>
            </a:pPr>
            <a:r>
              <a:rPr lang="de-DE" sz="3500" dirty="0" smtClean="0"/>
              <a:t>A</a:t>
            </a:r>
          </a:p>
          <a:p>
            <a:pPr>
              <a:spcBef>
                <a:spcPts val="1600"/>
              </a:spcBef>
              <a:spcAft>
                <a:spcPts val="600"/>
              </a:spcAft>
              <a:buSzPct val="100000"/>
            </a:pPr>
            <a:endParaRPr lang="de-DE" sz="3500" dirty="0" smtClean="0"/>
          </a:p>
          <a:p>
            <a:endParaRPr lang="de-DE" dirty="0"/>
          </a:p>
        </p:txBody>
      </p:sp>
      <p:pic>
        <p:nvPicPr>
          <p:cNvPr id="2050" name="Picture 2" descr="X:\Projekte\Euro-Schülerparlament\PR &amp; Presse\Logo\Einzelteile Logo\EUSP_Bildwortmarke_RGB.wm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0800" y="78379"/>
            <a:ext cx="967737" cy="74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scienceview\Desktop\All Logo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7045" y="5495591"/>
            <a:ext cx="8409910" cy="10801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5022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Περιεχόμενα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ts val="1600"/>
              </a:spcBef>
              <a:spcAft>
                <a:spcPts val="600"/>
              </a:spcAft>
              <a:buSzPct val="100000"/>
            </a:pPr>
            <a:r>
              <a:rPr lang="el-GR" sz="3500" dirty="0" smtClean="0">
                <a:solidFill>
                  <a:schemeClr val="bg2">
                    <a:lumMod val="25000"/>
                  </a:schemeClr>
                </a:solidFill>
              </a:rPr>
              <a:t>Θέματα, ορισμοί, βασικά στοιχεία</a:t>
            </a:r>
            <a:endParaRPr lang="de-DE" sz="35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42900" lvl="1" indent="-342900">
              <a:spcBef>
                <a:spcPts val="1600"/>
              </a:spcBef>
              <a:spcAft>
                <a:spcPts val="600"/>
              </a:spcAft>
              <a:buSzPct val="100000"/>
              <a:buFont typeface="Arial"/>
              <a:buChar char="•"/>
              <a:defRPr/>
            </a:pPr>
            <a:r>
              <a:rPr lang="el-GR" sz="3500" dirty="0" smtClean="0">
                <a:solidFill>
                  <a:schemeClr val="bg2">
                    <a:lumMod val="25000"/>
                  </a:schemeClr>
                </a:solidFill>
              </a:rPr>
              <a:t>Προετοιμασία του θέματος</a:t>
            </a:r>
            <a:endParaRPr lang="de-DE" sz="35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742950" lvl="2" indent="-342900">
              <a:lnSpc>
                <a:spcPct val="120000"/>
              </a:lnSpc>
              <a:spcBef>
                <a:spcPts val="1200"/>
              </a:spcBef>
              <a:buSzPct val="100000"/>
              <a:defRPr/>
            </a:pPr>
            <a:r>
              <a:rPr lang="el-GR" sz="3000" dirty="0">
                <a:solidFill>
                  <a:schemeClr val="bg2">
                    <a:lumMod val="25000"/>
                  </a:schemeClr>
                </a:solidFill>
              </a:rPr>
              <a:t>Τρέχουσες εξελίξεις</a:t>
            </a:r>
            <a:r>
              <a:rPr lang="de-DE" sz="30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l-GR" sz="3000" dirty="0" smtClean="0">
                <a:solidFill>
                  <a:schemeClr val="bg2">
                    <a:lumMod val="25000"/>
                  </a:schemeClr>
                </a:solidFill>
              </a:rPr>
              <a:t>στατιστικά</a:t>
            </a:r>
            <a:r>
              <a:rPr lang="de-DE" sz="3000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l-GR" sz="3000" dirty="0" smtClean="0">
                <a:solidFill>
                  <a:schemeClr val="bg2">
                    <a:lumMod val="25000"/>
                  </a:schemeClr>
                </a:solidFill>
              </a:rPr>
              <a:t>ισχύουσα νομοθεσία</a:t>
            </a:r>
            <a:endParaRPr lang="de-DE" sz="3000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2" indent="-342900">
              <a:lnSpc>
                <a:spcPct val="120000"/>
              </a:lnSpc>
              <a:spcBef>
                <a:spcPts val="1200"/>
              </a:spcBef>
              <a:buSzPct val="100000"/>
              <a:defRPr/>
            </a:pPr>
            <a:r>
              <a:rPr lang="el-GR" sz="3000" dirty="0">
                <a:solidFill>
                  <a:schemeClr val="bg2">
                    <a:lumMod val="25000"/>
                  </a:schemeClr>
                </a:solidFill>
              </a:rPr>
              <a:t>Διαφορετικές διαστάσεις του </a:t>
            </a:r>
            <a:r>
              <a:rPr lang="el-GR" sz="3000" dirty="0" smtClean="0">
                <a:solidFill>
                  <a:schemeClr val="bg2">
                    <a:lumMod val="25000"/>
                  </a:schemeClr>
                </a:solidFill>
              </a:rPr>
              <a:t>θέματος</a:t>
            </a:r>
            <a:endParaRPr lang="de-DE" sz="31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742950" lvl="2" indent="-342900">
              <a:lnSpc>
                <a:spcPct val="120000"/>
              </a:lnSpc>
              <a:spcBef>
                <a:spcPts val="1200"/>
              </a:spcBef>
              <a:buSzPct val="100000"/>
              <a:defRPr/>
            </a:pPr>
            <a:r>
              <a:rPr lang="el-GR" sz="3100" dirty="0" smtClean="0">
                <a:solidFill>
                  <a:schemeClr val="bg2">
                    <a:lumMod val="25000"/>
                  </a:schemeClr>
                </a:solidFill>
              </a:rPr>
              <a:t>Βασικές διαμάχες/διαφωνίες και βασικοί εμπλεκόμενοι </a:t>
            </a:r>
            <a:endParaRPr lang="de-DE" sz="31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42900" lvl="1" indent="-342900">
              <a:spcBef>
                <a:spcPts val="1600"/>
              </a:spcBef>
              <a:spcAft>
                <a:spcPts val="600"/>
              </a:spcAft>
              <a:buSzPct val="100000"/>
              <a:buFont typeface="Arial"/>
              <a:buChar char="•"/>
              <a:defRPr/>
            </a:pPr>
            <a:r>
              <a:rPr lang="el-GR" sz="3500" dirty="0" smtClean="0">
                <a:solidFill>
                  <a:schemeClr val="bg2">
                    <a:lumMod val="25000"/>
                  </a:schemeClr>
                </a:solidFill>
              </a:rPr>
              <a:t>Ειδικοί επιστήμονες που ερωτήθηκαν</a:t>
            </a:r>
            <a:endParaRPr lang="de-DE" sz="35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42900" lvl="1" indent="-342900">
              <a:spcBef>
                <a:spcPts val="1600"/>
              </a:spcBef>
              <a:buSzPct val="100000"/>
              <a:buFont typeface="Arial"/>
              <a:buChar char="•"/>
              <a:defRPr/>
            </a:pPr>
            <a:r>
              <a:rPr lang="el-GR" sz="3500" dirty="0" smtClean="0">
                <a:solidFill>
                  <a:schemeClr val="bg2">
                    <a:lumMod val="25000"/>
                  </a:schemeClr>
                </a:solidFill>
              </a:rPr>
              <a:t>Σύνδεσμοι για επιπλέον υλικό</a:t>
            </a:r>
            <a:r>
              <a:rPr lang="de-DE" sz="35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endParaRPr lang="de-DE" dirty="0"/>
          </a:p>
        </p:txBody>
      </p:sp>
      <p:pic>
        <p:nvPicPr>
          <p:cNvPr id="2050" name="Picture 2" descr="X:\Projekte\Euro-Schülerparlament\PR &amp; Presse\Logo\Einzelteile Logo\EUSP_Bildwortmarke_RGB.wm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0800" y="78379"/>
            <a:ext cx="967737" cy="74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4080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Θέμα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600"/>
              </a:spcBef>
              <a:spcAft>
                <a:spcPts val="600"/>
              </a:spcAft>
              <a:buSzPct val="100000"/>
            </a:pPr>
            <a:r>
              <a:rPr lang="de-DE" sz="3500" dirty="0" smtClean="0"/>
              <a:t>D</a:t>
            </a:r>
            <a:endParaRPr lang="de-DE" dirty="0"/>
          </a:p>
        </p:txBody>
      </p:sp>
      <p:pic>
        <p:nvPicPr>
          <p:cNvPr id="2050" name="Picture 2" descr="X:\Projekte\Euro-Schülerparlament\PR &amp; Presse\Logo\Einzelteile Logo\EUSP_Bildwortmarke_RGB.wm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0800" y="78379"/>
            <a:ext cx="967737" cy="74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5109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600"/>
              </a:spcBef>
              <a:spcAft>
                <a:spcPts val="600"/>
              </a:spcAft>
              <a:buSzPct val="100000"/>
            </a:pPr>
            <a:r>
              <a:rPr lang="de-DE" sz="3500" dirty="0" smtClean="0"/>
              <a:t>E</a:t>
            </a:r>
          </a:p>
          <a:p>
            <a:endParaRPr lang="de-DE" dirty="0"/>
          </a:p>
        </p:txBody>
      </p:sp>
      <p:pic>
        <p:nvPicPr>
          <p:cNvPr id="2050" name="Picture 2" descr="X:\Projekte\Euro-Schülerparlament\PR &amp; Presse\Logo\Einzelteile Logo\EUSP_Bildwortmarke_RGB.wm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0800" y="78379"/>
            <a:ext cx="967737" cy="74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1064490" y="1381990"/>
            <a:ext cx="7308276" cy="7999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el-GR" sz="4000" b="1" dirty="0" smtClean="0">
                <a:latin typeface="+mj-lt"/>
                <a:ea typeface="+mj-ea"/>
                <a:cs typeface="+mj-cs"/>
              </a:rPr>
              <a:t>Προετοιμασία του θέματος</a:t>
            </a:r>
            <a:endParaRPr kumimoji="0" lang="de-DE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60943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Τρέχουσες εξελίξεις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600"/>
              </a:spcBef>
              <a:spcAft>
                <a:spcPts val="600"/>
              </a:spcAft>
              <a:buSzPct val="100000"/>
            </a:pPr>
            <a:r>
              <a:rPr lang="de-DE" sz="3500" dirty="0" smtClean="0"/>
              <a:t>R</a:t>
            </a:r>
          </a:p>
          <a:p>
            <a:endParaRPr lang="de-DE" dirty="0"/>
          </a:p>
        </p:txBody>
      </p:sp>
      <p:pic>
        <p:nvPicPr>
          <p:cNvPr id="2050" name="Picture 2" descr="X:\Projekte\Euro-Schülerparlament\PR &amp; Presse\Logo\Einzelteile Logo\EUSP_Bildwortmarke_RGB.wm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0800" y="78379"/>
            <a:ext cx="967737" cy="74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7540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Στατιστικά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600"/>
              </a:spcBef>
              <a:spcAft>
                <a:spcPts val="600"/>
              </a:spcAft>
              <a:buSzPct val="100000"/>
            </a:pPr>
            <a:r>
              <a:rPr lang="de-DE" sz="3500" dirty="0" smtClean="0"/>
              <a:t>S</a:t>
            </a:r>
          </a:p>
          <a:p>
            <a:endParaRPr lang="de-DE" dirty="0"/>
          </a:p>
        </p:txBody>
      </p:sp>
      <p:pic>
        <p:nvPicPr>
          <p:cNvPr id="2050" name="Picture 2" descr="X:\Projekte\Euro-Schülerparlament\PR &amp; Presse\Logo\Einzelteile Logo\EUSP_Bildwortmarke_RGB.wm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0800" y="78379"/>
            <a:ext cx="967737" cy="74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9731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Ισχύουσα Νομοθεσία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600"/>
              </a:spcBef>
              <a:spcAft>
                <a:spcPts val="600"/>
              </a:spcAft>
              <a:buSzPct val="100000"/>
            </a:pPr>
            <a:r>
              <a:rPr lang="de-DE" sz="3500" dirty="0" smtClean="0"/>
              <a:t>F</a:t>
            </a:r>
          </a:p>
          <a:p>
            <a:endParaRPr lang="de-DE" dirty="0"/>
          </a:p>
        </p:txBody>
      </p:sp>
      <p:pic>
        <p:nvPicPr>
          <p:cNvPr id="2050" name="Picture 2" descr="X:\Projekte\Euro-Schülerparlament\PR &amp; Presse\Logo\Einzelteile Logo\EUSP_Bildwortmarke_RGB.wm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0800" y="78379"/>
            <a:ext cx="967737" cy="74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2881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Διαφορετικές διαστάσεις του θέματος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g</a:t>
            </a:r>
            <a:endParaRPr lang="de-DE" dirty="0"/>
          </a:p>
        </p:txBody>
      </p:sp>
      <p:pic>
        <p:nvPicPr>
          <p:cNvPr id="2050" name="Picture 2" descr="X:\Projekte\Euro-Schülerparlament\PR &amp; Presse\Logo\Einzelteile Logo\EUSP_Bildwortmarke_RGB.wm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0800" y="78379"/>
            <a:ext cx="967737" cy="74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6734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Βασικές διαμάχες/διαφωνίες και εμπλεκόμενοι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600"/>
              </a:spcBef>
              <a:spcAft>
                <a:spcPts val="600"/>
              </a:spcAft>
              <a:buSzPct val="100000"/>
            </a:pPr>
            <a:r>
              <a:rPr lang="de-DE" sz="3500" dirty="0" smtClean="0"/>
              <a:t>v</a:t>
            </a:r>
          </a:p>
          <a:p>
            <a:endParaRPr lang="de-DE" dirty="0"/>
          </a:p>
        </p:txBody>
      </p:sp>
      <p:pic>
        <p:nvPicPr>
          <p:cNvPr id="2050" name="Picture 2" descr="X:\Projekte\Euro-Schülerparlament\PR &amp; Presse\Logo\Einzelteile Logo\EUSP_Bildwortmarke_RGB.wm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0800" y="78379"/>
            <a:ext cx="967737" cy="74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7796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WiD_Präsentation">
  <a:themeElements>
    <a:clrScheme name="Benutzerdefiniert 2">
      <a:dk1>
        <a:srgbClr val="FFFFFF"/>
      </a:dk1>
      <a:lt1>
        <a:srgbClr val="00646C"/>
      </a:lt1>
      <a:dk2>
        <a:srgbClr val="C4E4E3"/>
      </a:dk2>
      <a:lt2>
        <a:srgbClr val="A3ACB2"/>
      </a:lt2>
      <a:accent1>
        <a:srgbClr val="E53138"/>
      </a:accent1>
      <a:accent2>
        <a:srgbClr val="E95E27"/>
      </a:accent2>
      <a:accent3>
        <a:srgbClr val="7F7300"/>
      </a:accent3>
      <a:accent4>
        <a:srgbClr val="B0AA00"/>
      </a:accent4>
      <a:accent5>
        <a:srgbClr val="F49F22"/>
      </a:accent5>
      <a:accent6>
        <a:srgbClr val="FFEB00"/>
      </a:accent6>
      <a:hlink>
        <a:srgbClr val="42918E"/>
      </a:hlink>
      <a:folHlink>
        <a:srgbClr val="B70D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163</Words>
  <Application>Microsoft Macintosh PowerPoint</Application>
  <PresentationFormat>On-screen Show (4:3)</PresentationFormat>
  <Paragraphs>54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WiD_Präsentation</vt:lpstr>
      <vt:lpstr>Ελληνικό Μαθητικό Κοινοβούλιο __/__/2016,  </vt:lpstr>
      <vt:lpstr>Περιεχόμενα</vt:lpstr>
      <vt:lpstr>Θέμα</vt:lpstr>
      <vt:lpstr>PowerPoint Presentation</vt:lpstr>
      <vt:lpstr>Τρέχουσες εξελίξεις</vt:lpstr>
      <vt:lpstr>Στατιστικά</vt:lpstr>
      <vt:lpstr>Ισχύουσα Νομοθεσία</vt:lpstr>
      <vt:lpstr>Διαφορετικές διαστάσεις του θέματος</vt:lpstr>
      <vt:lpstr>Βασικές διαμάχες/διαφωνίες και εμπλεκόμενοι</vt:lpstr>
      <vt:lpstr>Ειδικοί επιστήμονες που ερωτήθηκαν</vt:lpstr>
      <vt:lpstr>Σύνδεσμοι για επιπλέον υλικό</vt:lpstr>
      <vt:lpstr>Στοιχεία επικοινωνίας</vt:lpstr>
    </vt:vector>
  </TitlesOfParts>
  <Company>Wissenschaft im Dialog gGmbH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Wissenschaft im Dialog</dc:title>
  <dc:creator>Kristin Keller</dc:creator>
  <cp:lastModifiedBy>Science View</cp:lastModifiedBy>
  <cp:revision>111</cp:revision>
  <dcterms:created xsi:type="dcterms:W3CDTF">2013-05-15T14:58:21Z</dcterms:created>
  <dcterms:modified xsi:type="dcterms:W3CDTF">2015-11-20T09:30:04Z</dcterms:modified>
</cp:coreProperties>
</file>