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1896" y="-10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2785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78184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28558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5268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10622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37024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1638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95541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4556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6703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6177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46708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42460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2545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53756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7251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08851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C7AB964-DBA0-4F3A-A152-38B8506B0F1C}" type="datetimeFigureOut">
              <a:rPr lang="hr-HR" smtClean="0"/>
              <a:t>26.3.2015.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E184CC6-E2EC-4450-A007-F65B1CDCEDD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3490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12.xml"/><Relationship Id="rId7" Type="http://schemas.openxmlformats.org/officeDocument/2006/relationships/slide" Target="slide10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7.xml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23900"/>
            <a:ext cx="12192000" cy="1295400"/>
          </a:xfrm>
        </p:spPr>
        <p:txBody>
          <a:bodyPr>
            <a:noAutofit/>
          </a:bodyPr>
          <a:lstStyle/>
          <a:p>
            <a:r>
              <a:rPr lang="hr-HR" sz="6000" dirty="0" smtClean="0">
                <a:latin typeface="Arial Rounded MT Bold" panose="020F0704030504030204" pitchFamily="34" charset="0"/>
              </a:rPr>
              <a:t>ERATOSTENOV EKSPERIMENT</a:t>
            </a:r>
            <a:endParaRPr lang="hr-HR" sz="6000" dirty="0">
              <a:latin typeface="Arial Rounded MT Bold" panose="020F0704030504030204" pitchFamily="34" charset="0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711200" y="4508500"/>
            <a:ext cx="11010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 smtClean="0"/>
              <a:t>Zajednički istraživački rad učenika i profesora Srednje škole Hrvatski kralj Zvonimir – Krk u sklopu ISE međunarodnog projekta i natječaja</a:t>
            </a:r>
          </a:p>
          <a:p>
            <a:r>
              <a:rPr lang="hr-HR" dirty="0" smtClean="0">
                <a:solidFill>
                  <a:srgbClr val="FF0000"/>
                </a:solidFill>
              </a:rPr>
              <a:t>Sudjelovali učenici: </a:t>
            </a:r>
            <a:r>
              <a:rPr lang="hr-HR" dirty="0" err="1" smtClean="0">
                <a:solidFill>
                  <a:srgbClr val="FF0000"/>
                </a:solidFill>
              </a:rPr>
              <a:t>Nešić</a:t>
            </a:r>
            <a:r>
              <a:rPr lang="hr-HR" dirty="0" smtClean="0">
                <a:solidFill>
                  <a:srgbClr val="FF0000"/>
                </a:solidFill>
              </a:rPr>
              <a:t> Denis, Ljutić Sandro, Grdinić Domagoj, Luka Bošnjak, Petrov Franko, </a:t>
            </a:r>
            <a:r>
              <a:rPr lang="hr-HR" dirty="0" err="1" smtClean="0">
                <a:solidFill>
                  <a:srgbClr val="FF0000"/>
                </a:solidFill>
              </a:rPr>
              <a:t>Karabaić</a:t>
            </a:r>
            <a:r>
              <a:rPr lang="hr-HR" dirty="0" smtClean="0">
                <a:solidFill>
                  <a:srgbClr val="FF0000"/>
                </a:solidFill>
              </a:rPr>
              <a:t> Laura, </a:t>
            </a:r>
            <a:r>
              <a:rPr lang="hr-HR" dirty="0" err="1" smtClean="0">
                <a:solidFill>
                  <a:srgbClr val="FF0000"/>
                </a:solidFill>
              </a:rPr>
              <a:t>Bjelobradić</a:t>
            </a:r>
            <a:r>
              <a:rPr lang="hr-HR" dirty="0" smtClean="0">
                <a:solidFill>
                  <a:srgbClr val="FF0000"/>
                </a:solidFill>
              </a:rPr>
              <a:t> Sanja, </a:t>
            </a:r>
            <a:r>
              <a:rPr lang="hr-HR" dirty="0" err="1" smtClean="0">
                <a:solidFill>
                  <a:srgbClr val="FF0000"/>
                </a:solidFill>
              </a:rPr>
              <a:t>Pavačić</a:t>
            </a:r>
            <a:r>
              <a:rPr lang="hr-HR" dirty="0" smtClean="0">
                <a:solidFill>
                  <a:srgbClr val="FF0000"/>
                </a:solidFill>
              </a:rPr>
              <a:t> Luka, </a:t>
            </a:r>
            <a:r>
              <a:rPr lang="hr-HR" dirty="0" err="1" smtClean="0">
                <a:solidFill>
                  <a:srgbClr val="FF0000"/>
                </a:solidFill>
              </a:rPr>
              <a:t>Manzoni</a:t>
            </a:r>
            <a:r>
              <a:rPr lang="hr-HR" dirty="0" smtClean="0">
                <a:solidFill>
                  <a:srgbClr val="FF0000"/>
                </a:solidFill>
              </a:rPr>
              <a:t> Kristina, Mihalić </a:t>
            </a:r>
            <a:r>
              <a:rPr lang="hr-HR" dirty="0" err="1" smtClean="0">
                <a:solidFill>
                  <a:srgbClr val="FF0000"/>
                </a:solidFill>
              </a:rPr>
              <a:t>Dajana</a:t>
            </a:r>
            <a:endParaRPr lang="hr-HR" dirty="0">
              <a:solidFill>
                <a:srgbClr val="FF0000"/>
              </a:solidFill>
            </a:endParaRPr>
          </a:p>
          <a:p>
            <a:r>
              <a:rPr lang="hr-HR" dirty="0" smtClean="0"/>
              <a:t>Sudjelovali nastavnici: Matešić Diana, </a:t>
            </a:r>
            <a:r>
              <a:rPr lang="hr-HR" dirty="0" err="1" smtClean="0"/>
              <a:t>Vrankić</a:t>
            </a:r>
            <a:r>
              <a:rPr lang="hr-HR" dirty="0" smtClean="0"/>
              <a:t> Mato, Komadina-</a:t>
            </a:r>
            <a:r>
              <a:rPr lang="hr-HR" dirty="0" err="1" smtClean="0"/>
              <a:t>Mergl</a:t>
            </a:r>
            <a:r>
              <a:rPr lang="hr-HR" dirty="0" smtClean="0"/>
              <a:t> Mirjana, Ivana Mateša, Hrvoje </a:t>
            </a:r>
            <a:r>
              <a:rPr lang="hr-HR" dirty="0" err="1" smtClean="0"/>
              <a:t>Karabaić</a:t>
            </a:r>
            <a:endParaRPr lang="hr-HR" dirty="0" smtClean="0"/>
          </a:p>
          <a:p>
            <a:r>
              <a:rPr lang="hr-HR" dirty="0" smtClean="0">
                <a:solidFill>
                  <a:srgbClr val="7030A0"/>
                </a:solidFill>
              </a:rPr>
              <a:t>Pomoć oko fotografiranja i izrade pomagala: </a:t>
            </a:r>
            <a:r>
              <a:rPr lang="hr-HR" dirty="0" err="1" smtClean="0">
                <a:solidFill>
                  <a:srgbClr val="7030A0"/>
                </a:solidFill>
              </a:rPr>
              <a:t>Bajčić</a:t>
            </a:r>
            <a:r>
              <a:rPr lang="hr-HR" dirty="0" smtClean="0">
                <a:solidFill>
                  <a:srgbClr val="7030A0"/>
                </a:solidFill>
              </a:rPr>
              <a:t> Marina, Miroslav Baković i učenik </a:t>
            </a:r>
            <a:r>
              <a:rPr lang="hr-HR" dirty="0" err="1" smtClean="0">
                <a:solidFill>
                  <a:srgbClr val="7030A0"/>
                </a:solidFill>
              </a:rPr>
              <a:t>Brusić</a:t>
            </a:r>
            <a:r>
              <a:rPr lang="hr-HR" dirty="0" smtClean="0">
                <a:solidFill>
                  <a:srgbClr val="7030A0"/>
                </a:solidFill>
              </a:rPr>
              <a:t> Antonio</a:t>
            </a:r>
            <a:endParaRPr lang="hr-HR" dirty="0">
              <a:solidFill>
                <a:srgbClr val="7030A0"/>
              </a:solidFill>
            </a:endParaRPr>
          </a:p>
        </p:txBody>
      </p:sp>
      <p:pic>
        <p:nvPicPr>
          <p:cNvPr id="5122" name="Picture 2" descr="http://2.bp.blogspot.com/-HVXmbdmsIJc/UkkofLgxxuI/AAAAAAAANbQ/50c8HRscQtg/s200/Hipar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239962"/>
            <a:ext cx="152400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geografija.hr/storage/geografija/upload/galerija/images/external/Eratosten%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4" y="2173560"/>
            <a:ext cx="4302125" cy="201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97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67" y="622300"/>
            <a:ext cx="8437034" cy="5647932"/>
          </a:xfrm>
          <a:prstGeom prst="rect">
            <a:avLst/>
          </a:prstGeom>
        </p:spPr>
      </p:pic>
      <p:sp>
        <p:nvSpPr>
          <p:cNvPr id="3" name="Strelica ulijevo 2">
            <a:hlinkClick r:id="rId3" action="ppaction://hlinksldjump"/>
          </p:cNvPr>
          <p:cNvSpPr/>
          <p:nvPr/>
        </p:nvSpPr>
        <p:spPr>
          <a:xfrm>
            <a:off x="596900" y="6179066"/>
            <a:ext cx="698500" cy="37413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383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61" y="546100"/>
            <a:ext cx="8756640" cy="5703975"/>
          </a:xfrm>
          <a:prstGeom prst="rect">
            <a:avLst/>
          </a:prstGeom>
        </p:spPr>
      </p:pic>
      <p:sp>
        <p:nvSpPr>
          <p:cNvPr id="3" name="Strelica ulijevo 2">
            <a:hlinkClick r:id="rId3" action="ppaction://hlinksldjump"/>
          </p:cNvPr>
          <p:cNvSpPr/>
          <p:nvPr/>
        </p:nvSpPr>
        <p:spPr>
          <a:xfrm>
            <a:off x="469900" y="6242566"/>
            <a:ext cx="698500" cy="37413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798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546100"/>
            <a:ext cx="9525000" cy="580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trelica ulijevo 4">
            <a:hlinkClick r:id="rId3" action="ppaction://hlinksldjump"/>
          </p:cNvPr>
          <p:cNvSpPr/>
          <p:nvPr/>
        </p:nvSpPr>
        <p:spPr>
          <a:xfrm>
            <a:off x="279400" y="6293366"/>
            <a:ext cx="698500" cy="37413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931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OPĆENITO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b="1" cap="none" dirty="0" err="1" smtClean="0"/>
              <a:t>Eratosten</a:t>
            </a:r>
            <a:r>
              <a:rPr lang="hr-HR" cap="none" dirty="0" smtClean="0"/>
              <a:t> iz </a:t>
            </a:r>
            <a:r>
              <a:rPr lang="hr-HR" cap="none" dirty="0" err="1"/>
              <a:t>K</a:t>
            </a:r>
            <a:r>
              <a:rPr lang="hr-HR" cap="none" dirty="0" err="1" smtClean="0"/>
              <a:t>irene</a:t>
            </a:r>
            <a:r>
              <a:rPr lang="hr-HR" cap="none" dirty="0" smtClean="0"/>
              <a:t>, grčki učenjak iz helenističkoga razdoblja, smatra se „ocem geografije” premda je autor i mnogih radova iz astronomije, matematike, filozofije, književnosti i etike.</a:t>
            </a:r>
          </a:p>
          <a:p>
            <a:pPr marL="0" indent="0">
              <a:buNone/>
            </a:pPr>
            <a:r>
              <a:rPr lang="hr-HR" b="1" cap="none" dirty="0" smtClean="0"/>
              <a:t>Sunce, štap i sjena – </a:t>
            </a:r>
            <a:r>
              <a:rPr lang="hr-HR" b="1" cap="none" dirty="0" err="1" smtClean="0"/>
              <a:t>Eratostenov</a:t>
            </a:r>
            <a:r>
              <a:rPr lang="hr-HR" b="1" cap="none" dirty="0" smtClean="0"/>
              <a:t> eksperiment</a:t>
            </a:r>
            <a:endParaRPr lang="hr-HR" cap="none" dirty="0" smtClean="0"/>
          </a:p>
          <a:p>
            <a:pPr algn="just"/>
            <a:r>
              <a:rPr lang="hr-HR" cap="none" dirty="0" smtClean="0"/>
              <a:t>Najviše se proslavio mjerenjem opsega </a:t>
            </a:r>
            <a:r>
              <a:rPr lang="hr-HR" cap="none" dirty="0" smtClean="0"/>
              <a:t>Zemlje </a:t>
            </a:r>
            <a:r>
              <a:rPr lang="hr-HR" cap="none" dirty="0" smtClean="0"/>
              <a:t>rabeći trigonometriju i </a:t>
            </a:r>
            <a:r>
              <a:rPr lang="hr-HR" cap="none" dirty="0" err="1" smtClean="0"/>
              <a:t>poznavajući</a:t>
            </a:r>
            <a:r>
              <a:rPr lang="hr-HR" cap="none" dirty="0" smtClean="0"/>
              <a:t> kut </a:t>
            </a:r>
            <a:r>
              <a:rPr lang="hr-HR" cap="none" dirty="0" smtClean="0"/>
              <a:t>pod kojim s</a:t>
            </a:r>
            <a:r>
              <a:rPr lang="hr-HR" cap="none" dirty="0" smtClean="0"/>
              <a:t>unčeva svjetlost u </a:t>
            </a:r>
            <a:r>
              <a:rPr lang="hr-HR" cap="none" dirty="0" smtClean="0"/>
              <a:t>podne </a:t>
            </a:r>
            <a:r>
              <a:rPr lang="hr-HR" cap="none" dirty="0" smtClean="0"/>
              <a:t>upada u </a:t>
            </a:r>
            <a:r>
              <a:rPr lang="hr-HR" cap="none" dirty="0"/>
              <a:t>A</a:t>
            </a:r>
            <a:r>
              <a:rPr lang="hr-HR" cap="none" dirty="0" smtClean="0"/>
              <a:t>leksandriji i </a:t>
            </a:r>
            <a:r>
              <a:rPr lang="hr-HR" cap="none" dirty="0" err="1"/>
              <a:t>S</a:t>
            </a:r>
            <a:r>
              <a:rPr lang="hr-HR" cap="none" dirty="0" err="1" smtClean="0"/>
              <a:t>ijeni</a:t>
            </a:r>
            <a:r>
              <a:rPr lang="hr-HR" cap="none" dirty="0" smtClean="0"/>
              <a:t> (</a:t>
            </a:r>
            <a:r>
              <a:rPr lang="hr-HR" cap="none" dirty="0" err="1" smtClean="0"/>
              <a:t>starogrč</a:t>
            </a:r>
            <a:r>
              <a:rPr lang="hr-HR" cap="none" dirty="0" smtClean="0"/>
              <a:t>. </a:t>
            </a:r>
            <a:r>
              <a:rPr lang="hr-HR" i="1" cap="none" dirty="0" err="1" smtClean="0"/>
              <a:t>Syene</a:t>
            </a:r>
            <a:r>
              <a:rPr lang="hr-HR" cap="none" dirty="0" smtClean="0"/>
              <a:t>, današnji </a:t>
            </a:r>
            <a:r>
              <a:rPr lang="hr-HR" cap="none" dirty="0" err="1" smtClean="0"/>
              <a:t>Asuan</a:t>
            </a:r>
            <a:r>
              <a:rPr lang="hr-HR" cap="none" dirty="0" smtClean="0"/>
              <a:t> u </a:t>
            </a:r>
            <a:r>
              <a:rPr lang="hr-HR" cap="none" dirty="0"/>
              <a:t>E</a:t>
            </a:r>
            <a:r>
              <a:rPr lang="hr-HR" cap="none" dirty="0" smtClean="0"/>
              <a:t>giptu). Zanimljivo je da je mjerenje izveo na krajnje jednostavan način – s pomoću drvenog štapa „</a:t>
            </a:r>
            <a:r>
              <a:rPr lang="hr-HR" cap="none" dirty="0" err="1" smtClean="0"/>
              <a:t>sjenomjera</a:t>
            </a:r>
            <a:r>
              <a:rPr lang="hr-HR" cap="none" dirty="0" smtClean="0"/>
              <a:t>” (grč. </a:t>
            </a:r>
            <a:r>
              <a:rPr lang="hr-HR" i="1" cap="none" dirty="0" err="1" smtClean="0"/>
              <a:t>Gnomon</a:t>
            </a:r>
            <a:r>
              <a:rPr lang="hr-HR" cap="none" dirty="0" smtClean="0"/>
              <a:t>), okomito zabodena u zemlju. Kada je u podne </a:t>
            </a:r>
            <a:r>
              <a:rPr lang="hr-HR" cap="none" dirty="0" smtClean="0"/>
              <a:t>Sunce </a:t>
            </a:r>
            <a:r>
              <a:rPr lang="hr-HR" cap="none" dirty="0" smtClean="0"/>
              <a:t>bilo na najvišoj točki na nebu, izmjerio je kut sjene koju je štap bacao u Aleksandriji i ustanovio da iznosi 7,2 stupnja što čini pedeseti dio punoga kruga (360 stupnjeva). Pomnoživši udaljenost od </a:t>
            </a:r>
            <a:r>
              <a:rPr lang="hr-HR" cap="none" dirty="0" err="1" smtClean="0"/>
              <a:t>Sijene</a:t>
            </a:r>
            <a:r>
              <a:rPr lang="hr-HR" cap="none" dirty="0" smtClean="0"/>
              <a:t> do Aleksandrije (5 tisuća stadija) s 50, izračunao je da Zemljin opseg iznosi 250 tisuća </a:t>
            </a:r>
            <a:r>
              <a:rPr lang="hr-HR" cap="none" dirty="0" smtClean="0"/>
              <a:t>stadija ( 1 stadij je približno 150 metara ) </a:t>
            </a:r>
            <a:r>
              <a:rPr lang="hr-HR" cap="none" dirty="0" smtClean="0"/>
              <a:t>što je </a:t>
            </a:r>
            <a:r>
              <a:rPr lang="hr-HR" cap="none" dirty="0" smtClean="0"/>
              <a:t>za drugo stoljeće p. K. bio odličan rezultat ( polumjer Zemlje oko 6000 km; točna vrijednost je 6378 km ).</a:t>
            </a:r>
            <a:endParaRPr lang="hr-HR" cap="none" dirty="0" smtClean="0"/>
          </a:p>
          <a:p>
            <a:endParaRPr lang="hr-HR" cap="none" dirty="0"/>
          </a:p>
        </p:txBody>
      </p:sp>
    </p:spTree>
    <p:extLst>
      <p:ext uri="{BB962C8B-B14F-4D97-AF65-F5344CB8AC3E}">
        <p14:creationId xmlns:p14="http://schemas.microsoft.com/office/powerpoint/2010/main" val="113268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Naše istraživanje i rezultati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smtClean="0"/>
              <a:t>Zadatak istraživanja </a:t>
            </a:r>
          </a:p>
          <a:p>
            <a:pPr marL="0" indent="0">
              <a:buNone/>
            </a:pPr>
            <a:r>
              <a:rPr lang="hr-HR" cap="none" dirty="0" smtClean="0"/>
              <a:t>Naš zadatak istraživanja sastojao se od sljedećih postupaka 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cap="none" dirty="0"/>
              <a:t>o</a:t>
            </a:r>
            <a:r>
              <a:rPr lang="hr-HR" cap="none" dirty="0" smtClean="0"/>
              <a:t>dređivanje geografskog položaja naše škole i škole partnera    </a:t>
            </a:r>
            <a:r>
              <a:rPr lang="hr-HR" cap="none" dirty="0" smtClean="0">
                <a:solidFill>
                  <a:srgbClr val="FF0000"/>
                </a:solidFill>
                <a:hlinkClick r:id="rId2" action="ppaction://hlinksldjump"/>
              </a:rPr>
              <a:t>SLIKA </a:t>
            </a:r>
            <a:r>
              <a:rPr lang="hr-HR" cap="none" dirty="0" smtClean="0">
                <a:solidFill>
                  <a:srgbClr val="FF0000"/>
                </a:solidFill>
                <a:hlinkClick r:id="rId2" action="ppaction://hlinksldjump"/>
              </a:rPr>
              <a:t>1</a:t>
            </a:r>
            <a:r>
              <a:rPr lang="hr-HR" cap="none" dirty="0" smtClean="0"/>
              <a:t> , </a:t>
            </a:r>
            <a:r>
              <a:rPr lang="hr-HR" cap="none" dirty="0" smtClean="0">
                <a:hlinkClick r:id="rId3" action="ppaction://hlinksldjump"/>
              </a:rPr>
              <a:t>SLIKA 2</a:t>
            </a:r>
            <a:endParaRPr lang="hr-HR" cap="none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hr-HR" cap="none" dirty="0"/>
              <a:t>o</a:t>
            </a:r>
            <a:r>
              <a:rPr lang="hr-HR" cap="none" dirty="0" smtClean="0"/>
              <a:t>dređivanje međusobne udaljenosti naše škole i škole partnera    </a:t>
            </a:r>
            <a:r>
              <a:rPr lang="hr-HR" cap="none" dirty="0" smtClean="0">
                <a:hlinkClick r:id="rId4" action="ppaction://hlinksldjump"/>
              </a:rPr>
              <a:t>SLIKA 3</a:t>
            </a:r>
            <a:endParaRPr lang="hr-HR" cap="none" dirty="0"/>
          </a:p>
          <a:p>
            <a:pPr>
              <a:buFont typeface="Courier New" panose="02070309020205020404" pitchFamily="49" charset="0"/>
              <a:buChar char="o"/>
            </a:pPr>
            <a:r>
              <a:rPr lang="hr-HR" cap="none" dirty="0" smtClean="0"/>
              <a:t>određivanje </a:t>
            </a:r>
            <a:r>
              <a:rPr lang="hr-HR" cap="none" dirty="0" smtClean="0"/>
              <a:t>solarnog podneva 19. ožujka 2015.   </a:t>
            </a:r>
            <a:r>
              <a:rPr lang="hr-HR" cap="none" dirty="0" smtClean="0">
                <a:hlinkClick r:id="rId5" action="ppaction://hlinksldjump"/>
              </a:rPr>
              <a:t>SLIKA 4</a:t>
            </a:r>
            <a:endParaRPr lang="hr-HR" cap="none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hr-HR" cap="none" dirty="0"/>
              <a:t>o</a:t>
            </a:r>
            <a:r>
              <a:rPr lang="hr-HR" cap="none" dirty="0" smtClean="0"/>
              <a:t>dređivanje udaljenosti naše škole od ekvatora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cap="none" dirty="0"/>
              <a:t>m</a:t>
            </a:r>
            <a:r>
              <a:rPr lang="hr-HR" cap="none" dirty="0" smtClean="0"/>
              <a:t>jerenje duljine sjene štapa te kuta upada sunčevih zraka pomoću sljedećih pomagala : </a:t>
            </a:r>
            <a:r>
              <a:rPr lang="hr-HR" cap="none" dirty="0" err="1" smtClean="0"/>
              <a:t>kutnika</a:t>
            </a:r>
            <a:r>
              <a:rPr lang="hr-HR" cap="none" dirty="0" smtClean="0"/>
              <a:t>, libela, viska, metra i dr.   </a:t>
            </a:r>
            <a:r>
              <a:rPr lang="hr-HR" cap="none" dirty="0" smtClean="0">
                <a:hlinkClick r:id="rId6" action="ppaction://hlinksldjump"/>
              </a:rPr>
              <a:t>SLIKA 4</a:t>
            </a:r>
            <a:r>
              <a:rPr lang="hr-HR" cap="none" dirty="0" smtClean="0"/>
              <a:t>   </a:t>
            </a:r>
            <a:r>
              <a:rPr lang="hr-HR" cap="none" dirty="0" smtClean="0">
                <a:hlinkClick r:id="rId7" action="ppaction://hlinksldjump"/>
              </a:rPr>
              <a:t>SLIKA 5</a:t>
            </a:r>
            <a:r>
              <a:rPr lang="hr-HR" cap="none" dirty="0" smtClean="0"/>
              <a:t>   </a:t>
            </a:r>
            <a:r>
              <a:rPr lang="hr-HR" cap="none" dirty="0" smtClean="0">
                <a:hlinkClick r:id="rId8" action="ppaction://hlinksldjump"/>
              </a:rPr>
              <a:t>SLIKA 6 </a:t>
            </a:r>
            <a:endParaRPr lang="hr-HR" cap="none" dirty="0" smtClean="0"/>
          </a:p>
          <a:p>
            <a:pPr>
              <a:buFont typeface="Courier New" panose="02070309020205020404" pitchFamily="49" charset="0"/>
              <a:buChar char="o"/>
            </a:pPr>
            <a:endParaRPr lang="hr-HR" cap="none" dirty="0" smtClean="0"/>
          </a:p>
          <a:p>
            <a:endParaRPr lang="hr-HR" cap="none" dirty="0"/>
          </a:p>
        </p:txBody>
      </p:sp>
    </p:spTree>
    <p:extLst>
      <p:ext uri="{BB962C8B-B14F-4D97-AF65-F5344CB8AC3E}">
        <p14:creationId xmlns:p14="http://schemas.microsoft.com/office/powerpoint/2010/main" val="90350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0"/>
            <a:ext cx="10364451" cy="732488"/>
          </a:xfrm>
        </p:spPr>
        <p:txBody>
          <a:bodyPr/>
          <a:lstStyle/>
          <a:p>
            <a:r>
              <a:rPr lang="hr-HR" dirty="0" smtClean="0"/>
              <a:t>Prikaz izračuna </a:t>
            </a:r>
            <a:endParaRPr lang="hr-HR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/>
          <a:srcRect l="20402" t="7050" r="23492" b="34102"/>
          <a:stretch/>
        </p:blipFill>
        <p:spPr>
          <a:xfrm>
            <a:off x="1231899" y="986488"/>
            <a:ext cx="10096665" cy="5573578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231899" y="5659735"/>
            <a:ext cx="100463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dirty="0" smtClean="0"/>
              <a:t>Slika je nerealno uvećana ( udaljenosti između </a:t>
            </a:r>
            <a:r>
              <a:rPr lang="hr-HR" dirty="0" smtClean="0"/>
              <a:t>Krka </a:t>
            </a:r>
            <a:r>
              <a:rPr lang="hr-HR" dirty="0" smtClean="0"/>
              <a:t>i </a:t>
            </a:r>
            <a:r>
              <a:rPr lang="hr-HR" dirty="0" smtClean="0"/>
              <a:t>Bola </a:t>
            </a:r>
            <a:r>
              <a:rPr lang="hr-HR" dirty="0" smtClean="0"/>
              <a:t>u odnosu na udaljenost od ekvatora ) kako bi se bolje vidjeli odnosi između kutova.</a:t>
            </a:r>
            <a:endParaRPr lang="hr-HR" dirty="0"/>
          </a:p>
        </p:txBody>
      </p:sp>
      <p:sp>
        <p:nvSpPr>
          <p:cNvPr id="3" name="TekstniOkvir 2"/>
          <p:cNvSpPr txBox="1"/>
          <p:nvPr/>
        </p:nvSpPr>
        <p:spPr>
          <a:xfrm>
            <a:off x="6908800" y="1689100"/>
            <a:ext cx="20193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sz="800" dirty="0" smtClean="0"/>
              <a:t>SMJER UPADA SUNČEVE SVJETLOSTI</a:t>
            </a:r>
            <a:endParaRPr lang="hr-HR" sz="800" dirty="0"/>
          </a:p>
        </p:txBody>
      </p:sp>
      <p:sp>
        <p:nvSpPr>
          <p:cNvPr id="4" name="TekstniOkvir 3"/>
          <p:cNvSpPr txBox="1"/>
          <p:nvPr/>
        </p:nvSpPr>
        <p:spPr>
          <a:xfrm>
            <a:off x="6908800" y="2044700"/>
            <a:ext cx="20193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sz="800" dirty="0" smtClean="0"/>
              <a:t>NA DAN 19. OŽUJKA 2015. U 12:09:34</a:t>
            </a:r>
            <a:endParaRPr lang="hr-HR" sz="800" dirty="0"/>
          </a:p>
        </p:txBody>
      </p:sp>
      <p:sp>
        <p:nvSpPr>
          <p:cNvPr id="5" name="TekstniOkvir 4"/>
          <p:cNvSpPr txBox="1"/>
          <p:nvPr/>
        </p:nvSpPr>
        <p:spPr>
          <a:xfrm>
            <a:off x="5867400" y="2578100"/>
            <a:ext cx="83820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sz="800" dirty="0" smtClean="0"/>
              <a:t>BOL ( BRAČ )</a:t>
            </a:r>
            <a:endParaRPr lang="hr-HR" sz="800" dirty="0"/>
          </a:p>
        </p:txBody>
      </p:sp>
    </p:spTree>
    <p:extLst>
      <p:ext uri="{BB962C8B-B14F-4D97-AF65-F5344CB8AC3E}">
        <p14:creationId xmlns:p14="http://schemas.microsoft.com/office/powerpoint/2010/main" val="265247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104900" y="1312336"/>
            <a:ext cx="102743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2000" dirty="0" smtClean="0"/>
              <a:t>Kut </a:t>
            </a:r>
            <a:r>
              <a:rPr lang="el-GR" sz="2000" dirty="0" smtClean="0"/>
              <a:t>φ</a:t>
            </a:r>
            <a:r>
              <a:rPr lang="el-GR" sz="2000" baseline="-25000" dirty="0" smtClean="0"/>
              <a:t>1</a:t>
            </a:r>
            <a:r>
              <a:rPr lang="el-GR" sz="2000" dirty="0" smtClean="0"/>
              <a:t> </a:t>
            </a:r>
            <a:r>
              <a:rPr lang="hr-HR" sz="2000" dirty="0"/>
              <a:t>dobili smo izračunom preko duljine sjene štapa dugačkog 1 metar ( 1,024 m je bila duljina  sjene ):  </a:t>
            </a:r>
          </a:p>
          <a:p>
            <a:pPr algn="just"/>
            <a:endParaRPr lang="hr-HR" sz="2000" dirty="0" smtClean="0"/>
          </a:p>
          <a:p>
            <a:pPr algn="just"/>
            <a:r>
              <a:rPr lang="hr-HR" sz="2000" dirty="0" smtClean="0"/>
              <a:t>Kut </a:t>
            </a:r>
            <a:r>
              <a:rPr lang="el-GR" sz="2000" dirty="0" smtClean="0"/>
              <a:t>φ</a:t>
            </a:r>
            <a:r>
              <a:rPr lang="el-GR" sz="2000" baseline="-25000" dirty="0" smtClean="0"/>
              <a:t>2</a:t>
            </a:r>
            <a:r>
              <a:rPr lang="el-GR" sz="2000" dirty="0" smtClean="0"/>
              <a:t> </a:t>
            </a:r>
            <a:r>
              <a:rPr lang="hr-HR" sz="2000" dirty="0"/>
              <a:t>dobila je Srednja škola Bol na Braču izračunom preko duljine sjene štapa dugačkog 1 metar </a:t>
            </a:r>
            <a:endParaRPr lang="hr-HR" sz="2000" dirty="0" smtClean="0"/>
          </a:p>
          <a:p>
            <a:pPr algn="just"/>
            <a:r>
              <a:rPr lang="hr-HR" sz="2000" dirty="0" smtClean="0"/>
              <a:t>( </a:t>
            </a:r>
            <a:r>
              <a:rPr lang="hr-HR" sz="2000" dirty="0"/>
              <a:t>0,943 m je bila duljina  sjene ): </a:t>
            </a:r>
            <a:endParaRPr lang="hr-HR" sz="2000" dirty="0" smtClean="0"/>
          </a:p>
          <a:p>
            <a:pPr algn="just"/>
            <a:r>
              <a:rPr lang="hr-HR" sz="2000" dirty="0" smtClean="0"/>
              <a:t> </a:t>
            </a:r>
            <a:endParaRPr lang="hr-HR" sz="2000" dirty="0"/>
          </a:p>
          <a:p>
            <a:pPr algn="just"/>
            <a:r>
              <a:rPr lang="hr-HR" sz="2000" dirty="0"/>
              <a:t>Kut </a:t>
            </a:r>
            <a:r>
              <a:rPr lang="el-GR" sz="2000" dirty="0" smtClean="0"/>
              <a:t>φ </a:t>
            </a:r>
            <a:r>
              <a:rPr lang="hr-HR" sz="2000" dirty="0"/>
              <a:t>dobili smo kao razliku kutova </a:t>
            </a:r>
            <a:r>
              <a:rPr lang="el-GR" sz="2000" dirty="0" smtClean="0"/>
              <a:t>φ</a:t>
            </a:r>
            <a:r>
              <a:rPr lang="el-GR" sz="2000" baseline="-25000" dirty="0" smtClean="0"/>
              <a:t>1</a:t>
            </a:r>
            <a:r>
              <a:rPr lang="el-GR" sz="2000" dirty="0" smtClean="0"/>
              <a:t> </a:t>
            </a:r>
            <a:r>
              <a:rPr lang="hr-HR" sz="2000" dirty="0"/>
              <a:t>i </a:t>
            </a:r>
            <a:r>
              <a:rPr lang="el-GR" sz="2000" dirty="0" smtClean="0"/>
              <a:t>φ</a:t>
            </a:r>
            <a:r>
              <a:rPr lang="el-GR" sz="2000" baseline="-25000" dirty="0" smtClean="0"/>
              <a:t>2</a:t>
            </a:r>
            <a:r>
              <a:rPr lang="el-GR" sz="2000" dirty="0" smtClean="0"/>
              <a:t> </a:t>
            </a:r>
            <a:r>
              <a:rPr lang="el-GR" sz="2000" dirty="0"/>
              <a:t>:  </a:t>
            </a:r>
            <a:endParaRPr lang="hr-HR" sz="2000" dirty="0" smtClean="0"/>
          </a:p>
          <a:p>
            <a:pPr algn="just"/>
            <a:r>
              <a:rPr lang="hr-HR" sz="2000" dirty="0" smtClean="0"/>
              <a:t>Udaljenost </a:t>
            </a:r>
            <a:r>
              <a:rPr lang="hr-HR" sz="2000" dirty="0"/>
              <a:t>između pozicija mjerenja sjene štapa ( Krk – Bol )odredili smo pomoću aplikacije </a:t>
            </a:r>
            <a:r>
              <a:rPr lang="hr-HR" sz="2000" dirty="0" err="1"/>
              <a:t>Google.maps</a:t>
            </a:r>
            <a:r>
              <a:rPr lang="hr-HR" sz="2000" dirty="0"/>
              <a:t> i iznosi </a:t>
            </a:r>
            <a:r>
              <a:rPr lang="hr-HR" sz="2000" i="1" dirty="0"/>
              <a:t>l</a:t>
            </a:r>
            <a:r>
              <a:rPr lang="hr-HR" sz="2000" dirty="0"/>
              <a:t>=257,60 km. </a:t>
            </a:r>
          </a:p>
          <a:p>
            <a:pPr algn="just"/>
            <a:r>
              <a:rPr lang="hr-HR" sz="2000" dirty="0" smtClean="0"/>
              <a:t>Daljnji </a:t>
            </a:r>
            <a:r>
              <a:rPr lang="hr-HR" sz="2000" dirty="0"/>
              <a:t>izračun polumjera Zemlje svodi se na </a:t>
            </a:r>
            <a:r>
              <a:rPr lang="hr-HR" sz="2000" dirty="0" smtClean="0"/>
              <a:t>formulu za određivanje duljine </a:t>
            </a:r>
            <a:r>
              <a:rPr lang="hr-HR" sz="2000" dirty="0"/>
              <a:t>kružnog luka:    </a:t>
            </a:r>
          </a:p>
          <a:p>
            <a:pPr algn="just"/>
            <a:r>
              <a:rPr lang="hr-HR" sz="2000" dirty="0"/>
              <a:t>    </a:t>
            </a:r>
          </a:p>
          <a:p>
            <a:pPr algn="just"/>
            <a:endParaRPr lang="hr-HR" sz="2000" dirty="0" smtClean="0"/>
          </a:p>
          <a:p>
            <a:pPr algn="just"/>
            <a:r>
              <a:rPr lang="hr-HR" sz="2000" dirty="0" smtClean="0"/>
              <a:t>Izračunali </a:t>
            </a:r>
            <a:r>
              <a:rPr lang="hr-HR" sz="2000" dirty="0"/>
              <a:t>smo kako je polumjer Zemlje R=6254,73 km. </a:t>
            </a:r>
          </a:p>
          <a:p>
            <a:pPr algn="just"/>
            <a:r>
              <a:rPr lang="hr-HR" sz="2000" dirty="0"/>
              <a:t>Izračun nije </a:t>
            </a:r>
            <a:r>
              <a:rPr lang="hr-HR" sz="2000" dirty="0" smtClean="0"/>
              <a:t>u potpunosti precizan </a:t>
            </a:r>
            <a:r>
              <a:rPr lang="hr-HR" sz="2000" dirty="0"/>
              <a:t>( pogreška je </a:t>
            </a:r>
            <a:r>
              <a:rPr lang="hr-HR" sz="2000" dirty="0" smtClean="0"/>
              <a:t>samo 1,88 </a:t>
            </a:r>
            <a:r>
              <a:rPr lang="hr-HR" sz="2000" dirty="0"/>
              <a:t>% ), ali smo zadovoljni s obzirom na jednostavnost mjernih instrumenta koje smo koristili</a:t>
            </a:r>
            <a:r>
              <a:rPr lang="hr-HR" sz="2000" dirty="0" smtClean="0"/>
              <a:t>.</a:t>
            </a:r>
          </a:p>
          <a:p>
            <a:pPr algn="ctr"/>
            <a:r>
              <a:rPr lang="hr-HR" sz="2000" i="1" dirty="0" smtClean="0">
                <a:solidFill>
                  <a:srgbClr val="FF0000"/>
                </a:solidFill>
              </a:rPr>
              <a:t>VIDIMO SE NA NEKOM NOVOM PROJEKTU !!!</a:t>
            </a:r>
            <a:endParaRPr lang="hr-HR" sz="2000" i="1" dirty="0">
              <a:solidFill>
                <a:srgbClr val="FF0000"/>
              </a:solidFill>
            </a:endParaRPr>
          </a:p>
        </p:txBody>
      </p:sp>
      <p:sp>
        <p:nvSpPr>
          <p:cNvPr id="50" name="Rectangle 46"/>
          <p:cNvSpPr>
            <a:spLocks noChangeArrowheads="1"/>
          </p:cNvSpPr>
          <p:nvPr/>
        </p:nvSpPr>
        <p:spPr bwMode="auto">
          <a:xfrm>
            <a:off x="4521200" y="6426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1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9768867"/>
              </p:ext>
            </p:extLst>
          </p:nvPr>
        </p:nvGraphicFramePr>
        <p:xfrm>
          <a:off x="2019300" y="1548349"/>
          <a:ext cx="3006363" cy="597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2" name="Equation" r:id="rId3" imgW="1726451" imgH="342751" progId="Equation.3">
                  <p:embed/>
                </p:oleObj>
              </mc:Choice>
              <mc:Fallback>
                <p:oleObj name="Equation" r:id="rId3" imgW="1726451" imgH="342751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9300" y="1548349"/>
                        <a:ext cx="3006363" cy="5979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Rectangle 48"/>
          <p:cNvSpPr>
            <a:spLocks noChangeArrowheads="1"/>
          </p:cNvSpPr>
          <p:nvPr/>
        </p:nvSpPr>
        <p:spPr bwMode="auto">
          <a:xfrm>
            <a:off x="1168400" y="749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3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451974"/>
              </p:ext>
            </p:extLst>
          </p:nvPr>
        </p:nvGraphicFramePr>
        <p:xfrm>
          <a:off x="4521200" y="2476038"/>
          <a:ext cx="3086100" cy="5554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3" name="Equation" r:id="rId5" imgW="1905000" imgH="342900" progId="Equation.3">
                  <p:embed/>
                </p:oleObj>
              </mc:Choice>
              <mc:Fallback>
                <p:oleObj name="Equation" r:id="rId5" imgW="1905000" imgH="34290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2476038"/>
                        <a:ext cx="3086100" cy="5554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angle 50"/>
          <p:cNvSpPr>
            <a:spLocks noChangeArrowheads="1"/>
          </p:cNvSpPr>
          <p:nvPr/>
        </p:nvSpPr>
        <p:spPr bwMode="auto">
          <a:xfrm>
            <a:off x="4521200" y="54250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5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991084"/>
              </p:ext>
            </p:extLst>
          </p:nvPr>
        </p:nvGraphicFramePr>
        <p:xfrm>
          <a:off x="5746751" y="3142778"/>
          <a:ext cx="2025649" cy="358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4" name="Equation" r:id="rId7" imgW="1307880" imgH="228600" progId="Equation.3">
                  <p:embed/>
                </p:oleObj>
              </mc:Choice>
              <mc:Fallback>
                <p:oleObj name="Equation" r:id="rId7" imgW="1307880" imgH="22860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6751" y="3142778"/>
                        <a:ext cx="2025649" cy="3587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ctangle 52"/>
          <p:cNvSpPr>
            <a:spLocks noChangeArrowheads="1"/>
          </p:cNvSpPr>
          <p:nvPr/>
        </p:nvSpPr>
        <p:spPr bwMode="auto">
          <a:xfrm>
            <a:off x="469900" y="562715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4523915"/>
              </p:ext>
            </p:extLst>
          </p:nvPr>
        </p:nvGraphicFramePr>
        <p:xfrm>
          <a:off x="1168400" y="4504357"/>
          <a:ext cx="2006600" cy="35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5" name="Equation" r:id="rId9" imgW="1079032" imgH="190417" progId="Equation.3">
                  <p:embed/>
                </p:oleObj>
              </mc:Choice>
              <mc:Fallback>
                <p:oleObj name="Equation" r:id="rId9" imgW="1079032" imgH="190417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00" y="4504357"/>
                        <a:ext cx="2006600" cy="355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Rectangle 54"/>
          <p:cNvSpPr>
            <a:spLocks noChangeArrowheads="1"/>
          </p:cNvSpPr>
          <p:nvPr/>
        </p:nvSpPr>
        <p:spPr bwMode="auto">
          <a:xfrm>
            <a:off x="6337300" y="505565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4837535"/>
              </p:ext>
            </p:extLst>
          </p:nvPr>
        </p:nvGraphicFramePr>
        <p:xfrm>
          <a:off x="3276600" y="4325803"/>
          <a:ext cx="1486832" cy="699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6" name="Equation" r:id="rId11" imgW="812447" imgH="380835" progId="Equation.3">
                  <p:embed/>
                </p:oleObj>
              </mc:Choice>
              <mc:Fallback>
                <p:oleObj name="Equation" r:id="rId11" imgW="812447" imgH="380835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325803"/>
                        <a:ext cx="1486832" cy="6996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556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64" t="27904" r="27035" b="3948"/>
          <a:stretch/>
        </p:blipFill>
        <p:spPr>
          <a:xfrm>
            <a:off x="3149600" y="444501"/>
            <a:ext cx="5588000" cy="6000018"/>
          </a:xfrm>
          <a:prstGeom prst="rect">
            <a:avLst/>
          </a:prstGeom>
        </p:spPr>
      </p:pic>
      <p:sp>
        <p:nvSpPr>
          <p:cNvPr id="4" name="Strelica ulijevo 3">
            <a:hlinkClick r:id="rId3" action="ppaction://hlinksldjump"/>
          </p:cNvPr>
          <p:cNvSpPr/>
          <p:nvPr/>
        </p:nvSpPr>
        <p:spPr>
          <a:xfrm>
            <a:off x="1117600" y="6179066"/>
            <a:ext cx="698500" cy="37413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704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223" t="15803" r="27361" b="13333"/>
          <a:stretch/>
        </p:blipFill>
        <p:spPr>
          <a:xfrm>
            <a:off x="3086100" y="190500"/>
            <a:ext cx="5715000" cy="6432177"/>
          </a:xfrm>
          <a:prstGeom prst="rect">
            <a:avLst/>
          </a:prstGeom>
        </p:spPr>
      </p:pic>
      <p:sp>
        <p:nvSpPr>
          <p:cNvPr id="3" name="Strelica ulijevo 2">
            <a:hlinkClick r:id="rId3" action="ppaction://hlinksldjump"/>
          </p:cNvPr>
          <p:cNvSpPr/>
          <p:nvPr/>
        </p:nvSpPr>
        <p:spPr>
          <a:xfrm>
            <a:off x="1117600" y="6179066"/>
            <a:ext cx="698500" cy="37413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512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50" y="317500"/>
            <a:ext cx="7699375" cy="6159500"/>
          </a:xfrm>
          <a:prstGeom prst="rect">
            <a:avLst/>
          </a:prstGeom>
        </p:spPr>
      </p:pic>
      <p:sp>
        <p:nvSpPr>
          <p:cNvPr id="3" name="Strelica ulijevo 2">
            <a:hlinkClick r:id="rId3" action="ppaction://hlinksldjump"/>
          </p:cNvPr>
          <p:cNvSpPr/>
          <p:nvPr/>
        </p:nvSpPr>
        <p:spPr>
          <a:xfrm>
            <a:off x="800100" y="6179066"/>
            <a:ext cx="698500" cy="37413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840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330307"/>
              </p:ext>
            </p:extLst>
          </p:nvPr>
        </p:nvGraphicFramePr>
        <p:xfrm>
          <a:off x="2171701" y="1342225"/>
          <a:ext cx="7607299" cy="4372774"/>
        </p:xfrm>
        <a:graphic>
          <a:graphicData uri="http://schemas.openxmlformats.org/drawingml/2006/table">
            <a:tbl>
              <a:tblPr/>
              <a:tblGrid>
                <a:gridCol w="1867494"/>
                <a:gridCol w="1620327"/>
                <a:gridCol w="2361834"/>
                <a:gridCol w="1757644"/>
              </a:tblGrid>
              <a:tr h="62468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hr-H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REZULTATI MJERENJA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624682"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MJERENJE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VRIJEME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UDALJENOST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682"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12:06:30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1,027 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45° 46'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682"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12:07:15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1,025 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45° 42'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682"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12:08:05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1,025 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45° 40'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682"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12:09:37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1,027 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45° 46'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682"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12:11:45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1,029 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45° 50'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Strelica ulijevo 2">
            <a:hlinkClick r:id="rId2" action="ppaction://hlinksldjump"/>
          </p:cNvPr>
          <p:cNvSpPr/>
          <p:nvPr/>
        </p:nvSpPr>
        <p:spPr>
          <a:xfrm>
            <a:off x="787400" y="6179066"/>
            <a:ext cx="698500" cy="374134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013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201</TotalTime>
  <Words>596</Words>
  <Application>Microsoft Office PowerPoint</Application>
  <PresentationFormat>Prilagođeno</PresentationFormat>
  <Paragraphs>60</Paragraphs>
  <Slides>12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4" baseType="lpstr">
      <vt:lpstr>Droplet</vt:lpstr>
      <vt:lpstr>Equation</vt:lpstr>
      <vt:lpstr>ERATOSTENOV EKSPERIMENT</vt:lpstr>
      <vt:lpstr>OPĆENITO</vt:lpstr>
      <vt:lpstr>Naše istraživanje i rezultati</vt:lpstr>
      <vt:lpstr>Prikaz izračuna 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ERATOSTENOV EKSPERIMENT</dc:title>
  <dc:creator>Knjiznica</dc:creator>
  <cp:lastModifiedBy>hrvoje</cp:lastModifiedBy>
  <cp:revision>37</cp:revision>
  <dcterms:created xsi:type="dcterms:W3CDTF">2015-03-19T12:33:35Z</dcterms:created>
  <dcterms:modified xsi:type="dcterms:W3CDTF">2015-03-26T22:15:11Z</dcterms:modified>
</cp:coreProperties>
</file>