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notesMasterIdLst>
    <p:notesMasterId r:id="rId43"/>
  </p:notesMasterIdLst>
  <p:sldIdLst>
    <p:sldId id="396" r:id="rId2"/>
    <p:sldId id="398" r:id="rId3"/>
    <p:sldId id="256" r:id="rId4"/>
    <p:sldId id="257" r:id="rId5"/>
    <p:sldId id="265" r:id="rId6"/>
    <p:sldId id="266" r:id="rId7"/>
    <p:sldId id="268" r:id="rId8"/>
    <p:sldId id="269" r:id="rId9"/>
    <p:sldId id="417" r:id="rId10"/>
    <p:sldId id="271" r:id="rId11"/>
    <p:sldId id="419" r:id="rId12"/>
    <p:sldId id="273" r:id="rId13"/>
    <p:sldId id="421" r:id="rId14"/>
    <p:sldId id="275" r:id="rId15"/>
    <p:sldId id="260" r:id="rId16"/>
    <p:sldId id="403" r:id="rId17"/>
    <p:sldId id="295" r:id="rId18"/>
    <p:sldId id="296" r:id="rId19"/>
    <p:sldId id="297" r:id="rId20"/>
    <p:sldId id="298" r:id="rId21"/>
    <p:sldId id="299" r:id="rId22"/>
    <p:sldId id="304" r:id="rId23"/>
    <p:sldId id="425" r:id="rId24"/>
    <p:sldId id="426" r:id="rId25"/>
    <p:sldId id="427" r:id="rId26"/>
    <p:sldId id="428" r:id="rId27"/>
    <p:sldId id="429" r:id="rId28"/>
    <p:sldId id="430" r:id="rId29"/>
    <p:sldId id="431" r:id="rId30"/>
    <p:sldId id="432" r:id="rId31"/>
    <p:sldId id="433" r:id="rId32"/>
    <p:sldId id="434" r:id="rId33"/>
    <p:sldId id="435" r:id="rId34"/>
    <p:sldId id="436" r:id="rId35"/>
    <p:sldId id="437" r:id="rId36"/>
    <p:sldId id="438" r:id="rId37"/>
    <p:sldId id="439" r:id="rId38"/>
    <p:sldId id="440" r:id="rId39"/>
    <p:sldId id="441" r:id="rId40"/>
    <p:sldId id="444" r:id="rId41"/>
    <p:sldId id="3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42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5" autoAdjust="0"/>
    <p:restoredTop sz="92838" autoAdjust="0"/>
  </p:normalViewPr>
  <p:slideViewPr>
    <p:cSldViewPr snapToGrid="0" snapToObjects="1">
      <p:cViewPr>
        <p:scale>
          <a:sx n="73" d="100"/>
          <a:sy n="73" d="100"/>
        </p:scale>
        <p:origin x="600" y="-4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1EDD7-9073-49EC-9CFE-18A6682AE411}" type="datetimeFigureOut">
              <a:rPr lang="el-GR" smtClean="0"/>
              <a:t>14/7/16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A5891E-C40D-4B04-846B-B2C207A6F926}" type="slidenum">
              <a:rPr lang="el-GR" smtClean="0"/>
              <a:t>‹#›</a:t>
            </a:fld>
            <a:endParaRPr lang="el-GR"/>
          </a:p>
        </p:txBody>
      </p:sp>
    </p:spTree>
    <p:extLst>
      <p:ext uri="{BB962C8B-B14F-4D97-AF65-F5344CB8AC3E}">
        <p14:creationId xmlns:p14="http://schemas.microsoft.com/office/powerpoint/2010/main" val="3239886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FA5891E-C40D-4B04-846B-B2C207A6F926}" type="slidenum">
              <a:rPr lang="el-GR" smtClean="0"/>
              <a:t>1</a:t>
            </a:fld>
            <a:endParaRPr lang="el-GR"/>
          </a:p>
        </p:txBody>
      </p:sp>
    </p:spTree>
    <p:extLst>
      <p:ext uri="{BB962C8B-B14F-4D97-AF65-F5344CB8AC3E}">
        <p14:creationId xmlns:p14="http://schemas.microsoft.com/office/powerpoint/2010/main" val="3072839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28701E-CAF4-4159-9B3E-41C86DFFA30D}"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8701E-CAF4-4159-9B3E-41C86DFFA30D}"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728701E-CAF4-4159-9B3E-41C86DFFA30D}"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8701E-CAF4-4159-9B3E-41C86DFFA30D}"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28701E-CAF4-4159-9B3E-41C86DFFA30D}"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728701E-CAF4-4159-9B3E-41C86DFFA30D}"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28701E-CAF4-4159-9B3E-41C86DFFA30D}" type="datetimeFigureOut">
              <a:rPr lang="en-US" smtClean="0"/>
              <a:t>7/14/16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28701E-CAF4-4159-9B3E-41C86DFFA30D}" type="datetimeFigureOut">
              <a:rPr lang="en-US" smtClean="0"/>
              <a:t>7/14/16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728701E-CAF4-4159-9B3E-41C86DFFA30D}" type="datetimeFigureOut">
              <a:rPr lang="en-US" smtClean="0"/>
              <a:t>7/14/16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728701E-CAF4-4159-9B3E-41C86DFFA30D}"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728701E-CAF4-4159-9B3E-41C86DFFA30D}" type="datetimeFigureOut">
              <a:rPr lang="en-US" smtClean="0"/>
              <a:t>7/14/16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62F1D00-BD13-4404-86B0-79703945A0A7}"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c.europa.eu/programmes/erasmus-plus/documents/erasmus-plus-programme-guide_en.pdf" TargetMode="External"/><Relationship Id="rId3" Type="http://schemas.openxmlformats.org/officeDocument/2006/relationships/hyperlink" Target="http://ec.europa.eu/programmes/erasmus-plus/discover/guide/2015/documents/school-education-staff-mobility_en.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c.europa.eu/education/opportunities/school/index_en.htm" TargetMode="External"/><Relationship Id="rId3" Type="http://schemas.openxmlformats.org/officeDocument/2006/relationships/hyperlink" Target="guide_en.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ds.ea.gr/" TargetMode="External"/><Relationship Id="rId4" Type="http://schemas.openxmlformats.org/officeDocument/2006/relationships/hyperlink" Target="http://esea.ea.gr/" TargetMode="External"/><Relationship Id="rId1" Type="http://schemas.openxmlformats.org/officeDocument/2006/relationships/slideLayout" Target="../slideLayouts/slideLayout2.xml"/><Relationship Id="rId2" Type="http://schemas.openxmlformats.org/officeDocument/2006/relationships/hyperlink" Target="http://ise.ea.gr/"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hyperlink" Target="mailto:sotiriou@ea.g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n-US" dirty="0" smtClean="0">
                <a:solidFill>
                  <a:schemeClr val="tx1"/>
                </a:solidFill>
              </a:rPr>
              <a:t>European Funding Opportunities for</a:t>
            </a:r>
            <a:r>
              <a:rPr lang="en-US" dirty="0">
                <a:solidFill>
                  <a:schemeClr val="tx1"/>
                </a:solidFill>
              </a:rPr>
              <a:t> </a:t>
            </a:r>
            <a:r>
              <a:rPr lang="en-US" dirty="0" smtClean="0">
                <a:solidFill>
                  <a:schemeClr val="tx1"/>
                </a:solidFill>
              </a:rPr>
              <a:t>my school</a:t>
            </a:r>
            <a:endParaRPr lang="el-GR" dirty="0">
              <a:solidFill>
                <a:schemeClr val="tx1"/>
              </a:solidFill>
            </a:endParaRPr>
          </a:p>
        </p:txBody>
      </p:sp>
      <p:sp>
        <p:nvSpPr>
          <p:cNvPr id="3" name="Υπότιτλος 2"/>
          <p:cNvSpPr>
            <a:spLocks noGrp="1"/>
          </p:cNvSpPr>
          <p:nvPr>
            <p:ph type="subTitle" idx="1"/>
          </p:nvPr>
        </p:nvSpPr>
        <p:spPr/>
        <p:txBody>
          <a:bodyPr/>
          <a:lstStyle/>
          <a:p>
            <a:r>
              <a:rPr lang="en-US" dirty="0" smtClean="0"/>
              <a:t>Dr. </a:t>
            </a:r>
            <a:r>
              <a:rPr lang="en-US" dirty="0" err="1" smtClean="0"/>
              <a:t>Sofoklis</a:t>
            </a:r>
            <a:r>
              <a:rPr lang="en-US" dirty="0" smtClean="0"/>
              <a:t> A. </a:t>
            </a:r>
            <a:r>
              <a:rPr lang="en-US" dirty="0" err="1" smtClean="0"/>
              <a:t>Sotiriou</a:t>
            </a:r>
            <a:r>
              <a:rPr lang="en-US" dirty="0" smtClean="0"/>
              <a:t> &amp; Rosa Doran</a:t>
            </a:r>
          </a:p>
          <a:p>
            <a:r>
              <a:rPr lang="en-US" dirty="0" err="1" smtClean="0"/>
              <a:t>Ellinogermaniki</a:t>
            </a:r>
            <a:r>
              <a:rPr lang="en-US" dirty="0" smtClean="0"/>
              <a:t> </a:t>
            </a:r>
            <a:r>
              <a:rPr lang="en-US" dirty="0" err="1" smtClean="0"/>
              <a:t>Agogi</a:t>
            </a:r>
            <a:endParaRPr lang="el-GR" dirty="0"/>
          </a:p>
        </p:txBody>
      </p:sp>
    </p:spTree>
    <p:extLst>
      <p:ext uri="{BB962C8B-B14F-4D97-AF65-F5344CB8AC3E}">
        <p14:creationId xmlns:p14="http://schemas.microsoft.com/office/powerpoint/2010/main" val="4170311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939615" y="1032196"/>
            <a:ext cx="7408333" cy="1657995"/>
          </a:xfrm>
          <a:noFill/>
          <a:ln w="57150" cap="rnd" cmpd="sng">
            <a:solidFill>
              <a:schemeClr val="accent1">
                <a:lumMod val="75000"/>
              </a:schemeClr>
            </a:solidFill>
          </a:ln>
          <a:effectLst/>
        </p:spPr>
        <p:txBody>
          <a:bodyPr/>
          <a:lstStyle/>
          <a:p>
            <a:pPr marL="0" indent="0">
              <a:buNone/>
            </a:pPr>
            <a:r>
              <a:rPr lang="en-US" b="1" dirty="0" smtClean="0"/>
              <a:t>2) </a:t>
            </a:r>
            <a:r>
              <a:rPr lang="en-US" dirty="0"/>
              <a:t>Please outline the </a:t>
            </a:r>
            <a:r>
              <a:rPr lang="en-US" dirty="0" err="1"/>
              <a:t>organisation's</a:t>
            </a:r>
            <a:r>
              <a:rPr lang="en-US" dirty="0"/>
              <a:t> plans for European mobility and cooperation activities, and explain how these activities </a:t>
            </a:r>
            <a:r>
              <a:rPr lang="en-US" dirty="0" smtClean="0"/>
              <a:t>will contribute to meeting the identified needs</a:t>
            </a:r>
            <a:endParaRPr lang="en-US" dirty="0"/>
          </a:p>
        </p:txBody>
      </p:sp>
      <p:sp>
        <p:nvSpPr>
          <p:cNvPr id="6" name="TextBox 5"/>
          <p:cNvSpPr txBox="1"/>
          <p:nvPr/>
        </p:nvSpPr>
        <p:spPr>
          <a:xfrm>
            <a:off x="1007165" y="3154813"/>
            <a:ext cx="7273235" cy="2585323"/>
          </a:xfrm>
          <a:prstGeom prst="rect">
            <a:avLst/>
          </a:prstGeom>
          <a:noFill/>
        </p:spPr>
        <p:txBody>
          <a:bodyPr wrap="square" rtlCol="0">
            <a:spAutoFit/>
          </a:bodyPr>
          <a:lstStyle/>
          <a:p>
            <a:r>
              <a:rPr lang="en-US" dirty="0" smtClean="0">
                <a:solidFill>
                  <a:srgbClr val="FF0000"/>
                </a:solidFill>
              </a:rPr>
              <a:t>TIPS! </a:t>
            </a:r>
          </a:p>
          <a:p>
            <a:pPr marL="285750" indent="-285750">
              <a:buFont typeface="Arial" panose="020B0604020202020204" pitchFamily="34" charset="0"/>
              <a:buChar char="•"/>
            </a:pPr>
            <a:r>
              <a:rPr lang="en-US" dirty="0" smtClean="0">
                <a:solidFill>
                  <a:srgbClr val="FF0000"/>
                </a:solidFill>
              </a:rPr>
              <a:t>Fill in the section with your planned activities before completing this part of the European development plan. </a:t>
            </a:r>
          </a:p>
          <a:p>
            <a:pPr marL="285750" indent="-285750">
              <a:buFont typeface="Arial" panose="020B0604020202020204" pitchFamily="34" charset="0"/>
              <a:buChar char="•"/>
            </a:pPr>
            <a:r>
              <a:rPr lang="en-US" dirty="0" smtClean="0">
                <a:solidFill>
                  <a:srgbClr val="FF0000"/>
                </a:solidFill>
              </a:rPr>
              <a:t>You must give here a summary of these activities (training courses, e.g. ODS Summer School, </a:t>
            </a:r>
            <a:r>
              <a:rPr lang="en-US" dirty="0" err="1" smtClean="0">
                <a:solidFill>
                  <a:srgbClr val="FF0000"/>
                </a:solidFill>
              </a:rPr>
              <a:t>ISE</a:t>
            </a:r>
            <a:r>
              <a:rPr lang="en-US" dirty="0" smtClean="0">
                <a:solidFill>
                  <a:srgbClr val="FF0000"/>
                </a:solidFill>
              </a:rPr>
              <a:t> Summer Academy and other mobility activities)</a:t>
            </a:r>
          </a:p>
          <a:p>
            <a:pPr marL="285750" indent="-285750">
              <a:buFont typeface="Arial" panose="020B0604020202020204" pitchFamily="34" charset="0"/>
              <a:buChar char="•"/>
            </a:pPr>
            <a:r>
              <a:rPr lang="en-US" dirty="0" smtClean="0">
                <a:solidFill>
                  <a:srgbClr val="FF0000"/>
                </a:solidFill>
              </a:rPr>
              <a:t>Explain what measures you are taking in order to avoid disrupting the regular function of the school, e.g. ODS Summer School -&gt; during Summer holidays.</a:t>
            </a:r>
            <a:endParaRPr lang="el-GR" dirty="0">
              <a:solidFill>
                <a:srgbClr val="FF0000"/>
              </a:solidFill>
            </a:endParaRPr>
          </a:p>
        </p:txBody>
      </p:sp>
    </p:spTree>
    <p:extLst>
      <p:ext uri="{BB962C8B-B14F-4D97-AF65-F5344CB8AC3E}">
        <p14:creationId xmlns:p14="http://schemas.microsoft.com/office/powerpoint/2010/main" val="56782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EU</a:t>
            </a:r>
            <a:r>
              <a:rPr lang="en-US" dirty="0" smtClean="0"/>
              <a:t> </a:t>
            </a:r>
            <a:r>
              <a:rPr lang="en-US" b="1" dirty="0" smtClean="0"/>
              <a:t>Development Plan - Part </a:t>
            </a:r>
            <a:r>
              <a:rPr lang="en-US" b="1" dirty="0" err="1" smtClean="0"/>
              <a:t>IIa</a:t>
            </a:r>
            <a:r>
              <a:rPr lang="en-US" b="1" dirty="0" smtClean="0"/>
              <a:t> (Objectives)</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4385" r="15926" b="39255"/>
          <a:stretch/>
        </p:blipFill>
        <p:spPr bwMode="auto">
          <a:xfrm>
            <a:off x="0" y="1669946"/>
            <a:ext cx="9105580"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310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939614" y="528613"/>
            <a:ext cx="7408333" cy="1657995"/>
          </a:xfrm>
          <a:prstGeom prst="rect">
            <a:avLst/>
          </a:prstGeom>
          <a:noFill/>
          <a:ln w="57150" cap="rnd" cmpd="sng">
            <a:solidFill>
              <a:schemeClr val="accent1">
                <a:lumMod val="75000"/>
              </a:schemeClr>
            </a:solidFill>
          </a:ln>
          <a:effectLst/>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b="1" dirty="0"/>
              <a:t>3</a:t>
            </a:r>
            <a:r>
              <a:rPr lang="en-US" b="1" dirty="0" smtClean="0"/>
              <a:t>) </a:t>
            </a:r>
            <a:r>
              <a:rPr lang="en-US" dirty="0"/>
              <a:t>Please explain how your </a:t>
            </a:r>
            <a:r>
              <a:rPr lang="en-US" dirty="0" err="1"/>
              <a:t>organisation</a:t>
            </a:r>
            <a:r>
              <a:rPr lang="en-US" dirty="0"/>
              <a:t> will integrate the competences and experiences acquired by staff participating in the project,</a:t>
            </a:r>
          </a:p>
          <a:p>
            <a:pPr marL="0" indent="0">
              <a:buNone/>
            </a:pPr>
            <a:r>
              <a:rPr lang="en-US" dirty="0"/>
              <a:t>into its strategic development in the future?</a:t>
            </a:r>
          </a:p>
        </p:txBody>
      </p:sp>
      <p:sp>
        <p:nvSpPr>
          <p:cNvPr id="5" name="TextBox 4"/>
          <p:cNvSpPr txBox="1"/>
          <p:nvPr/>
        </p:nvSpPr>
        <p:spPr>
          <a:xfrm>
            <a:off x="1007162" y="2956030"/>
            <a:ext cx="7273235" cy="2031325"/>
          </a:xfrm>
          <a:prstGeom prst="rect">
            <a:avLst/>
          </a:prstGeom>
          <a:noFill/>
        </p:spPr>
        <p:txBody>
          <a:bodyPr wrap="square" rtlCol="0">
            <a:spAutoFit/>
          </a:bodyPr>
          <a:lstStyle/>
          <a:p>
            <a:r>
              <a:rPr lang="en-US" dirty="0" smtClean="0">
                <a:solidFill>
                  <a:srgbClr val="FF0000"/>
                </a:solidFill>
              </a:rPr>
              <a:t>TIPS! </a:t>
            </a:r>
          </a:p>
          <a:p>
            <a:pPr marL="285750" indent="-285750">
              <a:buFont typeface="Arial" panose="020B0604020202020204" pitchFamily="34" charset="0"/>
              <a:buChar char="•"/>
            </a:pPr>
            <a:r>
              <a:rPr lang="en-US" dirty="0" smtClean="0">
                <a:solidFill>
                  <a:srgbClr val="FF0000"/>
                </a:solidFill>
              </a:rPr>
              <a:t>Describe the practical application of the new knowledge acquired- How will you put them into practice? E.g. describe specific school-based activities that  will put these new skills into practice</a:t>
            </a:r>
          </a:p>
          <a:p>
            <a:pPr marL="285750" indent="-285750">
              <a:buFont typeface="Arial" panose="020B0604020202020204" pitchFamily="34" charset="0"/>
              <a:buChar char="•"/>
            </a:pPr>
            <a:r>
              <a:rPr lang="en-US" dirty="0" smtClean="0">
                <a:solidFill>
                  <a:srgbClr val="FF0000"/>
                </a:solidFill>
              </a:rPr>
              <a:t>Describe follow-up training activities -&gt; How will this new knowledge be sustainable and updated? </a:t>
            </a:r>
            <a:endParaRPr lang="el-GR" dirty="0">
              <a:solidFill>
                <a:srgbClr val="FF0000"/>
              </a:solidFill>
            </a:endParaRPr>
          </a:p>
        </p:txBody>
      </p:sp>
    </p:spTree>
    <p:extLst>
      <p:ext uri="{BB962C8B-B14F-4D97-AF65-F5344CB8AC3E}">
        <p14:creationId xmlns:p14="http://schemas.microsoft.com/office/powerpoint/2010/main" val="356328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EU</a:t>
            </a:r>
            <a:r>
              <a:rPr lang="en-US" dirty="0" smtClean="0"/>
              <a:t> </a:t>
            </a:r>
            <a:r>
              <a:rPr lang="en-US" b="1" dirty="0" smtClean="0"/>
              <a:t>Development Plan - Part III (Impact)</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5539" r="16231" b="33538"/>
          <a:stretch/>
        </p:blipFill>
        <p:spPr bwMode="auto">
          <a:xfrm>
            <a:off x="0" y="1484784"/>
            <a:ext cx="8886718" cy="486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762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8852"/>
            <a:ext cx="7653130" cy="4426903"/>
          </a:xfrm>
        </p:spPr>
        <p:txBody>
          <a:bodyPr>
            <a:normAutofit fontScale="92500" lnSpcReduction="20000"/>
          </a:bodyPr>
          <a:lstStyle/>
          <a:p>
            <a:r>
              <a:rPr lang="en-US" dirty="0"/>
              <a:t>Participants’ role: Profiles of the staff who will participate in the activity- no names yet!</a:t>
            </a:r>
          </a:p>
          <a:p>
            <a:pPr lvl="1"/>
            <a:r>
              <a:rPr lang="en-US" dirty="0" smtClean="0">
                <a:solidFill>
                  <a:srgbClr val="FF0000"/>
                </a:solidFill>
              </a:rPr>
              <a:t>Describe the criteria and process for choosing the staff</a:t>
            </a:r>
          </a:p>
          <a:p>
            <a:r>
              <a:rPr lang="en-US" dirty="0"/>
              <a:t>Preparation of participants: </a:t>
            </a:r>
          </a:p>
          <a:p>
            <a:pPr lvl="1"/>
            <a:r>
              <a:rPr lang="en-US" dirty="0" smtClean="0">
                <a:solidFill>
                  <a:srgbClr val="FF0000"/>
                </a:solidFill>
              </a:rPr>
              <a:t>Consult the description of the course – ODS Summer School “Preparation” </a:t>
            </a:r>
          </a:p>
          <a:p>
            <a:pPr lvl="1"/>
            <a:r>
              <a:rPr lang="en-US" dirty="0" smtClean="0">
                <a:solidFill>
                  <a:srgbClr val="FF0000"/>
                </a:solidFill>
              </a:rPr>
              <a:t>Consider the language of the course </a:t>
            </a:r>
          </a:p>
          <a:p>
            <a:pPr lvl="1"/>
            <a:r>
              <a:rPr lang="en-US" dirty="0" smtClean="0">
                <a:solidFill>
                  <a:srgbClr val="FF0000"/>
                </a:solidFill>
              </a:rPr>
              <a:t>Describe how you will </a:t>
            </a:r>
            <a:r>
              <a:rPr lang="en-US" dirty="0" err="1" smtClean="0">
                <a:solidFill>
                  <a:srgbClr val="FF0000"/>
                </a:solidFill>
              </a:rPr>
              <a:t>organise</a:t>
            </a:r>
            <a:r>
              <a:rPr lang="en-US" dirty="0" smtClean="0">
                <a:solidFill>
                  <a:srgbClr val="FF0000"/>
                </a:solidFill>
              </a:rPr>
              <a:t> the preparation of the participants</a:t>
            </a:r>
          </a:p>
          <a:p>
            <a:pPr lvl="1"/>
            <a:r>
              <a:rPr lang="en-US" dirty="0" smtClean="0">
                <a:solidFill>
                  <a:srgbClr val="FF0000"/>
                </a:solidFill>
              </a:rPr>
              <a:t>Remember that a dedicated part of the funding covers participants’ preparation! </a:t>
            </a:r>
          </a:p>
          <a:p>
            <a:r>
              <a:rPr lang="en-US" dirty="0" smtClean="0"/>
              <a:t>Evaluation:</a:t>
            </a:r>
          </a:p>
          <a:p>
            <a:pPr lvl="1"/>
            <a:r>
              <a:rPr lang="en-US" dirty="0" smtClean="0">
                <a:solidFill>
                  <a:srgbClr val="FF0000"/>
                </a:solidFill>
              </a:rPr>
              <a:t>Consult the ODS Summer School section on “Follow-up”  </a:t>
            </a:r>
            <a:r>
              <a:rPr lang="en-US" dirty="0" smtClean="0"/>
              <a:t>		</a:t>
            </a:r>
            <a:endParaRPr lang="el-GR" dirty="0"/>
          </a:p>
        </p:txBody>
      </p:sp>
      <p:sp>
        <p:nvSpPr>
          <p:cNvPr id="3" name="Title 2"/>
          <p:cNvSpPr>
            <a:spLocks noGrp="1"/>
          </p:cNvSpPr>
          <p:nvPr>
            <p:ph type="title"/>
          </p:nvPr>
        </p:nvSpPr>
        <p:spPr/>
        <p:txBody>
          <a:bodyPr/>
          <a:lstStyle/>
          <a:p>
            <a:r>
              <a:rPr lang="en-US" dirty="0" smtClean="0"/>
              <a:t>Other fields of the application </a:t>
            </a:r>
            <a:endParaRPr lang="el-GR" dirty="0"/>
          </a:p>
        </p:txBody>
      </p:sp>
    </p:spTree>
    <p:extLst>
      <p:ext uri="{BB962C8B-B14F-4D97-AF65-F5344CB8AC3E}">
        <p14:creationId xmlns:p14="http://schemas.microsoft.com/office/powerpoint/2010/main" val="1096489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675467"/>
            <a:ext cx="7823200" cy="3450696"/>
          </a:xfrm>
        </p:spPr>
        <p:txBody>
          <a:bodyPr>
            <a:normAutofit fontScale="77500" lnSpcReduction="20000"/>
          </a:bodyPr>
          <a:lstStyle/>
          <a:p>
            <a:pPr>
              <a:buFontTx/>
              <a:buChar char="-"/>
            </a:pPr>
            <a:r>
              <a:rPr lang="en-US" sz="3700" b="1" dirty="0" smtClean="0">
                <a:solidFill>
                  <a:schemeClr val="accent1">
                    <a:lumMod val="75000"/>
                  </a:schemeClr>
                </a:solidFill>
                <a:latin typeface="+mj-lt"/>
                <a:ea typeface="+mj-ea"/>
                <a:cs typeface="+mj-cs"/>
              </a:rPr>
              <a:t>Erasmus</a:t>
            </a:r>
            <a:r>
              <a:rPr lang="en-US" sz="3700" b="1" dirty="0">
                <a:solidFill>
                  <a:schemeClr val="accent1">
                    <a:lumMod val="75000"/>
                  </a:schemeClr>
                </a:solidFill>
                <a:latin typeface="+mj-lt"/>
                <a:ea typeface="+mj-ea"/>
                <a:cs typeface="+mj-cs"/>
              </a:rPr>
              <a:t>+ </a:t>
            </a:r>
            <a:r>
              <a:rPr lang="en-US" sz="3700" b="1" dirty="0" err="1">
                <a:solidFill>
                  <a:schemeClr val="accent1">
                    <a:lumMod val="75000"/>
                  </a:schemeClr>
                </a:solidFill>
                <a:latin typeface="+mj-lt"/>
                <a:ea typeface="+mj-ea"/>
                <a:cs typeface="+mj-cs"/>
              </a:rPr>
              <a:t>Programme</a:t>
            </a:r>
            <a:r>
              <a:rPr lang="en-US" sz="3700" b="1" dirty="0">
                <a:solidFill>
                  <a:schemeClr val="accent1">
                    <a:lumMod val="75000"/>
                  </a:schemeClr>
                </a:solidFill>
                <a:latin typeface="+mj-lt"/>
                <a:ea typeface="+mj-ea"/>
                <a:cs typeface="+mj-cs"/>
              </a:rPr>
              <a:t> Guide: </a:t>
            </a:r>
            <a:r>
              <a:rPr lang="en-US" sz="3600" dirty="0">
                <a:solidFill>
                  <a:schemeClr val="accent1"/>
                </a:solidFill>
                <a:latin typeface="+mj-lt"/>
                <a:ea typeface="+mj-ea"/>
                <a:cs typeface="+mj-cs"/>
                <a:hlinkClick r:id="rId2"/>
              </a:rPr>
              <a:t>http://</a:t>
            </a:r>
            <a:r>
              <a:rPr lang="en-US" sz="3600" dirty="0" smtClean="0">
                <a:solidFill>
                  <a:schemeClr val="accent1"/>
                </a:solidFill>
                <a:latin typeface="+mj-lt"/>
                <a:ea typeface="+mj-ea"/>
                <a:cs typeface="+mj-cs"/>
                <a:hlinkClick r:id="rId2"/>
              </a:rPr>
              <a:t>ec.europa.eu/programmes/erasmus-plus/documents/erasmus-plus-programme-guide_en.pdf</a:t>
            </a:r>
            <a:r>
              <a:rPr lang="en-US" sz="3600" dirty="0" smtClean="0">
                <a:solidFill>
                  <a:schemeClr val="accent1"/>
                </a:solidFill>
                <a:latin typeface="+mj-lt"/>
                <a:ea typeface="+mj-ea"/>
                <a:cs typeface="+mj-cs"/>
              </a:rPr>
              <a:t> See </a:t>
            </a:r>
            <a:r>
              <a:rPr lang="en-US" sz="3600" dirty="0" smtClean="0">
                <a:solidFill>
                  <a:srgbClr val="FF0000"/>
                </a:solidFill>
                <a:latin typeface="+mj-lt"/>
                <a:ea typeface="+mj-ea"/>
                <a:cs typeface="+mj-cs"/>
              </a:rPr>
              <a:t>“Key Action 1: School education Staff Mobility” </a:t>
            </a:r>
          </a:p>
          <a:p>
            <a:r>
              <a:rPr lang="en-US" sz="3600" b="1" dirty="0" smtClean="0">
                <a:solidFill>
                  <a:schemeClr val="accent1">
                    <a:lumMod val="75000"/>
                  </a:schemeClr>
                </a:solidFill>
                <a:latin typeface="+mj-lt"/>
                <a:ea typeface="+mj-ea"/>
                <a:cs typeface="+mj-cs"/>
              </a:rPr>
              <a:t>The new application form </a:t>
            </a:r>
            <a:r>
              <a:rPr lang="en-US" sz="3600" b="1" dirty="0">
                <a:solidFill>
                  <a:schemeClr val="accent1">
                    <a:lumMod val="75000"/>
                  </a:schemeClr>
                </a:solidFill>
                <a:latin typeface="+mj-lt"/>
                <a:ea typeface="+mj-ea"/>
                <a:cs typeface="+mj-cs"/>
              </a:rPr>
              <a:t>for schools: </a:t>
            </a:r>
            <a:r>
              <a:rPr lang="en-US" sz="3200" u="sng" dirty="0">
                <a:hlinkClick r:id="rId3"/>
              </a:rPr>
              <a:t>http://ec.europa.eu/programmes/erasmus-plus/discover/guide/2015/documents/school-education-staff-mobility_en.pdf</a:t>
            </a:r>
            <a:r>
              <a:rPr lang="el-GR" sz="3200" dirty="0"/>
              <a:t> </a:t>
            </a:r>
          </a:p>
          <a:p>
            <a:pPr>
              <a:buFontTx/>
              <a:buChar char="-"/>
            </a:pPr>
            <a:endParaRPr lang="en-US" sz="3600" dirty="0" smtClean="0">
              <a:solidFill>
                <a:schemeClr val="accent1"/>
              </a:solidFill>
              <a:latin typeface="+mj-lt"/>
              <a:ea typeface="+mj-ea"/>
              <a:cs typeface="+mj-cs"/>
            </a:endParaRPr>
          </a:p>
          <a:p>
            <a:pPr>
              <a:buFontTx/>
              <a:buChar char="-"/>
            </a:pPr>
            <a:endParaRPr lang="en-US" sz="3600" dirty="0">
              <a:solidFill>
                <a:schemeClr val="accent1"/>
              </a:solidFill>
              <a:latin typeface="+mj-lt"/>
              <a:ea typeface="+mj-ea"/>
              <a:cs typeface="+mj-cs"/>
            </a:endParaRPr>
          </a:p>
        </p:txBody>
      </p:sp>
      <p:sp>
        <p:nvSpPr>
          <p:cNvPr id="2" name="Title 1"/>
          <p:cNvSpPr>
            <a:spLocks noGrp="1"/>
          </p:cNvSpPr>
          <p:nvPr>
            <p:ph type="title"/>
          </p:nvPr>
        </p:nvSpPr>
        <p:spPr/>
        <p:txBody>
          <a:bodyPr>
            <a:normAutofit fontScale="90000"/>
          </a:bodyPr>
          <a:lstStyle/>
          <a:p>
            <a:r>
              <a:rPr lang="en-US" u="sng" dirty="0" smtClean="0"/>
              <a:t>Please contact your National Agency! </a:t>
            </a:r>
            <a:endParaRPr lang="en-US" u="sng" dirty="0"/>
          </a:p>
        </p:txBody>
      </p:sp>
    </p:spTree>
    <p:extLst>
      <p:ext uri="{BB962C8B-B14F-4D97-AF65-F5344CB8AC3E}">
        <p14:creationId xmlns:p14="http://schemas.microsoft.com/office/powerpoint/2010/main" val="3986999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marL="0" indent="0">
              <a:buNone/>
            </a:pPr>
            <a:r>
              <a:rPr lang="en-GB" dirty="0">
                <a:hlinkClick r:id="rId2"/>
              </a:rPr>
              <a:t>http://</a:t>
            </a:r>
            <a:r>
              <a:rPr lang="en-GB" dirty="0" smtClean="0">
                <a:hlinkClick r:id="rId2"/>
              </a:rPr>
              <a:t>ec.europa.eu/education/opportunities/school/index_en.htm</a:t>
            </a:r>
            <a:r>
              <a:rPr lang="en-GB" dirty="0" smtClean="0"/>
              <a:t> </a:t>
            </a:r>
          </a:p>
          <a:p>
            <a:pPr marL="0" indent="0">
              <a:buNone/>
            </a:pPr>
            <a:endParaRPr lang="en-GB" dirty="0"/>
          </a:p>
          <a:p>
            <a:pPr marL="0" indent="0">
              <a:buNone/>
            </a:pPr>
            <a:r>
              <a:rPr lang="en-GB" dirty="0" smtClean="0">
                <a:hlinkClick r:id="rId3" action="ppaction://hlinkfile"/>
              </a:rPr>
              <a:t>Guide for School Leaders</a:t>
            </a:r>
            <a:endParaRPr lang="el-GR" dirty="0"/>
          </a:p>
        </p:txBody>
      </p:sp>
      <p:sp>
        <p:nvSpPr>
          <p:cNvPr id="3" name="Τίτλος 2"/>
          <p:cNvSpPr>
            <a:spLocks noGrp="1"/>
          </p:cNvSpPr>
          <p:nvPr>
            <p:ph type="title"/>
          </p:nvPr>
        </p:nvSpPr>
        <p:spPr/>
        <p:txBody>
          <a:bodyPr/>
          <a:lstStyle/>
          <a:p>
            <a:r>
              <a:rPr lang="en-US" dirty="0" smtClean="0"/>
              <a:t>Schools in ERASMUS+</a:t>
            </a:r>
            <a:endParaRPr lang="el-GR" dirty="0"/>
          </a:p>
        </p:txBody>
      </p:sp>
    </p:spTree>
    <p:extLst>
      <p:ext uri="{BB962C8B-B14F-4D97-AF65-F5344CB8AC3E}">
        <p14:creationId xmlns:p14="http://schemas.microsoft.com/office/powerpoint/2010/main" val="274902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n-US" dirty="0" smtClean="0"/>
              <a:t>Inspiring Science Education Summer Academy</a:t>
            </a:r>
            <a:br>
              <a:rPr lang="en-US" dirty="0" smtClean="0"/>
            </a:br>
            <a:r>
              <a:rPr lang="en-US" dirty="0" smtClean="0"/>
              <a:t>(ise.ea.gr)</a:t>
            </a:r>
            <a:endParaRPr lang="el-GR" dirty="0"/>
          </a:p>
        </p:txBody>
      </p:sp>
      <p:sp>
        <p:nvSpPr>
          <p:cNvPr id="3" name="Υπότιτλος 2"/>
          <p:cNvSpPr>
            <a:spLocks noGrp="1"/>
          </p:cNvSpPr>
          <p:nvPr>
            <p:ph type="subTitle" idx="1"/>
          </p:nvPr>
        </p:nvSpPr>
        <p:spPr/>
        <p:txBody>
          <a:bodyPr>
            <a:normAutofit fontScale="85000" lnSpcReduction="20000"/>
          </a:bodyPr>
          <a:lstStyle/>
          <a:p>
            <a:r>
              <a:rPr lang="en-GB" dirty="0"/>
              <a:t>For </a:t>
            </a:r>
            <a:r>
              <a:rPr lang="en-GB" i="1" dirty="0"/>
              <a:t>teachers,</a:t>
            </a:r>
            <a:r>
              <a:rPr lang="en-GB" dirty="0"/>
              <a:t> </a:t>
            </a:r>
            <a:r>
              <a:rPr lang="en-GB" b="1" dirty="0"/>
              <a:t>Inspiring Science </a:t>
            </a:r>
            <a:r>
              <a:rPr lang="en-GB" b="1" dirty="0" smtClean="0"/>
              <a:t>Education Summer Academy</a:t>
            </a:r>
            <a:r>
              <a:rPr lang="en-GB" dirty="0" smtClean="0"/>
              <a:t> </a:t>
            </a:r>
            <a:r>
              <a:rPr lang="en-GB" dirty="0"/>
              <a:t>offers </a:t>
            </a:r>
            <a:r>
              <a:rPr lang="en-GB" i="1" dirty="0"/>
              <a:t>pedagogical</a:t>
            </a:r>
            <a:r>
              <a:rPr lang="en-GB" dirty="0"/>
              <a:t> “plug, share, and play” through a web-based authoring interface and a community framework to disseminate best practices and find mutual support. A modular approach and inquiry classroom scenarios promote a seamless incorporation of </a:t>
            </a:r>
            <a:r>
              <a:rPr lang="en-GB" i="1" dirty="0"/>
              <a:t>eLearning</a:t>
            </a:r>
            <a:r>
              <a:rPr lang="en-GB" dirty="0"/>
              <a:t> tools into the classroom. </a:t>
            </a:r>
            <a:endParaRPr lang="el-GR" dirty="0"/>
          </a:p>
          <a:p>
            <a:endParaRPr lang="el-GR" dirty="0"/>
          </a:p>
        </p:txBody>
      </p:sp>
    </p:spTree>
    <p:extLst>
      <p:ext uri="{BB962C8B-B14F-4D97-AF65-F5344CB8AC3E}">
        <p14:creationId xmlns:p14="http://schemas.microsoft.com/office/powerpoint/2010/main" val="2553793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Inspiring Science Education Summer Academy 2016 </a:t>
            </a:r>
            <a:endParaRPr lang="el-GR" dirty="0"/>
          </a:p>
        </p:txBody>
      </p:sp>
      <p:sp>
        <p:nvSpPr>
          <p:cNvPr id="3" name="Θέση περιεχομένου 2"/>
          <p:cNvSpPr>
            <a:spLocks noGrp="1"/>
          </p:cNvSpPr>
          <p:nvPr>
            <p:ph sz="quarter" idx="1"/>
          </p:nvPr>
        </p:nvSpPr>
        <p:spPr>
          <a:xfrm>
            <a:off x="829733" y="1735666"/>
            <a:ext cx="7408333" cy="3450696"/>
          </a:xfrm>
        </p:spPr>
        <p:txBody>
          <a:bodyPr/>
          <a:lstStyle/>
          <a:p>
            <a:r>
              <a:rPr lang="en-US" dirty="0" smtClean="0"/>
              <a:t>30 European Science Teachers </a:t>
            </a:r>
          </a:p>
          <a:p>
            <a:r>
              <a:rPr lang="en-US" dirty="0" smtClean="0"/>
              <a:t>20 US Science Teachers (supported by NSF)</a:t>
            </a:r>
          </a:p>
          <a:p>
            <a:endParaRPr lang="en-US" dirty="0"/>
          </a:p>
          <a:p>
            <a:pPr marL="0" indent="0" algn="ctr">
              <a:buNone/>
            </a:pPr>
            <a:r>
              <a:rPr lang="en-US" dirty="0" smtClean="0"/>
              <a:t>July 10-16, 2016, Marathon, Attica, Greece </a:t>
            </a:r>
          </a:p>
          <a:p>
            <a:pPr marL="0" indent="0" algn="ctr">
              <a:buNone/>
            </a:pPr>
            <a:endParaRPr lang="en-US" dirty="0" smtClean="0"/>
          </a:p>
          <a:p>
            <a:pPr marL="0" indent="0">
              <a:buNone/>
            </a:pPr>
            <a:endParaRPr lang="en-US" dirty="0" smtClean="0"/>
          </a:p>
          <a:p>
            <a:endParaRPr lang="en-US" dirty="0"/>
          </a:p>
          <a:p>
            <a:pPr marL="0" indent="0">
              <a:buNone/>
            </a:pPr>
            <a:endParaRPr lang="el-GR" dirty="0"/>
          </a:p>
        </p:txBody>
      </p:sp>
      <p:sp>
        <p:nvSpPr>
          <p:cNvPr id="4" name="Θέση αριθμού διαφάνειας 3"/>
          <p:cNvSpPr>
            <a:spLocks noGrp="1"/>
          </p:cNvSpPr>
          <p:nvPr>
            <p:ph type="sldNum" sz="quarter" idx="11"/>
          </p:nvPr>
        </p:nvSpPr>
        <p:spPr/>
        <p:txBody>
          <a:bodyPr/>
          <a:lstStyle/>
          <a:p>
            <a:pPr>
              <a:defRPr/>
            </a:pPr>
            <a:fld id="{BB83D7E0-8A51-4F60-A17C-A3120D2EC02C}" type="slidenum">
              <a:rPr lang="fr-FR" smtClean="0"/>
              <a:pPr>
                <a:defRPr/>
              </a:pPr>
              <a:t>18</a:t>
            </a:fld>
            <a:endParaRPr lang="fr-FR"/>
          </a:p>
        </p:txBody>
      </p:sp>
      <p:pic>
        <p:nvPicPr>
          <p:cNvPr id="6" name="Grafi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0999" y="4002358"/>
            <a:ext cx="2857501" cy="61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3" descr="QuarkNet is an educational p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3865291"/>
            <a:ext cx="232568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5" descr="EPS_logo_white_eps.png"/>
          <p:cNvPicPr>
            <a:picLocks noChangeAspect="1"/>
          </p:cNvPicPr>
          <p:nvPr/>
        </p:nvPicPr>
        <p:blipFill>
          <a:blip r:embed="rId4"/>
          <a:srcRect/>
          <a:stretch>
            <a:fillRect/>
          </a:stretch>
        </p:blipFill>
        <p:spPr bwMode="auto">
          <a:xfrm>
            <a:off x="1363663" y="4927600"/>
            <a:ext cx="519112" cy="517525"/>
          </a:xfrm>
          <a:prstGeom prst="rect">
            <a:avLst/>
          </a:prstGeom>
          <a:noFill/>
          <a:ln w="9525">
            <a:noFill/>
            <a:miter lim="800000"/>
            <a:headEnd/>
            <a:tailEnd/>
          </a:ln>
        </p:spPr>
      </p:pic>
      <p:pic>
        <p:nvPicPr>
          <p:cNvPr id="9" name="Image 5" descr="EPS_logo_white_eps.png"/>
          <p:cNvPicPr>
            <a:picLocks noChangeAspect="1"/>
          </p:cNvPicPr>
          <p:nvPr/>
        </p:nvPicPr>
        <p:blipFill>
          <a:blip r:embed="rId4"/>
          <a:srcRect/>
          <a:stretch>
            <a:fillRect/>
          </a:stretch>
        </p:blipFill>
        <p:spPr bwMode="auto">
          <a:xfrm>
            <a:off x="3390900" y="4053979"/>
            <a:ext cx="876300" cy="873621"/>
          </a:xfrm>
          <a:prstGeom prst="rect">
            <a:avLst/>
          </a:prstGeom>
          <a:solidFill>
            <a:schemeClr val="tx2">
              <a:lumMod val="75000"/>
            </a:schemeClr>
          </a:solidFill>
          <a:ln w="9525">
            <a:noFill/>
            <a:miter lim="800000"/>
            <a:headEnd/>
            <a:tailEnd/>
          </a:ln>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7296" y="4026430"/>
            <a:ext cx="8286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UNESC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32166" y="4938929"/>
            <a:ext cx="2667000" cy="162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440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1026" name="Picture 2" descr="Δημιουργία εικόν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1010"/>
            <a:ext cx="7416824" cy="692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99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Expertise</a:t>
            </a:r>
            <a:endParaRPr lang="el-GR" dirty="0"/>
          </a:p>
        </p:txBody>
      </p:sp>
      <p:sp>
        <p:nvSpPr>
          <p:cNvPr id="3" name="Θέση περιεχομένου 2"/>
          <p:cNvSpPr>
            <a:spLocks noGrp="1"/>
          </p:cNvSpPr>
          <p:nvPr>
            <p:ph idx="1"/>
          </p:nvPr>
        </p:nvSpPr>
        <p:spPr>
          <a:xfrm>
            <a:off x="467544" y="1960104"/>
            <a:ext cx="8229600" cy="4525963"/>
          </a:xfrm>
        </p:spPr>
        <p:txBody>
          <a:bodyPr>
            <a:normAutofit fontScale="92500"/>
          </a:bodyPr>
          <a:lstStyle/>
          <a:p>
            <a:pPr marL="0" indent="0">
              <a:buNone/>
            </a:pPr>
            <a:r>
              <a:rPr lang="en-US" b="1" dirty="0" smtClean="0"/>
              <a:t>Effective Community Building – International Network </a:t>
            </a:r>
          </a:p>
          <a:p>
            <a:pPr marL="0" indent="0">
              <a:buNone/>
            </a:pPr>
            <a:r>
              <a:rPr lang="en-US" dirty="0" smtClean="0"/>
              <a:t>(more than 10,000 science teachers, 5,000 schools across Europe)</a:t>
            </a:r>
          </a:p>
          <a:p>
            <a:pPr marL="0" indent="0">
              <a:buNone/>
            </a:pPr>
            <a:r>
              <a:rPr lang="en-US" b="1" dirty="0" smtClean="0"/>
              <a:t>Teachers Professional Development </a:t>
            </a:r>
          </a:p>
          <a:p>
            <a:pPr marL="0" indent="0">
              <a:buNone/>
            </a:pPr>
            <a:r>
              <a:rPr lang="en-US" dirty="0" smtClean="0"/>
              <a:t>(Training materials, National and International courses, Workshops, Conferences)</a:t>
            </a:r>
          </a:p>
          <a:p>
            <a:pPr marL="0" indent="0">
              <a:buNone/>
            </a:pPr>
            <a:r>
              <a:rPr lang="en-US" b="1" dirty="0" smtClean="0"/>
              <a:t>Design of Innovative Scenarios </a:t>
            </a:r>
            <a:r>
              <a:rPr lang="en-US" dirty="0" smtClean="0"/>
              <a:t>combining advanced technological tools, science and art (augmented reality applications, 3D environments, Global Science Opera)</a:t>
            </a:r>
          </a:p>
          <a:p>
            <a:pPr marL="0" indent="0">
              <a:buNone/>
            </a:pPr>
            <a:r>
              <a:rPr lang="en-US" b="1" dirty="0" smtClean="0"/>
              <a:t>Assess the impact of the interventions </a:t>
            </a:r>
            <a:r>
              <a:rPr lang="en-US" dirty="0" smtClean="0"/>
              <a:t>in real settings (setting up large scale experimentations involving numerous schools, teachers, students)</a:t>
            </a:r>
            <a:endParaRPr lang="el-GR" dirty="0"/>
          </a:p>
        </p:txBody>
      </p:sp>
    </p:spTree>
    <p:extLst>
      <p:ext uri="{BB962C8B-B14F-4D97-AF65-F5344CB8AC3E}">
        <p14:creationId xmlns:p14="http://schemas.microsoft.com/office/powerpoint/2010/main" val="223104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Rationale and Aims</a:t>
            </a:r>
            <a:endParaRPr lang="el-GR" dirty="0"/>
          </a:p>
        </p:txBody>
      </p:sp>
      <p:sp>
        <p:nvSpPr>
          <p:cNvPr id="3" name="Θέση περιεχομένου 2"/>
          <p:cNvSpPr>
            <a:spLocks noGrp="1"/>
          </p:cNvSpPr>
          <p:nvPr>
            <p:ph idx="1"/>
          </p:nvPr>
        </p:nvSpPr>
        <p:spPr/>
        <p:txBody>
          <a:bodyPr>
            <a:normAutofit fontScale="62500" lnSpcReduction="20000"/>
          </a:bodyPr>
          <a:lstStyle/>
          <a:p>
            <a:r>
              <a:rPr lang="en-US" dirty="0" smtClean="0">
                <a:effectLst/>
              </a:rPr>
              <a:t>The aim of the Inspiring Science Education International Summer Academy is to support the </a:t>
            </a:r>
            <a:r>
              <a:rPr lang="en-US" dirty="0" err="1" smtClean="0">
                <a:effectLst/>
              </a:rPr>
              <a:t>modernisation</a:t>
            </a:r>
            <a:r>
              <a:rPr lang="en-US" dirty="0" smtClean="0">
                <a:effectLst/>
              </a:rPr>
              <a:t> of Science education and training, including in curricula, assessment of learning outcomes and the professional development of teachers and trainers, and to the wide adoption of the recommendations of the </a:t>
            </a:r>
            <a:r>
              <a:rPr lang="en-US" dirty="0" err="1" smtClean="0">
                <a:effectLst/>
              </a:rPr>
              <a:t>Rocard</a:t>
            </a:r>
            <a:r>
              <a:rPr lang="en-US" dirty="0" smtClean="0">
                <a:effectLst/>
              </a:rPr>
              <a:t> Report "A new Pedagogy for the Future of Europe" (</a:t>
            </a:r>
            <a:r>
              <a:rPr lang="en-US" dirty="0" err="1" smtClean="0">
                <a:effectLst/>
              </a:rPr>
              <a:t>Rocard</a:t>
            </a:r>
            <a:r>
              <a:rPr lang="en-US" dirty="0" smtClean="0">
                <a:effectLst/>
              </a:rPr>
              <a:t> et al., 2007), that sets the basics for the introduction of the Inquiry Based approach in the science curricula of the Member States. Teachers will not only be familiarized with a unique collection of open digital educational resources, but they will also be trained to link them with innovative pedagogical practices, such as using real world learning activities, implementing resource based and project-based approaches, in order to design educational scenarios by repurposing existing eLearning tools. The offered resources and tools, although associated with a broad range of curriculum areas, do not impose a fixed curriculum but support a model that can be customized based on location and culture, as well as cross-disciplinary situations, being thus ideal to be used for differentiated instruction. </a:t>
            </a:r>
            <a:endParaRPr lang="el-GR" dirty="0"/>
          </a:p>
        </p:txBody>
      </p:sp>
    </p:spTree>
    <p:extLst>
      <p:ext uri="{BB962C8B-B14F-4D97-AF65-F5344CB8AC3E}">
        <p14:creationId xmlns:p14="http://schemas.microsoft.com/office/powerpoint/2010/main" val="3914695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Benefits for the participants</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smtClean="0">
                <a:effectLst/>
              </a:rPr>
              <a:t>Teachers will also be trained to appropriately select and exploit freely available existing eLearning tools and resources in their educational scenarios that suit their own needs in terms of planning, implementing and sharing pedagogical ideas, managing their classroom and organizing the curriculum. This will further empower them to create effective project scenarios to use in the classroom, as well as in multiple environments such as face-to-face, online and other technology mediated learning. Such a comprehensive open learning networks approach that allows teachers to access their colleagues' course materials, share their own and collaborate is expected to enable all stakeholders to examine their own practices in the light of the best performing approaches. </a:t>
            </a:r>
            <a:endParaRPr lang="el-GR" dirty="0"/>
          </a:p>
        </p:txBody>
      </p:sp>
      <p:sp>
        <p:nvSpPr>
          <p:cNvPr id="4" name="Θέση υποσέλιδου 4"/>
          <p:cNvSpPr>
            <a:spLocks noGrp="1"/>
          </p:cNvSpPr>
          <p:nvPr>
            <p:ph type="ftr" sz="quarter" idx="12"/>
          </p:nvPr>
        </p:nvSpPr>
        <p:spPr>
          <a:xfrm>
            <a:off x="6553200" y="6356350"/>
            <a:ext cx="2133600" cy="365125"/>
          </a:xfrm>
        </p:spPr>
        <p:txBody>
          <a:bodyPr/>
          <a:lstStyle/>
          <a:p>
            <a:pPr>
              <a:defRPr/>
            </a:pPr>
            <a:endParaRPr lang="fr-FR" dirty="0"/>
          </a:p>
        </p:txBody>
      </p:sp>
    </p:spTree>
    <p:extLst>
      <p:ext uri="{BB962C8B-B14F-4D97-AF65-F5344CB8AC3E}">
        <p14:creationId xmlns:p14="http://schemas.microsoft.com/office/powerpoint/2010/main" val="2745840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152400" y="1676400"/>
            <a:ext cx="8318500" cy="4876800"/>
          </a:xfrm>
        </p:spPr>
        <p:txBody>
          <a:bodyPr/>
          <a:lstStyle/>
          <a:p>
            <a:pPr>
              <a:buFont typeface="Wingdings" pitchFamily="2" charset="2"/>
              <a:buChar char="§"/>
            </a:pPr>
            <a:r>
              <a:rPr lang="en-US" altLang="el-GR" sz="2400" b="1" i="1" smtClean="0"/>
              <a:t>Design</a:t>
            </a:r>
            <a:r>
              <a:rPr lang="en-US" altLang="el-GR" sz="2400" smtClean="0"/>
              <a:t> Lessons/Scenarios by using existing resources and tools (such as online labs, AR/VR tools) and store them on the cloud</a:t>
            </a:r>
          </a:p>
          <a:p>
            <a:pPr>
              <a:buFont typeface="Wingdings" pitchFamily="2" charset="2"/>
              <a:buChar char="§"/>
            </a:pPr>
            <a:r>
              <a:rPr lang="en-US" altLang="el-GR" sz="2400" b="1" i="1" smtClean="0"/>
              <a:t>Deliver</a:t>
            </a:r>
            <a:r>
              <a:rPr lang="en-US" altLang="el-GR" sz="2400" smtClean="0"/>
              <a:t> Lessons/Scenarios to students. </a:t>
            </a:r>
          </a:p>
          <a:p>
            <a:pPr>
              <a:buFont typeface="Wingdings" pitchFamily="2" charset="2"/>
              <a:buChar char="§"/>
            </a:pPr>
            <a:r>
              <a:rPr lang="en-US" altLang="el-GR" sz="2400" smtClean="0"/>
              <a:t>Collect </a:t>
            </a:r>
            <a:r>
              <a:rPr lang="en-US" altLang="el-GR" sz="2400" b="1" i="1" smtClean="0"/>
              <a:t>Educational Data </a:t>
            </a:r>
            <a:r>
              <a:rPr lang="en-US" altLang="el-GR" sz="2400" smtClean="0"/>
              <a:t>for student assessment based on PISA Framework</a:t>
            </a:r>
          </a:p>
        </p:txBody>
      </p:sp>
      <p:sp>
        <p:nvSpPr>
          <p:cNvPr id="54275" name="Title 3"/>
          <p:cNvSpPr>
            <a:spLocks noGrp="1"/>
          </p:cNvSpPr>
          <p:nvPr>
            <p:ph type="title"/>
          </p:nvPr>
        </p:nvSpPr>
        <p:spPr>
          <a:xfrm>
            <a:off x="395288" y="230188"/>
            <a:ext cx="6484937" cy="642937"/>
          </a:xfrm>
        </p:spPr>
        <p:txBody>
          <a:bodyPr>
            <a:normAutofit fontScale="90000"/>
          </a:bodyPr>
          <a:lstStyle/>
          <a:p>
            <a:r>
              <a:rPr lang="en-US" altLang="el-GR" sz="3200" smtClean="0"/>
              <a:t>Authoring – Access – Deliver - Assess</a:t>
            </a:r>
            <a:endParaRPr lang="el-GR" altLang="el-GR" sz="3200" smtClean="0"/>
          </a:p>
        </p:txBody>
      </p:sp>
      <p:pic>
        <p:nvPicPr>
          <p:cNvPr id="54276" name="Grafik 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64288" y="655638"/>
            <a:ext cx="27940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1238" y="1298575"/>
            <a:ext cx="6735762"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06638" y="1133475"/>
            <a:ext cx="4868862"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Panagiotis\AppData\Local\Microsoft\Windows\Temporary Internet Files\Content.Outlook\25MYYG4T\21_DeliveryEnvironmentTransfer.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55750" y="1298575"/>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8138" y="1133475"/>
            <a:ext cx="6265862"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269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Thilina\Google Drive\NUCLIO Central\ESEA\Gran_Telescopio.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1"/>
            <a:ext cx="10287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304799"/>
            <a:ext cx="9144000" cy="1470025"/>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Astronomy Adventure in </a:t>
            </a:r>
            <a:r>
              <a:rPr lang="en-US" dirty="0" smtClean="0">
                <a:solidFill>
                  <a:schemeClr val="bg1"/>
                </a:solidFill>
              </a:rPr>
              <a:t>Canary </a:t>
            </a:r>
            <a:r>
              <a:rPr lang="en-US" dirty="0">
                <a:solidFill>
                  <a:schemeClr val="bg1"/>
                </a:solidFill>
              </a:rPr>
              <a:t>Islands </a:t>
            </a:r>
          </a:p>
          <a:p>
            <a:r>
              <a:rPr lang="en-US" dirty="0" smtClean="0">
                <a:solidFill>
                  <a:schemeClr val="bg1"/>
                </a:solidFill>
              </a:rPr>
              <a:t>25 – 29 July 2016</a:t>
            </a:r>
            <a:endParaRPr lang="en-GB" dirty="0">
              <a:solidFill>
                <a:schemeClr val="bg1"/>
              </a:solidFill>
            </a:endParaRPr>
          </a:p>
        </p:txBody>
      </p:sp>
    </p:spTree>
    <p:extLst>
      <p:ext uri="{BB962C8B-B14F-4D97-AF65-F5344CB8AC3E}">
        <p14:creationId xmlns:p14="http://schemas.microsoft.com/office/powerpoint/2010/main" val="2345990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Main Experiences</a:t>
            </a:r>
            <a:endParaRPr lang="en-IE" dirty="0"/>
          </a:p>
        </p:txBody>
      </p:sp>
      <p:sp>
        <p:nvSpPr>
          <p:cNvPr id="3" name="Content Placeholder 2"/>
          <p:cNvSpPr>
            <a:spLocks noGrp="1"/>
          </p:cNvSpPr>
          <p:nvPr>
            <p:ph idx="1"/>
          </p:nvPr>
        </p:nvSpPr>
        <p:spPr/>
        <p:txBody>
          <a:bodyPr>
            <a:normAutofit fontScale="85000" lnSpcReduction="20000"/>
          </a:bodyPr>
          <a:lstStyle/>
          <a:p>
            <a:r>
              <a:rPr lang="en-IE" sz="2400" b="1" dirty="0" smtClean="0">
                <a:solidFill>
                  <a:srgbClr val="558ED5"/>
                </a:solidFill>
              </a:rPr>
              <a:t>Hands-on Telescopes</a:t>
            </a:r>
            <a:r>
              <a:rPr lang="en-IE" sz="2400" dirty="0">
                <a:solidFill>
                  <a:srgbClr val="558ED5"/>
                </a:solidFill>
              </a:rPr>
              <a:t> </a:t>
            </a:r>
            <a:r>
              <a:rPr lang="en-IE" sz="2400" dirty="0" smtClean="0"/>
              <a:t>– Using remote observing with research quality telescope as a tool in classroom for science teaching.</a:t>
            </a:r>
          </a:p>
          <a:p>
            <a:endParaRPr lang="en-IE" sz="2400" dirty="0" smtClean="0"/>
          </a:p>
          <a:p>
            <a:r>
              <a:rPr lang="en-IE" sz="2400" b="1" dirty="0" smtClean="0">
                <a:solidFill>
                  <a:srgbClr val="558ED5"/>
                </a:solidFill>
              </a:rPr>
              <a:t>Handling data </a:t>
            </a:r>
            <a:r>
              <a:rPr lang="en-IE" sz="2400" b="1" dirty="0" smtClean="0"/>
              <a:t>– </a:t>
            </a:r>
            <a:r>
              <a:rPr lang="en-IE" sz="2400" dirty="0" smtClean="0"/>
              <a:t>How to retrieve and analyse data in the big data era. </a:t>
            </a:r>
          </a:p>
          <a:p>
            <a:endParaRPr lang="en-IE" sz="2400" dirty="0"/>
          </a:p>
          <a:p>
            <a:r>
              <a:rPr lang="en-IE" sz="2400" b="1" dirty="0" smtClean="0">
                <a:solidFill>
                  <a:srgbClr val="558ED5"/>
                </a:solidFill>
              </a:rPr>
              <a:t>Hands-on Minds-on Solar System </a:t>
            </a:r>
            <a:r>
              <a:rPr lang="en-IE" sz="2400" dirty="0" smtClean="0"/>
              <a:t>– Innovative methods to engage students into the discovery of the Solar System (Seasons, Phases of the Moon, Space Exploration, etc.)</a:t>
            </a:r>
          </a:p>
          <a:p>
            <a:endParaRPr lang="en-IE" sz="2400" dirty="0"/>
          </a:p>
          <a:p>
            <a:r>
              <a:rPr lang="en-IE" sz="2400" b="1" dirty="0" smtClean="0">
                <a:solidFill>
                  <a:srgbClr val="558ED5"/>
                </a:solidFill>
              </a:rPr>
              <a:t>Meet the Scientist </a:t>
            </a:r>
            <a:r>
              <a:rPr lang="en-IE" sz="2400" dirty="0" smtClean="0"/>
              <a:t>– Meet and teach the Universe</a:t>
            </a:r>
          </a:p>
          <a:p>
            <a:endParaRPr lang="en-IE" sz="2400" dirty="0"/>
          </a:p>
        </p:txBody>
      </p:sp>
    </p:spTree>
    <p:extLst>
      <p:ext uri="{BB962C8B-B14F-4D97-AF65-F5344CB8AC3E}">
        <p14:creationId xmlns:p14="http://schemas.microsoft.com/office/powerpoint/2010/main" val="591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14699" y="757535"/>
            <a:ext cx="3556363" cy="430887"/>
          </a:xfrm>
          <a:prstGeom prst="rect">
            <a:avLst/>
          </a:prstGeom>
          <a:noFill/>
        </p:spPr>
        <p:txBody>
          <a:bodyPr wrap="square" rtlCol="0">
            <a:spAutoFit/>
          </a:bodyPr>
          <a:lstStyle/>
          <a:p>
            <a:pPr algn="ctr"/>
            <a:r>
              <a:rPr lang="en-GB" sz="2200" b="1" dirty="0" smtClean="0">
                <a:solidFill>
                  <a:schemeClr val="bg1"/>
                </a:solidFill>
                <a:effectLst>
                  <a:outerShdw blurRad="38100" dist="38100" dir="2700000" algn="tl">
                    <a:srgbClr val="000000">
                      <a:alpha val="43137"/>
                    </a:srgbClr>
                  </a:outerShdw>
                </a:effectLst>
              </a:rPr>
              <a:t>18 </a:t>
            </a:r>
            <a:r>
              <a:rPr lang="en-GB" sz="2200" b="1" dirty="0">
                <a:solidFill>
                  <a:schemeClr val="bg1"/>
                </a:solidFill>
                <a:effectLst>
                  <a:outerShdw blurRad="38100" dist="38100" dir="2700000" algn="tl">
                    <a:srgbClr val="000000">
                      <a:alpha val="43137"/>
                    </a:srgbClr>
                  </a:outerShdw>
                </a:effectLst>
              </a:rPr>
              <a:t>- </a:t>
            </a:r>
            <a:r>
              <a:rPr lang="en-GB" sz="2200" b="1" dirty="0" smtClean="0">
                <a:solidFill>
                  <a:schemeClr val="bg1"/>
                </a:solidFill>
                <a:effectLst>
                  <a:outerShdw blurRad="38100" dist="38100" dir="2700000" algn="tl">
                    <a:srgbClr val="000000">
                      <a:alpha val="43137"/>
                    </a:srgbClr>
                  </a:outerShdw>
                </a:effectLst>
              </a:rPr>
              <a:t>22 </a:t>
            </a:r>
            <a:r>
              <a:rPr lang="en-GB" sz="2200" b="1" dirty="0">
                <a:solidFill>
                  <a:schemeClr val="bg1"/>
                </a:solidFill>
                <a:effectLst>
                  <a:outerShdw blurRad="38100" dist="38100" dir="2700000" algn="tl">
                    <a:srgbClr val="000000">
                      <a:alpha val="43137"/>
                    </a:srgbClr>
                  </a:outerShdw>
                </a:effectLst>
              </a:rPr>
              <a:t>October 2016</a:t>
            </a:r>
          </a:p>
        </p:txBody>
      </p:sp>
      <p:pic>
        <p:nvPicPr>
          <p:cNvPr id="3" name="Picture 2" descr="C:\Users\Thilina\Google Drive\NUCLIO Central\ESEA\Courses\slide-til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3866"/>
            <a:ext cx="9143999" cy="544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73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Main Experiences</a:t>
            </a:r>
            <a:endParaRPr lang="en-IE" dirty="0"/>
          </a:p>
        </p:txBody>
      </p:sp>
      <p:sp>
        <p:nvSpPr>
          <p:cNvPr id="3" name="Content Placeholder 2"/>
          <p:cNvSpPr>
            <a:spLocks noGrp="1"/>
          </p:cNvSpPr>
          <p:nvPr>
            <p:ph idx="1"/>
          </p:nvPr>
        </p:nvSpPr>
        <p:spPr/>
        <p:txBody>
          <a:bodyPr>
            <a:normAutofit fontScale="85000" lnSpcReduction="20000"/>
          </a:bodyPr>
          <a:lstStyle/>
          <a:p>
            <a:r>
              <a:rPr lang="en-IE" sz="2400" b="1" dirty="0">
                <a:solidFill>
                  <a:srgbClr val="558ED5"/>
                </a:solidFill>
              </a:rPr>
              <a:t>Meet the Space Scientist</a:t>
            </a:r>
            <a:r>
              <a:rPr lang="en-IE" sz="2400" b="1" dirty="0"/>
              <a:t> </a:t>
            </a:r>
            <a:r>
              <a:rPr lang="en-IE" sz="2400" dirty="0"/>
              <a:t>– An inside look to ESA </a:t>
            </a:r>
            <a:r>
              <a:rPr lang="en-IE" sz="2400" dirty="0" smtClean="0"/>
              <a:t>headquarters.</a:t>
            </a:r>
          </a:p>
          <a:p>
            <a:endParaRPr lang="en-IE" sz="2400" dirty="0"/>
          </a:p>
          <a:p>
            <a:r>
              <a:rPr lang="en-IE" sz="2400" b="1" dirty="0">
                <a:solidFill>
                  <a:srgbClr val="558ED5"/>
                </a:solidFill>
              </a:rPr>
              <a:t>Inspiring Astronomy </a:t>
            </a:r>
            <a:r>
              <a:rPr lang="en-IE" sz="2400" dirty="0"/>
              <a:t>– Hands-on activities to teach basic physics using daily material and innovative </a:t>
            </a:r>
            <a:r>
              <a:rPr lang="en-IE" sz="2400" dirty="0" smtClean="0"/>
              <a:t>ideas.</a:t>
            </a:r>
          </a:p>
          <a:p>
            <a:endParaRPr lang="en-IE" sz="2400" dirty="0"/>
          </a:p>
          <a:p>
            <a:r>
              <a:rPr lang="en-IE" sz="2400" b="1" dirty="0" smtClean="0">
                <a:solidFill>
                  <a:srgbClr val="558ED5"/>
                </a:solidFill>
              </a:rPr>
              <a:t>Hands-on Telescopes</a:t>
            </a:r>
            <a:r>
              <a:rPr lang="en-IE" sz="2400" dirty="0">
                <a:solidFill>
                  <a:srgbClr val="558ED5"/>
                </a:solidFill>
              </a:rPr>
              <a:t> </a:t>
            </a:r>
            <a:r>
              <a:rPr lang="en-IE" sz="2400" dirty="0" smtClean="0"/>
              <a:t>– Using remote observing with research quality telescope as a tool in classroom for science teaching.</a:t>
            </a:r>
          </a:p>
          <a:p>
            <a:endParaRPr lang="en-IE" sz="2400" dirty="0" smtClean="0"/>
          </a:p>
          <a:p>
            <a:r>
              <a:rPr lang="en-IE" sz="2400" b="1" dirty="0" smtClean="0">
                <a:solidFill>
                  <a:srgbClr val="558ED5"/>
                </a:solidFill>
              </a:rPr>
              <a:t>Handling data </a:t>
            </a:r>
            <a:r>
              <a:rPr lang="en-IE" sz="2400" b="1" dirty="0" smtClean="0"/>
              <a:t>– </a:t>
            </a:r>
            <a:r>
              <a:rPr lang="en-IE" sz="2400" dirty="0" smtClean="0"/>
              <a:t>How to retrieve and analyse data in the big data era. </a:t>
            </a:r>
          </a:p>
          <a:p>
            <a:endParaRPr lang="en-IE" sz="2400" dirty="0"/>
          </a:p>
          <a:p>
            <a:endParaRPr lang="en-IE" sz="2400" dirty="0"/>
          </a:p>
        </p:txBody>
      </p:sp>
    </p:spTree>
    <p:extLst>
      <p:ext uri="{BB962C8B-B14F-4D97-AF65-F5344CB8AC3E}">
        <p14:creationId xmlns:p14="http://schemas.microsoft.com/office/powerpoint/2010/main" val="1010768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osa\AppData\Local\Temp\eM Client temporary files\mwtcrmyh.5so\KUX_1142_medium.jpg"/>
          <p:cNvPicPr>
            <a:picLocks noChangeAspect="1" noChangeArrowheads="1"/>
          </p:cNvPicPr>
          <p:nvPr/>
        </p:nvPicPr>
        <p:blipFill rotWithShape="1">
          <a:blip r:embed="rId2">
            <a:extLst>
              <a:ext uri="{28A0092B-C50C-407E-A947-70E740481C1C}">
                <a14:useLocalDpi xmlns:a14="http://schemas.microsoft.com/office/drawing/2010/main" val="0"/>
              </a:ext>
            </a:extLst>
          </a:blip>
          <a:srcRect r="1106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513806"/>
            <a:ext cx="9144000" cy="1470025"/>
          </a:xfrm>
        </p:spPr>
        <p:txBody>
          <a:bodyPr>
            <a:normAutofit fontScale="90000"/>
          </a:bodyPr>
          <a:lstStyle/>
          <a:p>
            <a:r>
              <a:rPr lang="en-IE" dirty="0" smtClean="0">
                <a:solidFill>
                  <a:schemeClr val="bg1"/>
                </a:solidFill>
              </a:rPr>
              <a:t>Beyond </a:t>
            </a:r>
            <a:r>
              <a:rPr lang="en-IE" dirty="0">
                <a:solidFill>
                  <a:schemeClr val="bg1"/>
                </a:solidFill>
              </a:rPr>
              <a:t>Earth Orbit: Solar System Exploration and </a:t>
            </a:r>
            <a:r>
              <a:rPr lang="en-IE" dirty="0" smtClean="0">
                <a:solidFill>
                  <a:schemeClr val="bg1"/>
                </a:solidFill>
              </a:rPr>
              <a:t>Spacesuits </a:t>
            </a:r>
            <a:br>
              <a:rPr lang="en-IE" dirty="0" smtClean="0">
                <a:solidFill>
                  <a:schemeClr val="bg1"/>
                </a:solidFill>
              </a:rPr>
            </a:br>
            <a:r>
              <a:rPr lang="en-US" dirty="0" smtClean="0">
                <a:solidFill>
                  <a:schemeClr val="bg1"/>
                </a:solidFill>
              </a:rPr>
              <a:t>9</a:t>
            </a:r>
            <a:r>
              <a:rPr lang="en-US" baseline="30000" dirty="0" smtClean="0">
                <a:solidFill>
                  <a:schemeClr val="bg1"/>
                </a:solidFill>
              </a:rPr>
              <a:t>th</a:t>
            </a:r>
            <a:r>
              <a:rPr lang="en-US" dirty="0" smtClean="0">
                <a:solidFill>
                  <a:schemeClr val="bg1"/>
                </a:solidFill>
              </a:rPr>
              <a:t>  – 14</a:t>
            </a:r>
            <a:r>
              <a:rPr lang="en-US" baseline="30000" dirty="0">
                <a:solidFill>
                  <a:schemeClr val="bg1"/>
                </a:solidFill>
              </a:rPr>
              <a:t> </a:t>
            </a:r>
            <a:r>
              <a:rPr lang="en-US" baseline="30000" dirty="0" err="1" smtClean="0">
                <a:solidFill>
                  <a:schemeClr val="bg1"/>
                </a:solidFill>
              </a:rPr>
              <a:t>th</a:t>
            </a:r>
            <a:r>
              <a:rPr lang="en-US" dirty="0" smtClean="0">
                <a:solidFill>
                  <a:schemeClr val="bg1"/>
                </a:solidFill>
              </a:rPr>
              <a:t> Jan 2017</a:t>
            </a:r>
            <a:endParaRPr lang="en-GB" dirty="0">
              <a:solidFill>
                <a:schemeClr val="bg1"/>
              </a:solidFill>
            </a:endParaRPr>
          </a:p>
        </p:txBody>
      </p:sp>
    </p:spTree>
    <p:extLst>
      <p:ext uri="{BB962C8B-B14F-4D97-AF65-F5344CB8AC3E}">
        <p14:creationId xmlns:p14="http://schemas.microsoft.com/office/powerpoint/2010/main" val="1683876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Main Experiences</a:t>
            </a:r>
            <a:endParaRPr lang="en-IE" dirty="0"/>
          </a:p>
        </p:txBody>
      </p:sp>
      <p:sp>
        <p:nvSpPr>
          <p:cNvPr id="3" name="Content Placeholder 2"/>
          <p:cNvSpPr>
            <a:spLocks noGrp="1"/>
          </p:cNvSpPr>
          <p:nvPr>
            <p:ph idx="1"/>
          </p:nvPr>
        </p:nvSpPr>
        <p:spPr/>
        <p:txBody>
          <a:bodyPr>
            <a:normAutofit fontScale="92500" lnSpcReduction="20000"/>
          </a:bodyPr>
          <a:lstStyle/>
          <a:p>
            <a:r>
              <a:rPr lang="en-IE" sz="2400" b="1" dirty="0" smtClean="0">
                <a:solidFill>
                  <a:srgbClr val="558ED5"/>
                </a:solidFill>
              </a:rPr>
              <a:t>Travelling in Space </a:t>
            </a:r>
            <a:r>
              <a:rPr lang="en-IE" sz="2400" dirty="0" smtClean="0"/>
              <a:t>– </a:t>
            </a:r>
            <a:r>
              <a:rPr lang="en-IE" sz="2400" dirty="0"/>
              <a:t>An </a:t>
            </a:r>
            <a:r>
              <a:rPr lang="en-IE" sz="2400" dirty="0" smtClean="0"/>
              <a:t>overview of state-of-the-art on solar system exploration</a:t>
            </a:r>
          </a:p>
          <a:p>
            <a:pPr marL="0" indent="0">
              <a:buNone/>
            </a:pPr>
            <a:endParaRPr lang="en-IE" sz="2400" dirty="0"/>
          </a:p>
          <a:p>
            <a:r>
              <a:rPr lang="en-IE" sz="2400" b="1" dirty="0" smtClean="0">
                <a:solidFill>
                  <a:srgbClr val="558ED5"/>
                </a:solidFill>
              </a:rPr>
              <a:t>Hands-on Space Exploration</a:t>
            </a:r>
            <a:r>
              <a:rPr lang="en-IE" sz="2400" dirty="0" smtClean="0">
                <a:solidFill>
                  <a:srgbClr val="558ED5"/>
                </a:solidFill>
              </a:rPr>
              <a:t> </a:t>
            </a:r>
            <a:r>
              <a:rPr lang="en-IE" sz="2400" dirty="0" smtClean="0"/>
              <a:t>– Educational tools for classroom activities. </a:t>
            </a:r>
          </a:p>
          <a:p>
            <a:endParaRPr lang="en-IE" sz="2400" dirty="0" smtClean="0"/>
          </a:p>
          <a:p>
            <a:r>
              <a:rPr lang="en-IE" sz="2400" b="1" dirty="0" smtClean="0">
                <a:solidFill>
                  <a:srgbClr val="558ED5"/>
                </a:solidFill>
              </a:rPr>
              <a:t>Robotics Simulation </a:t>
            </a:r>
            <a:r>
              <a:rPr lang="en-IE" sz="2400" b="1" dirty="0" smtClean="0"/>
              <a:t>– </a:t>
            </a:r>
            <a:r>
              <a:rPr lang="en-IE" sz="2400" dirty="0" smtClean="0"/>
              <a:t>Life on Mars simulation with rovers </a:t>
            </a:r>
            <a:r>
              <a:rPr lang="en-IE" sz="2400" dirty="0" err="1" smtClean="0"/>
              <a:t>mockups</a:t>
            </a:r>
            <a:endParaRPr lang="en-IE" sz="2400" dirty="0" smtClean="0"/>
          </a:p>
          <a:p>
            <a:endParaRPr lang="en-IE" sz="2400" dirty="0" smtClean="0"/>
          </a:p>
          <a:p>
            <a:r>
              <a:rPr lang="en-IE" sz="2400" b="1" dirty="0">
                <a:solidFill>
                  <a:srgbClr val="558ED5"/>
                </a:solidFill>
              </a:rPr>
              <a:t>Being an Astronaut </a:t>
            </a:r>
            <a:r>
              <a:rPr lang="en-IE" sz="2400" dirty="0" smtClean="0"/>
              <a:t>– a simulation of the life of an astronaut on Mars.</a:t>
            </a:r>
          </a:p>
          <a:p>
            <a:endParaRPr lang="en-IE" sz="2400" dirty="0" smtClean="0"/>
          </a:p>
          <a:p>
            <a:endParaRPr lang="en-IE" sz="2400" dirty="0"/>
          </a:p>
          <a:p>
            <a:endParaRPr lang="en-IE" sz="2400" dirty="0"/>
          </a:p>
        </p:txBody>
      </p:sp>
    </p:spTree>
    <p:extLst>
      <p:ext uri="{BB962C8B-B14F-4D97-AF65-F5344CB8AC3E}">
        <p14:creationId xmlns:p14="http://schemas.microsoft.com/office/powerpoint/2010/main" val="579375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ilina\Google Drive\NUCLIO Central\ESEA\faulk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096"/>
            <a:ext cx="9160243" cy="68840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304800"/>
            <a:ext cx="9144000" cy="1470025"/>
          </a:xfrm>
        </p:spPr>
        <p:txBody>
          <a:bodyPr/>
          <a:lstStyle/>
          <a:p>
            <a:r>
              <a:rPr lang="en-US" dirty="0" smtClean="0">
                <a:solidFill>
                  <a:schemeClr val="bg1"/>
                </a:solidFill>
              </a:rPr>
              <a:t>Science through Space and Time </a:t>
            </a:r>
            <a:br>
              <a:rPr lang="en-US" dirty="0" smtClean="0">
                <a:solidFill>
                  <a:schemeClr val="bg1"/>
                </a:solidFill>
              </a:rPr>
            </a:br>
            <a:r>
              <a:rPr lang="en-US" dirty="0" smtClean="0">
                <a:solidFill>
                  <a:schemeClr val="bg1"/>
                </a:solidFill>
              </a:rPr>
              <a:t>9 – 14</a:t>
            </a:r>
            <a:r>
              <a:rPr lang="en-US" baseline="30000" dirty="0">
                <a:solidFill>
                  <a:schemeClr val="bg1"/>
                </a:solidFill>
              </a:rPr>
              <a:t> </a:t>
            </a:r>
            <a:r>
              <a:rPr lang="en-US" dirty="0" smtClean="0">
                <a:solidFill>
                  <a:schemeClr val="bg1"/>
                </a:solidFill>
              </a:rPr>
              <a:t>April 2017</a:t>
            </a:r>
            <a:endParaRPr lang="en-GB" dirty="0">
              <a:solidFill>
                <a:schemeClr val="bg1"/>
              </a:solidFill>
            </a:endParaRPr>
          </a:p>
        </p:txBody>
      </p:sp>
    </p:spTree>
    <p:extLst>
      <p:ext uri="{BB962C8B-B14F-4D97-AF65-F5344CB8AC3E}">
        <p14:creationId xmlns:p14="http://schemas.microsoft.com/office/powerpoint/2010/main" val="859546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0503" y="3359428"/>
            <a:ext cx="6440557" cy="1524000"/>
          </a:xfrm>
        </p:spPr>
        <p:txBody>
          <a:bodyPr>
            <a:noAutofit/>
          </a:bodyPr>
          <a:lstStyle/>
          <a:p>
            <a:pPr algn="ctr"/>
            <a:r>
              <a:rPr lang="en-US" sz="2000" b="1" dirty="0" smtClean="0">
                <a:solidFill>
                  <a:schemeClr val="bg1"/>
                </a:solidFill>
              </a:rPr>
              <a:t/>
            </a:r>
            <a:br>
              <a:rPr lang="en-US" sz="2000" b="1" dirty="0" smtClean="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r>
              <a:rPr lang="en-US" sz="2400" b="1" dirty="0" smtClean="0">
                <a:solidFill>
                  <a:schemeClr val="bg1"/>
                </a:solidFill>
              </a:rPr>
              <a:t>How </a:t>
            </a:r>
            <a:r>
              <a:rPr lang="en-US" sz="2400" b="1" dirty="0">
                <a:solidFill>
                  <a:schemeClr val="bg1"/>
                </a:solidFill>
              </a:rPr>
              <a:t>to build a strong Action Plan/European Development Plan for your school according to the Erasmus+ </a:t>
            </a:r>
            <a:r>
              <a:rPr lang="en-US" sz="2400" b="1" dirty="0" smtClean="0">
                <a:solidFill>
                  <a:schemeClr val="bg1"/>
                </a:solidFill>
              </a:rPr>
              <a:t>Framework</a:t>
            </a:r>
            <a:r>
              <a:rPr lang="en-US" sz="2400" dirty="0" smtClean="0">
                <a:solidFill>
                  <a:schemeClr val="bg1"/>
                </a:solidFill>
              </a:rPr>
              <a:t> </a:t>
            </a:r>
            <a:r>
              <a:rPr lang="el-GR" sz="2000" dirty="0">
                <a:solidFill>
                  <a:schemeClr val="bg1"/>
                </a:solidFill>
              </a:rPr>
              <a:t/>
            </a:r>
            <a:br>
              <a:rPr lang="el-GR" sz="2000" dirty="0">
                <a:solidFill>
                  <a:schemeClr val="bg1"/>
                </a:solidFill>
              </a:rPr>
            </a:br>
            <a:endParaRPr lang="en-US" sz="2000" dirty="0">
              <a:solidFill>
                <a:schemeClr val="bg1"/>
              </a:solidFill>
            </a:endParaRPr>
          </a:p>
        </p:txBody>
      </p:sp>
    </p:spTree>
    <p:extLst>
      <p:ext uri="{BB962C8B-B14F-4D97-AF65-F5344CB8AC3E}">
        <p14:creationId xmlns:p14="http://schemas.microsoft.com/office/powerpoint/2010/main" val="465106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2800" dirty="0" smtClean="0"/>
              <a:t>Course Sites: Stonehenge, Science Museum of London, Royal Greenwich Observatory, Cardiff University</a:t>
            </a:r>
            <a:endParaRPr lang="en-IE" sz="2800" dirty="0"/>
          </a:p>
        </p:txBody>
      </p:sp>
      <p:pic>
        <p:nvPicPr>
          <p:cNvPr id="3" name="Picture 2" descr="C:\Users\Thilina\Google Drive\NUCLIO Central\ESEA\Courses\slide-til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315" y="1828800"/>
            <a:ext cx="909722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72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Main Experiences</a:t>
            </a:r>
            <a:endParaRPr lang="en-IE" dirty="0"/>
          </a:p>
        </p:txBody>
      </p:sp>
      <p:sp>
        <p:nvSpPr>
          <p:cNvPr id="3" name="Content Placeholder 2"/>
          <p:cNvSpPr>
            <a:spLocks noGrp="1"/>
          </p:cNvSpPr>
          <p:nvPr>
            <p:ph idx="1"/>
          </p:nvPr>
        </p:nvSpPr>
        <p:spPr/>
        <p:txBody>
          <a:bodyPr>
            <a:normAutofit fontScale="92500" lnSpcReduction="20000"/>
          </a:bodyPr>
          <a:lstStyle/>
          <a:p>
            <a:r>
              <a:rPr lang="en-IE" sz="2400" b="1" dirty="0" smtClean="0">
                <a:solidFill>
                  <a:srgbClr val="558ED5"/>
                </a:solidFill>
              </a:rPr>
              <a:t>Hands-on </a:t>
            </a:r>
            <a:r>
              <a:rPr lang="en-IE" sz="2400" b="1" dirty="0">
                <a:solidFill>
                  <a:srgbClr val="558ED5"/>
                </a:solidFill>
              </a:rPr>
              <a:t>Coding </a:t>
            </a:r>
            <a:r>
              <a:rPr lang="en-IE" sz="2400" dirty="0"/>
              <a:t>- Programing Rovers on Mars with Raspberry </a:t>
            </a:r>
            <a:r>
              <a:rPr lang="en-IE" sz="2400" dirty="0" smtClean="0"/>
              <a:t>Pi – Cardiff University</a:t>
            </a:r>
          </a:p>
          <a:p>
            <a:endParaRPr lang="en-IE" sz="2400" dirty="0"/>
          </a:p>
          <a:p>
            <a:r>
              <a:rPr lang="en-IE" sz="2400" b="1" dirty="0">
                <a:solidFill>
                  <a:srgbClr val="558ED5"/>
                </a:solidFill>
              </a:rPr>
              <a:t>Ancient Astronomy </a:t>
            </a:r>
            <a:r>
              <a:rPr lang="en-IE" sz="2400" dirty="0"/>
              <a:t>in </a:t>
            </a:r>
            <a:r>
              <a:rPr lang="en-IE" sz="2400" dirty="0" smtClean="0"/>
              <a:t>Stonehenge </a:t>
            </a:r>
          </a:p>
          <a:p>
            <a:endParaRPr lang="en-IE" sz="2400" dirty="0"/>
          </a:p>
          <a:p>
            <a:r>
              <a:rPr lang="en-IE" sz="2400" b="1" dirty="0">
                <a:solidFill>
                  <a:srgbClr val="558ED5"/>
                </a:solidFill>
              </a:rPr>
              <a:t>Black Holes in My </a:t>
            </a:r>
            <a:r>
              <a:rPr lang="en-IE" sz="2400" b="1" dirty="0" smtClean="0">
                <a:solidFill>
                  <a:srgbClr val="558ED5"/>
                </a:solidFill>
              </a:rPr>
              <a:t>School </a:t>
            </a:r>
            <a:r>
              <a:rPr lang="en-IE" sz="2400" dirty="0" smtClean="0"/>
              <a:t>- </a:t>
            </a:r>
            <a:r>
              <a:rPr lang="en-US" sz="2400" dirty="0"/>
              <a:t>Inquiring minds now: Mapping the scientific method </a:t>
            </a:r>
            <a:r>
              <a:rPr lang="en-IE" sz="2400" dirty="0" smtClean="0"/>
              <a:t>with research data</a:t>
            </a:r>
          </a:p>
          <a:p>
            <a:endParaRPr lang="en-IE" sz="2400" dirty="0"/>
          </a:p>
          <a:p>
            <a:r>
              <a:rPr lang="en-IE" sz="2400" b="1" dirty="0">
                <a:solidFill>
                  <a:srgbClr val="558ED5"/>
                </a:solidFill>
              </a:rPr>
              <a:t>Hands-on </a:t>
            </a:r>
            <a:r>
              <a:rPr lang="en-IE" sz="2400" b="1" dirty="0" smtClean="0">
                <a:solidFill>
                  <a:srgbClr val="558ED5"/>
                </a:solidFill>
              </a:rPr>
              <a:t>data </a:t>
            </a:r>
            <a:r>
              <a:rPr lang="en-IE" sz="2400" dirty="0" smtClean="0"/>
              <a:t>- </a:t>
            </a:r>
            <a:r>
              <a:rPr lang="en-US" sz="2400" dirty="0"/>
              <a:t>Using </a:t>
            </a:r>
            <a:r>
              <a:rPr lang="en-US" sz="2400" dirty="0" smtClean="0"/>
              <a:t>European </a:t>
            </a:r>
            <a:r>
              <a:rPr lang="en-IE" sz="2400" dirty="0" smtClean="0"/>
              <a:t>Space </a:t>
            </a:r>
            <a:r>
              <a:rPr lang="en-IE" sz="2400" dirty="0"/>
              <a:t>Agency GAIA </a:t>
            </a:r>
            <a:r>
              <a:rPr lang="en-IE" sz="2400" dirty="0" smtClean="0"/>
              <a:t>mission </a:t>
            </a:r>
            <a:r>
              <a:rPr lang="en-US" sz="2400" dirty="0" smtClean="0"/>
              <a:t>data </a:t>
            </a:r>
            <a:r>
              <a:rPr lang="en-US" sz="2400" dirty="0"/>
              <a:t>archives to implement real research experiences in </a:t>
            </a:r>
            <a:r>
              <a:rPr lang="en-US" sz="2400" dirty="0" smtClean="0"/>
              <a:t>classroom</a:t>
            </a:r>
            <a:r>
              <a:rPr lang="en-IE" sz="2400" dirty="0" smtClean="0"/>
              <a:t>- </a:t>
            </a:r>
            <a:r>
              <a:rPr lang="en-IE" sz="2400" dirty="0"/>
              <a:t>Cardiff University</a:t>
            </a:r>
            <a:endParaRPr lang="en-IE" sz="2400" dirty="0" smtClean="0"/>
          </a:p>
          <a:p>
            <a:endParaRPr lang="en-IE" sz="2400" dirty="0"/>
          </a:p>
        </p:txBody>
      </p:sp>
    </p:spTree>
    <p:extLst>
      <p:ext uri="{BB962C8B-B14F-4D97-AF65-F5344CB8AC3E}">
        <p14:creationId xmlns:p14="http://schemas.microsoft.com/office/powerpoint/2010/main" val="84574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ACTION 2</a:t>
            </a:r>
            <a:endParaRPr lang="en-US" dirty="0"/>
          </a:p>
        </p:txBody>
      </p:sp>
      <p:sp>
        <p:nvSpPr>
          <p:cNvPr id="3" name="Content Placeholder 2"/>
          <p:cNvSpPr>
            <a:spLocks noGrp="1"/>
          </p:cNvSpPr>
          <p:nvPr>
            <p:ph idx="1"/>
          </p:nvPr>
        </p:nvSpPr>
        <p:spPr>
          <a:xfrm>
            <a:off x="467544" y="2240280"/>
            <a:ext cx="8229600" cy="3914483"/>
          </a:xfrm>
        </p:spPr>
        <p:txBody>
          <a:bodyPr>
            <a:normAutofit/>
          </a:bodyPr>
          <a:lstStyle/>
          <a:p>
            <a:pPr marL="0" indent="0" algn="ctr">
              <a:buNone/>
            </a:pPr>
            <a:r>
              <a:rPr lang="en-US" dirty="0" smtClean="0"/>
              <a:t>COOPERATION FOR INNOVATION AND THE EXCHANGE OF GOOD PRACTICES </a:t>
            </a:r>
          </a:p>
          <a:p>
            <a:pPr marL="0" indent="0">
              <a:buNone/>
            </a:pPr>
            <a:endParaRPr lang="en-US" dirty="0" smtClean="0"/>
          </a:p>
          <a:p>
            <a:pPr marL="0" indent="0">
              <a:buNone/>
            </a:pPr>
            <a:r>
              <a:rPr lang="en-US" b="1" dirty="0" smtClean="0"/>
              <a:t>Strategic Partnerships </a:t>
            </a:r>
            <a:r>
              <a:rPr lang="en-US" dirty="0" smtClean="0"/>
              <a:t>aim to support the </a:t>
            </a:r>
            <a:r>
              <a:rPr lang="en-US" b="1" dirty="0" smtClean="0"/>
              <a:t>development, transfer and/or implementation </a:t>
            </a:r>
            <a:r>
              <a:rPr lang="en-US" dirty="0" smtClean="0"/>
              <a:t>of </a:t>
            </a:r>
            <a:r>
              <a:rPr lang="en-US" b="1" dirty="0" smtClean="0"/>
              <a:t>innovative practices </a:t>
            </a:r>
            <a:r>
              <a:rPr lang="en-US" dirty="0" smtClean="0"/>
              <a:t>as well as the </a:t>
            </a:r>
            <a:r>
              <a:rPr lang="en-US" b="1" dirty="0" smtClean="0"/>
              <a:t>implementation of joint initiatives </a:t>
            </a:r>
            <a:r>
              <a:rPr lang="en-US" dirty="0" smtClean="0"/>
              <a:t>promoting </a:t>
            </a:r>
            <a:r>
              <a:rPr lang="en-US" b="1" dirty="0" smtClean="0"/>
              <a:t>cooperation, peer learning and exchanges of experience</a:t>
            </a:r>
            <a:r>
              <a:rPr lang="en-US" dirty="0" smtClean="0"/>
              <a:t> at European level.</a:t>
            </a:r>
            <a:endParaRPr lang="en-US" dirty="0"/>
          </a:p>
        </p:txBody>
      </p:sp>
    </p:spTree>
    <p:extLst>
      <p:ext uri="{BB962C8B-B14F-4D97-AF65-F5344CB8AC3E}">
        <p14:creationId xmlns:p14="http://schemas.microsoft.com/office/powerpoint/2010/main" val="372077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Strategic </a:t>
            </a:r>
            <a:r>
              <a:rPr lang="en-US" dirty="0"/>
              <a:t>Partnerships</a:t>
            </a:r>
          </a:p>
        </p:txBody>
      </p:sp>
      <p:sp>
        <p:nvSpPr>
          <p:cNvPr id="3" name="Content Placeholder 2"/>
          <p:cNvSpPr>
            <a:spLocks noGrp="1"/>
          </p:cNvSpPr>
          <p:nvPr>
            <p:ph idx="1"/>
          </p:nvPr>
        </p:nvSpPr>
        <p:spPr>
          <a:xfrm>
            <a:off x="872067" y="2081048"/>
            <a:ext cx="7408333" cy="4045115"/>
          </a:xfrm>
        </p:spPr>
        <p:txBody>
          <a:bodyPr>
            <a:normAutofit lnSpcReduction="10000"/>
          </a:bodyPr>
          <a:lstStyle/>
          <a:p>
            <a:r>
              <a:rPr lang="en-US" b="1" dirty="0" smtClean="0"/>
              <a:t>Strategic </a:t>
            </a:r>
            <a:r>
              <a:rPr lang="en-US" b="1" dirty="0"/>
              <a:t>Partnerships </a:t>
            </a:r>
            <a:r>
              <a:rPr lang="en-US" b="1" dirty="0" smtClean="0"/>
              <a:t>supporting </a:t>
            </a:r>
            <a:r>
              <a:rPr lang="en-US" b="1" dirty="0"/>
              <a:t>innovation </a:t>
            </a:r>
            <a:endParaRPr lang="en-US" b="1" dirty="0" smtClean="0"/>
          </a:p>
          <a:p>
            <a:pPr marL="0" indent="0">
              <a:buNone/>
            </a:pPr>
            <a:r>
              <a:rPr lang="en-US" sz="1600" dirty="0" smtClean="0"/>
              <a:t>Projects are expected to </a:t>
            </a:r>
            <a:r>
              <a:rPr lang="en-US" sz="1600" b="1" dirty="0" smtClean="0"/>
              <a:t>develop innovative outputs</a:t>
            </a:r>
            <a:r>
              <a:rPr lang="en-US" sz="1600" dirty="0" smtClean="0"/>
              <a:t>, and/or engage into intensive dissemination and exploitation activities of </a:t>
            </a:r>
            <a:r>
              <a:rPr lang="en-US" sz="1600" b="1" dirty="0" smtClean="0"/>
              <a:t>existing and newly produced products or innovative ideas</a:t>
            </a:r>
            <a:r>
              <a:rPr lang="en-US" sz="1600" dirty="0" smtClean="0"/>
              <a:t>. Applicants have the possibility to request a </a:t>
            </a:r>
            <a:r>
              <a:rPr lang="en-US" sz="1600" b="1" dirty="0" smtClean="0"/>
              <a:t>dedicated budget for Intellectual Outputs and Multiplier Events</a:t>
            </a:r>
            <a:endParaRPr lang="en-US" sz="1600" dirty="0"/>
          </a:p>
          <a:p>
            <a:pPr marL="0" indent="0">
              <a:buNone/>
            </a:pPr>
            <a:endParaRPr lang="en-US" sz="1600" dirty="0" smtClean="0"/>
          </a:p>
          <a:p>
            <a:r>
              <a:rPr lang="en-US" b="1" dirty="0"/>
              <a:t>Strategic Partnerships supporting exchange of good practices</a:t>
            </a:r>
          </a:p>
          <a:p>
            <a:pPr marL="0" indent="0">
              <a:buNone/>
            </a:pPr>
            <a:r>
              <a:rPr lang="en-US" sz="1600" dirty="0" smtClean="0"/>
              <a:t>The primary goal is to allow </a:t>
            </a:r>
            <a:r>
              <a:rPr lang="en-US" sz="1600" dirty="0" err="1" smtClean="0"/>
              <a:t>organisations</a:t>
            </a:r>
            <a:r>
              <a:rPr lang="en-US" sz="1600" dirty="0" smtClean="0"/>
              <a:t> to </a:t>
            </a:r>
            <a:r>
              <a:rPr lang="en-US" sz="1600" b="1" dirty="0" smtClean="0"/>
              <a:t>develop and reinforce networks</a:t>
            </a:r>
            <a:r>
              <a:rPr lang="en-US" sz="1600" dirty="0" smtClean="0"/>
              <a:t>, increase their capacity to operate at transnational level, </a:t>
            </a:r>
            <a:r>
              <a:rPr lang="en-US" sz="1600" b="1" dirty="0" smtClean="0"/>
              <a:t>share and confront ideas</a:t>
            </a:r>
            <a:r>
              <a:rPr lang="en-US" sz="1600" dirty="0" smtClean="0"/>
              <a:t>, </a:t>
            </a:r>
            <a:r>
              <a:rPr lang="en-US" sz="1600" b="1" dirty="0" smtClean="0"/>
              <a:t>practices</a:t>
            </a:r>
            <a:r>
              <a:rPr lang="en-US" sz="1600" dirty="0" smtClean="0"/>
              <a:t> </a:t>
            </a:r>
            <a:r>
              <a:rPr lang="en-US" sz="1600" b="1" dirty="0" smtClean="0"/>
              <a:t>and methods</a:t>
            </a:r>
            <a:r>
              <a:rPr lang="en-US" sz="1600" dirty="0" smtClean="0"/>
              <a:t>. These results and activities will be co-financed through the standard budget for project management and implementation. </a:t>
            </a:r>
            <a:endParaRPr lang="en-US" sz="1600" dirty="0"/>
          </a:p>
        </p:txBody>
      </p:sp>
    </p:spTree>
    <p:extLst>
      <p:ext uri="{BB962C8B-B14F-4D97-AF65-F5344CB8AC3E}">
        <p14:creationId xmlns:p14="http://schemas.microsoft.com/office/powerpoint/2010/main" val="1523912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“School-only” Strategic Partnerships</a:t>
            </a:r>
          </a:p>
        </p:txBody>
      </p:sp>
      <p:sp>
        <p:nvSpPr>
          <p:cNvPr id="3" name="Content Placeholder 2"/>
          <p:cNvSpPr>
            <a:spLocks noGrp="1"/>
          </p:cNvSpPr>
          <p:nvPr>
            <p:ph idx="1"/>
          </p:nvPr>
        </p:nvSpPr>
        <p:spPr>
          <a:xfrm>
            <a:off x="872067" y="1876097"/>
            <a:ext cx="7408333" cy="4250066"/>
          </a:xfrm>
        </p:spPr>
        <p:txBody>
          <a:bodyPr>
            <a:normAutofit lnSpcReduction="10000"/>
          </a:bodyPr>
          <a:lstStyle/>
          <a:p>
            <a:endParaRPr lang="en-US" dirty="0"/>
          </a:p>
          <a:p>
            <a:pPr marL="0" indent="0">
              <a:buNone/>
            </a:pPr>
            <a:r>
              <a:rPr lang="en-US" dirty="0" smtClean="0"/>
              <a:t>These </a:t>
            </a:r>
            <a:r>
              <a:rPr lang="en-US" dirty="0"/>
              <a:t>Strategic Partnerships in the field of school education aim at supporting </a:t>
            </a:r>
            <a:r>
              <a:rPr lang="en-US" b="1" dirty="0"/>
              <a:t>exchanges of good practices between schools </a:t>
            </a:r>
            <a:r>
              <a:rPr lang="en-US" dirty="0"/>
              <a:t>from different </a:t>
            </a:r>
            <a:r>
              <a:rPr lang="en-US" dirty="0" err="1"/>
              <a:t>Programme</a:t>
            </a:r>
            <a:r>
              <a:rPr lang="en-US" dirty="0"/>
              <a:t> Countries. In many cases, cooperation activities are also combined with class exchanges and/or long term mobility of pupils from the schools participating in the project. </a:t>
            </a:r>
            <a:endParaRPr lang="en-US" dirty="0" smtClean="0"/>
          </a:p>
          <a:p>
            <a:pPr marL="0" indent="0">
              <a:buNone/>
            </a:pPr>
            <a:r>
              <a:rPr lang="en-US" dirty="0" smtClean="0"/>
              <a:t>The </a:t>
            </a:r>
            <a:r>
              <a:rPr lang="en-US" dirty="0"/>
              <a:t>distinctive feature of this format of Strategic Partnerships is the modality of </a:t>
            </a:r>
            <a:r>
              <a:rPr lang="en-US" dirty="0" err="1"/>
              <a:t>contractualisation</a:t>
            </a:r>
            <a:r>
              <a:rPr lang="en-US" dirty="0"/>
              <a:t> with beneficiaries. </a:t>
            </a:r>
          </a:p>
        </p:txBody>
      </p:sp>
    </p:spTree>
    <p:extLst>
      <p:ext uri="{BB962C8B-B14F-4D97-AF65-F5344CB8AC3E}">
        <p14:creationId xmlns:p14="http://schemas.microsoft.com/office/powerpoint/2010/main" val="374415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a:t>
            </a:r>
            <a:endParaRPr lang="en-US" dirty="0"/>
          </a:p>
        </p:txBody>
      </p:sp>
      <p:sp>
        <p:nvSpPr>
          <p:cNvPr id="3" name="Content Placeholder 2"/>
          <p:cNvSpPr>
            <a:spLocks noGrp="1"/>
          </p:cNvSpPr>
          <p:nvPr>
            <p:ph idx="1"/>
          </p:nvPr>
        </p:nvSpPr>
        <p:spPr/>
        <p:txBody>
          <a:bodyPr/>
          <a:lstStyle/>
          <a:p>
            <a:r>
              <a:rPr lang="en-US" dirty="0" smtClean="0"/>
              <a:t>Duration: 12-36 months </a:t>
            </a:r>
          </a:p>
          <a:p>
            <a:r>
              <a:rPr lang="en-US" dirty="0" smtClean="0"/>
              <a:t>Deadline: 31</a:t>
            </a:r>
            <a:r>
              <a:rPr lang="en-US" baseline="30000" dirty="0" smtClean="0"/>
              <a:t>st</a:t>
            </a:r>
            <a:r>
              <a:rPr lang="en-US" dirty="0" smtClean="0"/>
              <a:t> March 2017</a:t>
            </a:r>
          </a:p>
          <a:p>
            <a:r>
              <a:rPr lang="en-US" dirty="0" smtClean="0"/>
              <a:t>Start date: 1</a:t>
            </a:r>
            <a:r>
              <a:rPr lang="en-US" baseline="30000" dirty="0" smtClean="0"/>
              <a:t>st</a:t>
            </a:r>
            <a:r>
              <a:rPr lang="en-US" dirty="0" smtClean="0"/>
              <a:t> September – 1</a:t>
            </a:r>
            <a:r>
              <a:rPr lang="en-US" baseline="30000" dirty="0" smtClean="0"/>
              <a:t>st</a:t>
            </a:r>
            <a:r>
              <a:rPr lang="en-US" dirty="0" smtClean="0"/>
              <a:t> December 2017</a:t>
            </a:r>
          </a:p>
          <a:p>
            <a:r>
              <a:rPr lang="en-US" dirty="0" smtClean="0"/>
              <a:t>Budget: max. 150.000 EUR / year</a:t>
            </a:r>
          </a:p>
          <a:p>
            <a:r>
              <a:rPr lang="en-US" dirty="0" smtClean="0"/>
              <a:t>Budget categories “schools only”: </a:t>
            </a:r>
            <a:r>
              <a:rPr lang="en-US" dirty="0" err="1" smtClean="0"/>
              <a:t>PM+Meetings</a:t>
            </a:r>
            <a:r>
              <a:rPr lang="en-US" dirty="0" smtClean="0"/>
              <a:t> (+other costs)</a:t>
            </a:r>
          </a:p>
          <a:p>
            <a:endParaRPr lang="en-US" dirty="0" smtClean="0"/>
          </a:p>
          <a:p>
            <a:endParaRPr lang="en-US" dirty="0"/>
          </a:p>
        </p:txBody>
      </p:sp>
    </p:spTree>
    <p:extLst>
      <p:ext uri="{BB962C8B-B14F-4D97-AF65-F5344CB8AC3E}">
        <p14:creationId xmlns:p14="http://schemas.microsoft.com/office/powerpoint/2010/main" val="3120653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Erasmus+ </a:t>
            </a:r>
            <a:br>
              <a:rPr lang="en-US" b="1" dirty="0" smtClean="0"/>
            </a:br>
            <a:r>
              <a:rPr lang="en-US" b="1" dirty="0" smtClean="0"/>
              <a:t>HORIZONTAL PRIORITIES - I </a:t>
            </a:r>
            <a:endParaRPr lang="en-US" dirty="0"/>
          </a:p>
        </p:txBody>
      </p:sp>
      <p:sp>
        <p:nvSpPr>
          <p:cNvPr id="3" name="Content Placeholder 2"/>
          <p:cNvSpPr>
            <a:spLocks noGrp="1"/>
          </p:cNvSpPr>
          <p:nvPr>
            <p:ph idx="1"/>
          </p:nvPr>
        </p:nvSpPr>
        <p:spPr>
          <a:xfrm>
            <a:off x="872067" y="2096814"/>
            <a:ext cx="7408333" cy="4029349"/>
          </a:xfrm>
        </p:spPr>
        <p:txBody>
          <a:bodyPr>
            <a:normAutofit fontScale="70000" lnSpcReduction="20000"/>
          </a:bodyPr>
          <a:lstStyle/>
          <a:p>
            <a:endParaRPr lang="en-US" dirty="0"/>
          </a:p>
          <a:p>
            <a:r>
              <a:rPr lang="en-US" dirty="0"/>
              <a:t>Improve achievement in relevant and </a:t>
            </a:r>
            <a:r>
              <a:rPr lang="en-US" b="1" dirty="0"/>
              <a:t>high-level basic and transversal competences </a:t>
            </a:r>
            <a:r>
              <a:rPr lang="en-US" dirty="0"/>
              <a:t>in a lifelong learning perspective, through formal or non-formal education and </a:t>
            </a:r>
            <a:r>
              <a:rPr lang="en-US" dirty="0" smtClean="0"/>
              <a:t>training. </a:t>
            </a:r>
            <a:endParaRPr lang="en-US" dirty="0"/>
          </a:p>
          <a:p>
            <a:r>
              <a:rPr lang="en-US" b="1" dirty="0" smtClean="0"/>
              <a:t>Inclusive </a:t>
            </a:r>
            <a:r>
              <a:rPr lang="en-US" b="1" dirty="0"/>
              <a:t>education</a:t>
            </a:r>
            <a:r>
              <a:rPr lang="en-US" dirty="0"/>
              <a:t>, training and youth: in line with the Paris Declaration, priority will be given to actions addressing diversity in (formal and non-formal) education and training, developing social, civic, intercultural competences and media literacy, combating discrimination and segregation, tackling bullying, reducing disparities </a:t>
            </a:r>
            <a:r>
              <a:rPr lang="en-US" dirty="0" smtClean="0"/>
              <a:t>in </a:t>
            </a:r>
            <a:r>
              <a:rPr lang="en-US" dirty="0"/>
              <a:t>particular through innovative integrated approaches. </a:t>
            </a:r>
            <a:endParaRPr lang="en-US" dirty="0" smtClean="0"/>
          </a:p>
          <a:p>
            <a:r>
              <a:rPr lang="en-US" b="1" dirty="0" smtClean="0"/>
              <a:t>Open </a:t>
            </a:r>
            <a:r>
              <a:rPr lang="en-US" b="1" dirty="0"/>
              <a:t>and innovative education</a:t>
            </a:r>
            <a:r>
              <a:rPr lang="en-US" dirty="0"/>
              <a:t>, training and youth work, embedded in the digital era: priority will be given to actions that contribute to </a:t>
            </a:r>
            <a:r>
              <a:rPr lang="en-US" b="1" dirty="0"/>
              <a:t>disseminating learning outcomes of formal and non-formal learning activities as well as to mainstreaming and spreading the </a:t>
            </a:r>
            <a:r>
              <a:rPr lang="en-US" b="1" dirty="0" err="1"/>
              <a:t>utilisation</a:t>
            </a:r>
            <a:r>
              <a:rPr lang="en-US" b="1" dirty="0"/>
              <a:t> of open and innovative education</a:t>
            </a:r>
            <a:r>
              <a:rPr lang="en-US" dirty="0"/>
              <a:t>, training and youth pedagogies, participatory education governance, work methods and resources </a:t>
            </a:r>
            <a:r>
              <a:rPr lang="en-US" b="1" dirty="0"/>
              <a:t>for educators and learners at all levels</a:t>
            </a:r>
            <a:r>
              <a:rPr lang="en-US" dirty="0"/>
              <a:t>, in particular those in a disadvantaged situation. </a:t>
            </a:r>
            <a:endParaRPr lang="en-US" dirty="0" smtClean="0"/>
          </a:p>
        </p:txBody>
      </p:sp>
    </p:spTree>
    <p:extLst>
      <p:ext uri="{BB962C8B-B14F-4D97-AF65-F5344CB8AC3E}">
        <p14:creationId xmlns:p14="http://schemas.microsoft.com/office/powerpoint/2010/main" val="1424589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Erasmus+ </a:t>
            </a:r>
            <a:r>
              <a:rPr lang="en-US" b="1" dirty="0" smtClean="0"/>
              <a:t/>
            </a:r>
            <a:br>
              <a:rPr lang="en-US" b="1" dirty="0" smtClean="0"/>
            </a:br>
            <a:r>
              <a:rPr lang="en-US" b="1" dirty="0" smtClean="0"/>
              <a:t>HORIZONTAL PRIORITIES - II</a:t>
            </a:r>
            <a:endParaRPr lang="en-US" dirty="0"/>
          </a:p>
        </p:txBody>
      </p:sp>
      <p:sp>
        <p:nvSpPr>
          <p:cNvPr id="3" name="Content Placeholder 2"/>
          <p:cNvSpPr>
            <a:spLocks noGrp="1"/>
          </p:cNvSpPr>
          <p:nvPr>
            <p:ph idx="1"/>
          </p:nvPr>
        </p:nvSpPr>
        <p:spPr>
          <a:xfrm>
            <a:off x="872067" y="2270234"/>
            <a:ext cx="7408333" cy="4035973"/>
          </a:xfrm>
        </p:spPr>
        <p:txBody>
          <a:bodyPr>
            <a:normAutofit lnSpcReduction="10000"/>
          </a:bodyPr>
          <a:lstStyle/>
          <a:p>
            <a:r>
              <a:rPr lang="en-US" b="1" dirty="0" smtClean="0"/>
              <a:t>Educators</a:t>
            </a:r>
            <a:r>
              <a:rPr lang="en-US" dirty="0" smtClean="0"/>
              <a:t>: priority will be given to actions that strengthen the recruitment, selection and induction of the best and most suitable candidates for the teaching profession as well as to </a:t>
            </a:r>
            <a:r>
              <a:rPr lang="en-US" b="1" dirty="0" smtClean="0"/>
              <a:t>actions supporting continuing professional development of educators (such as teachers, professors, tutors, mentors, etc.) and youth workers</a:t>
            </a:r>
          </a:p>
          <a:p>
            <a:r>
              <a:rPr lang="en-US" dirty="0" smtClean="0"/>
              <a:t>Transparency and recognition of skills </a:t>
            </a:r>
          </a:p>
          <a:p>
            <a:r>
              <a:rPr lang="en-US" dirty="0" smtClean="0"/>
              <a:t>Sustainable investment, performance and efficiency in education and training</a:t>
            </a:r>
            <a:endParaRPr lang="en-US" dirty="0"/>
          </a:p>
        </p:txBody>
      </p:sp>
    </p:spTree>
    <p:extLst>
      <p:ext uri="{BB962C8B-B14F-4D97-AF65-F5344CB8AC3E}">
        <p14:creationId xmlns:p14="http://schemas.microsoft.com/office/powerpoint/2010/main" val="3114948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Erasmus+ </a:t>
            </a:r>
            <a:r>
              <a:rPr lang="en-US" b="1" dirty="0" smtClean="0"/>
              <a:t/>
            </a:r>
            <a:br>
              <a:rPr lang="en-US" b="1" dirty="0" smtClean="0"/>
            </a:br>
            <a:r>
              <a:rPr lang="en-US" b="1" dirty="0" smtClean="0"/>
              <a:t>Specific Priorities – School I</a:t>
            </a:r>
            <a:endParaRPr lang="en-US" b="1" dirty="0"/>
          </a:p>
        </p:txBody>
      </p:sp>
      <p:sp>
        <p:nvSpPr>
          <p:cNvPr id="3" name="Content Placeholder 2"/>
          <p:cNvSpPr>
            <a:spLocks noGrp="1"/>
          </p:cNvSpPr>
          <p:nvPr>
            <p:ph idx="1"/>
          </p:nvPr>
        </p:nvSpPr>
        <p:spPr>
          <a:xfrm>
            <a:off x="872067" y="1760220"/>
            <a:ext cx="7408333" cy="4609049"/>
          </a:xfrm>
        </p:spPr>
        <p:txBody>
          <a:bodyPr>
            <a:normAutofit fontScale="92500" lnSpcReduction="10000"/>
          </a:bodyPr>
          <a:lstStyle/>
          <a:p>
            <a:endParaRPr lang="en-US" dirty="0"/>
          </a:p>
          <a:p>
            <a:r>
              <a:rPr lang="en-US" dirty="0"/>
              <a:t>Strengthening the </a:t>
            </a:r>
            <a:r>
              <a:rPr lang="en-US" b="1" dirty="0"/>
              <a:t>profile of the teaching professions</a:t>
            </a:r>
            <a:r>
              <a:rPr lang="en-US" dirty="0"/>
              <a:t> </a:t>
            </a:r>
            <a:r>
              <a:rPr lang="en-US" dirty="0" smtClean="0"/>
              <a:t>(…) by </a:t>
            </a:r>
            <a:r>
              <a:rPr lang="en-US" b="1" dirty="0"/>
              <a:t>supporting teachers and leaders to deliver high quality teaching</a:t>
            </a:r>
            <a:r>
              <a:rPr lang="en-US" dirty="0"/>
              <a:t>, </a:t>
            </a:r>
            <a:r>
              <a:rPr lang="en-US" b="1" dirty="0"/>
              <a:t>deal with complex classroom realities and adopt new methods and tools.</a:t>
            </a:r>
            <a:r>
              <a:rPr lang="en-US" dirty="0"/>
              <a:t> </a:t>
            </a:r>
            <a:endParaRPr lang="en-US" dirty="0" smtClean="0"/>
          </a:p>
          <a:p>
            <a:r>
              <a:rPr lang="en-US" dirty="0" smtClean="0"/>
              <a:t>In </a:t>
            </a:r>
            <a:r>
              <a:rPr lang="en-US" dirty="0"/>
              <a:t>particular, </a:t>
            </a:r>
            <a:r>
              <a:rPr lang="en-US" dirty="0" smtClean="0"/>
              <a:t>(…) </a:t>
            </a:r>
            <a:r>
              <a:rPr lang="en-US" dirty="0"/>
              <a:t>supporting teachers in dealing with diversified groups of learners (such as refugees, asylum seekers and migrants) and </a:t>
            </a:r>
            <a:r>
              <a:rPr lang="en-US" b="1" dirty="0"/>
              <a:t>to adopt collaborative and innovative practices </a:t>
            </a:r>
            <a:r>
              <a:rPr lang="en-US" dirty="0"/>
              <a:t>right from the start of their careers; to </a:t>
            </a:r>
            <a:r>
              <a:rPr lang="en-US" b="1" dirty="0"/>
              <a:t>strengthen leadership roles in education</a:t>
            </a:r>
            <a:r>
              <a:rPr lang="en-US" dirty="0"/>
              <a:t>, including distributed leadership, for designing necessary changes and improvements at institutional level. </a:t>
            </a:r>
            <a:endParaRPr lang="en-US" dirty="0" smtClean="0"/>
          </a:p>
        </p:txBody>
      </p:sp>
    </p:spTree>
    <p:extLst>
      <p:ext uri="{BB962C8B-B14F-4D97-AF65-F5344CB8AC3E}">
        <p14:creationId xmlns:p14="http://schemas.microsoft.com/office/powerpoint/2010/main" val="2157149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11730"/>
            <a:ext cx="7408333" cy="3714433"/>
          </a:xfrm>
        </p:spPr>
        <p:txBody>
          <a:bodyPr>
            <a:normAutofit fontScale="92500" lnSpcReduction="20000"/>
          </a:bodyPr>
          <a:lstStyle/>
          <a:p>
            <a:r>
              <a:rPr lang="en-US" b="1" dirty="0"/>
              <a:t>Addressing underachievement in the basic skills of </a:t>
            </a:r>
            <a:r>
              <a:rPr lang="en-US" b="1" dirty="0" err="1"/>
              <a:t>maths</a:t>
            </a:r>
            <a:r>
              <a:rPr lang="en-US" b="1" dirty="0"/>
              <a:t>, science and literacy through more effective, innovative teaching methods</a:t>
            </a:r>
            <a:r>
              <a:rPr lang="en-US" dirty="0"/>
              <a:t>. </a:t>
            </a:r>
          </a:p>
          <a:p>
            <a:r>
              <a:rPr lang="en-US" dirty="0"/>
              <a:t>In particular, through projects focused on </a:t>
            </a:r>
            <a:r>
              <a:rPr lang="en-US" b="1" dirty="0"/>
              <a:t>student-</a:t>
            </a:r>
            <a:r>
              <a:rPr lang="en-US" b="1" dirty="0" err="1"/>
              <a:t>centred</a:t>
            </a:r>
            <a:r>
              <a:rPr lang="en-US" dirty="0"/>
              <a:t> and </a:t>
            </a:r>
            <a:r>
              <a:rPr lang="en-US" b="1" dirty="0"/>
              <a:t>problem-based active learning </a:t>
            </a:r>
            <a:r>
              <a:rPr lang="en-US" dirty="0"/>
              <a:t>using multidisciplinary and inter-disciplinary approaches and through fostering critical thinking skills by addressing cultural and/or environmental context in teaching science; developing innovative didactical materials to increase motivation for reading of all pupils; addressing multilingual classrooms through methods building on diverse language skills alongside the main language of instruction. </a:t>
            </a:r>
          </a:p>
          <a:p>
            <a:endParaRPr lang="en-US" dirty="0"/>
          </a:p>
        </p:txBody>
      </p:sp>
      <p:sp>
        <p:nvSpPr>
          <p:cNvPr id="3" name="Title 2"/>
          <p:cNvSpPr>
            <a:spLocks noGrp="1"/>
          </p:cNvSpPr>
          <p:nvPr>
            <p:ph type="title"/>
          </p:nvPr>
        </p:nvSpPr>
        <p:spPr/>
        <p:txBody>
          <a:bodyPr>
            <a:normAutofit fontScale="90000"/>
          </a:bodyPr>
          <a:lstStyle/>
          <a:p>
            <a:r>
              <a:rPr lang="en-US" b="1" dirty="0"/>
              <a:t>Erasmus+ </a:t>
            </a:r>
            <a:br>
              <a:rPr lang="en-US" b="1" dirty="0"/>
            </a:br>
            <a:r>
              <a:rPr lang="en-US" b="1" dirty="0"/>
              <a:t>Specific Priorities – School </a:t>
            </a:r>
            <a:r>
              <a:rPr lang="en-US" b="1" dirty="0" smtClean="0"/>
              <a:t>II</a:t>
            </a:r>
            <a:endParaRPr lang="en-US" dirty="0"/>
          </a:p>
        </p:txBody>
      </p:sp>
    </p:spTree>
    <p:extLst>
      <p:ext uri="{BB962C8B-B14F-4D97-AF65-F5344CB8AC3E}">
        <p14:creationId xmlns:p14="http://schemas.microsoft.com/office/powerpoint/2010/main" val="47620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769519"/>
            <a:ext cx="7556313" cy="4144963"/>
          </a:xfrm>
        </p:spPr>
        <p:txBody>
          <a:bodyPr>
            <a:normAutofit/>
          </a:bodyPr>
          <a:lstStyle/>
          <a:p>
            <a:r>
              <a:rPr lang="en-US" dirty="0" smtClean="0"/>
              <a:t>Detailed instructions step-by-step available:</a:t>
            </a:r>
          </a:p>
          <a:p>
            <a:pPr lvl="1"/>
            <a:endParaRPr lang="en-US" dirty="0" smtClean="0"/>
          </a:p>
          <a:p>
            <a:pPr lvl="1"/>
            <a:r>
              <a:rPr lang="en-US" dirty="0" smtClean="0"/>
              <a:t>INSPIRING </a:t>
            </a:r>
            <a:r>
              <a:rPr lang="en-US" dirty="0"/>
              <a:t>SCIENCE EDUCATION: </a:t>
            </a:r>
            <a:r>
              <a:rPr lang="en-US" dirty="0">
                <a:hlinkClick r:id="rId2"/>
              </a:rPr>
              <a:t>http://ise.ea.gr</a:t>
            </a:r>
            <a:r>
              <a:rPr lang="en-US" dirty="0"/>
              <a:t> </a:t>
            </a:r>
            <a:endParaRPr lang="en-US" dirty="0" smtClean="0">
              <a:solidFill>
                <a:srgbClr val="F442CE"/>
              </a:solidFill>
            </a:endParaRPr>
          </a:p>
          <a:p>
            <a:pPr lvl="1"/>
            <a:r>
              <a:rPr lang="en-US" dirty="0"/>
              <a:t>ODS Summer school website: </a:t>
            </a:r>
            <a:r>
              <a:rPr lang="en-US" dirty="0">
                <a:solidFill>
                  <a:srgbClr val="F442CE"/>
                </a:solidFill>
                <a:hlinkClick r:id="rId3"/>
              </a:rPr>
              <a:t>http://</a:t>
            </a:r>
            <a:r>
              <a:rPr lang="en-US" dirty="0" smtClean="0">
                <a:solidFill>
                  <a:srgbClr val="F442CE"/>
                </a:solidFill>
                <a:hlinkClick r:id="rId3"/>
              </a:rPr>
              <a:t>ods.ea.gr</a:t>
            </a:r>
            <a:endParaRPr lang="en-US" dirty="0" smtClean="0">
              <a:solidFill>
                <a:srgbClr val="F442CE"/>
              </a:solidFill>
            </a:endParaRPr>
          </a:p>
          <a:p>
            <a:pPr lvl="1"/>
            <a:r>
              <a:rPr lang="en-US" dirty="0" err="1" smtClean="0">
                <a:solidFill>
                  <a:schemeClr val="tx1"/>
                </a:solidFill>
              </a:rPr>
              <a:t>ESEA</a:t>
            </a:r>
            <a:r>
              <a:rPr lang="en-US" dirty="0" smtClean="0">
                <a:solidFill>
                  <a:schemeClr val="tx1"/>
                </a:solidFill>
              </a:rPr>
              <a:t> Courses: </a:t>
            </a:r>
            <a:r>
              <a:rPr lang="en-US" dirty="0">
                <a:solidFill>
                  <a:srgbClr val="F442CE"/>
                </a:solidFill>
                <a:hlinkClick r:id="rId4"/>
              </a:rPr>
              <a:t>http</a:t>
            </a:r>
            <a:r>
              <a:rPr lang="en-US" dirty="0" smtClean="0">
                <a:solidFill>
                  <a:srgbClr val="F442CE"/>
                </a:solidFill>
                <a:hlinkClick r:id="rId4"/>
              </a:rPr>
              <a:t>://esea.ea.gr</a:t>
            </a:r>
            <a:endParaRPr lang="en-US" dirty="0" smtClean="0"/>
          </a:p>
          <a:p>
            <a:pPr lvl="1"/>
            <a:r>
              <a:rPr lang="en-US" dirty="0" smtClean="0"/>
              <a:t>ERASMUS + National Agencies</a:t>
            </a:r>
            <a:endParaRPr lang="en-US" dirty="0"/>
          </a:p>
        </p:txBody>
      </p:sp>
      <p:sp>
        <p:nvSpPr>
          <p:cNvPr id="2" name="Title 1"/>
          <p:cNvSpPr>
            <a:spLocks noGrp="1"/>
          </p:cNvSpPr>
          <p:nvPr>
            <p:ph type="title"/>
          </p:nvPr>
        </p:nvSpPr>
        <p:spPr/>
        <p:txBody>
          <a:bodyPr>
            <a:normAutofit/>
          </a:bodyPr>
          <a:lstStyle/>
          <a:p>
            <a:r>
              <a:rPr lang="en-US" dirty="0" smtClean="0"/>
              <a:t>How to apply</a:t>
            </a:r>
            <a:endParaRPr lang="en-US" dirty="0"/>
          </a:p>
        </p:txBody>
      </p:sp>
    </p:spTree>
    <p:extLst>
      <p:ext uri="{BB962C8B-B14F-4D97-AF65-F5344CB8AC3E}">
        <p14:creationId xmlns:p14="http://schemas.microsoft.com/office/powerpoint/2010/main" val="4133597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4"/>
          <p:cNvSpPr>
            <a:spLocks noGrp="1"/>
          </p:cNvSpPr>
          <p:nvPr>
            <p:ph type="sldNum" sz="quarter" idx="11"/>
          </p:nvPr>
        </p:nvSpPr>
        <p:spPr/>
        <p:txBody>
          <a:bodyPr/>
          <a:lstStyle/>
          <a:p>
            <a:pPr>
              <a:defRPr/>
            </a:pPr>
            <a:fld id="{2045EAFC-4235-42E1-BE90-C0688E630B1D}" type="slidenum">
              <a:rPr lang="el-GR" altLang="el-GR"/>
              <a:pPr>
                <a:defRPr/>
              </a:pPr>
              <a:t>40</a:t>
            </a:fld>
            <a:endParaRPr lang="el-GR" altLang="el-GR"/>
          </a:p>
        </p:txBody>
      </p:sp>
      <p:sp>
        <p:nvSpPr>
          <p:cNvPr id="30723" name="Rectangle 4"/>
          <p:cNvSpPr>
            <a:spLocks noChangeArrowheads="1"/>
          </p:cNvSpPr>
          <p:nvPr/>
        </p:nvSpPr>
        <p:spPr bwMode="auto">
          <a:xfrm>
            <a:off x="683002" y="2636837"/>
            <a:ext cx="74882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l-GR" sz="2400" b="1" dirty="0" smtClean="0">
                <a:latin typeface="Verdana" pitchFamily="34" charset="0"/>
              </a:rPr>
              <a:t>Ideas for School Projects:</a:t>
            </a:r>
            <a:r>
              <a:rPr lang="en-US" altLang="el-GR" sz="2400" b="1" dirty="0">
                <a:latin typeface="Verdana" pitchFamily="34" charset="0"/>
              </a:rPr>
              <a:t/>
            </a:r>
            <a:br>
              <a:rPr lang="en-US" altLang="el-GR" sz="2400" b="1" dirty="0">
                <a:latin typeface="Verdana" pitchFamily="34" charset="0"/>
              </a:rPr>
            </a:br>
            <a:r>
              <a:rPr lang="en-US" altLang="el-GR" sz="2400" b="1" dirty="0">
                <a:latin typeface="Verdana" pitchFamily="34" charset="0"/>
              </a:rPr>
              <a:t>Developing the Science Classroom of the Future</a:t>
            </a:r>
            <a:r>
              <a:rPr lang="en-US" altLang="el-GR" b="1" dirty="0">
                <a:latin typeface="Verdana" pitchFamily="34" charset="0"/>
              </a:rPr>
              <a:t/>
            </a:r>
            <a:br>
              <a:rPr lang="en-US" altLang="el-GR" b="1" dirty="0">
                <a:latin typeface="Verdana" pitchFamily="34" charset="0"/>
              </a:rPr>
            </a:br>
            <a:r>
              <a:rPr lang="en-US" altLang="el-GR" dirty="0">
                <a:latin typeface="Verdana" pitchFamily="34" charset="0"/>
              </a:rPr>
              <a:t/>
            </a:r>
            <a:br>
              <a:rPr lang="en-US" altLang="el-GR" dirty="0">
                <a:latin typeface="Verdana" pitchFamily="34" charset="0"/>
              </a:rPr>
            </a:br>
            <a:r>
              <a:rPr lang="en-US" altLang="el-GR" dirty="0">
                <a:latin typeface="Verdana" pitchFamily="34" charset="0"/>
              </a:rPr>
              <a:t/>
            </a:r>
            <a:br>
              <a:rPr lang="en-US" altLang="el-GR" dirty="0">
                <a:latin typeface="Verdana" pitchFamily="34" charset="0"/>
              </a:rPr>
            </a:br>
            <a:r>
              <a:rPr lang="en-US" altLang="el-GR" dirty="0">
                <a:latin typeface="Verdana" pitchFamily="34" charset="0"/>
              </a:rPr>
              <a:t/>
            </a:r>
            <a:br>
              <a:rPr lang="en-US" altLang="el-GR" dirty="0">
                <a:latin typeface="Verdana" pitchFamily="34" charset="0"/>
              </a:rPr>
            </a:br>
            <a:r>
              <a:rPr lang="en-US" altLang="el-GR" dirty="0">
                <a:latin typeface="Verdana" pitchFamily="34" charset="0"/>
              </a:rPr>
              <a:t/>
            </a:r>
            <a:br>
              <a:rPr lang="en-US" altLang="el-GR" dirty="0">
                <a:latin typeface="Verdana" pitchFamily="34" charset="0"/>
              </a:rPr>
            </a:br>
            <a:r>
              <a:rPr lang="en-US" altLang="el-GR" dirty="0">
                <a:latin typeface="Verdana" pitchFamily="34" charset="0"/>
              </a:rPr>
              <a:t/>
            </a:r>
            <a:br>
              <a:rPr lang="en-US" altLang="el-GR" dirty="0">
                <a:latin typeface="Verdana" pitchFamily="34" charset="0"/>
              </a:rPr>
            </a:br>
            <a:r>
              <a:rPr lang="en-US" altLang="el-GR" dirty="0">
                <a:latin typeface="Verdana" pitchFamily="34" charset="0"/>
              </a:rPr>
              <a:t/>
            </a:r>
            <a:br>
              <a:rPr lang="en-US" altLang="el-GR" dirty="0">
                <a:latin typeface="Verdana" pitchFamily="34" charset="0"/>
              </a:rPr>
            </a:br>
            <a:r>
              <a:rPr lang="en-US" altLang="el-GR" dirty="0">
                <a:latin typeface="Verdana" pitchFamily="34" charset="0"/>
              </a:rPr>
              <a:t/>
            </a:r>
            <a:br>
              <a:rPr lang="en-US" altLang="el-GR" dirty="0">
                <a:latin typeface="Verdana" pitchFamily="34" charset="0"/>
              </a:rPr>
            </a:br>
            <a:r>
              <a:rPr lang="en-US" altLang="el-GR" dirty="0">
                <a:latin typeface="Verdana" pitchFamily="34" charset="0"/>
              </a:rPr>
              <a:t/>
            </a:r>
            <a:br>
              <a:rPr lang="en-US" altLang="el-GR" dirty="0">
                <a:latin typeface="Verdana" pitchFamily="34" charset="0"/>
              </a:rPr>
            </a:br>
            <a:endParaRPr lang="el-GR" altLang="el-GR" sz="1600" dirty="0">
              <a:latin typeface="Verdana" pitchFamily="34" charset="0"/>
            </a:endParaRPr>
          </a:p>
        </p:txBody>
      </p:sp>
      <p:pic>
        <p:nvPicPr>
          <p:cNvPr id="3072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938"/>
            <a:ext cx="91440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925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7841" y="1112447"/>
            <a:ext cx="7408333" cy="611072"/>
          </a:xfrm>
        </p:spPr>
        <p:txBody>
          <a:bodyPr>
            <a:normAutofit fontScale="92500" lnSpcReduction="10000"/>
          </a:bodyPr>
          <a:lstStyle/>
          <a:p>
            <a:pPr marL="0" indent="0" algn="ctr">
              <a:buNone/>
            </a:pPr>
            <a:r>
              <a:rPr lang="en-US" sz="4000" dirty="0" smtClean="0"/>
              <a:t>Thank you for your attention! </a:t>
            </a:r>
          </a:p>
          <a:p>
            <a:pPr marL="0" indent="0">
              <a:buNone/>
            </a:pPr>
            <a:endParaRPr lang="en-US" dirty="0"/>
          </a:p>
        </p:txBody>
      </p:sp>
      <p:pic>
        <p:nvPicPr>
          <p:cNvPr id="2050" name="Picture 2" descr="C:\Users\chelioti\Pictures\question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892" y="2345634"/>
            <a:ext cx="2346669" cy="23466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39617" y="5300870"/>
            <a:ext cx="4969565" cy="646331"/>
          </a:xfrm>
          <a:prstGeom prst="rect">
            <a:avLst/>
          </a:prstGeom>
          <a:noFill/>
        </p:spPr>
        <p:txBody>
          <a:bodyPr wrap="square" rtlCol="0">
            <a:spAutoFit/>
          </a:bodyPr>
          <a:lstStyle/>
          <a:p>
            <a:pPr algn="ctr"/>
            <a:r>
              <a:rPr lang="en-US" dirty="0" smtClean="0"/>
              <a:t>Contact us:</a:t>
            </a:r>
          </a:p>
          <a:p>
            <a:pPr algn="ctr"/>
            <a:r>
              <a:rPr lang="en-US" dirty="0" err="1" smtClean="0"/>
              <a:t>Sofoklis</a:t>
            </a:r>
            <a:r>
              <a:rPr lang="en-US" dirty="0" smtClean="0"/>
              <a:t> </a:t>
            </a:r>
            <a:r>
              <a:rPr lang="en-US" dirty="0" err="1" smtClean="0"/>
              <a:t>Sotiriou</a:t>
            </a:r>
            <a:r>
              <a:rPr lang="en-US" dirty="0" smtClean="0"/>
              <a:t> </a:t>
            </a:r>
            <a:r>
              <a:rPr lang="en-US" dirty="0" smtClean="0">
                <a:hlinkClick r:id="rId3"/>
              </a:rPr>
              <a:t>sotiriou@ea.gr</a:t>
            </a:r>
            <a:r>
              <a:rPr lang="en-US" dirty="0" smtClean="0"/>
              <a:t>  </a:t>
            </a:r>
            <a:endParaRPr lang="el-GR" dirty="0"/>
          </a:p>
        </p:txBody>
      </p:sp>
    </p:spTree>
    <p:extLst>
      <p:ext uri="{BB962C8B-B14F-4D97-AF65-F5344CB8AC3E}">
        <p14:creationId xmlns:p14="http://schemas.microsoft.com/office/powerpoint/2010/main" val="2270864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913" y="2740587"/>
            <a:ext cx="7408333" cy="2649640"/>
          </a:xfrm>
        </p:spPr>
        <p:txBody>
          <a:bodyPr/>
          <a:lstStyle/>
          <a:p>
            <a:r>
              <a:rPr lang="en-US" dirty="0" smtClean="0"/>
              <a:t>Download the application from the website of your National Agency- Make sure it is the final one! </a:t>
            </a:r>
          </a:p>
          <a:p>
            <a:r>
              <a:rPr lang="en-US" dirty="0" smtClean="0"/>
              <a:t>First section: </a:t>
            </a:r>
          </a:p>
          <a:p>
            <a:pPr lvl="1"/>
            <a:r>
              <a:rPr lang="en-US" dirty="0" smtClean="0"/>
              <a:t>Factual data about the school defined generally as “</a:t>
            </a:r>
            <a:r>
              <a:rPr lang="en-US" dirty="0" err="1" smtClean="0"/>
              <a:t>organisation</a:t>
            </a:r>
            <a:r>
              <a:rPr lang="en-US" dirty="0" smtClean="0"/>
              <a:t>”</a:t>
            </a:r>
          </a:p>
          <a:p>
            <a:endParaRPr lang="el-GR" dirty="0"/>
          </a:p>
        </p:txBody>
      </p:sp>
      <p:sp>
        <p:nvSpPr>
          <p:cNvPr id="3" name="Title 2"/>
          <p:cNvSpPr>
            <a:spLocks noGrp="1"/>
          </p:cNvSpPr>
          <p:nvPr>
            <p:ph type="title"/>
          </p:nvPr>
        </p:nvSpPr>
        <p:spPr/>
        <p:txBody>
          <a:bodyPr/>
          <a:lstStyle/>
          <a:p>
            <a:r>
              <a:rPr lang="en-US" dirty="0" smtClean="0"/>
              <a:t>The application </a:t>
            </a:r>
            <a:endParaRPr lang="el-GR" dirty="0"/>
          </a:p>
        </p:txBody>
      </p:sp>
    </p:spTree>
    <p:extLst>
      <p:ext uri="{BB962C8B-B14F-4D97-AF65-F5344CB8AC3E}">
        <p14:creationId xmlns:p14="http://schemas.microsoft.com/office/powerpoint/2010/main" val="124283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971" y="1098424"/>
            <a:ext cx="6182012" cy="5759576"/>
          </a:xfrm>
          <a:prstGeom prst="rect">
            <a:avLst/>
          </a:prstGeom>
        </p:spPr>
      </p:pic>
      <p:sp>
        <p:nvSpPr>
          <p:cNvPr id="5" name="Rectangle 4"/>
          <p:cNvSpPr/>
          <p:nvPr/>
        </p:nvSpPr>
        <p:spPr>
          <a:xfrm>
            <a:off x="1099931" y="340153"/>
            <a:ext cx="6771859" cy="707886"/>
          </a:xfrm>
          <a:prstGeom prst="rect">
            <a:avLst/>
          </a:prstGeom>
        </p:spPr>
        <p:txBody>
          <a:bodyPr wrap="square">
            <a:spAutoFit/>
          </a:bodyPr>
          <a:lstStyle/>
          <a:p>
            <a:pPr lvl="1"/>
            <a:r>
              <a:rPr lang="en-US" sz="2000" dirty="0">
                <a:solidFill>
                  <a:schemeClr val="bg1"/>
                </a:solidFill>
              </a:rPr>
              <a:t>Project title and duration: Project= the total of the activities that you </a:t>
            </a:r>
            <a:r>
              <a:rPr lang="en-US" sz="2000" dirty="0" smtClean="0">
                <a:solidFill>
                  <a:schemeClr val="bg1"/>
                </a:solidFill>
              </a:rPr>
              <a:t>will use the </a:t>
            </a:r>
            <a:r>
              <a:rPr lang="en-US" sz="2000" dirty="0">
                <a:solidFill>
                  <a:schemeClr val="bg1"/>
                </a:solidFill>
              </a:rPr>
              <a:t>funding for </a:t>
            </a:r>
          </a:p>
        </p:txBody>
      </p:sp>
    </p:spTree>
    <p:extLst>
      <p:ext uri="{BB962C8B-B14F-4D97-AF65-F5344CB8AC3E}">
        <p14:creationId xmlns:p14="http://schemas.microsoft.com/office/powerpoint/2010/main" val="178639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814611"/>
          </a:xfrm>
        </p:spPr>
        <p:txBody>
          <a:bodyPr>
            <a:normAutofit fontScale="90000"/>
          </a:bodyPr>
          <a:lstStyle/>
          <a:p>
            <a:r>
              <a:rPr lang="en-US" dirty="0" smtClean="0"/>
              <a:t>The School European Development Plan</a:t>
            </a:r>
            <a:endParaRPr lang="el-GR" dirty="0"/>
          </a:p>
        </p:txBody>
      </p:sp>
      <p:sp>
        <p:nvSpPr>
          <p:cNvPr id="4" name="Content Placeholder 3"/>
          <p:cNvSpPr>
            <a:spLocks noGrp="1"/>
          </p:cNvSpPr>
          <p:nvPr>
            <p:ph idx="1"/>
          </p:nvPr>
        </p:nvSpPr>
        <p:spPr>
          <a:xfrm>
            <a:off x="872067" y="1377549"/>
            <a:ext cx="7408333" cy="2943455"/>
          </a:xfrm>
          <a:noFill/>
          <a:ln w="57150" cap="rnd" cmpd="sng">
            <a:solidFill>
              <a:schemeClr val="accent1">
                <a:lumMod val="75000"/>
              </a:schemeClr>
            </a:solidFill>
          </a:ln>
          <a:effectLst/>
        </p:spPr>
        <p:txBody>
          <a:bodyPr>
            <a:normAutofit/>
          </a:bodyPr>
          <a:lstStyle/>
          <a:p>
            <a:pPr marL="0" indent="0">
              <a:buNone/>
            </a:pPr>
            <a:r>
              <a:rPr lang="en-US" sz="1800" b="1" dirty="0"/>
              <a:t>1) The needs of the school in terms of </a:t>
            </a:r>
            <a:r>
              <a:rPr lang="en-US" sz="1800" b="1" i="1" dirty="0"/>
              <a:t>quality development</a:t>
            </a:r>
            <a:r>
              <a:rPr lang="en-US" sz="1800" b="1" dirty="0"/>
              <a:t> and </a:t>
            </a:r>
            <a:r>
              <a:rPr lang="en-US" sz="1800" b="1" i="1" dirty="0" err="1"/>
              <a:t>internationalisation</a:t>
            </a:r>
            <a:r>
              <a:rPr lang="en-US" sz="1800" b="1" dirty="0"/>
              <a:t>: </a:t>
            </a:r>
          </a:p>
          <a:p>
            <a:pPr lvl="1"/>
            <a:r>
              <a:rPr lang="en-US" sz="1800" b="1" dirty="0"/>
              <a:t>What are the areas or competences that you need to improve in your school? </a:t>
            </a:r>
          </a:p>
          <a:p>
            <a:pPr lvl="2"/>
            <a:r>
              <a:rPr lang="en-US" sz="1800" b="1" dirty="0"/>
              <a:t>E.g. staff competences, language competences- </a:t>
            </a:r>
            <a:r>
              <a:rPr lang="en-US" sz="1800" b="1" dirty="0" smtClean="0"/>
              <a:t>possibly linked </a:t>
            </a:r>
            <a:r>
              <a:rPr lang="en-US" sz="1800" b="1" dirty="0"/>
              <a:t>with European </a:t>
            </a:r>
            <a:r>
              <a:rPr lang="en-US" sz="1800" b="1" dirty="0" smtClean="0"/>
              <a:t>dimension, </a:t>
            </a:r>
            <a:r>
              <a:rPr lang="en-US" sz="1800" b="1" dirty="0"/>
              <a:t>skills for new teaching methods and tools, school management and </a:t>
            </a:r>
            <a:r>
              <a:rPr lang="en-US" sz="1800" b="1" dirty="0" err="1"/>
              <a:t>organisation</a:t>
            </a:r>
            <a:r>
              <a:rPr lang="en-US" sz="1800" b="1" dirty="0"/>
              <a:t>.</a:t>
            </a:r>
          </a:p>
        </p:txBody>
      </p:sp>
      <p:sp>
        <p:nvSpPr>
          <p:cNvPr id="5" name="TextBox 4"/>
          <p:cNvSpPr txBox="1"/>
          <p:nvPr/>
        </p:nvSpPr>
        <p:spPr>
          <a:xfrm>
            <a:off x="872067" y="4374808"/>
            <a:ext cx="7273235" cy="2031325"/>
          </a:xfrm>
          <a:prstGeom prst="rect">
            <a:avLst/>
          </a:prstGeom>
          <a:noFill/>
        </p:spPr>
        <p:txBody>
          <a:bodyPr wrap="square" rtlCol="0">
            <a:spAutoFit/>
          </a:bodyPr>
          <a:lstStyle/>
          <a:p>
            <a:r>
              <a:rPr lang="en-US" dirty="0" smtClean="0">
                <a:solidFill>
                  <a:srgbClr val="FF0000"/>
                </a:solidFill>
              </a:rPr>
              <a:t>TIPS! </a:t>
            </a:r>
          </a:p>
          <a:p>
            <a:pPr marL="285750" indent="-285750">
              <a:buFont typeface="Arial" panose="020B0604020202020204" pitchFamily="34" charset="0"/>
              <a:buChar char="•"/>
            </a:pPr>
            <a:r>
              <a:rPr lang="en-US" dirty="0" smtClean="0">
                <a:solidFill>
                  <a:srgbClr val="FF0000"/>
                </a:solidFill>
              </a:rPr>
              <a:t>Carefully monitor the actual needs in every aspect of your school- organize a meeting with the rest of the staff! </a:t>
            </a:r>
          </a:p>
          <a:p>
            <a:pPr marL="285750" indent="-285750">
              <a:buFont typeface="Arial" panose="020B0604020202020204" pitchFamily="34" charset="0"/>
              <a:buChar char="•"/>
            </a:pPr>
            <a:r>
              <a:rPr lang="en-US" dirty="0" smtClean="0">
                <a:solidFill>
                  <a:srgbClr val="FF0000"/>
                </a:solidFill>
              </a:rPr>
              <a:t>Identify specific training </a:t>
            </a:r>
            <a:r>
              <a:rPr lang="en-US" dirty="0">
                <a:solidFill>
                  <a:srgbClr val="FF0000"/>
                </a:solidFill>
              </a:rPr>
              <a:t>(courses </a:t>
            </a:r>
            <a:r>
              <a:rPr lang="en-US" dirty="0" smtClean="0">
                <a:solidFill>
                  <a:srgbClr val="FF0000"/>
                </a:solidFill>
              </a:rPr>
              <a:t>etc</a:t>
            </a:r>
            <a:r>
              <a:rPr lang="en-US" dirty="0">
                <a:solidFill>
                  <a:srgbClr val="FF0000"/>
                </a:solidFill>
              </a:rPr>
              <a:t>.</a:t>
            </a:r>
            <a:r>
              <a:rPr lang="en-US" dirty="0" smtClean="0">
                <a:solidFill>
                  <a:srgbClr val="FF0000"/>
                </a:solidFill>
              </a:rPr>
              <a:t>)or mobility activities that can serve those needs! </a:t>
            </a:r>
          </a:p>
          <a:p>
            <a:pPr marL="285750" indent="-285750">
              <a:buFont typeface="Arial" panose="020B0604020202020204" pitchFamily="34" charset="0"/>
              <a:buChar char="•"/>
            </a:pPr>
            <a:r>
              <a:rPr lang="en-US" dirty="0" smtClean="0">
                <a:solidFill>
                  <a:srgbClr val="FF0000"/>
                </a:solidFill>
              </a:rPr>
              <a:t>Study carefully their objectives, methods and skills/ competences they are addressing </a:t>
            </a:r>
          </a:p>
        </p:txBody>
      </p:sp>
    </p:spTree>
    <p:extLst>
      <p:ext uri="{BB962C8B-B14F-4D97-AF65-F5344CB8AC3E}">
        <p14:creationId xmlns:p14="http://schemas.microsoft.com/office/powerpoint/2010/main" val="425002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5073" y="2254887"/>
            <a:ext cx="7273235" cy="2862322"/>
          </a:xfrm>
          <a:prstGeom prst="rect">
            <a:avLst/>
          </a:prstGeom>
          <a:noFill/>
        </p:spPr>
        <p:txBody>
          <a:bodyPr wrap="square" rtlCol="0">
            <a:spAutoFit/>
          </a:bodyPr>
          <a:lstStyle/>
          <a:p>
            <a:r>
              <a:rPr lang="en-US" dirty="0" smtClean="0">
                <a:solidFill>
                  <a:srgbClr val="FF0000"/>
                </a:solidFill>
              </a:rPr>
              <a:t>TIPS! </a:t>
            </a:r>
          </a:p>
          <a:p>
            <a:pPr marL="285750" indent="-285750">
              <a:buFont typeface="Arial" panose="020B0604020202020204" pitchFamily="34" charset="0"/>
              <a:buChar char="•"/>
            </a:pPr>
            <a:r>
              <a:rPr lang="en-US" dirty="0">
                <a:solidFill>
                  <a:srgbClr val="FF0000"/>
                </a:solidFill>
              </a:rPr>
              <a:t>Clearly link those needs with the improvement of the quality of education offered by your school and with reaching European standards. </a:t>
            </a:r>
            <a:endParaRPr lang="en-US" dirty="0" smtClean="0">
              <a:solidFill>
                <a:srgbClr val="FF0000"/>
              </a:solidFill>
            </a:endParaRPr>
          </a:p>
          <a:p>
            <a:pPr marL="285750" indent="-285750">
              <a:buFont typeface="Arial" panose="020B0604020202020204" pitchFamily="34" charset="0"/>
              <a:buChar char="•"/>
            </a:pPr>
            <a:r>
              <a:rPr lang="en-US" dirty="0" smtClean="0">
                <a:solidFill>
                  <a:srgbClr val="FF0000"/>
                </a:solidFill>
              </a:rPr>
              <a:t>Add information on the profile of the school to support the needs that you identified: e.g. Area of the school, socioeconomic background, type of school, students and students’ families backgrounds, possible drop-out rates, access to other European schools, teachers’ and staff’s skills and needs to deal with possible obstacles. </a:t>
            </a:r>
            <a:endParaRPr lang="el-GR" dirty="0">
              <a:solidFill>
                <a:srgbClr val="FF0000"/>
              </a:solidFill>
            </a:endParaRPr>
          </a:p>
        </p:txBody>
      </p:sp>
    </p:spTree>
    <p:extLst>
      <p:ext uri="{BB962C8B-B14F-4D97-AF65-F5344CB8AC3E}">
        <p14:creationId xmlns:p14="http://schemas.microsoft.com/office/powerpoint/2010/main" val="221714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EU</a:t>
            </a:r>
            <a:r>
              <a:rPr lang="en-US" sz="3600" dirty="0" smtClean="0"/>
              <a:t> </a:t>
            </a:r>
            <a:r>
              <a:rPr lang="en-US" sz="3600" b="1" dirty="0" smtClean="0"/>
              <a:t>Development Plan - Part </a:t>
            </a:r>
            <a:r>
              <a:rPr lang="en-US" sz="3600" b="1" dirty="0" err="1" smtClean="0"/>
              <a:t>Ia</a:t>
            </a:r>
            <a:r>
              <a:rPr lang="en-US" sz="3600" b="1" dirty="0" smtClean="0"/>
              <a:t> (Needs)</a:t>
            </a:r>
            <a:endParaRPr lang="en-US" sz="3600" b="1"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4914" t="3555" r="14668" b="6004"/>
          <a:stretch/>
        </p:blipFill>
        <p:spPr bwMode="auto">
          <a:xfrm>
            <a:off x="539552" y="1124744"/>
            <a:ext cx="8332902"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2801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985</TotalTime>
  <Words>2161</Words>
  <Application>Microsoft Macintosh PowerPoint</Application>
  <PresentationFormat>On-screen Show (4:3)</PresentationFormat>
  <Paragraphs>163</Paragraphs>
  <Slides>41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Calibri</vt:lpstr>
      <vt:lpstr>Cambria</vt:lpstr>
      <vt:lpstr>Rockwell</vt:lpstr>
      <vt:lpstr>Symbol</vt:lpstr>
      <vt:lpstr>Verdana</vt:lpstr>
      <vt:lpstr>Wingdings</vt:lpstr>
      <vt:lpstr>Arial</vt:lpstr>
      <vt:lpstr>Waveform</vt:lpstr>
      <vt:lpstr>European Funding Opportunities for my school</vt:lpstr>
      <vt:lpstr>Expertise</vt:lpstr>
      <vt:lpstr>   How to build a strong Action Plan/European Development Plan for your school according to the Erasmus+ Framework  </vt:lpstr>
      <vt:lpstr>How to apply</vt:lpstr>
      <vt:lpstr>The application </vt:lpstr>
      <vt:lpstr>PowerPoint Presentation</vt:lpstr>
      <vt:lpstr>The School European Development Plan</vt:lpstr>
      <vt:lpstr>PowerPoint Presentation</vt:lpstr>
      <vt:lpstr>EU Development Plan - Part Ia (Needs)</vt:lpstr>
      <vt:lpstr>PowerPoint Presentation</vt:lpstr>
      <vt:lpstr>EU Development Plan - Part IIa (Objectives)</vt:lpstr>
      <vt:lpstr>PowerPoint Presentation</vt:lpstr>
      <vt:lpstr>EU Development Plan - Part III (Impact)</vt:lpstr>
      <vt:lpstr>Other fields of the application </vt:lpstr>
      <vt:lpstr>Please contact your National Agency! </vt:lpstr>
      <vt:lpstr>Schools in ERASMUS+</vt:lpstr>
      <vt:lpstr>Inspiring Science Education Summer Academy (ise.ea.gr)</vt:lpstr>
      <vt:lpstr>Inspiring Science Education Summer Academy 2016 </vt:lpstr>
      <vt:lpstr>PowerPoint Presentation</vt:lpstr>
      <vt:lpstr>Rationale and Aims</vt:lpstr>
      <vt:lpstr>Benefits for the participants</vt:lpstr>
      <vt:lpstr>Authoring – Access – Deliver - Assess</vt:lpstr>
      <vt:lpstr>PowerPoint Presentation</vt:lpstr>
      <vt:lpstr>Main Experiences</vt:lpstr>
      <vt:lpstr>PowerPoint Presentation</vt:lpstr>
      <vt:lpstr>Main Experiences</vt:lpstr>
      <vt:lpstr>Beyond Earth Orbit: Solar System Exploration and Spacesuits  9th  – 14 th Jan 2017</vt:lpstr>
      <vt:lpstr>Main Experiences</vt:lpstr>
      <vt:lpstr>Science through Space and Time  9 – 14 April 2017</vt:lpstr>
      <vt:lpstr>Course Sites: Stonehenge, Science Museum of London, Royal Greenwich Observatory, Cardiff University</vt:lpstr>
      <vt:lpstr>Main Experiences</vt:lpstr>
      <vt:lpstr>KEY ACTION 2</vt:lpstr>
      <vt:lpstr>Strategic Partnerships</vt:lpstr>
      <vt:lpstr>“School-only” Strategic Partnerships</vt:lpstr>
      <vt:lpstr>Duration</vt:lpstr>
      <vt:lpstr>Erasmus+  HORIZONTAL PRIORITIES - I </vt:lpstr>
      <vt:lpstr>Erasmus+  HORIZONTAL PRIORITIES - II</vt:lpstr>
      <vt:lpstr>Erasmus+  Specific Priorities – School I</vt:lpstr>
      <vt:lpstr>Erasmus+  Specific Priorities – School II</vt:lpstr>
      <vt:lpstr>PowerPoint Presentation</vt:lpstr>
      <vt:lpstr>PowerPoint Presentation</vt:lpstr>
    </vt:vector>
  </TitlesOfParts>
  <Company>elenichel@hotmail.com</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Comenius IST to Erasmus +</dc:title>
  <dc:creator>Eleni C</dc:creator>
  <cp:lastModifiedBy>Rosa Doran</cp:lastModifiedBy>
  <cp:revision>62</cp:revision>
  <dcterms:created xsi:type="dcterms:W3CDTF">2013-12-12T08:07:16Z</dcterms:created>
  <dcterms:modified xsi:type="dcterms:W3CDTF">2016-07-14T14:32:03Z</dcterms:modified>
</cp:coreProperties>
</file>