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8" r:id="rId15"/>
    <p:sldId id="269"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78" y="-55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230426227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3545390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1161924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2332352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3905230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l-G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685397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l-G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1192965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l-G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2238719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413164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l-G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153011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10/7/2014</a:t>
            </a:fld>
            <a:endParaRPr lang="el-G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l-G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193805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pic>
        <p:nvPicPr>
          <p:cNvPr id="1026" name="Picture 2" descr="C:\Documents and Settings\VMarkaki\Επιφάνεια εργασίας\LOGOS\greenet_logo_fin_low_res.jpg"/>
          <p:cNvPicPr>
            <a:picLocks noChangeAspect="1" noChangeArrowheads="1"/>
          </p:cNvPicPr>
          <p:nvPr userDrawn="1"/>
        </p:nvPicPr>
        <p:blipFill>
          <a:blip r:embed="rId13" cstate="print">
            <a:extLst>
              <a:ext uri="{28A0092B-C50C-407E-A947-70E740481C1C}">
                <a14:useLocalDpi xmlns="" xmlns:a14="http://schemas.microsoft.com/office/drawing/2010/main" val="0"/>
              </a:ext>
            </a:extLst>
          </a:blip>
          <a:srcRect/>
          <a:stretch>
            <a:fillRect/>
          </a:stretch>
        </p:blipFill>
        <p:spPr bwMode="auto">
          <a:xfrm>
            <a:off x="2411760" y="6052730"/>
            <a:ext cx="2752073" cy="688018"/>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C:\Documents and Settings\VMarkaki\Επιφάνεια εργασίας\LOGOS\download.jpg"/>
          <p:cNvPicPr>
            <a:picLocks noChangeAspect="1" noChangeArrowheads="1"/>
          </p:cNvPicPr>
          <p:nvPr userDrawn="1"/>
        </p:nvPicPr>
        <p:blipFill>
          <a:blip r:embed="rId14" cstate="print">
            <a:extLst>
              <a:ext uri="{28A0092B-C50C-407E-A947-70E740481C1C}">
                <a14:useLocalDpi xmlns="" xmlns:a14="http://schemas.microsoft.com/office/drawing/2010/main" val="0"/>
              </a:ext>
            </a:extLst>
          </a:blip>
          <a:srcRect/>
          <a:stretch>
            <a:fillRect/>
          </a:stretch>
        </p:blipFill>
        <p:spPr bwMode="auto">
          <a:xfrm>
            <a:off x="5235841" y="6073261"/>
            <a:ext cx="646956" cy="64695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98034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ted.com/talks/maya_penn_meet_a_young_entrepreneur_cartoonist_designer_activis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Entrepreneurship Education and Training</a:t>
            </a:r>
            <a:endParaRPr lang="el-GR" dirty="0"/>
          </a:p>
        </p:txBody>
      </p:sp>
      <p:sp>
        <p:nvSpPr>
          <p:cNvPr id="3" name="Subtitle 2"/>
          <p:cNvSpPr>
            <a:spLocks noGrp="1"/>
          </p:cNvSpPr>
          <p:nvPr>
            <p:ph type="subTitle" idx="1"/>
          </p:nvPr>
        </p:nvSpPr>
        <p:spPr/>
        <p:txBody>
          <a:bodyPr/>
          <a:lstStyle/>
          <a:p>
            <a:r>
              <a:rPr lang="en-US" dirty="0" smtClean="0"/>
              <a:t>Summer school 2014</a:t>
            </a:r>
          </a:p>
          <a:p>
            <a:r>
              <a:rPr lang="en-US" dirty="0" smtClean="0"/>
              <a:t>Educational scenario </a:t>
            </a:r>
            <a:endParaRPr lang="el-GR" dirty="0"/>
          </a:p>
        </p:txBody>
      </p:sp>
    </p:spTree>
    <p:extLst>
      <p:ext uri="{BB962C8B-B14F-4D97-AF65-F5344CB8AC3E}">
        <p14:creationId xmlns="" xmlns:p14="http://schemas.microsoft.com/office/powerpoint/2010/main" val="2247931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u="sng" dirty="0" smtClean="0"/>
              <a:t>Description of learning activities </a:t>
            </a:r>
            <a:endParaRPr lang="el-GR" sz="4000" b="1" u="sng" dirty="0"/>
          </a:p>
        </p:txBody>
      </p:sp>
      <p:sp>
        <p:nvSpPr>
          <p:cNvPr id="4" name="Content Placeholder 2"/>
          <p:cNvSpPr>
            <a:spLocks noGrp="1"/>
          </p:cNvSpPr>
          <p:nvPr>
            <p:ph idx="1"/>
          </p:nvPr>
        </p:nvSpPr>
        <p:spPr>
          <a:xfrm>
            <a:off x="457200" y="1600200"/>
            <a:ext cx="7931224" cy="4525963"/>
          </a:xfrm>
        </p:spPr>
        <p:txBody>
          <a:bodyPr>
            <a:normAutofit fontScale="62500" lnSpcReduction="20000"/>
          </a:bodyPr>
          <a:lstStyle/>
          <a:p>
            <a:pPr marL="0" indent="0">
              <a:buNone/>
            </a:pPr>
            <a:r>
              <a:rPr lang="en-US" sz="3500" b="1" i="1" dirty="0"/>
              <a:t>Phase 1:</a:t>
            </a:r>
            <a:r>
              <a:rPr lang="en-US" sz="3500" dirty="0"/>
              <a:t> Definition of the Project </a:t>
            </a:r>
            <a:r>
              <a:rPr lang="en-US" sz="3500" dirty="0" smtClean="0"/>
              <a:t>Goal</a:t>
            </a:r>
          </a:p>
          <a:p>
            <a:pPr marL="0" indent="0">
              <a:buNone/>
            </a:pPr>
            <a:r>
              <a:rPr lang="en-US" dirty="0" smtClean="0"/>
              <a:t>Attract students’ interest on the topic</a:t>
            </a:r>
            <a:endParaRPr lang="el-GR" sz="3500" dirty="0"/>
          </a:p>
          <a:p>
            <a:pPr marL="0" indent="0">
              <a:buNone/>
            </a:pPr>
            <a:r>
              <a:rPr lang="en-US" sz="3500" dirty="0" smtClean="0"/>
              <a:t>Activities </a:t>
            </a:r>
            <a:endParaRPr lang="el-GR" sz="3500" dirty="0"/>
          </a:p>
          <a:p>
            <a:pPr>
              <a:buNone/>
            </a:pPr>
            <a:r>
              <a:rPr lang="en-US" sz="2800" dirty="0" smtClean="0"/>
              <a:t>1.1: Matching flashcards: Pupils in</a:t>
            </a:r>
            <a:r>
              <a:rPr lang="en-US" sz="2900" dirty="0" smtClean="0"/>
              <a:t> groups of 3-4 share a set of flashcards with jobs and workplaces with each group. Pupils mix together the flashcards and spread them out face down. Taking turns, each child in the group pulls two cards from the table and tries to match the job to the workplace. If they match, the child keeps the cards. If not, the child puts the cards back where they were. The game ends when all flashcards have been matched.</a:t>
            </a:r>
          </a:p>
          <a:p>
            <a:pPr>
              <a:buNone/>
            </a:pPr>
            <a:r>
              <a:rPr lang="en-US" sz="2800" dirty="0" smtClean="0"/>
              <a:t>1.2: Presentation of related video: </a:t>
            </a:r>
            <a:r>
              <a:rPr lang="en-US" sz="2800" dirty="0" smtClean="0">
                <a:hlinkClick r:id="rId2"/>
              </a:rPr>
              <a:t>Maya Penn</a:t>
            </a:r>
            <a:r>
              <a:rPr lang="en-US" sz="2800" dirty="0" smtClean="0"/>
              <a:t>, a young entrepreneur talks on TED</a:t>
            </a:r>
          </a:p>
          <a:p>
            <a:pPr>
              <a:buNone/>
            </a:pPr>
            <a:r>
              <a:rPr lang="en-US" sz="2800" dirty="0" smtClean="0"/>
              <a:t>1.3: Discussion</a:t>
            </a:r>
          </a:p>
          <a:p>
            <a:pPr marL="0" indent="0">
              <a:buNone/>
            </a:pPr>
            <a:r>
              <a:rPr lang="en-US" sz="3500" dirty="0"/>
              <a:t> </a:t>
            </a:r>
            <a:endParaRPr lang="en-US" sz="3500" dirty="0" smtClean="0"/>
          </a:p>
          <a:p>
            <a:pPr marL="0" indent="0">
              <a:buNone/>
            </a:pPr>
            <a:r>
              <a:rPr lang="en-US" sz="3500" dirty="0"/>
              <a:t> </a:t>
            </a:r>
            <a:endParaRPr lang="en-US" sz="3500" dirty="0" smtClean="0"/>
          </a:p>
          <a:p>
            <a:pPr marL="0" indent="0">
              <a:buNone/>
            </a:pPr>
            <a:r>
              <a:rPr lang="en-US" dirty="0"/>
              <a:t> </a:t>
            </a:r>
            <a:endParaRPr lang="el-GR" dirty="0"/>
          </a:p>
          <a:p>
            <a:pPr marL="0" indent="0">
              <a:buNone/>
            </a:pPr>
            <a:r>
              <a:rPr lang="en-US" b="1" i="1" dirty="0"/>
              <a:t/>
            </a:r>
            <a:br>
              <a:rPr lang="en-US" b="1" i="1" dirty="0"/>
            </a:br>
            <a:r>
              <a:rPr lang="en-US" b="1" i="1" dirty="0"/>
              <a:t> </a:t>
            </a:r>
            <a:endParaRPr lang="el-GR" dirty="0"/>
          </a:p>
          <a:p>
            <a:pPr marL="0" indent="0">
              <a:buNone/>
            </a:pPr>
            <a:endParaRPr lang="el-GR" dirty="0"/>
          </a:p>
        </p:txBody>
      </p:sp>
    </p:spTree>
    <p:extLst>
      <p:ext uri="{BB962C8B-B14F-4D97-AF65-F5344CB8AC3E}">
        <p14:creationId xmlns="" xmlns:p14="http://schemas.microsoft.com/office/powerpoint/2010/main" val="6849111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85000" lnSpcReduction="10000"/>
          </a:bodyPr>
          <a:lstStyle/>
          <a:p>
            <a:pPr marL="0" indent="0">
              <a:buNone/>
            </a:pPr>
            <a:r>
              <a:rPr lang="en-US" b="1" i="1" dirty="0" smtClean="0"/>
              <a:t>Phase 2:</a:t>
            </a:r>
            <a:r>
              <a:rPr lang="en-US" dirty="0" smtClean="0"/>
              <a:t> Pre-assessment </a:t>
            </a:r>
          </a:p>
          <a:p>
            <a:pPr marL="0" indent="0">
              <a:buNone/>
            </a:pPr>
            <a:r>
              <a:rPr lang="en-US" dirty="0" smtClean="0"/>
              <a:t>Activities </a:t>
            </a:r>
            <a:endParaRPr lang="el-GR" dirty="0" smtClean="0"/>
          </a:p>
          <a:p>
            <a:pPr marL="0" indent="0">
              <a:buNone/>
            </a:pPr>
            <a:r>
              <a:rPr lang="en-US" dirty="0" smtClean="0"/>
              <a:t>2.1:Discussion about businesses, entrepreneurs, money use etc.</a:t>
            </a:r>
          </a:p>
          <a:p>
            <a:pPr marL="0" indent="0">
              <a:buNone/>
            </a:pPr>
            <a:r>
              <a:rPr lang="en-US" dirty="0" err="1" smtClean="0"/>
              <a:t>Sugested</a:t>
            </a:r>
            <a:r>
              <a:rPr lang="en-US" dirty="0" smtClean="0"/>
              <a:t> questions:</a:t>
            </a:r>
          </a:p>
          <a:p>
            <a:pPr marL="0" indent="0">
              <a:buNone/>
            </a:pPr>
            <a:r>
              <a:rPr lang="en-US" dirty="0" smtClean="0"/>
              <a:t>What motivates an entrepreneur to develop a business?</a:t>
            </a:r>
          </a:p>
          <a:p>
            <a:pPr marL="0" indent="0">
              <a:buNone/>
            </a:pPr>
            <a:r>
              <a:rPr lang="en-US" dirty="0" smtClean="0"/>
              <a:t>What types of business you find interesting and why?</a:t>
            </a:r>
          </a:p>
          <a:p>
            <a:pPr marL="0" indent="0">
              <a:buNone/>
            </a:pPr>
            <a:r>
              <a:rPr lang="en-US" dirty="0" smtClean="0"/>
              <a:t>How small businesses contribute to local economies?</a:t>
            </a:r>
          </a:p>
          <a:p>
            <a:pPr marL="0" indent="0">
              <a:buNone/>
            </a:pPr>
            <a:r>
              <a:rPr lang="en-US" dirty="0" smtClean="0"/>
              <a:t>Why do we need money today?</a:t>
            </a:r>
          </a:p>
          <a:p>
            <a:pPr marL="0" indent="0">
              <a:buNone/>
            </a:pPr>
            <a:r>
              <a:rPr lang="en-US" dirty="0" smtClean="0"/>
              <a:t>How do we earn money?</a:t>
            </a:r>
          </a:p>
          <a:p>
            <a:pPr marL="0" indent="0">
              <a:buNone/>
            </a:pPr>
            <a:r>
              <a:rPr lang="en-US" dirty="0" smtClean="0"/>
              <a:t>What kind of business you feel like running yourself in the future?   etc. </a:t>
            </a:r>
            <a:endParaRPr lang="el-GR" dirty="0"/>
          </a:p>
        </p:txBody>
      </p:sp>
    </p:spTree>
    <p:extLst>
      <p:ext uri="{BB962C8B-B14F-4D97-AF65-F5344CB8AC3E}">
        <p14:creationId xmlns="" xmlns:p14="http://schemas.microsoft.com/office/powerpoint/2010/main" val="22936324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009531"/>
          </a:xfrm>
        </p:spPr>
        <p:txBody>
          <a:bodyPr>
            <a:normAutofit fontScale="92500"/>
          </a:bodyPr>
          <a:lstStyle/>
          <a:p>
            <a:pPr marL="0" indent="0">
              <a:buNone/>
            </a:pPr>
            <a:r>
              <a:rPr lang="en-US" b="1" i="1" dirty="0" smtClean="0"/>
              <a:t>Phase 3: </a:t>
            </a:r>
            <a:r>
              <a:rPr lang="en-US" dirty="0" smtClean="0"/>
              <a:t>Running the Project in class</a:t>
            </a:r>
            <a:endParaRPr lang="el-GR" dirty="0" smtClean="0"/>
          </a:p>
          <a:p>
            <a:pPr marL="0" indent="0">
              <a:buNone/>
            </a:pPr>
            <a:r>
              <a:rPr lang="en-US" dirty="0" smtClean="0"/>
              <a:t>Activities </a:t>
            </a:r>
            <a:endParaRPr lang="el-GR" dirty="0" smtClean="0"/>
          </a:p>
          <a:p>
            <a:pPr>
              <a:buNone/>
            </a:pPr>
            <a:r>
              <a:rPr lang="en-US" sz="2800" dirty="0" smtClean="0"/>
              <a:t>3.1: Role play scenario. Pupils set up their own classroom business for 2 weeks, providing goods or services. They make a box to advertise their business, decide the prices and mock money is agreed.  </a:t>
            </a:r>
          </a:p>
          <a:p>
            <a:pPr>
              <a:buNone/>
            </a:pPr>
            <a:r>
              <a:rPr lang="en-US" sz="2800" dirty="0" smtClean="0"/>
              <a:t>3.2: Rules, assignments and teacher guidance. Pupils have to buy at least 3 products or services from classmates per day and record transactions. They have several assignments related with taxes for running the business etc. The teacher gives ideas, allows partnerships (support slow learners) and decisions.</a:t>
            </a:r>
          </a:p>
          <a:p>
            <a:pPr>
              <a:buNone/>
            </a:pPr>
            <a:r>
              <a:rPr lang="en-US" sz="2800" dirty="0" smtClean="0"/>
              <a:t>3.3: Create a portfolio/ Keep a diary on their work</a:t>
            </a:r>
          </a:p>
          <a:p>
            <a:pPr marL="0" indent="0">
              <a:buNone/>
            </a:pPr>
            <a:endParaRPr lang="el-GR" dirty="0"/>
          </a:p>
        </p:txBody>
      </p:sp>
    </p:spTree>
    <p:extLst>
      <p:ext uri="{BB962C8B-B14F-4D97-AF65-F5344CB8AC3E}">
        <p14:creationId xmlns="" xmlns:p14="http://schemas.microsoft.com/office/powerpoint/2010/main" val="36157420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Environment relations, further notes: </a:t>
            </a:r>
            <a:endParaRPr lang="en-US" dirty="0"/>
          </a:p>
        </p:txBody>
      </p:sp>
      <p:sp>
        <p:nvSpPr>
          <p:cNvPr id="3" name="2 - Θέση περιεχομένου"/>
          <p:cNvSpPr>
            <a:spLocks noGrp="1"/>
          </p:cNvSpPr>
          <p:nvPr>
            <p:ph idx="1"/>
          </p:nvPr>
        </p:nvSpPr>
        <p:spPr/>
        <p:txBody>
          <a:bodyPr>
            <a:normAutofit fontScale="55000" lnSpcReduction="20000"/>
          </a:bodyPr>
          <a:lstStyle/>
          <a:p>
            <a:pPr lvl="0"/>
            <a:r>
              <a:rPr lang="en-US" dirty="0" smtClean="0"/>
              <a:t>Re-using materials to create the advertising boxes, the products or the mock money.</a:t>
            </a:r>
          </a:p>
          <a:p>
            <a:pPr lvl="0"/>
            <a:r>
              <a:rPr lang="en-US" dirty="0" smtClean="0"/>
              <a:t>The advertising boxes could serve as cashiers. Easier for pupils to store their money and facilitate their understanding of the profit concept.</a:t>
            </a:r>
          </a:p>
          <a:p>
            <a:pPr lvl="0"/>
            <a:r>
              <a:rPr lang="en-US" dirty="0" smtClean="0"/>
              <a:t>The decoration of the advertising boxes could be integrated with art lessons.</a:t>
            </a:r>
          </a:p>
          <a:p>
            <a:pPr lvl="0"/>
            <a:r>
              <a:rPr lang="en-US" dirty="0" smtClean="0"/>
              <a:t>Notes of the rules will be distributed so as to help pupils stay focused on the activity.</a:t>
            </a:r>
          </a:p>
          <a:p>
            <a:pPr lvl="0"/>
            <a:r>
              <a:rPr lang="en-US" dirty="0" smtClean="0"/>
              <a:t>The teacher as supervisor/facilitator offering guidance when needed.</a:t>
            </a:r>
          </a:p>
          <a:p>
            <a:pPr lvl="0"/>
            <a:r>
              <a:rPr lang="en-US" dirty="0" smtClean="0"/>
              <a:t>Teacher monitors pupils’ behavior on a regular basis and handles misbehavior before it escalates.</a:t>
            </a:r>
          </a:p>
          <a:p>
            <a:pPr lvl="0"/>
            <a:r>
              <a:rPr lang="en-US" dirty="0" smtClean="0"/>
              <a:t>The role-play activity helps pupils realize their money is limited and they cannot buy everything. </a:t>
            </a:r>
          </a:p>
          <a:p>
            <a:pPr lvl="0"/>
            <a:r>
              <a:rPr lang="en-US" dirty="0" smtClean="0"/>
              <a:t>Time is also limited. Although sometimes people want to save money or want to do the work themselves, they buy another’s services due to lack of time.</a:t>
            </a:r>
          </a:p>
          <a:p>
            <a:pPr lvl="0"/>
            <a:r>
              <a:rPr lang="en-US" dirty="0" smtClean="0"/>
              <a:t>Not all are skillful or adroit in fixing or creating. Specialization promotes quality of product or </a:t>
            </a:r>
            <a:r>
              <a:rPr lang="en-US" smtClean="0"/>
              <a:t>service.</a:t>
            </a:r>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472608"/>
          </a:xfrm>
        </p:spPr>
        <p:txBody>
          <a:bodyPr>
            <a:normAutofit fontScale="92500" lnSpcReduction="20000"/>
          </a:bodyPr>
          <a:lstStyle/>
          <a:p>
            <a:pPr marL="0" indent="0">
              <a:buNone/>
            </a:pPr>
            <a:r>
              <a:rPr lang="en-US" b="1" i="1" dirty="0" smtClean="0"/>
              <a:t>Phase 4:</a:t>
            </a:r>
            <a:r>
              <a:rPr lang="en-US" dirty="0" smtClean="0"/>
              <a:t> Presentation of the Outcomes</a:t>
            </a:r>
            <a:endParaRPr lang="el-GR" dirty="0" smtClean="0"/>
          </a:p>
          <a:p>
            <a:pPr marL="0" indent="0">
              <a:buNone/>
            </a:pPr>
            <a:r>
              <a:rPr lang="en-US" dirty="0" smtClean="0"/>
              <a:t>Activities </a:t>
            </a:r>
            <a:endParaRPr lang="el-GR" dirty="0" smtClean="0"/>
          </a:p>
          <a:p>
            <a:pPr marL="0" indent="0">
              <a:buNone/>
            </a:pPr>
            <a:r>
              <a:rPr lang="en-US" dirty="0" smtClean="0"/>
              <a:t>4.1: Portfolio Presentation: The pupils present their work, their notebook and report the amount of mock money they managed to collect. </a:t>
            </a:r>
            <a:endParaRPr lang="el-GR" dirty="0" smtClean="0"/>
          </a:p>
          <a:p>
            <a:pPr marL="0" indent="0">
              <a:buNone/>
            </a:pPr>
            <a:r>
              <a:rPr lang="en-US" dirty="0" smtClean="0"/>
              <a:t>4.2: Discussion/Feedback: The teacher encourages pupils to express freely their experiences, feelings and ideas about the role-play activity. The teacher poses questions to the class focusing on the value of money, time, services, and local business. The teacher congratulates children for their active engagement and for the skills and knowledge they acquired.</a:t>
            </a:r>
            <a:endParaRPr lang="el-GR" dirty="0" smtClean="0"/>
          </a:p>
          <a:p>
            <a:pPr marL="0" indent="0">
              <a:buNone/>
            </a:pPr>
            <a:endParaRPr lang="el-GR" dirty="0"/>
          </a:p>
        </p:txBody>
      </p:sp>
    </p:spTree>
    <p:extLst>
      <p:ext uri="{BB962C8B-B14F-4D97-AF65-F5344CB8AC3E}">
        <p14:creationId xmlns="" xmlns:p14="http://schemas.microsoft.com/office/powerpoint/2010/main" val="24693434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a:normAutofit fontScale="85000" lnSpcReduction="10000"/>
          </a:bodyPr>
          <a:lstStyle/>
          <a:p>
            <a:pPr marL="0" indent="0">
              <a:buNone/>
            </a:pPr>
            <a:r>
              <a:rPr lang="en-US" b="1" i="1" dirty="0" smtClean="0"/>
              <a:t>Phase 5: </a:t>
            </a:r>
            <a:r>
              <a:rPr lang="en-US" dirty="0" smtClean="0"/>
              <a:t>Assessing the Project Work</a:t>
            </a:r>
            <a:endParaRPr lang="el-GR" dirty="0" smtClean="0"/>
          </a:p>
          <a:p>
            <a:r>
              <a:rPr lang="en-US" dirty="0" smtClean="0"/>
              <a:t> </a:t>
            </a:r>
            <a:r>
              <a:rPr lang="en-US" dirty="0" smtClean="0"/>
              <a:t>5.1: Formative Assessment (weekly assignments)</a:t>
            </a:r>
          </a:p>
          <a:p>
            <a:r>
              <a:rPr lang="en-US" dirty="0" smtClean="0"/>
              <a:t>5.2: Summative Assessment (</a:t>
            </a:r>
            <a:r>
              <a:rPr lang="en-US" smtClean="0"/>
              <a:t>final </a:t>
            </a:r>
            <a:r>
              <a:rPr lang="en-US" smtClean="0"/>
              <a:t>portfolio/notebook)</a:t>
            </a:r>
            <a:endParaRPr lang="en-US" dirty="0" smtClean="0"/>
          </a:p>
          <a:p>
            <a:pPr marL="0" indent="0">
              <a:buNone/>
            </a:pPr>
            <a:endParaRPr lang="en-US" dirty="0" smtClean="0"/>
          </a:p>
          <a:p>
            <a:pPr marL="0" indent="0">
              <a:buNone/>
            </a:pPr>
            <a:r>
              <a:rPr lang="en-US" dirty="0" smtClean="0"/>
              <a:t>Pupils reflect on their actions, good or bad decisions, their estimations on money value, accomplishing the assignments, peer collaboration etc.</a:t>
            </a:r>
          </a:p>
          <a:p>
            <a:pPr marL="0" indent="0">
              <a:buNone/>
            </a:pPr>
            <a:r>
              <a:rPr lang="en-US" dirty="0" smtClean="0"/>
              <a:t>Pupils are assessed based on the assignments they managed to complete, the record keeping of the transactions they made (possible criteria: number of transactions, meticulousness of the record keeping, tidiness of the notebook, etc.), and their involvement, attitude, and activity during the two weeks.</a:t>
            </a:r>
          </a:p>
          <a:p>
            <a:pPr marL="0" indent="0">
              <a:buNone/>
            </a:pPr>
            <a:endParaRPr lang="el-GR" dirty="0" smtClean="0"/>
          </a:p>
          <a:p>
            <a:pPr marL="0" indent="0">
              <a:buNone/>
            </a:pPr>
            <a:endParaRPr lang="el-GR" dirty="0"/>
          </a:p>
        </p:txBody>
      </p:sp>
    </p:spTree>
    <p:extLst>
      <p:ext uri="{BB962C8B-B14F-4D97-AF65-F5344CB8AC3E}">
        <p14:creationId xmlns="" xmlns:p14="http://schemas.microsoft.com/office/powerpoint/2010/main" val="4272578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pPr algn="ctr">
              <a:buNone/>
            </a:pPr>
            <a:r>
              <a:rPr lang="en-US" b="1" dirty="0" smtClean="0"/>
              <a:t>Start your own classroom business</a:t>
            </a:r>
          </a:p>
          <a:p>
            <a:pPr>
              <a:buNone/>
            </a:pPr>
            <a:endParaRPr lang="el-GR" dirty="0"/>
          </a:p>
        </p:txBody>
      </p:sp>
      <p:sp>
        <p:nvSpPr>
          <p:cNvPr id="4" name="Title 1"/>
          <p:cNvSpPr>
            <a:spLocks noGrp="1"/>
          </p:cNvSpPr>
          <p:nvPr>
            <p:ph type="title"/>
          </p:nvPr>
        </p:nvSpPr>
        <p:spPr>
          <a:xfrm>
            <a:off x="457200" y="274638"/>
            <a:ext cx="8229600" cy="1143000"/>
          </a:xfrm>
        </p:spPr>
        <p:txBody>
          <a:bodyPr>
            <a:normAutofit/>
          </a:bodyPr>
          <a:lstStyle/>
          <a:p>
            <a:r>
              <a:rPr lang="en-US" b="1" u="sng" dirty="0" smtClean="0"/>
              <a:t>Class project titled:</a:t>
            </a:r>
            <a:endParaRPr lang="el-GR" dirty="0"/>
          </a:p>
        </p:txBody>
      </p:sp>
    </p:spTree>
    <p:extLst>
      <p:ext uri="{BB962C8B-B14F-4D97-AF65-F5344CB8AC3E}">
        <p14:creationId xmlns="" xmlns:p14="http://schemas.microsoft.com/office/powerpoint/2010/main" val="127000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Goals</a:t>
            </a:r>
            <a:r>
              <a:rPr lang="el-GR" dirty="0"/>
              <a:t/>
            </a:r>
            <a:br>
              <a:rPr lang="el-GR" dirty="0"/>
            </a:br>
            <a:endParaRPr lang="el-GR" dirty="0"/>
          </a:p>
        </p:txBody>
      </p:sp>
      <p:sp>
        <p:nvSpPr>
          <p:cNvPr id="3" name="Content Placeholder 2"/>
          <p:cNvSpPr>
            <a:spLocks noGrp="1"/>
          </p:cNvSpPr>
          <p:nvPr>
            <p:ph idx="1"/>
          </p:nvPr>
        </p:nvSpPr>
        <p:spPr/>
        <p:txBody>
          <a:bodyPr/>
          <a:lstStyle/>
          <a:p>
            <a:r>
              <a:rPr lang="en-US" dirty="0" smtClean="0"/>
              <a:t>Increase pupils’ knowledge of how businesses work and enhance their math abilities.</a:t>
            </a:r>
          </a:p>
          <a:p>
            <a:r>
              <a:rPr lang="en-US" dirty="0" smtClean="0"/>
              <a:t>Make pupils realize how important money for buying and selling products or services is.</a:t>
            </a:r>
          </a:p>
          <a:p>
            <a:r>
              <a:rPr lang="en-US" dirty="0" smtClean="0"/>
              <a:t>Introduce pupils to taxing and money management.</a:t>
            </a:r>
          </a:p>
          <a:p>
            <a:r>
              <a:rPr lang="en-US" dirty="0" smtClean="0"/>
              <a:t>Introduce business spirit in primary education</a:t>
            </a:r>
          </a:p>
          <a:p>
            <a:r>
              <a:rPr lang="en-US" smtClean="0"/>
              <a:t>Inspire young </a:t>
            </a:r>
            <a:r>
              <a:rPr lang="en-US" dirty="0" smtClean="0"/>
              <a:t>entrepreneurs</a:t>
            </a:r>
          </a:p>
          <a:p>
            <a:endParaRPr lang="en-US" dirty="0" smtClean="0"/>
          </a:p>
          <a:p>
            <a:endParaRPr lang="el-GR" dirty="0"/>
          </a:p>
        </p:txBody>
      </p:sp>
    </p:spTree>
    <p:extLst>
      <p:ext uri="{BB962C8B-B14F-4D97-AF65-F5344CB8AC3E}">
        <p14:creationId xmlns="" xmlns:p14="http://schemas.microsoft.com/office/powerpoint/2010/main" val="4209821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1268760"/>
            <a:ext cx="6696744" cy="4857403"/>
          </a:xfrm>
        </p:spPr>
        <p:txBody>
          <a:bodyPr>
            <a:normAutofit/>
          </a:bodyPr>
          <a:lstStyle/>
          <a:p>
            <a:r>
              <a:rPr lang="en-US" sz="1800" dirty="0" smtClean="0"/>
              <a:t>This lesson plan introduces pupils to the concepts of entrepreneurship, profit, and taxing. </a:t>
            </a:r>
          </a:p>
          <a:p>
            <a:r>
              <a:rPr lang="en-US" sz="1800" dirty="0" smtClean="0"/>
              <a:t>Pupils participate in a role-play activity where they set up their own classroom business, sell and buy services and goods with mock money, keep record of transactions, and learn how to manage expenses and profits. </a:t>
            </a:r>
          </a:p>
          <a:p>
            <a:r>
              <a:rPr lang="en-US" sz="1800" dirty="0" smtClean="0"/>
              <a:t>Pupils have to try to sell their goods or services to their peers and keep record of each transaction they made. </a:t>
            </a:r>
          </a:p>
          <a:p>
            <a:r>
              <a:rPr lang="en-US" sz="1800" dirty="0" smtClean="0"/>
              <a:t>They complete math assignments related to the type of business they set up and pay taxes. </a:t>
            </a:r>
          </a:p>
          <a:p>
            <a:r>
              <a:rPr lang="en-US" sz="1800" dirty="0" smtClean="0"/>
              <a:t>By actively involving pupils in the processes of buying, selling, and record keeping throughout their time in school, they are able to increase their knowledge and develop their skills in the area of entrepreneurship.</a:t>
            </a:r>
            <a:endParaRPr lang="en-US" sz="1800" dirty="0"/>
          </a:p>
        </p:txBody>
      </p:sp>
      <p:sp>
        <p:nvSpPr>
          <p:cNvPr id="4" name="Title 3"/>
          <p:cNvSpPr>
            <a:spLocks noGrp="1"/>
          </p:cNvSpPr>
          <p:nvPr>
            <p:ph type="title"/>
          </p:nvPr>
        </p:nvSpPr>
        <p:spPr/>
        <p:txBody>
          <a:bodyPr>
            <a:normAutofit fontScale="90000"/>
          </a:bodyPr>
          <a:lstStyle/>
          <a:p>
            <a:r>
              <a:rPr lang="en-US" b="1" u="sng" dirty="0"/>
              <a:t>Short description/ main idea</a:t>
            </a:r>
            <a:r>
              <a:rPr lang="el-GR" dirty="0"/>
              <a:t/>
            </a:r>
            <a:br>
              <a:rPr lang="el-GR" dirty="0"/>
            </a:br>
            <a:endParaRPr lang="el-GR" dirty="0"/>
          </a:p>
        </p:txBody>
      </p:sp>
    </p:spTree>
    <p:extLst>
      <p:ext uri="{BB962C8B-B14F-4D97-AF65-F5344CB8AC3E}">
        <p14:creationId xmlns="" xmlns:p14="http://schemas.microsoft.com/office/powerpoint/2010/main" val="24506874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Learning </a:t>
            </a:r>
            <a:r>
              <a:rPr lang="en-US" b="1" u="sng" dirty="0" smtClean="0"/>
              <a:t>activities</a:t>
            </a:r>
            <a:endParaRPr lang="el-GR" dirty="0"/>
          </a:p>
        </p:txBody>
      </p:sp>
      <p:sp>
        <p:nvSpPr>
          <p:cNvPr id="3" name="Content Placeholder 2"/>
          <p:cNvSpPr>
            <a:spLocks noGrp="1"/>
          </p:cNvSpPr>
          <p:nvPr>
            <p:ph idx="1"/>
          </p:nvPr>
        </p:nvSpPr>
        <p:spPr>
          <a:xfrm>
            <a:off x="457200" y="1600200"/>
            <a:ext cx="4114800" cy="4525963"/>
          </a:xfrm>
        </p:spPr>
        <p:txBody>
          <a:bodyPr>
            <a:normAutofit fontScale="40000" lnSpcReduction="20000"/>
          </a:bodyPr>
          <a:lstStyle/>
          <a:p>
            <a:pPr marL="0" indent="0">
              <a:buNone/>
            </a:pPr>
            <a:r>
              <a:rPr lang="en-US" sz="3500" b="1" i="1" dirty="0"/>
              <a:t>Phase 1:</a:t>
            </a:r>
            <a:r>
              <a:rPr lang="en-US" sz="3500" dirty="0"/>
              <a:t> </a:t>
            </a:r>
            <a:r>
              <a:rPr lang="en-US" sz="3500" dirty="0" smtClean="0"/>
              <a:t>attract students’ interest on the topic</a:t>
            </a:r>
            <a:endParaRPr lang="el-GR" sz="3500" dirty="0"/>
          </a:p>
          <a:p>
            <a:pPr marL="0" indent="0">
              <a:buNone/>
            </a:pPr>
            <a:r>
              <a:rPr lang="en-US" sz="3500" dirty="0"/>
              <a:t>1.1: </a:t>
            </a:r>
            <a:r>
              <a:rPr lang="en-US" sz="3500" dirty="0" smtClean="0"/>
              <a:t>Matching flashcards job-workplace activity</a:t>
            </a:r>
            <a:endParaRPr lang="el-GR" sz="3500" dirty="0"/>
          </a:p>
          <a:p>
            <a:pPr marL="0" indent="0">
              <a:buNone/>
            </a:pPr>
            <a:r>
              <a:rPr lang="en-US" sz="3500" dirty="0"/>
              <a:t>1.2: Presentation of </a:t>
            </a:r>
            <a:r>
              <a:rPr lang="en-US" sz="3500" dirty="0" smtClean="0"/>
              <a:t>related video</a:t>
            </a:r>
            <a:endParaRPr lang="el-GR" sz="3500" dirty="0"/>
          </a:p>
          <a:p>
            <a:pPr marL="0" indent="0">
              <a:buNone/>
            </a:pPr>
            <a:r>
              <a:rPr lang="en-US" sz="3500" dirty="0"/>
              <a:t>1.3: Discussion</a:t>
            </a:r>
            <a:endParaRPr lang="el-GR" sz="3500" dirty="0"/>
          </a:p>
          <a:p>
            <a:pPr marL="0" indent="0">
              <a:buNone/>
            </a:pPr>
            <a:r>
              <a:rPr lang="en-US" sz="3500" dirty="0"/>
              <a:t> </a:t>
            </a:r>
            <a:endParaRPr lang="en-US" sz="3500" dirty="0" smtClean="0"/>
          </a:p>
          <a:p>
            <a:pPr marL="0" indent="0">
              <a:buNone/>
            </a:pPr>
            <a:endParaRPr lang="el-GR" sz="3500" dirty="0"/>
          </a:p>
          <a:p>
            <a:pPr marL="0" indent="0">
              <a:buNone/>
            </a:pPr>
            <a:r>
              <a:rPr lang="en-US" sz="3500" b="1" i="1" dirty="0"/>
              <a:t>Phase 2:</a:t>
            </a:r>
            <a:r>
              <a:rPr lang="en-US" sz="3500" dirty="0"/>
              <a:t> </a:t>
            </a:r>
            <a:r>
              <a:rPr lang="en-US" sz="3500" dirty="0" smtClean="0"/>
              <a:t>Assessment on previous knowledge</a:t>
            </a:r>
            <a:endParaRPr lang="el-GR" sz="3500" dirty="0"/>
          </a:p>
          <a:p>
            <a:pPr marL="0" indent="0">
              <a:buNone/>
            </a:pPr>
            <a:endParaRPr lang="el-GR" sz="3500" dirty="0"/>
          </a:p>
          <a:p>
            <a:pPr marL="0" indent="0">
              <a:buNone/>
            </a:pPr>
            <a:r>
              <a:rPr lang="en-US" sz="3500" dirty="0"/>
              <a:t>2.1: Discussion </a:t>
            </a:r>
            <a:r>
              <a:rPr lang="en-US" sz="3500" dirty="0" smtClean="0"/>
              <a:t>about businesses, entrepreneurs, money use etc.</a:t>
            </a:r>
            <a:endParaRPr lang="el-GR" sz="3500" dirty="0"/>
          </a:p>
          <a:p>
            <a:pPr marL="0" indent="0">
              <a:buNone/>
            </a:pPr>
            <a:r>
              <a:rPr lang="en-US" sz="3500" dirty="0"/>
              <a:t> </a:t>
            </a:r>
            <a:endParaRPr lang="en-US" sz="3500" dirty="0" smtClean="0"/>
          </a:p>
          <a:p>
            <a:pPr marL="0" indent="0">
              <a:buNone/>
            </a:pPr>
            <a:endParaRPr lang="el-GR" sz="3500" dirty="0"/>
          </a:p>
          <a:p>
            <a:pPr marL="0" indent="0">
              <a:buNone/>
            </a:pPr>
            <a:r>
              <a:rPr lang="en-US" sz="3500" b="1" i="1" dirty="0"/>
              <a:t>Phase 3: </a:t>
            </a:r>
            <a:r>
              <a:rPr lang="en-US" sz="3500" dirty="0" smtClean="0"/>
              <a:t>Running the </a:t>
            </a:r>
            <a:r>
              <a:rPr lang="en-US" sz="3500" dirty="0"/>
              <a:t>Project </a:t>
            </a:r>
            <a:r>
              <a:rPr lang="en-US" sz="3500" dirty="0" smtClean="0"/>
              <a:t>in class</a:t>
            </a:r>
            <a:endParaRPr lang="el-GR" sz="3500" dirty="0"/>
          </a:p>
          <a:p>
            <a:pPr marL="0" indent="0">
              <a:buNone/>
            </a:pPr>
            <a:r>
              <a:rPr lang="en-US" sz="3500" dirty="0"/>
              <a:t>Activities </a:t>
            </a:r>
            <a:endParaRPr lang="el-GR" sz="3500" dirty="0"/>
          </a:p>
          <a:p>
            <a:pPr marL="0" indent="0">
              <a:buNone/>
            </a:pPr>
            <a:r>
              <a:rPr lang="en-US" sz="3500" dirty="0"/>
              <a:t>3.1: </a:t>
            </a:r>
            <a:r>
              <a:rPr lang="en-US" sz="3500" dirty="0" smtClean="0"/>
              <a:t>Role play scenario</a:t>
            </a:r>
            <a:endParaRPr lang="el-GR" sz="3500" dirty="0"/>
          </a:p>
          <a:p>
            <a:pPr marL="0" indent="0">
              <a:buNone/>
            </a:pPr>
            <a:r>
              <a:rPr lang="en-US" sz="3500" dirty="0"/>
              <a:t>3.2: </a:t>
            </a:r>
            <a:r>
              <a:rPr lang="en-US" sz="3500" dirty="0" smtClean="0"/>
              <a:t>Rules and teacher guidance</a:t>
            </a:r>
            <a:endParaRPr lang="el-GR" sz="3500" dirty="0"/>
          </a:p>
          <a:p>
            <a:pPr marL="0" indent="0">
              <a:buNone/>
            </a:pPr>
            <a:r>
              <a:rPr lang="en-US" sz="3500" dirty="0"/>
              <a:t>3.3: </a:t>
            </a:r>
            <a:r>
              <a:rPr lang="en-US" sz="3500" dirty="0" smtClean="0"/>
              <a:t>Create a portfolio/diary on the work</a:t>
            </a:r>
            <a:endParaRPr lang="el-GR" sz="3500" dirty="0"/>
          </a:p>
          <a:p>
            <a:pPr marL="0" indent="0">
              <a:buNone/>
            </a:pPr>
            <a:r>
              <a:rPr lang="en-US" dirty="0"/>
              <a:t> </a:t>
            </a:r>
            <a:endParaRPr lang="el-GR" dirty="0"/>
          </a:p>
          <a:p>
            <a:pPr marL="0" indent="0">
              <a:buNone/>
            </a:pPr>
            <a:r>
              <a:rPr lang="en-US" b="1" i="1" dirty="0"/>
              <a:t/>
            </a:r>
            <a:br>
              <a:rPr lang="en-US" b="1" i="1" dirty="0"/>
            </a:br>
            <a:r>
              <a:rPr lang="en-US" b="1" i="1" dirty="0"/>
              <a:t> </a:t>
            </a:r>
            <a:endParaRPr lang="el-GR" dirty="0"/>
          </a:p>
          <a:p>
            <a:pPr marL="0" indent="0">
              <a:buNone/>
            </a:pPr>
            <a:endParaRPr lang="el-GR" dirty="0"/>
          </a:p>
        </p:txBody>
      </p:sp>
      <p:sp>
        <p:nvSpPr>
          <p:cNvPr id="4" name="Content Placeholder 2"/>
          <p:cNvSpPr txBox="1">
            <a:spLocks/>
          </p:cNvSpPr>
          <p:nvPr/>
        </p:nvSpPr>
        <p:spPr>
          <a:xfrm>
            <a:off x="4724400" y="1556792"/>
            <a:ext cx="41148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500" b="1" i="1" dirty="0" smtClean="0"/>
              <a:t>Phase 4:</a:t>
            </a:r>
            <a:r>
              <a:rPr lang="en-US" sz="1500" dirty="0" smtClean="0"/>
              <a:t> Presentation of the Outcomes</a:t>
            </a:r>
            <a:endParaRPr lang="el-GR" sz="1500" dirty="0" smtClean="0"/>
          </a:p>
          <a:p>
            <a:pPr marL="0" indent="0">
              <a:buFont typeface="Arial" panose="020B0604020202020204" pitchFamily="34" charset="0"/>
              <a:buNone/>
            </a:pPr>
            <a:r>
              <a:rPr lang="en-US" sz="1500" dirty="0" smtClean="0"/>
              <a:t>Activities </a:t>
            </a:r>
            <a:endParaRPr lang="el-GR" sz="1500" dirty="0" smtClean="0"/>
          </a:p>
          <a:p>
            <a:pPr marL="0" indent="0">
              <a:buFont typeface="Arial" panose="020B0604020202020204" pitchFamily="34" charset="0"/>
              <a:buNone/>
            </a:pPr>
            <a:r>
              <a:rPr lang="en-US" sz="1500" dirty="0" smtClean="0"/>
              <a:t>4.1: Portfolio Presentation</a:t>
            </a:r>
            <a:endParaRPr lang="el-GR" sz="1500" dirty="0" smtClean="0"/>
          </a:p>
          <a:p>
            <a:pPr marL="0" indent="0">
              <a:buFont typeface="Arial" panose="020B0604020202020204" pitchFamily="34" charset="0"/>
              <a:buNone/>
            </a:pPr>
            <a:r>
              <a:rPr lang="en-US" sz="1500" dirty="0" smtClean="0"/>
              <a:t>4.2: Discussion/Feedback</a:t>
            </a:r>
            <a:endParaRPr lang="el-GR" sz="1500" dirty="0" smtClean="0"/>
          </a:p>
          <a:p>
            <a:pPr marL="0" indent="0">
              <a:buFont typeface="Arial" panose="020B0604020202020204" pitchFamily="34" charset="0"/>
              <a:buNone/>
            </a:pPr>
            <a:r>
              <a:rPr lang="en-US" sz="1500" dirty="0" smtClean="0"/>
              <a:t> </a:t>
            </a:r>
          </a:p>
          <a:p>
            <a:pPr marL="0" indent="0">
              <a:buFont typeface="Arial" panose="020B0604020202020204" pitchFamily="34" charset="0"/>
              <a:buNone/>
            </a:pPr>
            <a:endParaRPr lang="en-US" sz="1500" dirty="0"/>
          </a:p>
          <a:p>
            <a:pPr marL="0" indent="0">
              <a:buFont typeface="Arial" panose="020B0604020202020204" pitchFamily="34" charset="0"/>
              <a:buNone/>
            </a:pPr>
            <a:endParaRPr lang="el-GR" sz="1500" dirty="0" smtClean="0"/>
          </a:p>
          <a:p>
            <a:pPr marL="0" indent="0">
              <a:buFont typeface="Arial" panose="020B0604020202020204" pitchFamily="34" charset="0"/>
              <a:buNone/>
            </a:pPr>
            <a:r>
              <a:rPr lang="en-US" sz="1500" b="1" i="1" dirty="0" smtClean="0"/>
              <a:t>Phase 5: </a:t>
            </a:r>
            <a:r>
              <a:rPr lang="en-US" sz="1500" dirty="0" smtClean="0"/>
              <a:t>Assessing the Project Work</a:t>
            </a:r>
            <a:endParaRPr lang="el-GR" sz="1500" dirty="0" smtClean="0"/>
          </a:p>
          <a:p>
            <a:pPr marL="0" indent="0">
              <a:buFont typeface="Arial" panose="020B0604020202020204" pitchFamily="34" charset="0"/>
              <a:buNone/>
            </a:pPr>
            <a:r>
              <a:rPr lang="en-US" sz="1500" dirty="0" smtClean="0"/>
              <a:t>Activities </a:t>
            </a:r>
            <a:endParaRPr lang="el-GR" sz="1500" dirty="0" smtClean="0"/>
          </a:p>
          <a:p>
            <a:pPr marL="0" indent="0">
              <a:buFont typeface="Arial" panose="020B0604020202020204" pitchFamily="34" charset="0"/>
              <a:buNone/>
            </a:pPr>
            <a:r>
              <a:rPr lang="en-US" sz="1500" dirty="0" smtClean="0"/>
              <a:t>5.1: Formative Assessment (weekly assignments)</a:t>
            </a:r>
          </a:p>
          <a:p>
            <a:pPr marL="0" indent="0">
              <a:buNone/>
            </a:pPr>
            <a:r>
              <a:rPr lang="en-US" sz="1500" dirty="0" smtClean="0"/>
              <a:t>5.2: Summative Assessment (final portfolio/diary)</a:t>
            </a:r>
            <a:endParaRPr lang="el-GR" sz="1500" dirty="0" smtClean="0"/>
          </a:p>
          <a:p>
            <a:pPr marL="0" indent="0">
              <a:buFont typeface="Arial" panose="020B0604020202020204" pitchFamily="34" charset="0"/>
              <a:buNone/>
            </a:pPr>
            <a:endParaRPr lang="el-GR" sz="1500" dirty="0" smtClean="0"/>
          </a:p>
          <a:p>
            <a:pPr marL="0" indent="0">
              <a:buFont typeface="Arial" panose="020B0604020202020204" pitchFamily="34" charset="0"/>
              <a:buNone/>
            </a:pPr>
            <a:endParaRPr lang="el-GR" dirty="0"/>
          </a:p>
        </p:txBody>
      </p:sp>
    </p:spTree>
    <p:extLst>
      <p:ext uri="{BB962C8B-B14F-4D97-AF65-F5344CB8AC3E}">
        <p14:creationId xmlns="" xmlns:p14="http://schemas.microsoft.com/office/powerpoint/2010/main" val="3305819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Related subjects</a:t>
            </a:r>
            <a:r>
              <a:rPr lang="el-GR" dirty="0"/>
              <a:t/>
            </a:r>
            <a:br>
              <a:rPr lang="el-GR" dirty="0"/>
            </a:br>
            <a:endParaRPr lang="el-GR" dirty="0"/>
          </a:p>
        </p:txBody>
      </p:sp>
      <p:sp>
        <p:nvSpPr>
          <p:cNvPr id="3" name="Content Placeholder 2"/>
          <p:cNvSpPr>
            <a:spLocks noGrp="1"/>
          </p:cNvSpPr>
          <p:nvPr>
            <p:ph idx="1"/>
          </p:nvPr>
        </p:nvSpPr>
        <p:spPr/>
        <p:txBody>
          <a:bodyPr/>
          <a:lstStyle/>
          <a:p>
            <a:r>
              <a:rPr lang="en-US" dirty="0" err="1" smtClean="0"/>
              <a:t>Maths</a:t>
            </a:r>
            <a:endParaRPr lang="en-US" dirty="0" smtClean="0"/>
          </a:p>
          <a:p>
            <a:pPr>
              <a:buNone/>
            </a:pPr>
            <a:r>
              <a:rPr lang="en-US" dirty="0" smtClean="0"/>
              <a:t>	weekly assignments, calculating taxes, final profit etc.</a:t>
            </a:r>
          </a:p>
          <a:p>
            <a:r>
              <a:rPr lang="en-US" dirty="0" smtClean="0"/>
              <a:t>Language</a:t>
            </a:r>
          </a:p>
          <a:p>
            <a:pPr>
              <a:buNone/>
            </a:pPr>
            <a:r>
              <a:rPr lang="en-US" dirty="0" smtClean="0"/>
              <a:t>	advertising, </a:t>
            </a:r>
            <a:r>
              <a:rPr lang="en-US" smtClean="0"/>
              <a:t>client persuasion, </a:t>
            </a:r>
            <a:r>
              <a:rPr lang="en-US" dirty="0" smtClean="0"/>
              <a:t>record keeping</a:t>
            </a:r>
            <a:endParaRPr lang="el-GR" dirty="0"/>
          </a:p>
        </p:txBody>
      </p:sp>
    </p:spTree>
    <p:extLst>
      <p:ext uri="{BB962C8B-B14F-4D97-AF65-F5344CB8AC3E}">
        <p14:creationId xmlns="" xmlns:p14="http://schemas.microsoft.com/office/powerpoint/2010/main" val="31050824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Grade &amp; Age</a:t>
            </a:r>
            <a:r>
              <a:rPr lang="el-GR" dirty="0"/>
              <a:t/>
            </a:r>
            <a:br>
              <a:rPr lang="el-GR" dirty="0"/>
            </a:br>
            <a:endParaRPr lang="el-GR" dirty="0"/>
          </a:p>
        </p:txBody>
      </p:sp>
      <p:sp>
        <p:nvSpPr>
          <p:cNvPr id="3" name="Content Placeholder 2"/>
          <p:cNvSpPr>
            <a:spLocks noGrp="1"/>
          </p:cNvSpPr>
          <p:nvPr>
            <p:ph idx="1"/>
          </p:nvPr>
        </p:nvSpPr>
        <p:spPr/>
        <p:txBody>
          <a:bodyPr/>
          <a:lstStyle/>
          <a:p>
            <a:pPr marL="0" indent="0">
              <a:buNone/>
            </a:pPr>
            <a:r>
              <a:rPr lang="en-US" b="1" u="sng" dirty="0"/>
              <a:t>Grade:</a:t>
            </a:r>
            <a:r>
              <a:rPr lang="en-US" b="1" dirty="0"/>
              <a:t> </a:t>
            </a:r>
            <a:r>
              <a:rPr lang="en-US" dirty="0"/>
              <a:t>primary </a:t>
            </a:r>
            <a:r>
              <a:rPr lang="en-US" dirty="0" smtClean="0"/>
              <a:t>education</a:t>
            </a:r>
          </a:p>
          <a:p>
            <a:pPr marL="0" indent="0">
              <a:buNone/>
            </a:pPr>
            <a:r>
              <a:rPr lang="en-US" b="1" u="sng" dirty="0" smtClean="0"/>
              <a:t>Age of students</a:t>
            </a:r>
            <a:r>
              <a:rPr lang="en-US" b="1" dirty="0" smtClean="0"/>
              <a:t>:</a:t>
            </a:r>
            <a:r>
              <a:rPr lang="en-US" dirty="0" smtClean="0"/>
              <a:t> 10-12 years</a:t>
            </a:r>
          </a:p>
          <a:p>
            <a:pPr marL="0" indent="0">
              <a:buNone/>
            </a:pPr>
            <a:endParaRPr lang="el-GR" dirty="0"/>
          </a:p>
          <a:p>
            <a:pPr marL="0" indent="0">
              <a:buNone/>
            </a:pPr>
            <a:endParaRPr lang="el-GR" dirty="0"/>
          </a:p>
        </p:txBody>
      </p:sp>
    </p:spTree>
    <p:extLst>
      <p:ext uri="{BB962C8B-B14F-4D97-AF65-F5344CB8AC3E}">
        <p14:creationId xmlns="" xmlns:p14="http://schemas.microsoft.com/office/powerpoint/2010/main" val="28950805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Domain </a:t>
            </a:r>
            <a:r>
              <a:rPr lang="el-GR" dirty="0"/>
              <a:t/>
            </a:r>
            <a:br>
              <a:rPr lang="el-GR" dirty="0"/>
            </a:br>
            <a:endParaRPr lang="el-GR" dirty="0"/>
          </a:p>
        </p:txBody>
      </p:sp>
      <p:sp>
        <p:nvSpPr>
          <p:cNvPr id="3" name="Content Placeholder 2"/>
          <p:cNvSpPr>
            <a:spLocks noGrp="1"/>
          </p:cNvSpPr>
          <p:nvPr>
            <p:ph idx="1"/>
          </p:nvPr>
        </p:nvSpPr>
        <p:spPr/>
        <p:txBody>
          <a:bodyPr>
            <a:normAutofit/>
          </a:bodyPr>
          <a:lstStyle/>
          <a:p>
            <a:pPr marL="0" indent="0">
              <a:buNone/>
            </a:pPr>
            <a:r>
              <a:rPr lang="en-US" dirty="0" smtClean="0"/>
              <a:t>Marketing</a:t>
            </a:r>
          </a:p>
          <a:p>
            <a:pPr marL="0" indent="0">
              <a:buNone/>
            </a:pPr>
            <a:r>
              <a:rPr lang="en-US" dirty="0" smtClean="0"/>
              <a:t>Consumer </a:t>
            </a:r>
            <a:r>
              <a:rPr lang="en-US" dirty="0" err="1" smtClean="0"/>
              <a:t>Behaviour</a:t>
            </a:r>
            <a:endParaRPr lang="en-US" dirty="0" smtClean="0"/>
          </a:p>
          <a:p>
            <a:pPr marL="0" indent="0">
              <a:buNone/>
            </a:pPr>
            <a:r>
              <a:rPr lang="en-US" dirty="0" smtClean="0"/>
              <a:t>Communication Strategies</a:t>
            </a:r>
            <a:endParaRPr lang="el-GR" dirty="0" smtClean="0"/>
          </a:p>
          <a:p>
            <a:pPr marL="0" indent="0">
              <a:buNone/>
            </a:pPr>
            <a:endParaRPr lang="el-GR" dirty="0"/>
          </a:p>
        </p:txBody>
      </p:sp>
    </p:spTree>
    <p:extLst>
      <p:ext uri="{BB962C8B-B14F-4D97-AF65-F5344CB8AC3E}">
        <p14:creationId xmlns="" xmlns:p14="http://schemas.microsoft.com/office/powerpoint/2010/main" val="2346896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Teaching approach</a:t>
            </a:r>
            <a:r>
              <a:rPr lang="el-GR" dirty="0"/>
              <a:t/>
            </a:r>
            <a:br>
              <a:rPr lang="el-GR" dirty="0"/>
            </a:br>
            <a:endParaRPr lang="el-GR" dirty="0"/>
          </a:p>
        </p:txBody>
      </p:sp>
      <p:sp>
        <p:nvSpPr>
          <p:cNvPr id="3" name="Content Placeholder 2"/>
          <p:cNvSpPr>
            <a:spLocks noGrp="1"/>
          </p:cNvSpPr>
          <p:nvPr>
            <p:ph idx="1"/>
          </p:nvPr>
        </p:nvSpPr>
        <p:spPr>
          <a:xfrm>
            <a:off x="457200" y="980728"/>
            <a:ext cx="8229600" cy="5145435"/>
          </a:xfrm>
        </p:spPr>
        <p:txBody>
          <a:bodyPr>
            <a:normAutofit fontScale="62500" lnSpcReduction="20000"/>
          </a:bodyPr>
          <a:lstStyle/>
          <a:p>
            <a:pPr marL="0" indent="0">
              <a:buNone/>
            </a:pPr>
            <a:r>
              <a:rPr lang="en-US" sz="3500" dirty="0" smtClean="0"/>
              <a:t>Project-based learning:</a:t>
            </a:r>
          </a:p>
          <a:p>
            <a:pPr marL="0" indent="0"/>
            <a:r>
              <a:rPr lang="en-US" sz="3500" dirty="0" smtClean="0"/>
              <a:t>Gives a motivating </a:t>
            </a:r>
            <a:r>
              <a:rPr lang="en-US" sz="3500" dirty="0"/>
              <a:t>learning experience, </a:t>
            </a:r>
            <a:r>
              <a:rPr lang="en-US" sz="3500" dirty="0" smtClean="0"/>
              <a:t>related </a:t>
            </a:r>
            <a:r>
              <a:rPr lang="en-US" sz="3500" dirty="0"/>
              <a:t>to </a:t>
            </a:r>
            <a:r>
              <a:rPr lang="en-US" sz="3500" dirty="0" smtClean="0"/>
              <a:t>real </a:t>
            </a:r>
            <a:r>
              <a:rPr lang="en-US" sz="3500" dirty="0"/>
              <a:t>world. </a:t>
            </a:r>
            <a:endParaRPr lang="en-US" sz="3500" dirty="0" smtClean="0"/>
          </a:p>
          <a:p>
            <a:pPr marL="0" indent="0"/>
            <a:r>
              <a:rPr lang="en-US" sz="3500" dirty="0" smtClean="0"/>
              <a:t>Supports </a:t>
            </a:r>
            <a:r>
              <a:rPr lang="en-US" sz="3500" dirty="0"/>
              <a:t>learning </a:t>
            </a:r>
            <a:r>
              <a:rPr lang="en-US" sz="3500" dirty="0" smtClean="0"/>
              <a:t>skills such </a:t>
            </a:r>
            <a:r>
              <a:rPr lang="en-US" sz="3500" dirty="0"/>
              <a:t>as </a:t>
            </a:r>
            <a:r>
              <a:rPr lang="en-US" sz="3500" dirty="0" smtClean="0"/>
              <a:t>problem solving, working </a:t>
            </a:r>
            <a:r>
              <a:rPr lang="en-US" sz="3500" dirty="0"/>
              <a:t>in </a:t>
            </a:r>
            <a:r>
              <a:rPr lang="en-US" sz="3500" dirty="0" smtClean="0"/>
              <a:t>teams and self-guided </a:t>
            </a:r>
            <a:r>
              <a:rPr lang="en-US" sz="3500" dirty="0"/>
              <a:t>manner, and assessing of own actions. </a:t>
            </a:r>
            <a:endParaRPr lang="en-US" sz="3500" dirty="0" smtClean="0"/>
          </a:p>
          <a:p>
            <a:pPr marL="0" indent="0"/>
            <a:r>
              <a:rPr lang="en-US" sz="3500" dirty="0" smtClean="0"/>
              <a:t>Tasks are multidisciplinary  while they aim and support active engagement and new learning. </a:t>
            </a:r>
          </a:p>
          <a:p>
            <a:pPr marL="0" indent="0"/>
            <a:r>
              <a:rPr lang="en-US" sz="3500" dirty="0" smtClean="0"/>
              <a:t>The </a:t>
            </a:r>
            <a:r>
              <a:rPr lang="en-US" sz="3500" dirty="0"/>
              <a:t>learners work autonomously and collaboratively in small groups, whereas the teacher is more in a </a:t>
            </a:r>
            <a:r>
              <a:rPr lang="en-US" sz="3500" dirty="0" smtClean="0"/>
              <a:t>facilitator role.</a:t>
            </a:r>
          </a:p>
          <a:p>
            <a:pPr marL="0" indent="0">
              <a:buNone/>
            </a:pPr>
            <a:endParaRPr lang="en-US" sz="3500" dirty="0" smtClean="0"/>
          </a:p>
          <a:p>
            <a:pPr marL="0" indent="0">
              <a:buNone/>
            </a:pPr>
            <a:r>
              <a:rPr lang="en-US" sz="3500" dirty="0" smtClean="0"/>
              <a:t>Prerequisites:</a:t>
            </a:r>
            <a:endParaRPr lang="el-GR" sz="3500" dirty="0"/>
          </a:p>
          <a:p>
            <a:pPr marL="0" indent="0">
              <a:buNone/>
            </a:pPr>
            <a:r>
              <a:rPr lang="en-US" sz="3500" dirty="0"/>
              <a:t>• </a:t>
            </a:r>
            <a:r>
              <a:rPr lang="en-US" sz="3500" dirty="0" smtClean="0"/>
              <a:t>Required </a:t>
            </a:r>
            <a:r>
              <a:rPr lang="en-US" sz="3500" dirty="0"/>
              <a:t>time for the project to be </a:t>
            </a:r>
            <a:r>
              <a:rPr lang="en-US" sz="3500" dirty="0" smtClean="0"/>
              <a:t>completed</a:t>
            </a:r>
            <a:endParaRPr lang="el-GR" sz="3500" dirty="0"/>
          </a:p>
          <a:p>
            <a:pPr marL="0" indent="0">
              <a:buNone/>
            </a:pPr>
            <a:r>
              <a:rPr lang="en-US" sz="3500" dirty="0"/>
              <a:t>• </a:t>
            </a:r>
            <a:r>
              <a:rPr lang="en-US" sz="3500" dirty="0" smtClean="0"/>
              <a:t>Appropriate </a:t>
            </a:r>
            <a:r>
              <a:rPr lang="en-US" sz="3500" dirty="0"/>
              <a:t>cognitive background for the </a:t>
            </a:r>
            <a:r>
              <a:rPr lang="en-US" sz="3500" dirty="0" smtClean="0"/>
              <a:t>students</a:t>
            </a:r>
            <a:endParaRPr lang="el-GR" sz="3500" dirty="0"/>
          </a:p>
          <a:p>
            <a:pPr marL="0" indent="0">
              <a:buNone/>
            </a:pPr>
            <a:r>
              <a:rPr lang="en-US" sz="3500" dirty="0"/>
              <a:t>• </a:t>
            </a:r>
            <a:r>
              <a:rPr lang="en-US" sz="3500" dirty="0" smtClean="0"/>
              <a:t>The </a:t>
            </a:r>
            <a:r>
              <a:rPr lang="en-US" sz="3500" dirty="0"/>
              <a:t>topics for the students’ projects </a:t>
            </a:r>
            <a:r>
              <a:rPr lang="en-US" sz="3500" dirty="0" smtClean="0"/>
              <a:t>are prepared beforehand</a:t>
            </a:r>
            <a:endParaRPr lang="el-GR" sz="3500" dirty="0"/>
          </a:p>
          <a:p>
            <a:pPr marL="0" indent="0">
              <a:buNone/>
            </a:pPr>
            <a:r>
              <a:rPr lang="en-US" sz="3500" dirty="0"/>
              <a:t>• The </a:t>
            </a:r>
            <a:r>
              <a:rPr lang="en-US" sz="3500" dirty="0" smtClean="0"/>
              <a:t>teacher allows the </a:t>
            </a:r>
            <a:r>
              <a:rPr lang="en-US" sz="3500" dirty="0"/>
              <a:t>learners to </a:t>
            </a:r>
            <a:r>
              <a:rPr lang="en-US" sz="3500" dirty="0" smtClean="0"/>
              <a:t>take decisions and initiatives.</a:t>
            </a:r>
            <a:endParaRPr lang="el-GR" sz="3500" dirty="0"/>
          </a:p>
        </p:txBody>
      </p:sp>
    </p:spTree>
    <p:extLst>
      <p:ext uri="{BB962C8B-B14F-4D97-AF65-F5344CB8AC3E}">
        <p14:creationId xmlns="" xmlns:p14="http://schemas.microsoft.com/office/powerpoint/2010/main" val="39664885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1061</Words>
  <Application>Microsoft Office PowerPoint</Application>
  <PresentationFormat>Προβολή στην οθόνη (4:3)</PresentationFormat>
  <Paragraphs>118</Paragraphs>
  <Slides>15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Office Theme</vt:lpstr>
      <vt:lpstr>Entrepreneurship Education and Training</vt:lpstr>
      <vt:lpstr>Class project titled:</vt:lpstr>
      <vt:lpstr>Goals </vt:lpstr>
      <vt:lpstr>Short description/ main idea </vt:lpstr>
      <vt:lpstr>Learning activities</vt:lpstr>
      <vt:lpstr>Related subjects </vt:lpstr>
      <vt:lpstr>Grade &amp; Age </vt:lpstr>
      <vt:lpstr>Domain  </vt:lpstr>
      <vt:lpstr>Teaching approach </vt:lpstr>
      <vt:lpstr>Description of learning activities </vt:lpstr>
      <vt:lpstr>Διαφάνεια 11</vt:lpstr>
      <vt:lpstr>Διαφάνεια 12</vt:lpstr>
      <vt:lpstr>Environment relations, further notes: </vt:lpstr>
      <vt:lpstr>Διαφάνεια 14</vt:lpstr>
      <vt:lpstr>Διαφάνεια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protection and the world of work</dc:title>
  <dc:creator>Vasiliki Markaki</dc:creator>
  <cp:lastModifiedBy>Demi</cp:lastModifiedBy>
  <cp:revision>28</cp:revision>
  <dcterms:created xsi:type="dcterms:W3CDTF">2014-07-01T14:49:08Z</dcterms:created>
  <dcterms:modified xsi:type="dcterms:W3CDTF">2014-07-10T08:17:43Z</dcterms:modified>
</cp:coreProperties>
</file>