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0" r:id="rId5"/>
    <p:sldId id="260" r:id="rId6"/>
    <p:sldId id="265" r:id="rId7"/>
    <p:sldId id="266" r:id="rId8"/>
    <p:sldId id="267" r:id="rId9"/>
    <p:sldId id="271" r:id="rId10"/>
    <p:sldId id="272" r:id="rId11"/>
    <p:sldId id="268" r:id="rId12"/>
    <p:sldId id="273" r:id="rId13"/>
    <p:sldId id="274" r:id="rId14"/>
    <p:sldId id="275" r:id="rId1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2" d="100"/>
          <a:sy n="72" d="100"/>
        </p:scale>
        <p:origin x="-144" y="-84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1411D47-16A7-426C-8559-4E292FE8E9A6}" type="datetimeFigureOut">
              <a:rPr lang="el-GR" smtClean="0"/>
              <a:pPr/>
              <a:t>13/7/2014</a:t>
            </a:fld>
            <a:endParaRPr lang="el-G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l-G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9B6FFFC-8B3F-42D1-8D19-D3B66DA36FE3}" type="slidenum">
              <a:rPr lang="el-GR" smtClean="0"/>
              <a:pPr/>
              <a:t>‹#›</a:t>
            </a:fld>
            <a:endParaRPr lang="el-GR"/>
          </a:p>
        </p:txBody>
      </p:sp>
    </p:spTree>
    <p:extLst>
      <p:ext uri="{BB962C8B-B14F-4D97-AF65-F5344CB8AC3E}">
        <p14:creationId xmlns="" xmlns:p14="http://schemas.microsoft.com/office/powerpoint/2010/main" val="230426227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1411D47-16A7-426C-8559-4E292FE8E9A6}" type="datetimeFigureOut">
              <a:rPr lang="el-GR" smtClean="0"/>
              <a:pPr/>
              <a:t>13/7/2014</a:t>
            </a:fld>
            <a:endParaRPr lang="el-G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l-G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9B6FFFC-8B3F-42D1-8D19-D3B66DA36FE3}" type="slidenum">
              <a:rPr lang="el-GR" smtClean="0"/>
              <a:pPr/>
              <a:t>‹#›</a:t>
            </a:fld>
            <a:endParaRPr lang="el-GR"/>
          </a:p>
        </p:txBody>
      </p:sp>
    </p:spTree>
    <p:extLst>
      <p:ext uri="{BB962C8B-B14F-4D97-AF65-F5344CB8AC3E}">
        <p14:creationId xmlns="" xmlns:p14="http://schemas.microsoft.com/office/powerpoint/2010/main" val="3545390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1411D47-16A7-426C-8559-4E292FE8E9A6}" type="datetimeFigureOut">
              <a:rPr lang="el-GR" smtClean="0"/>
              <a:pPr/>
              <a:t>13/7/2014</a:t>
            </a:fld>
            <a:endParaRPr lang="el-G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l-G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9B6FFFC-8B3F-42D1-8D19-D3B66DA36FE3}" type="slidenum">
              <a:rPr lang="el-GR" smtClean="0"/>
              <a:pPr/>
              <a:t>‹#›</a:t>
            </a:fld>
            <a:endParaRPr lang="el-GR"/>
          </a:p>
        </p:txBody>
      </p:sp>
    </p:spTree>
    <p:extLst>
      <p:ext uri="{BB962C8B-B14F-4D97-AF65-F5344CB8AC3E}">
        <p14:creationId xmlns="" xmlns:p14="http://schemas.microsoft.com/office/powerpoint/2010/main" val="1161924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1411D47-16A7-426C-8559-4E292FE8E9A6}" type="datetimeFigureOut">
              <a:rPr lang="el-GR" smtClean="0"/>
              <a:pPr/>
              <a:t>13/7/2014</a:t>
            </a:fld>
            <a:endParaRPr lang="el-G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l-G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9B6FFFC-8B3F-42D1-8D19-D3B66DA36FE3}" type="slidenum">
              <a:rPr lang="el-GR" smtClean="0"/>
              <a:pPr/>
              <a:t>‹#›</a:t>
            </a:fld>
            <a:endParaRPr lang="el-GR"/>
          </a:p>
        </p:txBody>
      </p:sp>
    </p:spTree>
    <p:extLst>
      <p:ext uri="{BB962C8B-B14F-4D97-AF65-F5344CB8AC3E}">
        <p14:creationId xmlns="" xmlns:p14="http://schemas.microsoft.com/office/powerpoint/2010/main" val="2332352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1411D47-16A7-426C-8559-4E292FE8E9A6}" type="datetimeFigureOut">
              <a:rPr lang="el-GR" smtClean="0"/>
              <a:pPr/>
              <a:t>13/7/2014</a:t>
            </a:fld>
            <a:endParaRPr lang="el-G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l-G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9B6FFFC-8B3F-42D1-8D19-D3B66DA36FE3}" type="slidenum">
              <a:rPr lang="el-GR" smtClean="0"/>
              <a:pPr/>
              <a:t>‹#›</a:t>
            </a:fld>
            <a:endParaRPr lang="el-GR"/>
          </a:p>
        </p:txBody>
      </p:sp>
    </p:spTree>
    <p:extLst>
      <p:ext uri="{BB962C8B-B14F-4D97-AF65-F5344CB8AC3E}">
        <p14:creationId xmlns="" xmlns:p14="http://schemas.microsoft.com/office/powerpoint/2010/main" val="3905230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F1411D47-16A7-426C-8559-4E292FE8E9A6}" type="datetimeFigureOut">
              <a:rPr lang="el-GR" smtClean="0"/>
              <a:pPr/>
              <a:t>13/7/2014</a:t>
            </a:fld>
            <a:endParaRPr lang="el-G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l-G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59B6FFFC-8B3F-42D1-8D19-D3B66DA36FE3}" type="slidenum">
              <a:rPr lang="el-GR" smtClean="0"/>
              <a:pPr/>
              <a:t>‹#›</a:t>
            </a:fld>
            <a:endParaRPr lang="el-GR"/>
          </a:p>
        </p:txBody>
      </p:sp>
    </p:spTree>
    <p:extLst>
      <p:ext uri="{BB962C8B-B14F-4D97-AF65-F5344CB8AC3E}">
        <p14:creationId xmlns="" xmlns:p14="http://schemas.microsoft.com/office/powerpoint/2010/main" val="685397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F1411D47-16A7-426C-8559-4E292FE8E9A6}" type="datetimeFigureOut">
              <a:rPr lang="el-GR" smtClean="0"/>
              <a:pPr/>
              <a:t>13/7/2014</a:t>
            </a:fld>
            <a:endParaRPr lang="el-G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l-G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59B6FFFC-8B3F-42D1-8D19-D3B66DA36FE3}" type="slidenum">
              <a:rPr lang="el-GR" smtClean="0"/>
              <a:pPr/>
              <a:t>‹#›</a:t>
            </a:fld>
            <a:endParaRPr lang="el-GR"/>
          </a:p>
        </p:txBody>
      </p:sp>
    </p:spTree>
    <p:extLst>
      <p:ext uri="{BB962C8B-B14F-4D97-AF65-F5344CB8AC3E}">
        <p14:creationId xmlns="" xmlns:p14="http://schemas.microsoft.com/office/powerpoint/2010/main" val="1192965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F1411D47-16A7-426C-8559-4E292FE8E9A6}" type="datetimeFigureOut">
              <a:rPr lang="el-GR" smtClean="0"/>
              <a:pPr/>
              <a:t>13/7/2014</a:t>
            </a:fld>
            <a:endParaRPr lang="el-G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l-G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59B6FFFC-8B3F-42D1-8D19-D3B66DA36FE3}" type="slidenum">
              <a:rPr lang="el-GR" smtClean="0"/>
              <a:pPr/>
              <a:t>‹#›</a:t>
            </a:fld>
            <a:endParaRPr lang="el-GR"/>
          </a:p>
        </p:txBody>
      </p:sp>
    </p:spTree>
    <p:extLst>
      <p:ext uri="{BB962C8B-B14F-4D97-AF65-F5344CB8AC3E}">
        <p14:creationId xmlns="" xmlns:p14="http://schemas.microsoft.com/office/powerpoint/2010/main" val="2238719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F1411D47-16A7-426C-8559-4E292FE8E9A6}" type="datetimeFigureOut">
              <a:rPr lang="el-GR" smtClean="0"/>
              <a:pPr/>
              <a:t>13/7/2014</a:t>
            </a:fld>
            <a:endParaRPr lang="el-G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l-G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59B6FFFC-8B3F-42D1-8D19-D3B66DA36FE3}" type="slidenum">
              <a:rPr lang="el-GR" smtClean="0"/>
              <a:pPr/>
              <a:t>‹#›</a:t>
            </a:fld>
            <a:endParaRPr lang="el-GR"/>
          </a:p>
        </p:txBody>
      </p:sp>
    </p:spTree>
    <p:extLst>
      <p:ext uri="{BB962C8B-B14F-4D97-AF65-F5344CB8AC3E}">
        <p14:creationId xmlns="" xmlns:p14="http://schemas.microsoft.com/office/powerpoint/2010/main" val="4131648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F1411D47-16A7-426C-8559-4E292FE8E9A6}" type="datetimeFigureOut">
              <a:rPr lang="el-GR" smtClean="0"/>
              <a:pPr/>
              <a:t>13/7/2014</a:t>
            </a:fld>
            <a:endParaRPr lang="el-G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l-G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59B6FFFC-8B3F-42D1-8D19-D3B66DA36FE3}" type="slidenum">
              <a:rPr lang="el-GR" smtClean="0"/>
              <a:pPr/>
              <a:t>‹#›</a:t>
            </a:fld>
            <a:endParaRPr lang="el-GR"/>
          </a:p>
        </p:txBody>
      </p:sp>
    </p:spTree>
    <p:extLst>
      <p:ext uri="{BB962C8B-B14F-4D97-AF65-F5344CB8AC3E}">
        <p14:creationId xmlns="" xmlns:p14="http://schemas.microsoft.com/office/powerpoint/2010/main" val="153011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F1411D47-16A7-426C-8559-4E292FE8E9A6}" type="datetimeFigureOut">
              <a:rPr lang="el-GR" smtClean="0"/>
              <a:pPr/>
              <a:t>13/7/2014</a:t>
            </a:fld>
            <a:endParaRPr lang="el-G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l-G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59B6FFFC-8B3F-42D1-8D19-D3B66DA36FE3}" type="slidenum">
              <a:rPr lang="el-GR" smtClean="0"/>
              <a:pPr/>
              <a:t>‹#›</a:t>
            </a:fld>
            <a:endParaRPr lang="el-GR"/>
          </a:p>
        </p:txBody>
      </p:sp>
    </p:spTree>
    <p:extLst>
      <p:ext uri="{BB962C8B-B14F-4D97-AF65-F5344CB8AC3E}">
        <p14:creationId xmlns="" xmlns:p14="http://schemas.microsoft.com/office/powerpoint/2010/main" val="1938055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pic>
        <p:nvPicPr>
          <p:cNvPr id="1026" name="Picture 2" descr="C:\Documents and Settings\VMarkaki\Επιφάνεια εργασίας\LOGOS\greenet_logo_fin_low_res.jpg"/>
          <p:cNvPicPr>
            <a:picLocks noChangeAspect="1" noChangeArrowheads="1"/>
          </p:cNvPicPr>
          <p:nvPr userDrawn="1"/>
        </p:nvPicPr>
        <p:blipFill>
          <a:blip r:embed="rId13" cstate="print">
            <a:extLst>
              <a:ext uri="{28A0092B-C50C-407E-A947-70E740481C1C}">
                <a14:useLocalDpi xmlns="" xmlns:a14="http://schemas.microsoft.com/office/drawing/2010/main" val="0"/>
              </a:ext>
            </a:extLst>
          </a:blip>
          <a:srcRect/>
          <a:stretch>
            <a:fillRect/>
          </a:stretch>
        </p:blipFill>
        <p:spPr bwMode="auto">
          <a:xfrm>
            <a:off x="2411760" y="6052730"/>
            <a:ext cx="2752073" cy="688018"/>
          </a:xfrm>
          <a:prstGeom prst="rect">
            <a:avLst/>
          </a:prstGeom>
          <a:noFill/>
          <a:extLst>
            <a:ext uri="{909E8E84-426E-40DD-AFC4-6F175D3DCCD1}">
              <a14:hiddenFill xmlns="" xmlns:a14="http://schemas.microsoft.com/office/drawing/2010/main">
                <a:solidFill>
                  <a:srgbClr val="FFFFFF"/>
                </a:solidFill>
              </a14:hiddenFill>
            </a:ext>
          </a:extLst>
        </p:spPr>
      </p:pic>
      <p:pic>
        <p:nvPicPr>
          <p:cNvPr id="1027" name="Picture 3" descr="C:\Documents and Settings\VMarkaki\Επιφάνεια εργασίας\LOGOS\download.jpg"/>
          <p:cNvPicPr>
            <a:picLocks noChangeAspect="1" noChangeArrowheads="1"/>
          </p:cNvPicPr>
          <p:nvPr userDrawn="1"/>
        </p:nvPicPr>
        <p:blipFill>
          <a:blip r:embed="rId14" cstate="print">
            <a:extLst>
              <a:ext uri="{28A0092B-C50C-407E-A947-70E740481C1C}">
                <a14:useLocalDpi xmlns="" xmlns:a14="http://schemas.microsoft.com/office/drawing/2010/main" val="0"/>
              </a:ext>
            </a:extLst>
          </a:blip>
          <a:srcRect/>
          <a:stretch>
            <a:fillRect/>
          </a:stretch>
        </p:blipFill>
        <p:spPr bwMode="auto">
          <a:xfrm>
            <a:off x="5235841" y="6073261"/>
            <a:ext cx="646956" cy="64695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1980347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slideshare.net/ganti.r/entrepreneurship"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youtube.com/watch?v=25bmXpEPosc"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Entrepreneurship Education and Training</a:t>
            </a:r>
            <a:endParaRPr lang="el-GR" dirty="0"/>
          </a:p>
        </p:txBody>
      </p:sp>
      <p:sp>
        <p:nvSpPr>
          <p:cNvPr id="3" name="Subtitle 2"/>
          <p:cNvSpPr>
            <a:spLocks noGrp="1"/>
          </p:cNvSpPr>
          <p:nvPr>
            <p:ph type="subTitle" idx="1"/>
          </p:nvPr>
        </p:nvSpPr>
        <p:spPr/>
        <p:txBody>
          <a:bodyPr>
            <a:normAutofit/>
          </a:bodyPr>
          <a:lstStyle/>
          <a:p>
            <a:r>
              <a:rPr lang="en-US" dirty="0" smtClean="0"/>
              <a:t>Summer school 2014</a:t>
            </a:r>
          </a:p>
          <a:p>
            <a:r>
              <a:rPr lang="en-US" dirty="0" smtClean="0"/>
              <a:t>Educational </a:t>
            </a:r>
            <a:r>
              <a:rPr lang="en-US" dirty="0" smtClean="0"/>
              <a:t>scenario</a:t>
            </a:r>
          </a:p>
          <a:p>
            <a:r>
              <a:rPr lang="en-US" dirty="0" err="1" smtClean="0"/>
              <a:t>Angelos</a:t>
            </a:r>
            <a:r>
              <a:rPr lang="en-US" dirty="0" smtClean="0"/>
              <a:t> </a:t>
            </a:r>
            <a:r>
              <a:rPr lang="en-US" dirty="0" err="1" smtClean="0"/>
              <a:t>Konstantinidis</a:t>
            </a:r>
            <a:r>
              <a:rPr lang="en-US" dirty="0" smtClean="0"/>
              <a:t>, ICT Teacher</a:t>
            </a:r>
            <a:endParaRPr lang="el-GR" dirty="0"/>
          </a:p>
        </p:txBody>
      </p:sp>
    </p:spTree>
    <p:extLst>
      <p:ext uri="{BB962C8B-B14F-4D97-AF65-F5344CB8AC3E}">
        <p14:creationId xmlns="" xmlns:p14="http://schemas.microsoft.com/office/powerpoint/2010/main" val="22479319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6632"/>
            <a:ext cx="8229600" cy="6009531"/>
          </a:xfrm>
        </p:spPr>
        <p:txBody>
          <a:bodyPr>
            <a:normAutofit/>
          </a:bodyPr>
          <a:lstStyle/>
          <a:p>
            <a:pPr marL="0" indent="0">
              <a:buNone/>
            </a:pPr>
            <a:r>
              <a:rPr lang="en-US" b="1" i="1" dirty="0" smtClean="0"/>
              <a:t>Phase 3b: </a:t>
            </a:r>
            <a:r>
              <a:rPr lang="en-US" dirty="0" smtClean="0"/>
              <a:t>Introduction of new knowledge</a:t>
            </a:r>
          </a:p>
          <a:p>
            <a:r>
              <a:rPr lang="en-US" dirty="0" smtClean="0"/>
              <a:t>Introduce students to the role and contribution of entrepreneurs with the following presentation:</a:t>
            </a:r>
          </a:p>
          <a:p>
            <a:pPr>
              <a:buNone/>
            </a:pPr>
            <a:r>
              <a:rPr lang="en-US" u="sng" dirty="0" smtClean="0">
                <a:hlinkClick r:id="rId2"/>
              </a:rPr>
              <a:t>http://www.slideshare.net/ganti.r/entrepreneurship</a:t>
            </a:r>
            <a:endParaRPr lang="en-US" dirty="0" smtClean="0"/>
          </a:p>
          <a:p>
            <a:pPr>
              <a:buNone/>
            </a:pPr>
            <a:endParaRPr lang="en-US" u="sng" dirty="0" smtClean="0"/>
          </a:p>
        </p:txBody>
      </p:sp>
    </p:spTree>
    <p:extLst>
      <p:ext uri="{BB962C8B-B14F-4D97-AF65-F5344CB8AC3E}">
        <p14:creationId xmlns="" xmlns:p14="http://schemas.microsoft.com/office/powerpoint/2010/main" val="36157420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476672"/>
            <a:ext cx="8229600" cy="5472608"/>
          </a:xfrm>
        </p:spPr>
        <p:txBody>
          <a:bodyPr>
            <a:normAutofit/>
          </a:bodyPr>
          <a:lstStyle/>
          <a:p>
            <a:pPr marL="0" indent="0">
              <a:buNone/>
            </a:pPr>
            <a:r>
              <a:rPr lang="en-US" b="1" i="1" dirty="0" smtClean="0"/>
              <a:t>Phase 4:</a:t>
            </a:r>
            <a:r>
              <a:rPr lang="en-US" dirty="0" smtClean="0"/>
              <a:t> Guided practice</a:t>
            </a:r>
          </a:p>
          <a:p>
            <a:r>
              <a:rPr lang="en-US" dirty="0" smtClean="0"/>
              <a:t>Divide the students into heterogeneous groups of 4-6, depending on class size.</a:t>
            </a:r>
          </a:p>
          <a:p>
            <a:r>
              <a:rPr lang="en-US" dirty="0" smtClean="0"/>
              <a:t>Tell students to identify the characteristics, attributes, attitudes and skills that are common among entrepreneurs and let each group decide which member is going to write down their ideas and comments. </a:t>
            </a:r>
          </a:p>
        </p:txBody>
      </p:sp>
    </p:spTree>
    <p:extLst>
      <p:ext uri="{BB962C8B-B14F-4D97-AF65-F5344CB8AC3E}">
        <p14:creationId xmlns="" xmlns:p14="http://schemas.microsoft.com/office/powerpoint/2010/main" val="24693434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476672"/>
            <a:ext cx="8229600" cy="5472608"/>
          </a:xfrm>
        </p:spPr>
        <p:txBody>
          <a:bodyPr>
            <a:normAutofit fontScale="55000" lnSpcReduction="20000"/>
          </a:bodyPr>
          <a:lstStyle/>
          <a:p>
            <a:pPr marL="0" indent="0">
              <a:buNone/>
            </a:pPr>
            <a:r>
              <a:rPr lang="en-US" b="1" i="1" dirty="0" smtClean="0"/>
              <a:t>Phase 5:</a:t>
            </a:r>
            <a:r>
              <a:rPr lang="en-US" dirty="0" smtClean="0"/>
              <a:t> Independent practice</a:t>
            </a:r>
          </a:p>
          <a:p>
            <a:r>
              <a:rPr lang="en-US" dirty="0" smtClean="0"/>
              <a:t>Read the following scenario to the students: “Most governments worldwide support renewable energy plants with several incentives which in turn encourage entrepreneurs to make large-scale investments in renewable energy. You are young, promising entrepreneurs ready to work, pursue your ideas, and seize this opportunity. In order to accomplish your goals you have to collaborate with your team to: Select a name for your company; Create a marketing slogan and logo to identify your company; Decide on the type of renewable energy plant to develop; Research to find a suitable place for your renewable energy plant; Explore whether there are other renewable energy plants in the area that you selected; Estimate the capacity of your renewable energy power plant and its construction cost; Think about the ecological changes due to the construction of the renewable energy power plant and discuss about the environmental impact. Finally, you have to create a presentation to introduce your company to the class and share with the class the results of your investigation. Your presentation should attract the interest of your peers and persuade them about your idea.”</a:t>
            </a:r>
          </a:p>
          <a:p>
            <a:r>
              <a:rPr lang="en-US" dirty="0" smtClean="0"/>
              <a:t> Share the assessment criteria with your students and inform them that they will assess the collaboration and the work done in their group and the project outcome of the other groups.</a:t>
            </a:r>
          </a:p>
          <a:p>
            <a:r>
              <a:rPr lang="en-US" dirty="0" smtClean="0"/>
              <a:t>Allow ample time to the groups to complete their projects and monitor the process unobtrusively.</a:t>
            </a:r>
          </a:p>
        </p:txBody>
      </p:sp>
    </p:spTree>
    <p:extLst>
      <p:ext uri="{BB962C8B-B14F-4D97-AF65-F5344CB8AC3E}">
        <p14:creationId xmlns="" xmlns:p14="http://schemas.microsoft.com/office/powerpoint/2010/main" val="24693434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476672"/>
            <a:ext cx="8229600" cy="5472608"/>
          </a:xfrm>
        </p:spPr>
        <p:txBody>
          <a:bodyPr>
            <a:normAutofit fontScale="85000" lnSpcReduction="10000"/>
          </a:bodyPr>
          <a:lstStyle/>
          <a:p>
            <a:pPr marL="0" indent="0">
              <a:buNone/>
            </a:pPr>
            <a:r>
              <a:rPr lang="en-US" b="1" i="1" dirty="0" smtClean="0"/>
              <a:t>Phase 6:</a:t>
            </a:r>
            <a:r>
              <a:rPr lang="en-US" dirty="0" smtClean="0"/>
              <a:t> Assessment</a:t>
            </a:r>
          </a:p>
          <a:p>
            <a:r>
              <a:rPr lang="en-US" dirty="0" smtClean="0"/>
              <a:t>Celebrate students' achievements in completing their projects.</a:t>
            </a:r>
          </a:p>
          <a:p>
            <a:r>
              <a:rPr lang="en-US" dirty="0" smtClean="0"/>
              <a:t>When you think that it is appropriate to finish the group work inform groups that are still working for the time-frame and allow some time to roughly complete their work.</a:t>
            </a:r>
          </a:p>
          <a:p>
            <a:r>
              <a:rPr lang="en-US" dirty="0" smtClean="0"/>
              <a:t>Provide support and help so as, if possible, all groups will be able to present a completed project. </a:t>
            </a:r>
          </a:p>
          <a:p>
            <a:r>
              <a:rPr lang="en-US" dirty="0" smtClean="0"/>
              <a:t>Start the presentations and the assessment process</a:t>
            </a:r>
          </a:p>
          <a:p>
            <a:pPr lvl="1"/>
            <a:r>
              <a:rPr lang="en-US" dirty="0" smtClean="0"/>
              <a:t>In order to speed up the assessment process and avoid paper-waste, you can develop the assessment questionnaires on the internet</a:t>
            </a:r>
          </a:p>
        </p:txBody>
      </p:sp>
    </p:spTree>
    <p:extLst>
      <p:ext uri="{BB962C8B-B14F-4D97-AF65-F5344CB8AC3E}">
        <p14:creationId xmlns="" xmlns:p14="http://schemas.microsoft.com/office/powerpoint/2010/main" val="24693434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476672"/>
            <a:ext cx="8229600" cy="5472608"/>
          </a:xfrm>
        </p:spPr>
        <p:txBody>
          <a:bodyPr>
            <a:normAutofit/>
          </a:bodyPr>
          <a:lstStyle/>
          <a:p>
            <a:pPr marL="0" indent="0">
              <a:buNone/>
            </a:pPr>
            <a:r>
              <a:rPr lang="en-US" b="1" i="1" dirty="0" smtClean="0"/>
              <a:t>Phase 7:</a:t>
            </a:r>
            <a:r>
              <a:rPr lang="en-US" dirty="0" smtClean="0"/>
              <a:t> Wrap-up</a:t>
            </a:r>
          </a:p>
          <a:p>
            <a:pPr marL="0" indent="0"/>
            <a:r>
              <a:rPr lang="en-US" dirty="0" smtClean="0"/>
              <a:t> Make a synopsis of the lesson and congratulate students for their active participation and their final projects. </a:t>
            </a:r>
          </a:p>
          <a:p>
            <a:pPr marL="0" indent="0"/>
            <a:r>
              <a:rPr lang="en-US" dirty="0" smtClean="0"/>
              <a:t> Focus on students’ team work, innovative ideas, research, gained knowledge and understanding rather than merely working on a typical school task.</a:t>
            </a:r>
          </a:p>
        </p:txBody>
      </p:sp>
    </p:spTree>
    <p:extLst>
      <p:ext uri="{BB962C8B-B14F-4D97-AF65-F5344CB8AC3E}">
        <p14:creationId xmlns="" xmlns:p14="http://schemas.microsoft.com/office/powerpoint/2010/main" val="24693434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71546"/>
            <a:ext cx="8229600" cy="5054617"/>
          </a:xfrm>
        </p:spPr>
        <p:txBody>
          <a:bodyPr>
            <a:normAutofit fontScale="55000" lnSpcReduction="20000"/>
          </a:bodyPr>
          <a:lstStyle/>
          <a:p>
            <a:r>
              <a:rPr lang="en-US" dirty="0" smtClean="0"/>
              <a:t>This lesson introduces the fundamentals of entrepreneurship while discussing new ways of generating energy that can help decrease our dependence on fossil fuels and preserve a healthier environment. </a:t>
            </a:r>
          </a:p>
          <a:p>
            <a:r>
              <a:rPr lang="en-US" dirty="0" smtClean="0"/>
              <a:t>Students will familiarize themselves with topics in renewable energy and will learn the basics of the process that entrepreneurs use to start companies. </a:t>
            </a:r>
          </a:p>
          <a:p>
            <a:r>
              <a:rPr lang="en-US" dirty="0" smtClean="0"/>
              <a:t>This involves taking an idea and finding an opportunity, gathering resources, and designing a renewable energy power plant.</a:t>
            </a:r>
          </a:p>
          <a:p>
            <a:r>
              <a:rPr lang="en-US" dirty="0" smtClean="0"/>
              <a:t>Classroom discussion, interaction, and team collaboration is a vital part of this course</a:t>
            </a:r>
          </a:p>
          <a:p>
            <a:r>
              <a:rPr lang="en-US" dirty="0" smtClean="0"/>
              <a:t>Teacher generally facilitates a dialogue among students rather than deliver a monologue</a:t>
            </a:r>
          </a:p>
          <a:p>
            <a:r>
              <a:rPr lang="en-US" dirty="0" smtClean="0"/>
              <a:t>Videos, presentations, and internet readings are offered to convey best practices in entrepreneurship and renewable energy technologies, yet most of the learning takes place from applying these practices in group work with the goal of designing a model of a renewable energy power plant.</a:t>
            </a:r>
          </a:p>
          <a:p>
            <a:endParaRPr lang="en-US" dirty="0" smtClean="0"/>
          </a:p>
          <a:p>
            <a:r>
              <a:rPr lang="en-US" b="1" dirty="0" smtClean="0"/>
              <a:t>Subject(s):</a:t>
            </a:r>
            <a:r>
              <a:rPr lang="en-US" dirty="0" smtClean="0"/>
              <a:t> entrepreneurship, environmental education</a:t>
            </a:r>
          </a:p>
          <a:p>
            <a:r>
              <a:rPr lang="en-US" b="1" dirty="0" smtClean="0"/>
              <a:t>Learning time: </a:t>
            </a:r>
            <a:r>
              <a:rPr lang="en-US" dirty="0" smtClean="0"/>
              <a:t>260-360 minutes</a:t>
            </a:r>
          </a:p>
          <a:p>
            <a:r>
              <a:rPr lang="en-US" b="1" dirty="0" smtClean="0"/>
              <a:t>Age of students:</a:t>
            </a:r>
            <a:r>
              <a:rPr lang="en-US" dirty="0" smtClean="0"/>
              <a:t> 12-15</a:t>
            </a:r>
            <a:endParaRPr lang="el-GR" dirty="0"/>
          </a:p>
        </p:txBody>
      </p:sp>
      <p:sp>
        <p:nvSpPr>
          <p:cNvPr id="4" name="Title 1"/>
          <p:cNvSpPr>
            <a:spLocks noGrp="1"/>
          </p:cNvSpPr>
          <p:nvPr>
            <p:ph type="title"/>
          </p:nvPr>
        </p:nvSpPr>
        <p:spPr>
          <a:xfrm>
            <a:off x="457200" y="274638"/>
            <a:ext cx="8229600" cy="1143000"/>
          </a:xfrm>
        </p:spPr>
        <p:txBody>
          <a:bodyPr>
            <a:normAutofit fontScale="90000"/>
          </a:bodyPr>
          <a:lstStyle/>
          <a:p>
            <a:r>
              <a:rPr lang="en-US" dirty="0" smtClean="0"/>
              <a:t>Model your Renewable Energy Plant</a:t>
            </a:r>
            <a:r>
              <a:rPr lang="el-GR" dirty="0"/>
              <a:t/>
            </a:r>
            <a:br>
              <a:rPr lang="el-GR" dirty="0"/>
            </a:br>
            <a:endParaRPr lang="el-GR" dirty="0"/>
          </a:p>
        </p:txBody>
      </p:sp>
    </p:spTree>
    <p:extLst>
      <p:ext uri="{BB962C8B-B14F-4D97-AF65-F5344CB8AC3E}">
        <p14:creationId xmlns="" xmlns:p14="http://schemas.microsoft.com/office/powerpoint/2010/main" val="1270005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smtClean="0"/>
              <a:t>Goals</a:t>
            </a:r>
            <a:endParaRPr lang="el-GR" dirty="0"/>
          </a:p>
        </p:txBody>
      </p:sp>
      <p:sp>
        <p:nvSpPr>
          <p:cNvPr id="3" name="Content Placeholder 2"/>
          <p:cNvSpPr>
            <a:spLocks noGrp="1"/>
          </p:cNvSpPr>
          <p:nvPr>
            <p:ph idx="1"/>
          </p:nvPr>
        </p:nvSpPr>
        <p:spPr/>
        <p:txBody>
          <a:bodyPr>
            <a:normAutofit fontScale="85000" lnSpcReduction="20000"/>
          </a:bodyPr>
          <a:lstStyle/>
          <a:p>
            <a:pPr>
              <a:buNone/>
            </a:pPr>
            <a:r>
              <a:rPr lang="en-US" dirty="0" smtClean="0"/>
              <a:t>The goals of this lesson are:</a:t>
            </a:r>
          </a:p>
          <a:p>
            <a:pPr lvl="0"/>
            <a:r>
              <a:rPr lang="en-US" dirty="0" smtClean="0"/>
              <a:t>To familiarize students with renewable energy topics</a:t>
            </a:r>
          </a:p>
          <a:p>
            <a:pPr lvl="0"/>
            <a:r>
              <a:rPr lang="en-US" dirty="0" smtClean="0"/>
              <a:t>To introduce students to the role and contribution of entrepreneurs in local and global economy, provide a synopsis of the characteristics, attributes, attitudes and skills that are common among entrepreneurs, and familiarize students with the issues and challenges that entrepreneurs face</a:t>
            </a:r>
          </a:p>
          <a:p>
            <a:pPr lvl="0"/>
            <a:r>
              <a:rPr lang="en-US" dirty="0" smtClean="0"/>
              <a:t>To inspire students to see themselves as possessing entrepreneurial capabilities and provide the skills and knowledge that are central to developing an entrepreneurial culture</a:t>
            </a:r>
          </a:p>
          <a:p>
            <a:endParaRPr lang="el-GR" dirty="0"/>
          </a:p>
        </p:txBody>
      </p:sp>
    </p:spTree>
    <p:extLst>
      <p:ext uri="{BB962C8B-B14F-4D97-AF65-F5344CB8AC3E}">
        <p14:creationId xmlns="" xmlns:p14="http://schemas.microsoft.com/office/powerpoint/2010/main" val="42098215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smtClean="0"/>
              <a:t>Outcomes</a:t>
            </a:r>
            <a:endParaRPr lang="el-GR" dirty="0"/>
          </a:p>
        </p:txBody>
      </p:sp>
      <p:sp>
        <p:nvSpPr>
          <p:cNvPr id="3" name="Content Placeholder 2"/>
          <p:cNvSpPr>
            <a:spLocks noGrp="1"/>
          </p:cNvSpPr>
          <p:nvPr>
            <p:ph idx="1"/>
          </p:nvPr>
        </p:nvSpPr>
        <p:spPr/>
        <p:txBody>
          <a:bodyPr>
            <a:normAutofit fontScale="70000" lnSpcReduction="20000"/>
          </a:bodyPr>
          <a:lstStyle/>
          <a:p>
            <a:pPr>
              <a:buNone/>
            </a:pPr>
            <a:r>
              <a:rPr lang="en-US" dirty="0" smtClean="0"/>
              <a:t>After this lesson, students should be able to:</a:t>
            </a:r>
          </a:p>
          <a:p>
            <a:pPr lvl="0"/>
            <a:r>
              <a:rPr lang="en-US" dirty="0" smtClean="0"/>
              <a:t>Define renewable and non-renewable energy and provide examples of common types of renewable and non-renewable resources.</a:t>
            </a:r>
          </a:p>
          <a:p>
            <a:pPr lvl="0"/>
            <a:r>
              <a:rPr lang="en-US" dirty="0" smtClean="0"/>
              <a:t>Understand the benefits and disadvantages to using renewable resources.</a:t>
            </a:r>
          </a:p>
          <a:p>
            <a:pPr lvl="0"/>
            <a:r>
              <a:rPr lang="en-US" dirty="0" smtClean="0"/>
              <a:t>Understand what it is to be an entrepreneur, discuss the importance of entrepreneurship to individuals and society, define and prepare their place in the world of work.</a:t>
            </a:r>
          </a:p>
          <a:p>
            <a:pPr lvl="0"/>
            <a:r>
              <a:rPr lang="en-US" dirty="0" smtClean="0"/>
              <a:t>Work cooperatively, contribute to group with ideas and effort, respect for different opinion, participate in group decision-making, organize and execute the actions required to accomplish the common goal.</a:t>
            </a:r>
          </a:p>
          <a:p>
            <a:pPr lvl="0"/>
            <a:r>
              <a:rPr lang="en-US" dirty="0" smtClean="0"/>
              <a:t>Set goals, plan projects, and turn ideas into action.</a:t>
            </a:r>
            <a:endParaRPr lang="en-US" dirty="0"/>
          </a:p>
        </p:txBody>
      </p:sp>
    </p:spTree>
    <p:extLst>
      <p:ext uri="{BB962C8B-B14F-4D97-AF65-F5344CB8AC3E}">
        <p14:creationId xmlns="" xmlns:p14="http://schemas.microsoft.com/office/powerpoint/2010/main" val="42098215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a:t>Learning </a:t>
            </a:r>
            <a:r>
              <a:rPr lang="en-US" b="1" u="sng" dirty="0" smtClean="0"/>
              <a:t>activities</a:t>
            </a:r>
            <a:endParaRPr lang="el-GR" dirty="0"/>
          </a:p>
        </p:txBody>
      </p:sp>
      <p:sp>
        <p:nvSpPr>
          <p:cNvPr id="3" name="Content Placeholder 2"/>
          <p:cNvSpPr>
            <a:spLocks noGrp="1"/>
          </p:cNvSpPr>
          <p:nvPr>
            <p:ph idx="1"/>
          </p:nvPr>
        </p:nvSpPr>
        <p:spPr>
          <a:xfrm>
            <a:off x="214282" y="1285860"/>
            <a:ext cx="4357718" cy="4929222"/>
          </a:xfrm>
        </p:spPr>
        <p:txBody>
          <a:bodyPr>
            <a:noAutofit/>
          </a:bodyPr>
          <a:lstStyle/>
          <a:p>
            <a:pPr marL="0" indent="0">
              <a:buNone/>
            </a:pPr>
            <a:r>
              <a:rPr lang="en-US" sz="1400" b="1" i="1" dirty="0"/>
              <a:t>Phase 1:</a:t>
            </a:r>
            <a:r>
              <a:rPr lang="en-US" sz="1400" dirty="0"/>
              <a:t> </a:t>
            </a:r>
            <a:r>
              <a:rPr lang="en-US" sz="1400" dirty="0" smtClean="0"/>
              <a:t>Anticipatory Set</a:t>
            </a:r>
            <a:endParaRPr lang="el-GR" sz="1400" dirty="0"/>
          </a:p>
          <a:p>
            <a:pPr marL="0" indent="0">
              <a:buNone/>
            </a:pPr>
            <a:r>
              <a:rPr lang="en-US" sz="1400" dirty="0"/>
              <a:t>1.1: </a:t>
            </a:r>
            <a:r>
              <a:rPr lang="en-US" sz="1400" dirty="0" smtClean="0"/>
              <a:t>Introduction</a:t>
            </a:r>
            <a:endParaRPr lang="el-GR" sz="1400" dirty="0"/>
          </a:p>
          <a:p>
            <a:pPr marL="0" indent="0">
              <a:buNone/>
            </a:pPr>
            <a:r>
              <a:rPr lang="en-US" sz="1400" dirty="0"/>
              <a:t>1.2: </a:t>
            </a:r>
            <a:r>
              <a:rPr lang="en-US" sz="1400" dirty="0" smtClean="0"/>
              <a:t>Spark/introductory activity</a:t>
            </a:r>
            <a:endParaRPr lang="el-GR" sz="1400" dirty="0"/>
          </a:p>
          <a:p>
            <a:pPr marL="0" indent="0">
              <a:buNone/>
            </a:pPr>
            <a:r>
              <a:rPr lang="en-US" sz="1400" dirty="0"/>
              <a:t> </a:t>
            </a:r>
            <a:endParaRPr lang="el-GR" sz="1400" dirty="0"/>
          </a:p>
          <a:p>
            <a:pPr marL="0" indent="0">
              <a:buNone/>
            </a:pPr>
            <a:r>
              <a:rPr lang="en-US" sz="1400" b="1" i="1" dirty="0"/>
              <a:t>Phase </a:t>
            </a:r>
            <a:r>
              <a:rPr lang="en-US" sz="1400" b="1" i="1" dirty="0" smtClean="0"/>
              <a:t>2(a):</a:t>
            </a:r>
            <a:r>
              <a:rPr lang="en-US" sz="1400" dirty="0" smtClean="0"/>
              <a:t> Diagnostic Assessment (renewable energy)</a:t>
            </a:r>
            <a:endParaRPr lang="el-GR" sz="1400" dirty="0" smtClean="0"/>
          </a:p>
          <a:p>
            <a:pPr marL="0" indent="0">
              <a:buNone/>
            </a:pPr>
            <a:r>
              <a:rPr lang="en-US" sz="1400" dirty="0" smtClean="0"/>
              <a:t>2.1</a:t>
            </a:r>
            <a:r>
              <a:rPr lang="en-US" sz="1400" dirty="0"/>
              <a:t>: </a:t>
            </a:r>
            <a:r>
              <a:rPr lang="en-US" sz="1400" dirty="0" smtClean="0"/>
              <a:t>Class discussion</a:t>
            </a:r>
            <a:endParaRPr lang="el-GR" sz="1400" dirty="0"/>
          </a:p>
          <a:p>
            <a:pPr marL="0" indent="0">
              <a:buNone/>
            </a:pPr>
            <a:r>
              <a:rPr lang="en-US" sz="1400" b="1" i="1" dirty="0" smtClean="0"/>
              <a:t>Phase 3(a):</a:t>
            </a:r>
            <a:r>
              <a:rPr lang="en-US" sz="1400" dirty="0" smtClean="0"/>
              <a:t> Introduction of new knowledge</a:t>
            </a:r>
            <a:endParaRPr lang="el-GR" sz="1400" dirty="0" smtClean="0"/>
          </a:p>
          <a:p>
            <a:pPr marL="0" indent="0">
              <a:buNone/>
            </a:pPr>
            <a:r>
              <a:rPr lang="en-US" sz="1400" dirty="0" smtClean="0"/>
              <a:t>3.1: Presentation</a:t>
            </a:r>
          </a:p>
          <a:p>
            <a:pPr marL="0" indent="0">
              <a:buNone/>
            </a:pPr>
            <a:r>
              <a:rPr lang="en-US" sz="1400" dirty="0" smtClean="0"/>
              <a:t>3.2: Video</a:t>
            </a:r>
          </a:p>
          <a:p>
            <a:pPr marL="0" indent="0">
              <a:buNone/>
            </a:pPr>
            <a:endParaRPr lang="en-US" sz="1400" dirty="0" smtClean="0"/>
          </a:p>
          <a:p>
            <a:pPr marL="0" indent="0">
              <a:buNone/>
            </a:pPr>
            <a:r>
              <a:rPr lang="en-US" sz="1400" b="1" i="1" dirty="0" smtClean="0"/>
              <a:t>Phase 2(b):</a:t>
            </a:r>
            <a:r>
              <a:rPr lang="en-US" sz="1400" dirty="0" smtClean="0"/>
              <a:t> Diagnostic Assessment (renewable energy)</a:t>
            </a:r>
            <a:endParaRPr lang="el-GR" sz="1400" dirty="0" smtClean="0"/>
          </a:p>
          <a:p>
            <a:pPr marL="0" indent="0">
              <a:buNone/>
            </a:pPr>
            <a:r>
              <a:rPr lang="en-US" sz="1400" dirty="0" smtClean="0"/>
              <a:t>2.1: Class discussion-Concept map development</a:t>
            </a:r>
          </a:p>
          <a:p>
            <a:pPr marL="0" indent="0">
              <a:buNone/>
            </a:pPr>
            <a:r>
              <a:rPr lang="en-US" sz="1400" b="1" i="1" dirty="0" smtClean="0"/>
              <a:t>Phase 3(b):</a:t>
            </a:r>
            <a:r>
              <a:rPr lang="en-US" sz="1400" dirty="0" smtClean="0"/>
              <a:t> Introduction of new knowledge</a:t>
            </a:r>
            <a:endParaRPr lang="el-GR" sz="1400" dirty="0" smtClean="0"/>
          </a:p>
          <a:p>
            <a:pPr marL="0" indent="0">
              <a:buNone/>
            </a:pPr>
            <a:r>
              <a:rPr lang="en-US" sz="1400" dirty="0" smtClean="0"/>
              <a:t>3.1: Presentation</a:t>
            </a:r>
          </a:p>
          <a:p>
            <a:pPr marL="0" indent="0">
              <a:buNone/>
            </a:pPr>
            <a:r>
              <a:rPr lang="en-US" sz="1400" dirty="0" smtClean="0"/>
              <a:t> </a:t>
            </a:r>
            <a:endParaRPr lang="el-GR" sz="1400" dirty="0"/>
          </a:p>
          <a:p>
            <a:pPr marL="0" indent="0">
              <a:buNone/>
            </a:pPr>
            <a:r>
              <a:rPr lang="en-US" sz="1400" b="1" i="1" dirty="0"/>
              <a:t>Phase </a:t>
            </a:r>
            <a:r>
              <a:rPr lang="en-US" sz="1400" b="1" i="1" dirty="0" smtClean="0"/>
              <a:t>4: </a:t>
            </a:r>
            <a:r>
              <a:rPr lang="en-US" sz="1400" dirty="0" smtClean="0"/>
              <a:t>Guided practice</a:t>
            </a:r>
          </a:p>
          <a:p>
            <a:pPr marL="0" indent="0">
              <a:buNone/>
            </a:pPr>
            <a:r>
              <a:rPr lang="en-US" sz="1400" dirty="0" smtClean="0"/>
              <a:t>4.1</a:t>
            </a:r>
            <a:r>
              <a:rPr lang="en-US" sz="1400" dirty="0"/>
              <a:t>: </a:t>
            </a:r>
            <a:r>
              <a:rPr lang="en-US" sz="1400" dirty="0" err="1" smtClean="0"/>
              <a:t>Organise</a:t>
            </a:r>
            <a:r>
              <a:rPr lang="en-US" sz="1400" dirty="0" smtClean="0"/>
              <a:t> groups</a:t>
            </a:r>
            <a:endParaRPr lang="el-GR" sz="1400" dirty="0"/>
          </a:p>
          <a:p>
            <a:pPr marL="0" indent="0">
              <a:buNone/>
            </a:pPr>
            <a:r>
              <a:rPr lang="en-US" sz="1400" dirty="0" smtClean="0"/>
              <a:t>4.2</a:t>
            </a:r>
            <a:r>
              <a:rPr lang="en-US" sz="1400" dirty="0"/>
              <a:t>: </a:t>
            </a:r>
            <a:r>
              <a:rPr lang="en-US" sz="1400" dirty="0" smtClean="0"/>
              <a:t>Identification of characteristics</a:t>
            </a:r>
            <a:endParaRPr lang="el-GR" sz="1400" dirty="0"/>
          </a:p>
        </p:txBody>
      </p:sp>
      <p:sp>
        <p:nvSpPr>
          <p:cNvPr id="4" name="Content Placeholder 2"/>
          <p:cNvSpPr txBox="1">
            <a:spLocks/>
          </p:cNvSpPr>
          <p:nvPr/>
        </p:nvSpPr>
        <p:spPr>
          <a:xfrm>
            <a:off x="4724400" y="1285860"/>
            <a:ext cx="4114800" cy="479689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700" b="1" i="1" dirty="0" smtClean="0"/>
              <a:t>Phase 5:</a:t>
            </a:r>
            <a:r>
              <a:rPr lang="en-US" sz="1700" dirty="0" smtClean="0"/>
              <a:t> Independent practice</a:t>
            </a:r>
          </a:p>
          <a:p>
            <a:pPr marL="0" indent="0">
              <a:buFont typeface="Arial" panose="020B0604020202020204" pitchFamily="34" charset="0"/>
              <a:buNone/>
            </a:pPr>
            <a:r>
              <a:rPr lang="en-US" sz="1700" dirty="0" smtClean="0"/>
              <a:t>5.1: Introduction to the scenario/assignment</a:t>
            </a:r>
            <a:endParaRPr lang="el-GR" sz="1700" dirty="0" smtClean="0"/>
          </a:p>
          <a:p>
            <a:pPr marL="0" indent="0">
              <a:buFont typeface="Arial" panose="020B0604020202020204" pitchFamily="34" charset="0"/>
              <a:buNone/>
            </a:pPr>
            <a:r>
              <a:rPr lang="en-US" sz="1700" dirty="0" smtClean="0"/>
              <a:t>5.2: Presentation of the assessment criteria </a:t>
            </a:r>
          </a:p>
          <a:p>
            <a:pPr marL="0" indent="0">
              <a:buNone/>
            </a:pPr>
            <a:r>
              <a:rPr lang="en-US" sz="1700" dirty="0" smtClean="0"/>
              <a:t>5.3: Process monitoring</a:t>
            </a:r>
          </a:p>
          <a:p>
            <a:pPr marL="0" indent="0">
              <a:buNone/>
            </a:pPr>
            <a:endParaRPr lang="el-GR" sz="1700" dirty="0" smtClean="0"/>
          </a:p>
          <a:p>
            <a:pPr marL="0" indent="0">
              <a:buFont typeface="Arial" panose="020B0604020202020204" pitchFamily="34" charset="0"/>
              <a:buNone/>
            </a:pPr>
            <a:r>
              <a:rPr lang="en-US" sz="1700" b="1" i="1" dirty="0" smtClean="0"/>
              <a:t>Phase 6: </a:t>
            </a:r>
            <a:r>
              <a:rPr lang="en-US" sz="1700" dirty="0" smtClean="0"/>
              <a:t>Assessment</a:t>
            </a:r>
          </a:p>
          <a:p>
            <a:pPr marL="0" indent="0">
              <a:buFont typeface="Arial" panose="020B0604020202020204" pitchFamily="34" charset="0"/>
              <a:buNone/>
            </a:pPr>
            <a:r>
              <a:rPr lang="en-US" sz="1700" dirty="0" smtClean="0"/>
              <a:t>6.1: Congratulate groups for completing their work</a:t>
            </a:r>
          </a:p>
          <a:p>
            <a:pPr marL="0" indent="0">
              <a:buNone/>
            </a:pPr>
            <a:r>
              <a:rPr lang="en-US" sz="1700" dirty="0" smtClean="0"/>
              <a:t>6.2: Provide support and help where needed</a:t>
            </a:r>
          </a:p>
          <a:p>
            <a:pPr marL="0" indent="0">
              <a:buNone/>
            </a:pPr>
            <a:r>
              <a:rPr lang="en-US" sz="1700" dirty="0" smtClean="0"/>
              <a:t>6.3: Groups’ presentation and peer assessment</a:t>
            </a:r>
          </a:p>
          <a:p>
            <a:pPr marL="0" indent="0">
              <a:buNone/>
            </a:pPr>
            <a:endParaRPr lang="en-US" sz="1700" dirty="0" smtClean="0"/>
          </a:p>
          <a:p>
            <a:pPr marL="0" indent="0">
              <a:buNone/>
            </a:pPr>
            <a:r>
              <a:rPr lang="en-US" sz="1700" b="1" i="1" dirty="0" smtClean="0"/>
              <a:t>Phase 6: </a:t>
            </a:r>
            <a:r>
              <a:rPr lang="en-US" sz="1700" dirty="0" smtClean="0"/>
              <a:t>Wrap-up</a:t>
            </a:r>
          </a:p>
          <a:p>
            <a:pPr marL="0" indent="0">
              <a:buNone/>
            </a:pPr>
            <a:r>
              <a:rPr lang="en-US" sz="1700" dirty="0" smtClean="0"/>
              <a:t>Summarize the lesson and the outcomes</a:t>
            </a:r>
            <a:endParaRPr lang="el-GR" sz="1700" dirty="0"/>
          </a:p>
        </p:txBody>
      </p:sp>
    </p:spTree>
    <p:extLst>
      <p:ext uri="{BB962C8B-B14F-4D97-AF65-F5344CB8AC3E}">
        <p14:creationId xmlns="" xmlns:p14="http://schemas.microsoft.com/office/powerpoint/2010/main" val="33058192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u="sng" dirty="0" smtClean="0"/>
              <a:t>Description of learning activities </a:t>
            </a:r>
            <a:endParaRPr lang="el-GR" sz="4000" b="1" u="sng" dirty="0"/>
          </a:p>
        </p:txBody>
      </p:sp>
      <p:sp>
        <p:nvSpPr>
          <p:cNvPr id="4" name="Content Placeholder 2"/>
          <p:cNvSpPr>
            <a:spLocks noGrp="1"/>
          </p:cNvSpPr>
          <p:nvPr>
            <p:ph idx="1"/>
          </p:nvPr>
        </p:nvSpPr>
        <p:spPr>
          <a:xfrm>
            <a:off x="457200" y="1600200"/>
            <a:ext cx="7931224" cy="4525963"/>
          </a:xfrm>
        </p:spPr>
        <p:txBody>
          <a:bodyPr>
            <a:normAutofit fontScale="70000" lnSpcReduction="20000"/>
          </a:bodyPr>
          <a:lstStyle/>
          <a:p>
            <a:pPr marL="0" indent="0">
              <a:buNone/>
            </a:pPr>
            <a:r>
              <a:rPr lang="en-US" sz="3500" b="1" i="1" dirty="0"/>
              <a:t>Phase 1:</a:t>
            </a:r>
            <a:r>
              <a:rPr lang="en-US" sz="3500" dirty="0"/>
              <a:t> </a:t>
            </a:r>
            <a:r>
              <a:rPr lang="en-US" sz="3500" dirty="0" smtClean="0"/>
              <a:t>Anticipatory Set</a:t>
            </a:r>
          </a:p>
          <a:p>
            <a:r>
              <a:rPr lang="en-US" dirty="0" smtClean="0"/>
              <a:t>Set the stage for your students by providing continuity from previous lessons, describing briefly the lesson and its objectives, and explaining the importance of the lesson.</a:t>
            </a:r>
          </a:p>
          <a:p>
            <a:r>
              <a:rPr lang="en-US" dirty="0" smtClean="0"/>
              <a:t>Provide some basic information about the lesson subject and engage students’ curiosity with a short activity.</a:t>
            </a:r>
          </a:p>
          <a:p>
            <a:pPr lvl="1"/>
            <a:r>
              <a:rPr lang="en-US" dirty="0" smtClean="0"/>
              <a:t>For example, invite the class to participate in a “thumb’s up-thumb’s down” activity. Read 8-10 statements about renewable energy sources and technologies, and about entrepreneurship.</a:t>
            </a:r>
          </a:p>
          <a:p>
            <a:r>
              <a:rPr lang="en-US" dirty="0" smtClean="0"/>
              <a:t>After reading each statement ask students to turn to their neighbor and briefly discuss why they responded the way they did. This activity will also help you assess what students already know about the lesson subjects.</a:t>
            </a:r>
            <a:endParaRPr lang="el-GR" dirty="0"/>
          </a:p>
        </p:txBody>
      </p:sp>
    </p:spTree>
    <p:extLst>
      <p:ext uri="{BB962C8B-B14F-4D97-AF65-F5344CB8AC3E}">
        <p14:creationId xmlns="" xmlns:p14="http://schemas.microsoft.com/office/powerpoint/2010/main" val="6849111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721499"/>
          </a:xfrm>
        </p:spPr>
        <p:txBody>
          <a:bodyPr>
            <a:normAutofit lnSpcReduction="10000"/>
          </a:bodyPr>
          <a:lstStyle/>
          <a:p>
            <a:pPr marL="0" indent="0">
              <a:buNone/>
            </a:pPr>
            <a:r>
              <a:rPr lang="en-US" b="1" i="1" dirty="0" smtClean="0"/>
              <a:t>Phase 2a:</a:t>
            </a:r>
            <a:r>
              <a:rPr lang="en-US" dirty="0" smtClean="0"/>
              <a:t> Diagnostic Assessment</a:t>
            </a:r>
          </a:p>
          <a:p>
            <a:r>
              <a:rPr lang="en-US" dirty="0" smtClean="0"/>
              <a:t>Prompt a class discussion based on questions such as: Why is energy important for our life?, What is the difference between renewable and non-renewable energy?, etc.</a:t>
            </a:r>
          </a:p>
          <a:p>
            <a:r>
              <a:rPr lang="en-US" dirty="0" smtClean="0"/>
              <a:t>During the discussion, prompt students to collaborate with their neighbor classmates and take notes of the concepts discussed or draw a concept map. </a:t>
            </a:r>
          </a:p>
          <a:p>
            <a:r>
              <a:rPr lang="en-US" dirty="0" smtClean="0"/>
              <a:t>Encourage students to enrich their notes or concept map during your presentation.</a:t>
            </a:r>
            <a:endParaRPr lang="el-GR" dirty="0"/>
          </a:p>
        </p:txBody>
      </p:sp>
    </p:spTree>
    <p:extLst>
      <p:ext uri="{BB962C8B-B14F-4D97-AF65-F5344CB8AC3E}">
        <p14:creationId xmlns="" xmlns:p14="http://schemas.microsoft.com/office/powerpoint/2010/main" val="22936324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6632"/>
            <a:ext cx="8229600" cy="6009531"/>
          </a:xfrm>
        </p:spPr>
        <p:txBody>
          <a:bodyPr>
            <a:normAutofit fontScale="85000" lnSpcReduction="10000"/>
          </a:bodyPr>
          <a:lstStyle/>
          <a:p>
            <a:pPr marL="0" indent="0">
              <a:buNone/>
            </a:pPr>
            <a:r>
              <a:rPr lang="en-US" b="1" i="1" dirty="0" smtClean="0"/>
              <a:t>Phase 3a: </a:t>
            </a:r>
            <a:r>
              <a:rPr lang="en-US" dirty="0" smtClean="0"/>
              <a:t>Introduction of new knowledge</a:t>
            </a:r>
          </a:p>
          <a:p>
            <a:r>
              <a:rPr lang="en-US" dirty="0" smtClean="0"/>
              <a:t>Present students with information about renewable energy highlighting the mainstream renewable technologies (wind power, hydropower, solar energy, geothermal, biomass). </a:t>
            </a:r>
          </a:p>
          <a:p>
            <a:r>
              <a:rPr lang="en-US" dirty="0" smtClean="0"/>
              <a:t>Use images (e.g. photos from solar plants, wind turbines, etc.) that invoke interest and reinforce your message. </a:t>
            </a:r>
          </a:p>
          <a:p>
            <a:r>
              <a:rPr lang="en-US" dirty="0" smtClean="0"/>
              <a:t>Avoid excessive details in texts which might only confuse students and bore them. </a:t>
            </a:r>
          </a:p>
          <a:p>
            <a:r>
              <a:rPr lang="en-US" dirty="0" smtClean="0"/>
              <a:t>The following short video (created by a non-profit organization) will help you attract students’ interest on the benefits and challenges of renewable energy:</a:t>
            </a:r>
          </a:p>
          <a:p>
            <a:pPr>
              <a:buNone/>
            </a:pPr>
            <a:r>
              <a:rPr lang="en-US" u="sng" dirty="0" smtClean="0">
                <a:hlinkClick r:id="rId2"/>
              </a:rPr>
              <a:t>https://www.youtube.com/watch?v=25bmXpEPosc</a:t>
            </a:r>
            <a:endParaRPr lang="en-US" u="sng" dirty="0" smtClean="0"/>
          </a:p>
        </p:txBody>
      </p:sp>
    </p:spTree>
    <p:extLst>
      <p:ext uri="{BB962C8B-B14F-4D97-AF65-F5344CB8AC3E}">
        <p14:creationId xmlns="" xmlns:p14="http://schemas.microsoft.com/office/powerpoint/2010/main" val="36157420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721499"/>
          </a:xfrm>
        </p:spPr>
        <p:txBody>
          <a:bodyPr>
            <a:normAutofit/>
          </a:bodyPr>
          <a:lstStyle/>
          <a:p>
            <a:pPr marL="0" indent="0">
              <a:buNone/>
            </a:pPr>
            <a:r>
              <a:rPr lang="en-US" b="1" i="1" dirty="0" smtClean="0"/>
              <a:t>Phase 2b:</a:t>
            </a:r>
            <a:r>
              <a:rPr lang="en-US" dirty="0" smtClean="0"/>
              <a:t> Diagnostic Assessment</a:t>
            </a:r>
          </a:p>
          <a:p>
            <a:r>
              <a:rPr lang="en-US" dirty="0" smtClean="0"/>
              <a:t>Ask the class to share their knowledge and personal experiences on </a:t>
            </a:r>
            <a:r>
              <a:rPr lang="en-US" dirty="0" err="1" smtClean="0"/>
              <a:t>entrepreneurshipthese</a:t>
            </a:r>
            <a:r>
              <a:rPr lang="en-US" dirty="0" smtClean="0"/>
              <a:t> subjects. Invite 2 students to the whiteboard and help them draw a concept map based on the answers provided by their peers.</a:t>
            </a:r>
          </a:p>
        </p:txBody>
      </p:sp>
    </p:spTree>
    <p:extLst>
      <p:ext uri="{BB962C8B-B14F-4D97-AF65-F5344CB8AC3E}">
        <p14:creationId xmlns="" xmlns:p14="http://schemas.microsoft.com/office/powerpoint/2010/main" val="229363240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TotalTime>
  <Words>1176</Words>
  <Application>Microsoft Office PowerPoint</Application>
  <PresentationFormat>Προβολή στην οθόνη (4:3)</PresentationFormat>
  <Paragraphs>95</Paragraphs>
  <Slides>14</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14</vt:i4>
      </vt:variant>
    </vt:vector>
  </HeadingPairs>
  <TitlesOfParts>
    <vt:vector size="15" baseType="lpstr">
      <vt:lpstr>Office Theme</vt:lpstr>
      <vt:lpstr>Entrepreneurship Education and Training</vt:lpstr>
      <vt:lpstr>Model your Renewable Energy Plant </vt:lpstr>
      <vt:lpstr>Goals</vt:lpstr>
      <vt:lpstr>Outcomes</vt:lpstr>
      <vt:lpstr>Learning activities</vt:lpstr>
      <vt:lpstr>Description of learning activities </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Environmental protection and the world of work</dc:title>
  <dc:creator>Vasiliki Markaki</dc:creator>
  <cp:lastModifiedBy>Angelos</cp:lastModifiedBy>
  <cp:revision>12</cp:revision>
  <dcterms:created xsi:type="dcterms:W3CDTF">2014-07-01T14:49:08Z</dcterms:created>
  <dcterms:modified xsi:type="dcterms:W3CDTF">2014-07-13T13:08:14Z</dcterms:modified>
</cp:coreProperties>
</file>