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notesMasterIdLst>
    <p:notesMasterId r:id="rId27"/>
  </p:notesMasterIdLst>
  <p:sldIdLst>
    <p:sldId id="292" r:id="rId2"/>
    <p:sldId id="256" r:id="rId3"/>
    <p:sldId id="263" r:id="rId4"/>
    <p:sldId id="271" r:id="rId5"/>
    <p:sldId id="293" r:id="rId6"/>
    <p:sldId id="264" r:id="rId7"/>
    <p:sldId id="285" r:id="rId8"/>
    <p:sldId id="289" r:id="rId9"/>
    <p:sldId id="288" r:id="rId10"/>
    <p:sldId id="272" r:id="rId11"/>
    <p:sldId id="281" r:id="rId12"/>
    <p:sldId id="280" r:id="rId13"/>
    <p:sldId id="294" r:id="rId14"/>
    <p:sldId id="307" r:id="rId15"/>
    <p:sldId id="295" r:id="rId16"/>
    <p:sldId id="296" r:id="rId17"/>
    <p:sldId id="304" r:id="rId18"/>
    <p:sldId id="302" r:id="rId19"/>
    <p:sldId id="305" r:id="rId20"/>
    <p:sldId id="300" r:id="rId21"/>
    <p:sldId id="298" r:id="rId22"/>
    <p:sldId id="303" r:id="rId23"/>
    <p:sldId id="306" r:id="rId24"/>
    <p:sldId id="283" r:id="rId25"/>
    <p:sldId id="309" r:id="rId26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2" autoAdjust="0"/>
    <p:restoredTop sz="94660"/>
  </p:normalViewPr>
  <p:slideViewPr>
    <p:cSldViewPr>
      <p:cViewPr>
        <p:scale>
          <a:sx n="70" d="100"/>
          <a:sy n="70" d="100"/>
        </p:scale>
        <p:origin x="-137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F20CC6-F5B5-4423-99ED-A1758E4246C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4E00662D-1CFA-48F5-A52A-37DD31FCF814}">
      <dgm:prSet custT="1"/>
      <dgm:spPr/>
      <dgm:t>
        <a:bodyPr/>
        <a:lstStyle/>
        <a:p>
          <a:pPr algn="ctr" rtl="0"/>
          <a:r>
            <a:rPr lang="el-GR" sz="1700" b="1" i="1" u="sng" dirty="0" smtClean="0">
              <a:solidFill>
                <a:schemeClr val="bg1"/>
              </a:solidFill>
              <a:effectLst/>
            </a:rPr>
            <a:t>«Βιοκλιματική αρχιτεκτονική»</a:t>
          </a:r>
          <a:r>
            <a:rPr lang="el-GR" sz="1700" dirty="0" smtClean="0">
              <a:solidFill>
                <a:schemeClr val="bg1"/>
              </a:solidFill>
            </a:rPr>
            <a:t>: αφορά τον σχεδιασμό κτιρίων και χώρων (εσωτερικών και εξωτερικών – υπαίθριων) με βάση το τοπικό κλίμα</a:t>
          </a:r>
          <a:r>
            <a:rPr lang="en-US" sz="1700" dirty="0" smtClean="0">
              <a:solidFill>
                <a:schemeClr val="bg1"/>
              </a:solidFill>
            </a:rPr>
            <a:t> (</a:t>
          </a:r>
          <a:r>
            <a:rPr lang="el-GR" sz="1700" dirty="0" smtClean="0">
              <a:solidFill>
                <a:schemeClr val="bg1"/>
              </a:solidFill>
            </a:rPr>
            <a:t>μικροκλίμα</a:t>
          </a:r>
          <a:r>
            <a:rPr lang="en-US" sz="1700" dirty="0" smtClean="0">
              <a:solidFill>
                <a:schemeClr val="bg1"/>
              </a:solidFill>
            </a:rPr>
            <a:t>)</a:t>
          </a:r>
          <a:r>
            <a:rPr lang="el-GR" sz="1700" dirty="0" smtClean="0">
              <a:solidFill>
                <a:schemeClr val="bg1"/>
              </a:solidFill>
            </a:rPr>
            <a:t>, με σκοπό την εξασφάλιση συνθηκών θερμικής και οπτικής άνεσης, αξιοποιώντας την ηλιακή ενέργεια και άλλες ανανεώσιμες πηγές, αλλά και τα φυσικά φαινόμενα του κλίματος. </a:t>
          </a:r>
          <a:endParaRPr lang="el-GR" sz="1700" dirty="0">
            <a:solidFill>
              <a:schemeClr val="bg1"/>
            </a:solidFill>
          </a:endParaRPr>
        </a:p>
      </dgm:t>
    </dgm:pt>
    <dgm:pt modelId="{CBC3341F-3728-400B-BF27-61B46AD46E08}" type="parTrans" cxnId="{34711F3C-3FA1-4F47-B68E-7EC97B4EE16A}">
      <dgm:prSet/>
      <dgm:spPr/>
      <dgm:t>
        <a:bodyPr/>
        <a:lstStyle/>
        <a:p>
          <a:endParaRPr lang="el-GR"/>
        </a:p>
      </dgm:t>
    </dgm:pt>
    <dgm:pt modelId="{BF9798F1-4695-4F5C-9F56-AF74F8C2A28C}" type="sibTrans" cxnId="{34711F3C-3FA1-4F47-B68E-7EC97B4EE16A}">
      <dgm:prSet/>
      <dgm:spPr/>
      <dgm:t>
        <a:bodyPr/>
        <a:lstStyle/>
        <a:p>
          <a:endParaRPr lang="el-GR"/>
        </a:p>
      </dgm:t>
    </dgm:pt>
    <dgm:pt modelId="{CC76DDD4-1181-409E-AA5F-3A0D923CD7DA}" type="pres">
      <dgm:prSet presAssocID="{40F20CC6-F5B5-4423-99ED-A1758E4246C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5E94E577-5190-4EA4-9772-3634911CA734}" type="pres">
      <dgm:prSet presAssocID="{4E00662D-1CFA-48F5-A52A-37DD31FCF814}" presName="parentText" presStyleLbl="node1" presStyleIdx="0" presStyleCnt="1" custScaleY="446110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34711F3C-3FA1-4F47-B68E-7EC97B4EE16A}" srcId="{40F20CC6-F5B5-4423-99ED-A1758E4246C7}" destId="{4E00662D-1CFA-48F5-A52A-37DD31FCF814}" srcOrd="0" destOrd="0" parTransId="{CBC3341F-3728-400B-BF27-61B46AD46E08}" sibTransId="{BF9798F1-4695-4F5C-9F56-AF74F8C2A28C}"/>
    <dgm:cxn modelId="{C2E0E940-C423-4402-871C-E91129940FD5}" type="presOf" srcId="{40F20CC6-F5B5-4423-99ED-A1758E4246C7}" destId="{CC76DDD4-1181-409E-AA5F-3A0D923CD7DA}" srcOrd="0" destOrd="0" presId="urn:microsoft.com/office/officeart/2005/8/layout/vList2"/>
    <dgm:cxn modelId="{D0CC5A77-8615-4480-9577-58606151614F}" type="presOf" srcId="{4E00662D-1CFA-48F5-A52A-37DD31FCF814}" destId="{5E94E577-5190-4EA4-9772-3634911CA734}" srcOrd="0" destOrd="0" presId="urn:microsoft.com/office/officeart/2005/8/layout/vList2"/>
    <dgm:cxn modelId="{5DBC8DA8-E217-40CC-8560-266D91F28F41}" type="presParOf" srcId="{CC76DDD4-1181-409E-AA5F-3A0D923CD7DA}" destId="{5E94E577-5190-4EA4-9772-3634911CA73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E5CF505-0689-4C8F-B679-557E34BA083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362D1CDA-FE68-4067-AEB5-F910892FE0A3}">
      <dgm:prSet custT="1"/>
      <dgm:spPr/>
      <dgm:t>
        <a:bodyPr/>
        <a:lstStyle/>
        <a:p>
          <a:pPr algn="ctr" rtl="0"/>
          <a:r>
            <a:rPr lang="el-GR" sz="1600" dirty="0" smtClean="0">
              <a:solidFill>
                <a:schemeClr val="bg1"/>
              </a:solidFill>
            </a:rPr>
            <a:t>Η </a:t>
          </a:r>
          <a:r>
            <a:rPr lang="el-GR" sz="1600" b="1" i="1" u="sng" dirty="0" smtClean="0">
              <a:solidFill>
                <a:schemeClr val="bg1"/>
              </a:solidFill>
              <a:effectLst/>
            </a:rPr>
            <a:t>βιοκλιματική</a:t>
          </a:r>
          <a:r>
            <a:rPr lang="el-GR" sz="1600" dirty="0" smtClean="0">
              <a:solidFill>
                <a:schemeClr val="bg1"/>
              </a:solidFill>
            </a:rPr>
            <a:t> είναι κλάδος της αρχιτεκτονικής που ακολουθεί την οικολογία και τη βιωσιμότητα. Με τον όρο "βιοκλιματικός σχεδιασμός" εννοείται ο σχεδιασμός </a:t>
          </a:r>
          <a:r>
            <a:rPr lang="en-US" sz="1600" dirty="0" smtClean="0">
              <a:solidFill>
                <a:schemeClr val="bg1"/>
              </a:solidFill>
            </a:rPr>
            <a:t> </a:t>
          </a:r>
          <a:r>
            <a:rPr lang="el-GR" sz="1600" dirty="0" smtClean="0">
              <a:solidFill>
                <a:schemeClr val="bg1"/>
              </a:solidFill>
            </a:rPr>
            <a:t>που αποσκοπεί στην προστασία του περιβάλλοντος και των φυσικών πόρων.</a:t>
          </a:r>
          <a:endParaRPr lang="el-GR" sz="1600" dirty="0">
            <a:solidFill>
              <a:schemeClr val="bg1"/>
            </a:solidFill>
          </a:endParaRPr>
        </a:p>
      </dgm:t>
    </dgm:pt>
    <dgm:pt modelId="{14F1B7FB-5DF2-405E-990C-F038F314CACF}" type="parTrans" cxnId="{41BE0750-D7C9-4253-A3E4-271744DDF6D5}">
      <dgm:prSet/>
      <dgm:spPr/>
      <dgm:t>
        <a:bodyPr/>
        <a:lstStyle/>
        <a:p>
          <a:endParaRPr lang="el-GR"/>
        </a:p>
      </dgm:t>
    </dgm:pt>
    <dgm:pt modelId="{C526CC62-965F-4B90-BD22-7D763ABF9F8C}" type="sibTrans" cxnId="{41BE0750-D7C9-4253-A3E4-271744DDF6D5}">
      <dgm:prSet/>
      <dgm:spPr/>
      <dgm:t>
        <a:bodyPr/>
        <a:lstStyle/>
        <a:p>
          <a:endParaRPr lang="el-GR"/>
        </a:p>
      </dgm:t>
    </dgm:pt>
    <dgm:pt modelId="{D207484B-2736-45C0-B03B-41A25E8510C9}" type="pres">
      <dgm:prSet presAssocID="{BE5CF505-0689-4C8F-B679-557E34BA083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5729350D-8F41-4270-B1C2-0C0B3951672E}" type="pres">
      <dgm:prSet presAssocID="{362D1CDA-FE68-4067-AEB5-F910892FE0A3}" presName="parentText" presStyleLbl="node1" presStyleIdx="0" presStyleCnt="1" custScaleY="487379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41BE0750-D7C9-4253-A3E4-271744DDF6D5}" srcId="{BE5CF505-0689-4C8F-B679-557E34BA083E}" destId="{362D1CDA-FE68-4067-AEB5-F910892FE0A3}" srcOrd="0" destOrd="0" parTransId="{14F1B7FB-5DF2-405E-990C-F038F314CACF}" sibTransId="{C526CC62-965F-4B90-BD22-7D763ABF9F8C}"/>
    <dgm:cxn modelId="{6C591CAC-DB79-43FE-9865-24D4D9B173D4}" type="presOf" srcId="{362D1CDA-FE68-4067-AEB5-F910892FE0A3}" destId="{5729350D-8F41-4270-B1C2-0C0B3951672E}" srcOrd="0" destOrd="0" presId="urn:microsoft.com/office/officeart/2005/8/layout/vList2"/>
    <dgm:cxn modelId="{15106EA3-D0EE-4AE1-AD24-D248428E00BE}" type="presOf" srcId="{BE5CF505-0689-4C8F-B679-557E34BA083E}" destId="{D207484B-2736-45C0-B03B-41A25E8510C9}" srcOrd="0" destOrd="0" presId="urn:microsoft.com/office/officeart/2005/8/layout/vList2"/>
    <dgm:cxn modelId="{2A22248E-7AB7-4CE9-81AB-6379B402DC23}" type="presParOf" srcId="{D207484B-2736-45C0-B03B-41A25E8510C9}" destId="{5729350D-8F41-4270-B1C2-0C0B3951672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B2204C3-3B8D-463C-A0A5-0B1566BEEBD6}" type="doc">
      <dgm:prSet loTypeId="urn:microsoft.com/office/officeart/2005/8/layout/target3" loCatId="relationship" qsTypeId="urn:microsoft.com/office/officeart/2005/8/quickstyle/simple5" qsCatId="simple" csTypeId="urn:microsoft.com/office/officeart/2005/8/colors/accent1_4" csCatId="accent1" phldr="1"/>
      <dgm:spPr/>
      <dgm:t>
        <a:bodyPr/>
        <a:lstStyle/>
        <a:p>
          <a:endParaRPr lang="el-GR"/>
        </a:p>
      </dgm:t>
    </dgm:pt>
    <dgm:pt modelId="{D83204F6-CAB5-46E5-BA57-EF28750E876E}">
      <dgm:prSet custT="1"/>
      <dgm:spPr/>
      <dgm:t>
        <a:bodyPr/>
        <a:lstStyle/>
        <a:p>
          <a:pPr rtl="0"/>
          <a:r>
            <a:rPr lang="el-GR" sz="2000" dirty="0" smtClean="0">
              <a:latin typeface="Calibri" pitchFamily="34" charset="0"/>
            </a:rPr>
            <a:t>Προώθηση ανακυκλώσιμων υλικών</a:t>
          </a:r>
          <a:endParaRPr lang="el-GR" sz="2000" dirty="0">
            <a:latin typeface="Calibri" pitchFamily="34" charset="0"/>
          </a:endParaRPr>
        </a:p>
      </dgm:t>
    </dgm:pt>
    <dgm:pt modelId="{C5FA7086-230D-4E71-B30F-A7A35AFFEB9D}" type="parTrans" cxnId="{B05D2682-C398-48C3-826B-DE5C525EE049}">
      <dgm:prSet/>
      <dgm:spPr/>
      <dgm:t>
        <a:bodyPr/>
        <a:lstStyle/>
        <a:p>
          <a:endParaRPr lang="el-GR"/>
        </a:p>
      </dgm:t>
    </dgm:pt>
    <dgm:pt modelId="{BA41B4F6-ACD5-49FF-AEFB-046B9081DA86}" type="sibTrans" cxnId="{B05D2682-C398-48C3-826B-DE5C525EE049}">
      <dgm:prSet/>
      <dgm:spPr/>
      <dgm:t>
        <a:bodyPr/>
        <a:lstStyle/>
        <a:p>
          <a:endParaRPr lang="el-GR"/>
        </a:p>
      </dgm:t>
    </dgm:pt>
    <dgm:pt modelId="{D8F16316-A193-4285-9EE7-AD2EE6B2C95D}">
      <dgm:prSet custT="1"/>
      <dgm:spPr/>
      <dgm:t>
        <a:bodyPr/>
        <a:lstStyle/>
        <a:p>
          <a:pPr rtl="0"/>
          <a:r>
            <a:rPr lang="el-GR" sz="1900" dirty="0" smtClean="0">
              <a:latin typeface="Calibri" pitchFamily="34" charset="0"/>
            </a:rPr>
            <a:t>Περιορισμός αποβλήτων εκσκαφής</a:t>
          </a:r>
          <a:endParaRPr lang="el-GR" sz="1900" dirty="0">
            <a:latin typeface="Calibri" pitchFamily="34" charset="0"/>
          </a:endParaRPr>
        </a:p>
      </dgm:t>
    </dgm:pt>
    <dgm:pt modelId="{9ED92FF4-5202-41D5-9C39-93E7ADEFE179}" type="parTrans" cxnId="{3620BA56-02CB-488D-969F-4D4AEE16DF17}">
      <dgm:prSet/>
      <dgm:spPr/>
      <dgm:t>
        <a:bodyPr/>
        <a:lstStyle/>
        <a:p>
          <a:endParaRPr lang="el-GR"/>
        </a:p>
      </dgm:t>
    </dgm:pt>
    <dgm:pt modelId="{92C7DE62-76B6-4F70-8124-800D28F7F34D}" type="sibTrans" cxnId="{3620BA56-02CB-488D-969F-4D4AEE16DF17}">
      <dgm:prSet/>
      <dgm:spPr/>
      <dgm:t>
        <a:bodyPr/>
        <a:lstStyle/>
        <a:p>
          <a:endParaRPr lang="el-GR"/>
        </a:p>
      </dgm:t>
    </dgm:pt>
    <dgm:pt modelId="{EC9C9ED3-923D-4961-B9DE-55C3882489F1}" type="pres">
      <dgm:prSet presAssocID="{9B2204C3-3B8D-463C-A0A5-0B1566BEEBD6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EE26AC41-1F7D-44F6-939D-F55FCF25A172}" type="pres">
      <dgm:prSet presAssocID="{D83204F6-CAB5-46E5-BA57-EF28750E876E}" presName="circle1" presStyleLbl="node1" presStyleIdx="0" presStyleCnt="2"/>
      <dgm:spPr/>
      <dgm:t>
        <a:bodyPr/>
        <a:lstStyle/>
        <a:p>
          <a:endParaRPr lang="el-GR"/>
        </a:p>
      </dgm:t>
    </dgm:pt>
    <dgm:pt modelId="{7994494D-FDBB-4676-B236-EF941810F341}" type="pres">
      <dgm:prSet presAssocID="{D83204F6-CAB5-46E5-BA57-EF28750E876E}" presName="space" presStyleCnt="0"/>
      <dgm:spPr/>
      <dgm:t>
        <a:bodyPr/>
        <a:lstStyle/>
        <a:p>
          <a:endParaRPr lang="el-GR"/>
        </a:p>
      </dgm:t>
    </dgm:pt>
    <dgm:pt modelId="{A3CB0BCA-483F-4FBE-8633-220E5CF85D0A}" type="pres">
      <dgm:prSet presAssocID="{D83204F6-CAB5-46E5-BA57-EF28750E876E}" presName="rect1" presStyleLbl="alignAcc1" presStyleIdx="0" presStyleCnt="2"/>
      <dgm:spPr/>
      <dgm:t>
        <a:bodyPr/>
        <a:lstStyle/>
        <a:p>
          <a:endParaRPr lang="el-GR"/>
        </a:p>
      </dgm:t>
    </dgm:pt>
    <dgm:pt modelId="{28532802-EEC4-4A07-B9EF-8218ED6AC713}" type="pres">
      <dgm:prSet presAssocID="{D8F16316-A193-4285-9EE7-AD2EE6B2C95D}" presName="vertSpace2" presStyleLbl="node1" presStyleIdx="0" presStyleCnt="2"/>
      <dgm:spPr/>
      <dgm:t>
        <a:bodyPr/>
        <a:lstStyle/>
        <a:p>
          <a:endParaRPr lang="el-GR"/>
        </a:p>
      </dgm:t>
    </dgm:pt>
    <dgm:pt modelId="{73D22A63-8237-44DC-8A17-572F52047E90}" type="pres">
      <dgm:prSet presAssocID="{D8F16316-A193-4285-9EE7-AD2EE6B2C95D}" presName="circle2" presStyleLbl="node1" presStyleIdx="1" presStyleCnt="2"/>
      <dgm:spPr/>
      <dgm:t>
        <a:bodyPr/>
        <a:lstStyle/>
        <a:p>
          <a:endParaRPr lang="el-GR"/>
        </a:p>
      </dgm:t>
    </dgm:pt>
    <dgm:pt modelId="{E1D505D0-8B4E-4EB4-A3E6-47CDD7825C64}" type="pres">
      <dgm:prSet presAssocID="{D8F16316-A193-4285-9EE7-AD2EE6B2C95D}" presName="rect2" presStyleLbl="alignAcc1" presStyleIdx="1" presStyleCnt="2"/>
      <dgm:spPr/>
      <dgm:t>
        <a:bodyPr/>
        <a:lstStyle/>
        <a:p>
          <a:endParaRPr lang="el-GR"/>
        </a:p>
      </dgm:t>
    </dgm:pt>
    <dgm:pt modelId="{21009432-7AE8-42FA-9427-C745F701E31A}" type="pres">
      <dgm:prSet presAssocID="{D83204F6-CAB5-46E5-BA57-EF28750E876E}" presName="rect1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CDB6C1D-4D76-4F97-B75B-2C5E8853B37D}" type="pres">
      <dgm:prSet presAssocID="{D8F16316-A193-4285-9EE7-AD2EE6B2C95D}" presName="rect2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16B2D3A9-DF5C-4D22-8694-2D687973B4AC}" type="presOf" srcId="{D83204F6-CAB5-46E5-BA57-EF28750E876E}" destId="{21009432-7AE8-42FA-9427-C745F701E31A}" srcOrd="1" destOrd="0" presId="urn:microsoft.com/office/officeart/2005/8/layout/target3"/>
    <dgm:cxn modelId="{6DA07F3B-FCBB-4C7B-B4A6-39CC9C43ED1E}" type="presOf" srcId="{9B2204C3-3B8D-463C-A0A5-0B1566BEEBD6}" destId="{EC9C9ED3-923D-4961-B9DE-55C3882489F1}" srcOrd="0" destOrd="0" presId="urn:microsoft.com/office/officeart/2005/8/layout/target3"/>
    <dgm:cxn modelId="{2F7C8E10-AEF5-4DEB-BDAA-31EF8CAD7B4F}" type="presOf" srcId="{D8F16316-A193-4285-9EE7-AD2EE6B2C95D}" destId="{6CDB6C1D-4D76-4F97-B75B-2C5E8853B37D}" srcOrd="1" destOrd="0" presId="urn:microsoft.com/office/officeart/2005/8/layout/target3"/>
    <dgm:cxn modelId="{B05D2682-C398-48C3-826B-DE5C525EE049}" srcId="{9B2204C3-3B8D-463C-A0A5-0B1566BEEBD6}" destId="{D83204F6-CAB5-46E5-BA57-EF28750E876E}" srcOrd="0" destOrd="0" parTransId="{C5FA7086-230D-4E71-B30F-A7A35AFFEB9D}" sibTransId="{BA41B4F6-ACD5-49FF-AEFB-046B9081DA86}"/>
    <dgm:cxn modelId="{151FF531-1738-41B4-859B-7013E7056BBB}" type="presOf" srcId="{D8F16316-A193-4285-9EE7-AD2EE6B2C95D}" destId="{E1D505D0-8B4E-4EB4-A3E6-47CDD7825C64}" srcOrd="0" destOrd="0" presId="urn:microsoft.com/office/officeart/2005/8/layout/target3"/>
    <dgm:cxn modelId="{3620BA56-02CB-488D-969F-4D4AEE16DF17}" srcId="{9B2204C3-3B8D-463C-A0A5-0B1566BEEBD6}" destId="{D8F16316-A193-4285-9EE7-AD2EE6B2C95D}" srcOrd="1" destOrd="0" parTransId="{9ED92FF4-5202-41D5-9C39-93E7ADEFE179}" sibTransId="{92C7DE62-76B6-4F70-8124-800D28F7F34D}"/>
    <dgm:cxn modelId="{C8D0D337-909C-4A10-BB74-79D129E708C4}" type="presOf" srcId="{D83204F6-CAB5-46E5-BA57-EF28750E876E}" destId="{A3CB0BCA-483F-4FBE-8633-220E5CF85D0A}" srcOrd="0" destOrd="0" presId="urn:microsoft.com/office/officeart/2005/8/layout/target3"/>
    <dgm:cxn modelId="{EDD7A010-9CC0-4379-AB8F-6BF20B39BBDB}" type="presParOf" srcId="{EC9C9ED3-923D-4961-B9DE-55C3882489F1}" destId="{EE26AC41-1F7D-44F6-939D-F55FCF25A172}" srcOrd="0" destOrd="0" presId="urn:microsoft.com/office/officeart/2005/8/layout/target3"/>
    <dgm:cxn modelId="{374D70A7-E27D-4F3A-90D1-8034044EC533}" type="presParOf" srcId="{EC9C9ED3-923D-4961-B9DE-55C3882489F1}" destId="{7994494D-FDBB-4676-B236-EF941810F341}" srcOrd="1" destOrd="0" presId="urn:microsoft.com/office/officeart/2005/8/layout/target3"/>
    <dgm:cxn modelId="{061AC2CD-F14E-410D-9DB2-10874093FFA3}" type="presParOf" srcId="{EC9C9ED3-923D-4961-B9DE-55C3882489F1}" destId="{A3CB0BCA-483F-4FBE-8633-220E5CF85D0A}" srcOrd="2" destOrd="0" presId="urn:microsoft.com/office/officeart/2005/8/layout/target3"/>
    <dgm:cxn modelId="{F58712D3-59FA-4101-9DB8-977316696028}" type="presParOf" srcId="{EC9C9ED3-923D-4961-B9DE-55C3882489F1}" destId="{28532802-EEC4-4A07-B9EF-8218ED6AC713}" srcOrd="3" destOrd="0" presId="urn:microsoft.com/office/officeart/2005/8/layout/target3"/>
    <dgm:cxn modelId="{937BF685-23E5-4A84-A249-EB20364B5771}" type="presParOf" srcId="{EC9C9ED3-923D-4961-B9DE-55C3882489F1}" destId="{73D22A63-8237-44DC-8A17-572F52047E90}" srcOrd="4" destOrd="0" presId="urn:microsoft.com/office/officeart/2005/8/layout/target3"/>
    <dgm:cxn modelId="{B6FA18FD-05FA-490D-8F1B-584811746803}" type="presParOf" srcId="{EC9C9ED3-923D-4961-B9DE-55C3882489F1}" destId="{E1D505D0-8B4E-4EB4-A3E6-47CDD7825C64}" srcOrd="5" destOrd="0" presId="urn:microsoft.com/office/officeart/2005/8/layout/target3"/>
    <dgm:cxn modelId="{158691FF-FF4E-4313-AB31-796B2536FBCD}" type="presParOf" srcId="{EC9C9ED3-923D-4961-B9DE-55C3882489F1}" destId="{21009432-7AE8-42FA-9427-C745F701E31A}" srcOrd="6" destOrd="0" presId="urn:microsoft.com/office/officeart/2005/8/layout/target3"/>
    <dgm:cxn modelId="{0AB7D2D4-3225-4765-8507-F3956507E7F1}" type="presParOf" srcId="{EC9C9ED3-923D-4961-B9DE-55C3882489F1}" destId="{6CDB6C1D-4D76-4F97-B75B-2C5E8853B37D}" srcOrd="7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D999F08-1324-4D46-9869-812118F2FFBE}" type="doc">
      <dgm:prSet loTypeId="urn:microsoft.com/office/officeart/2005/8/layout/target3" loCatId="relationship" qsTypeId="urn:microsoft.com/office/officeart/2005/8/quickstyle/simple5" qsCatId="simple" csTypeId="urn:microsoft.com/office/officeart/2005/8/colors/accent1_4" csCatId="accent1" phldr="1"/>
      <dgm:spPr/>
      <dgm:t>
        <a:bodyPr/>
        <a:lstStyle/>
        <a:p>
          <a:endParaRPr lang="el-GR"/>
        </a:p>
      </dgm:t>
    </dgm:pt>
    <dgm:pt modelId="{B11439A2-7BC8-4086-9E8E-F1B587639E5A}">
      <dgm:prSet custT="1"/>
      <dgm:spPr/>
      <dgm:t>
        <a:bodyPr/>
        <a:lstStyle/>
        <a:p>
          <a:pPr rtl="0"/>
          <a:endParaRPr lang="el-GR" sz="2000" dirty="0" smtClean="0">
            <a:latin typeface="Calibri" pitchFamily="34" charset="0"/>
          </a:endParaRPr>
        </a:p>
        <a:p>
          <a:pPr rtl="0"/>
          <a:r>
            <a:rPr lang="el-GR" sz="2000" dirty="0" smtClean="0">
              <a:latin typeface="Calibri" pitchFamily="34" charset="0"/>
            </a:rPr>
            <a:t>Προτίµηση υλικών προερχόμενων από αειφόρο διαχείριση (π.χ. ξυλεία από δάση αειφόρου διαχείρισης)</a:t>
          </a:r>
          <a:endParaRPr lang="el-GR" sz="2000" dirty="0">
            <a:latin typeface="Calibri" pitchFamily="34" charset="0"/>
          </a:endParaRPr>
        </a:p>
      </dgm:t>
    </dgm:pt>
    <dgm:pt modelId="{B80348BB-1A05-496C-B0BA-EB18F2C1C472}" type="parTrans" cxnId="{63ED7598-FE30-469D-BDAA-0F4316B3C963}">
      <dgm:prSet/>
      <dgm:spPr/>
      <dgm:t>
        <a:bodyPr/>
        <a:lstStyle/>
        <a:p>
          <a:endParaRPr lang="el-GR"/>
        </a:p>
      </dgm:t>
    </dgm:pt>
    <dgm:pt modelId="{6CB33626-8B60-4437-978A-687C578FA87A}" type="sibTrans" cxnId="{63ED7598-FE30-469D-BDAA-0F4316B3C963}">
      <dgm:prSet/>
      <dgm:spPr/>
      <dgm:t>
        <a:bodyPr/>
        <a:lstStyle/>
        <a:p>
          <a:endParaRPr lang="el-GR"/>
        </a:p>
      </dgm:t>
    </dgm:pt>
    <dgm:pt modelId="{A38A059A-AE32-4FF2-8446-5A9916C0E2CE}">
      <dgm:prSet/>
      <dgm:spPr/>
      <dgm:t>
        <a:bodyPr/>
        <a:lstStyle/>
        <a:p>
          <a:pPr rtl="0"/>
          <a:r>
            <a:rPr lang="el-GR" dirty="0" smtClean="0">
              <a:latin typeface="Calibri" pitchFamily="34" charset="0"/>
            </a:rPr>
            <a:t>Επιλογή υλικών μη τοξικών βάσει ελαχιστοποίησης περιβαλλοντικών επιπτώσεων</a:t>
          </a:r>
          <a:endParaRPr lang="el-GR" dirty="0">
            <a:latin typeface="Calibri" pitchFamily="34" charset="0"/>
          </a:endParaRPr>
        </a:p>
      </dgm:t>
    </dgm:pt>
    <dgm:pt modelId="{155116B1-CEC9-4266-A2F4-6594B17929C1}" type="parTrans" cxnId="{1538CE88-85E4-41FC-9D20-FC3FD184B2AD}">
      <dgm:prSet/>
      <dgm:spPr/>
      <dgm:t>
        <a:bodyPr/>
        <a:lstStyle/>
        <a:p>
          <a:endParaRPr lang="el-GR"/>
        </a:p>
      </dgm:t>
    </dgm:pt>
    <dgm:pt modelId="{47AC19AF-755D-4089-AAB4-F5764E6B340F}" type="sibTrans" cxnId="{1538CE88-85E4-41FC-9D20-FC3FD184B2AD}">
      <dgm:prSet/>
      <dgm:spPr/>
      <dgm:t>
        <a:bodyPr/>
        <a:lstStyle/>
        <a:p>
          <a:endParaRPr lang="el-GR"/>
        </a:p>
      </dgm:t>
    </dgm:pt>
    <dgm:pt modelId="{289CA7E7-9284-414B-B21D-C17EC66FC6E9}" type="pres">
      <dgm:prSet presAssocID="{6D999F08-1324-4D46-9869-812118F2FFBE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71502212-D994-4E5A-BA06-E0EFCD355843}" type="pres">
      <dgm:prSet presAssocID="{B11439A2-7BC8-4086-9E8E-F1B587639E5A}" presName="circle1" presStyleLbl="node1" presStyleIdx="0" presStyleCnt="2" custScaleY="118722" custLinFactNeighborY="396"/>
      <dgm:spPr/>
      <dgm:t>
        <a:bodyPr/>
        <a:lstStyle/>
        <a:p>
          <a:endParaRPr lang="el-GR"/>
        </a:p>
      </dgm:t>
    </dgm:pt>
    <dgm:pt modelId="{1BED1991-F617-41B1-B3DA-B5C55175798D}" type="pres">
      <dgm:prSet presAssocID="{B11439A2-7BC8-4086-9E8E-F1B587639E5A}" presName="space" presStyleCnt="0"/>
      <dgm:spPr/>
      <dgm:t>
        <a:bodyPr/>
        <a:lstStyle/>
        <a:p>
          <a:endParaRPr lang="el-GR"/>
        </a:p>
      </dgm:t>
    </dgm:pt>
    <dgm:pt modelId="{6F65B2B3-443A-44B2-97C3-7E426F3D7CD5}" type="pres">
      <dgm:prSet presAssocID="{B11439A2-7BC8-4086-9E8E-F1B587639E5A}" presName="rect1" presStyleLbl="alignAcc1" presStyleIdx="0" presStyleCnt="2" custScaleY="119445" custLinFactNeighborX="0" custLinFactNeighborY="8822"/>
      <dgm:spPr/>
      <dgm:t>
        <a:bodyPr/>
        <a:lstStyle/>
        <a:p>
          <a:endParaRPr lang="el-GR"/>
        </a:p>
      </dgm:t>
    </dgm:pt>
    <dgm:pt modelId="{B500BEA0-7890-4569-9F2B-B7A31E22E38D}" type="pres">
      <dgm:prSet presAssocID="{A38A059A-AE32-4FF2-8446-5A9916C0E2CE}" presName="vertSpace2" presStyleLbl="node1" presStyleIdx="0" presStyleCnt="2"/>
      <dgm:spPr/>
      <dgm:t>
        <a:bodyPr/>
        <a:lstStyle/>
        <a:p>
          <a:endParaRPr lang="el-GR"/>
        </a:p>
      </dgm:t>
    </dgm:pt>
    <dgm:pt modelId="{A570FBAC-E6E7-4794-9A61-CFCDA6206A86}" type="pres">
      <dgm:prSet presAssocID="{A38A059A-AE32-4FF2-8446-5A9916C0E2CE}" presName="circle2" presStyleLbl="node1" presStyleIdx="1" presStyleCnt="2" custLinFactNeighborX="1330" custLinFactNeighborY="16950"/>
      <dgm:spPr/>
      <dgm:t>
        <a:bodyPr/>
        <a:lstStyle/>
        <a:p>
          <a:endParaRPr lang="el-GR"/>
        </a:p>
      </dgm:t>
    </dgm:pt>
    <dgm:pt modelId="{7ACD256B-5022-4DF4-95B2-652A3441F863}" type="pres">
      <dgm:prSet presAssocID="{A38A059A-AE32-4FF2-8446-5A9916C0E2CE}" presName="rect2" presStyleLbl="alignAcc1" presStyleIdx="1" presStyleCnt="2" custScaleY="95000" custLinFactNeighborX="922" custLinFactNeighborY="22609"/>
      <dgm:spPr/>
      <dgm:t>
        <a:bodyPr/>
        <a:lstStyle/>
        <a:p>
          <a:endParaRPr lang="el-GR"/>
        </a:p>
      </dgm:t>
    </dgm:pt>
    <dgm:pt modelId="{39B9C5C0-81C0-42E3-999E-2C10E5C70BB7}" type="pres">
      <dgm:prSet presAssocID="{B11439A2-7BC8-4086-9E8E-F1B587639E5A}" presName="rect1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5A25BF53-E208-4F0E-BEDD-B7FEF1A14916}" type="pres">
      <dgm:prSet presAssocID="{A38A059A-AE32-4FF2-8446-5A9916C0E2CE}" presName="rect2ParTxNoCh" presStyleLbl="alignAcc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A51A9481-CB03-49B6-AA71-6653CF153476}" type="presOf" srcId="{A38A059A-AE32-4FF2-8446-5A9916C0E2CE}" destId="{7ACD256B-5022-4DF4-95B2-652A3441F863}" srcOrd="0" destOrd="0" presId="urn:microsoft.com/office/officeart/2005/8/layout/target3"/>
    <dgm:cxn modelId="{2E9B8E85-C132-4EAF-BD20-D277CF8EE3F8}" type="presOf" srcId="{6D999F08-1324-4D46-9869-812118F2FFBE}" destId="{289CA7E7-9284-414B-B21D-C17EC66FC6E9}" srcOrd="0" destOrd="0" presId="urn:microsoft.com/office/officeart/2005/8/layout/target3"/>
    <dgm:cxn modelId="{153FC01A-0B2F-490E-B25D-B954BB9DBED0}" type="presOf" srcId="{B11439A2-7BC8-4086-9E8E-F1B587639E5A}" destId="{39B9C5C0-81C0-42E3-999E-2C10E5C70BB7}" srcOrd="1" destOrd="0" presId="urn:microsoft.com/office/officeart/2005/8/layout/target3"/>
    <dgm:cxn modelId="{63ED7598-FE30-469D-BDAA-0F4316B3C963}" srcId="{6D999F08-1324-4D46-9869-812118F2FFBE}" destId="{B11439A2-7BC8-4086-9E8E-F1B587639E5A}" srcOrd="0" destOrd="0" parTransId="{B80348BB-1A05-496C-B0BA-EB18F2C1C472}" sibTransId="{6CB33626-8B60-4437-978A-687C578FA87A}"/>
    <dgm:cxn modelId="{75A2DCD7-3A38-4166-9DC1-42EAD7345A83}" type="presOf" srcId="{A38A059A-AE32-4FF2-8446-5A9916C0E2CE}" destId="{5A25BF53-E208-4F0E-BEDD-B7FEF1A14916}" srcOrd="1" destOrd="0" presId="urn:microsoft.com/office/officeart/2005/8/layout/target3"/>
    <dgm:cxn modelId="{384AB7CD-4374-4D85-B916-4ABE9B659116}" type="presOf" srcId="{B11439A2-7BC8-4086-9E8E-F1B587639E5A}" destId="{6F65B2B3-443A-44B2-97C3-7E426F3D7CD5}" srcOrd="0" destOrd="0" presId="urn:microsoft.com/office/officeart/2005/8/layout/target3"/>
    <dgm:cxn modelId="{1538CE88-85E4-41FC-9D20-FC3FD184B2AD}" srcId="{6D999F08-1324-4D46-9869-812118F2FFBE}" destId="{A38A059A-AE32-4FF2-8446-5A9916C0E2CE}" srcOrd="1" destOrd="0" parTransId="{155116B1-CEC9-4266-A2F4-6594B17929C1}" sibTransId="{47AC19AF-755D-4089-AAB4-F5764E6B340F}"/>
    <dgm:cxn modelId="{D94F8C2F-722D-44BD-B9C7-2993EAAA288A}" type="presParOf" srcId="{289CA7E7-9284-414B-B21D-C17EC66FC6E9}" destId="{71502212-D994-4E5A-BA06-E0EFCD355843}" srcOrd="0" destOrd="0" presId="urn:microsoft.com/office/officeart/2005/8/layout/target3"/>
    <dgm:cxn modelId="{4E37DC2B-E355-4D79-B45E-9382A733E697}" type="presParOf" srcId="{289CA7E7-9284-414B-B21D-C17EC66FC6E9}" destId="{1BED1991-F617-41B1-B3DA-B5C55175798D}" srcOrd="1" destOrd="0" presId="urn:microsoft.com/office/officeart/2005/8/layout/target3"/>
    <dgm:cxn modelId="{47448638-A9B4-4F4B-BDB8-B9ABC57A37B7}" type="presParOf" srcId="{289CA7E7-9284-414B-B21D-C17EC66FC6E9}" destId="{6F65B2B3-443A-44B2-97C3-7E426F3D7CD5}" srcOrd="2" destOrd="0" presId="urn:microsoft.com/office/officeart/2005/8/layout/target3"/>
    <dgm:cxn modelId="{C56829EC-42E0-4E5C-862A-E059152D2FEF}" type="presParOf" srcId="{289CA7E7-9284-414B-B21D-C17EC66FC6E9}" destId="{B500BEA0-7890-4569-9F2B-B7A31E22E38D}" srcOrd="3" destOrd="0" presId="urn:microsoft.com/office/officeart/2005/8/layout/target3"/>
    <dgm:cxn modelId="{DDB0173C-6440-4BFF-8F68-DA059433FF74}" type="presParOf" srcId="{289CA7E7-9284-414B-B21D-C17EC66FC6E9}" destId="{A570FBAC-E6E7-4794-9A61-CFCDA6206A86}" srcOrd="4" destOrd="0" presId="urn:microsoft.com/office/officeart/2005/8/layout/target3"/>
    <dgm:cxn modelId="{4C7BE385-DED2-426B-81B2-95FE7A66BC40}" type="presParOf" srcId="{289CA7E7-9284-414B-B21D-C17EC66FC6E9}" destId="{7ACD256B-5022-4DF4-95B2-652A3441F863}" srcOrd="5" destOrd="0" presId="urn:microsoft.com/office/officeart/2005/8/layout/target3"/>
    <dgm:cxn modelId="{A577C28A-56CF-4C0E-AA85-0666BC2C983D}" type="presParOf" srcId="{289CA7E7-9284-414B-B21D-C17EC66FC6E9}" destId="{39B9C5C0-81C0-42E3-999E-2C10E5C70BB7}" srcOrd="6" destOrd="0" presId="urn:microsoft.com/office/officeart/2005/8/layout/target3"/>
    <dgm:cxn modelId="{C68D76E0-57FA-4BA0-BB7C-DEEA4B830992}" type="presParOf" srcId="{289CA7E7-9284-414B-B21D-C17EC66FC6E9}" destId="{5A25BF53-E208-4F0E-BEDD-B7FEF1A14916}" srcOrd="7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0F55947-FDD0-477F-BAC7-18C9A2ED4779}" type="doc">
      <dgm:prSet loTypeId="urn:microsoft.com/office/officeart/2005/8/layout/default#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9826135B-CA31-4A53-B8F1-2DD3E9C7BF0D}">
      <dgm:prSet phldrT="[Text]" custT="1"/>
      <dgm:spPr/>
      <dgm:t>
        <a:bodyPr/>
        <a:lstStyle/>
        <a:p>
          <a:r>
            <a:rPr lang="el-GR" sz="2000" dirty="0" smtClean="0">
              <a:solidFill>
                <a:schemeClr val="bg1"/>
              </a:solidFill>
              <a:latin typeface="Calibri" pitchFamily="34" charset="0"/>
            </a:rPr>
            <a:t>Εξασφάλιση ηλιασμού το χειμώνα</a:t>
          </a:r>
          <a:endParaRPr lang="el-GR" sz="2000" dirty="0">
            <a:solidFill>
              <a:schemeClr val="bg1"/>
            </a:solidFill>
            <a:latin typeface="Calibri" pitchFamily="34" charset="0"/>
          </a:endParaRPr>
        </a:p>
      </dgm:t>
    </dgm:pt>
    <dgm:pt modelId="{A24EE967-6FE1-468C-9A1B-78C7DE586AA1}" type="parTrans" cxnId="{750AD101-7911-4C5F-9C10-C292CAF91F40}">
      <dgm:prSet/>
      <dgm:spPr/>
      <dgm:t>
        <a:bodyPr/>
        <a:lstStyle/>
        <a:p>
          <a:endParaRPr lang="el-GR"/>
        </a:p>
      </dgm:t>
    </dgm:pt>
    <dgm:pt modelId="{75E9DAB7-8F9D-459F-B41A-CCFA7CA30337}" type="sibTrans" cxnId="{750AD101-7911-4C5F-9C10-C292CAF91F40}">
      <dgm:prSet/>
      <dgm:spPr/>
      <dgm:t>
        <a:bodyPr/>
        <a:lstStyle/>
        <a:p>
          <a:endParaRPr lang="el-GR"/>
        </a:p>
      </dgm:t>
    </dgm:pt>
    <dgm:pt modelId="{5F6A3F3D-C49D-4186-BE08-06444C47786F}">
      <dgm:prSet phldrT="[Text]" custT="1"/>
      <dgm:spPr/>
      <dgm:t>
        <a:bodyPr/>
        <a:lstStyle/>
        <a:p>
          <a:r>
            <a:rPr lang="el-GR" sz="2000" dirty="0" smtClean="0">
              <a:solidFill>
                <a:schemeClr val="bg1"/>
              </a:solidFill>
              <a:latin typeface="Calibri" pitchFamily="34" charset="0"/>
            </a:rPr>
            <a:t>Προστασία από δυνατούς ανέμους χειμώνα</a:t>
          </a:r>
          <a:endParaRPr lang="el-GR" sz="2000" dirty="0">
            <a:solidFill>
              <a:schemeClr val="bg1"/>
            </a:solidFill>
            <a:latin typeface="Calibri" pitchFamily="34" charset="0"/>
          </a:endParaRPr>
        </a:p>
      </dgm:t>
    </dgm:pt>
    <dgm:pt modelId="{0D8AB0DA-5CFD-44B5-846C-F60B0302C3FB}" type="parTrans" cxnId="{AC6881DA-719A-4D88-BB79-C8CC99B0D14C}">
      <dgm:prSet/>
      <dgm:spPr/>
      <dgm:t>
        <a:bodyPr/>
        <a:lstStyle/>
        <a:p>
          <a:endParaRPr lang="el-GR"/>
        </a:p>
      </dgm:t>
    </dgm:pt>
    <dgm:pt modelId="{804F9BFC-28C9-4B63-BEB7-1DE155E189F3}" type="sibTrans" cxnId="{AC6881DA-719A-4D88-BB79-C8CC99B0D14C}">
      <dgm:prSet/>
      <dgm:spPr/>
      <dgm:t>
        <a:bodyPr/>
        <a:lstStyle/>
        <a:p>
          <a:endParaRPr lang="el-GR"/>
        </a:p>
      </dgm:t>
    </dgm:pt>
    <dgm:pt modelId="{70034162-BF08-4BAB-86D9-56B0587EFB38}">
      <dgm:prSet phldrT="[Text]" custT="1"/>
      <dgm:spPr/>
      <dgm:t>
        <a:bodyPr/>
        <a:lstStyle/>
        <a:p>
          <a:r>
            <a:rPr lang="el-GR" sz="2000" dirty="0" smtClean="0">
              <a:solidFill>
                <a:schemeClr val="bg1"/>
              </a:solidFill>
              <a:latin typeface="Calibri" pitchFamily="34" charset="0"/>
            </a:rPr>
            <a:t>Απομάκρυνση πλεονάζουσας θερμότητας το καλοκαίρι</a:t>
          </a:r>
          <a:endParaRPr lang="el-GR" sz="2000" dirty="0">
            <a:solidFill>
              <a:schemeClr val="bg1"/>
            </a:solidFill>
            <a:latin typeface="Calibri" pitchFamily="34" charset="0"/>
          </a:endParaRPr>
        </a:p>
      </dgm:t>
    </dgm:pt>
    <dgm:pt modelId="{76A5F120-A0D7-4667-AFDF-D168695FB408}" type="parTrans" cxnId="{001B52F7-2FEF-4BB0-B7B3-FF908A6E7CAD}">
      <dgm:prSet/>
      <dgm:spPr/>
      <dgm:t>
        <a:bodyPr/>
        <a:lstStyle/>
        <a:p>
          <a:endParaRPr lang="el-GR"/>
        </a:p>
      </dgm:t>
    </dgm:pt>
    <dgm:pt modelId="{75993ED1-5F52-410C-B138-F40C66E6FA43}" type="sibTrans" cxnId="{001B52F7-2FEF-4BB0-B7B3-FF908A6E7CAD}">
      <dgm:prSet/>
      <dgm:spPr/>
      <dgm:t>
        <a:bodyPr/>
        <a:lstStyle/>
        <a:p>
          <a:endParaRPr lang="el-GR"/>
        </a:p>
      </dgm:t>
    </dgm:pt>
    <dgm:pt modelId="{11D4F119-B6F0-42BC-9E56-2E6641F15671}">
      <dgm:prSet phldrT="[Text]" custT="1"/>
      <dgm:spPr/>
      <dgm:t>
        <a:bodyPr/>
        <a:lstStyle/>
        <a:p>
          <a:r>
            <a:rPr lang="el-GR" sz="2000" dirty="0" smtClean="0">
              <a:solidFill>
                <a:schemeClr val="bg1"/>
              </a:solidFill>
              <a:latin typeface="Calibri" pitchFamily="34" charset="0"/>
            </a:rPr>
            <a:t>Προστασία από τον ήλιο το καλοκαίρι</a:t>
          </a:r>
          <a:endParaRPr lang="el-GR" sz="2000" dirty="0">
            <a:solidFill>
              <a:schemeClr val="bg1"/>
            </a:solidFill>
            <a:latin typeface="Calibri" pitchFamily="34" charset="0"/>
          </a:endParaRPr>
        </a:p>
      </dgm:t>
    </dgm:pt>
    <dgm:pt modelId="{722A67E6-54DB-41D9-9148-B27E8AC15536}" type="parTrans" cxnId="{C9102126-B0EC-4204-87BD-AB4599204103}">
      <dgm:prSet/>
      <dgm:spPr/>
      <dgm:t>
        <a:bodyPr/>
        <a:lstStyle/>
        <a:p>
          <a:endParaRPr lang="el-GR"/>
        </a:p>
      </dgm:t>
    </dgm:pt>
    <dgm:pt modelId="{E399CCCF-A792-4AFE-AF10-583A89C1CCC5}" type="sibTrans" cxnId="{C9102126-B0EC-4204-87BD-AB4599204103}">
      <dgm:prSet/>
      <dgm:spPr/>
      <dgm:t>
        <a:bodyPr/>
        <a:lstStyle/>
        <a:p>
          <a:endParaRPr lang="el-GR"/>
        </a:p>
      </dgm:t>
    </dgm:pt>
    <dgm:pt modelId="{B7295A31-7350-4E15-856C-C44681DB2A41}">
      <dgm:prSet phldrT="[Text]" custT="1"/>
      <dgm:spPr/>
      <dgm:t>
        <a:bodyPr/>
        <a:lstStyle/>
        <a:p>
          <a:r>
            <a:rPr lang="el-GR" sz="2000" dirty="0" smtClean="0">
              <a:solidFill>
                <a:schemeClr val="bg1"/>
              </a:solidFill>
              <a:latin typeface="Calibri" pitchFamily="34" charset="0"/>
            </a:rPr>
            <a:t>Εκμετάλλευση δροσερών καλοκαιρινών ανέμων</a:t>
          </a:r>
          <a:endParaRPr lang="el-GR" sz="2000" dirty="0">
            <a:solidFill>
              <a:schemeClr val="bg1"/>
            </a:solidFill>
            <a:latin typeface="Calibri" pitchFamily="34" charset="0"/>
          </a:endParaRPr>
        </a:p>
      </dgm:t>
    </dgm:pt>
    <dgm:pt modelId="{C36952C3-88CC-4F6C-B9BA-A6859C6206DF}" type="parTrans" cxnId="{1778249D-5C93-426C-8FD2-CAA5BE6A39DC}">
      <dgm:prSet/>
      <dgm:spPr/>
      <dgm:t>
        <a:bodyPr/>
        <a:lstStyle/>
        <a:p>
          <a:endParaRPr lang="el-GR"/>
        </a:p>
      </dgm:t>
    </dgm:pt>
    <dgm:pt modelId="{2F6F16F0-B4F4-4AB1-84BE-D9B4E815CBF9}" type="sibTrans" cxnId="{1778249D-5C93-426C-8FD2-CAA5BE6A39DC}">
      <dgm:prSet/>
      <dgm:spPr/>
      <dgm:t>
        <a:bodyPr/>
        <a:lstStyle/>
        <a:p>
          <a:endParaRPr lang="el-GR"/>
        </a:p>
      </dgm:t>
    </dgm:pt>
    <dgm:pt modelId="{745BCA4C-34CB-4E94-9A3D-7E670EF8680D}">
      <dgm:prSet custT="1"/>
      <dgm:spPr/>
      <dgm:t>
        <a:bodyPr/>
        <a:lstStyle/>
        <a:p>
          <a:r>
            <a:rPr lang="el-GR" sz="2000" dirty="0" smtClean="0">
              <a:solidFill>
                <a:schemeClr val="bg1"/>
              </a:solidFill>
              <a:latin typeface="Calibri" pitchFamily="34" charset="0"/>
            </a:rPr>
            <a:t>Ελαχιστοποίηση απωλειών θερμότητας το χειμώνα</a:t>
          </a:r>
          <a:endParaRPr lang="el-GR" sz="2000" dirty="0">
            <a:solidFill>
              <a:schemeClr val="bg1"/>
            </a:solidFill>
            <a:latin typeface="Calibri" pitchFamily="34" charset="0"/>
          </a:endParaRPr>
        </a:p>
      </dgm:t>
    </dgm:pt>
    <dgm:pt modelId="{817A8BA0-F8CA-4239-8435-7119DD1C5983}" type="parTrans" cxnId="{070AD339-D829-4EC7-B941-3596DFBFC76A}">
      <dgm:prSet/>
      <dgm:spPr/>
      <dgm:t>
        <a:bodyPr/>
        <a:lstStyle/>
        <a:p>
          <a:endParaRPr lang="el-GR"/>
        </a:p>
      </dgm:t>
    </dgm:pt>
    <dgm:pt modelId="{2DEDCBC7-78E3-4663-98BA-04701D4D883C}" type="sibTrans" cxnId="{070AD339-D829-4EC7-B941-3596DFBFC76A}">
      <dgm:prSet/>
      <dgm:spPr/>
      <dgm:t>
        <a:bodyPr/>
        <a:lstStyle/>
        <a:p>
          <a:endParaRPr lang="el-GR"/>
        </a:p>
      </dgm:t>
    </dgm:pt>
    <dgm:pt modelId="{F7EF660A-AC9D-4301-9E0B-51BB03FA936D}" type="pres">
      <dgm:prSet presAssocID="{50F55947-FDD0-477F-BAC7-18C9A2ED477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7B255CB0-1E7F-4BCD-8A76-9A899BD65FE3}" type="pres">
      <dgm:prSet presAssocID="{9826135B-CA31-4A53-B8F1-2DD3E9C7BF0D}" presName="node" presStyleLbl="node1" presStyleIdx="0" presStyleCnt="6" custLinFactNeighborX="666" custLinFactNeighborY="64412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l-GR"/>
        </a:p>
      </dgm:t>
    </dgm:pt>
    <dgm:pt modelId="{5BF67566-20AC-4F02-96E6-F6C279C7F673}" type="pres">
      <dgm:prSet presAssocID="{75E9DAB7-8F9D-459F-B41A-CCFA7CA30337}" presName="sibTrans" presStyleCnt="0"/>
      <dgm:spPr/>
    </dgm:pt>
    <dgm:pt modelId="{31173AB4-44CC-4F52-A406-DA064C4A1C10}" type="pres">
      <dgm:prSet presAssocID="{5F6A3F3D-C49D-4186-BE08-06444C47786F}" presName="node" presStyleLbl="node1" presStyleIdx="1" presStyleCnt="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l-GR"/>
        </a:p>
      </dgm:t>
    </dgm:pt>
    <dgm:pt modelId="{83062E67-F01E-4022-9885-CD114B5719CF}" type="pres">
      <dgm:prSet presAssocID="{804F9BFC-28C9-4B63-BEB7-1DE155E189F3}" presName="sibTrans" presStyleCnt="0"/>
      <dgm:spPr/>
    </dgm:pt>
    <dgm:pt modelId="{002F223A-DB10-4F7A-BDB2-CA8BD0BAB158}" type="pres">
      <dgm:prSet presAssocID="{70034162-BF08-4BAB-86D9-56B0587EFB38}" presName="node" presStyleLbl="node1" presStyleIdx="2" presStyleCnt="6" custLinFactNeighborX="2027" custLinFactNeighborY="-5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l-GR"/>
        </a:p>
      </dgm:t>
    </dgm:pt>
    <dgm:pt modelId="{A3D7969A-AE0F-4EF3-8E04-FFA700AD4A45}" type="pres">
      <dgm:prSet presAssocID="{75993ED1-5F52-410C-B138-F40C66E6FA43}" presName="sibTrans" presStyleCnt="0"/>
      <dgm:spPr/>
    </dgm:pt>
    <dgm:pt modelId="{DA81C5AB-29BF-4F23-9911-99B8A5E8C5E3}" type="pres">
      <dgm:prSet presAssocID="{745BCA4C-34CB-4E94-9A3D-7E670EF8680D}" presName="node" presStyleLbl="node1" presStyleIdx="3" presStyleCnt="6" custScaleX="107173" custLinFactNeighborX="8094" custLinFactNeighborY="5855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l-GR"/>
        </a:p>
      </dgm:t>
    </dgm:pt>
    <dgm:pt modelId="{A17AEE12-8956-4661-AE85-18620548FA4F}" type="pres">
      <dgm:prSet presAssocID="{2DEDCBC7-78E3-4663-98BA-04701D4D883C}" presName="sibTrans" presStyleCnt="0"/>
      <dgm:spPr/>
    </dgm:pt>
    <dgm:pt modelId="{A8C09DF3-12DA-4C85-BDA4-AB7EEAD130EE}" type="pres">
      <dgm:prSet presAssocID="{11D4F119-B6F0-42BC-9E56-2E6641F15671}" presName="node" presStyleLbl="node1" presStyleIdx="4" presStyleCnt="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l-GR"/>
        </a:p>
      </dgm:t>
    </dgm:pt>
    <dgm:pt modelId="{89ED56EC-5174-4BD1-8783-7EEF329E3DFD}" type="pres">
      <dgm:prSet presAssocID="{E399CCCF-A792-4AFE-AF10-583A89C1CCC5}" presName="sibTrans" presStyleCnt="0"/>
      <dgm:spPr/>
    </dgm:pt>
    <dgm:pt modelId="{E1446EB5-5CB4-4482-B796-89ABA43268B3}" type="pres">
      <dgm:prSet presAssocID="{B7295A31-7350-4E15-856C-C44681DB2A41}" presName="node" presStyleLbl="node1" presStyleIdx="5" presStyleCnt="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l-GR"/>
        </a:p>
      </dgm:t>
    </dgm:pt>
  </dgm:ptLst>
  <dgm:cxnLst>
    <dgm:cxn modelId="{070AD339-D829-4EC7-B941-3596DFBFC76A}" srcId="{50F55947-FDD0-477F-BAC7-18C9A2ED4779}" destId="{745BCA4C-34CB-4E94-9A3D-7E670EF8680D}" srcOrd="3" destOrd="0" parTransId="{817A8BA0-F8CA-4239-8435-7119DD1C5983}" sibTransId="{2DEDCBC7-78E3-4663-98BA-04701D4D883C}"/>
    <dgm:cxn modelId="{3D7FE40C-4AE4-4A62-8846-52E6CFAB62FF}" type="presOf" srcId="{70034162-BF08-4BAB-86D9-56B0587EFB38}" destId="{002F223A-DB10-4F7A-BDB2-CA8BD0BAB158}" srcOrd="0" destOrd="0" presId="urn:microsoft.com/office/officeart/2005/8/layout/default#2"/>
    <dgm:cxn modelId="{9C130C08-BD22-47EB-A07E-56E69C5B2EC0}" type="presOf" srcId="{745BCA4C-34CB-4E94-9A3D-7E670EF8680D}" destId="{DA81C5AB-29BF-4F23-9911-99B8A5E8C5E3}" srcOrd="0" destOrd="0" presId="urn:microsoft.com/office/officeart/2005/8/layout/default#2"/>
    <dgm:cxn modelId="{C9102126-B0EC-4204-87BD-AB4599204103}" srcId="{50F55947-FDD0-477F-BAC7-18C9A2ED4779}" destId="{11D4F119-B6F0-42BC-9E56-2E6641F15671}" srcOrd="4" destOrd="0" parTransId="{722A67E6-54DB-41D9-9148-B27E8AC15536}" sibTransId="{E399CCCF-A792-4AFE-AF10-583A89C1CCC5}"/>
    <dgm:cxn modelId="{001B52F7-2FEF-4BB0-B7B3-FF908A6E7CAD}" srcId="{50F55947-FDD0-477F-BAC7-18C9A2ED4779}" destId="{70034162-BF08-4BAB-86D9-56B0587EFB38}" srcOrd="2" destOrd="0" parTransId="{76A5F120-A0D7-4667-AFDF-D168695FB408}" sibTransId="{75993ED1-5F52-410C-B138-F40C66E6FA43}"/>
    <dgm:cxn modelId="{750AD101-7911-4C5F-9C10-C292CAF91F40}" srcId="{50F55947-FDD0-477F-BAC7-18C9A2ED4779}" destId="{9826135B-CA31-4A53-B8F1-2DD3E9C7BF0D}" srcOrd="0" destOrd="0" parTransId="{A24EE967-6FE1-468C-9A1B-78C7DE586AA1}" sibTransId="{75E9DAB7-8F9D-459F-B41A-CCFA7CA30337}"/>
    <dgm:cxn modelId="{F83C552C-08ED-4587-8D2C-C5DF7C36A5F8}" type="presOf" srcId="{50F55947-FDD0-477F-BAC7-18C9A2ED4779}" destId="{F7EF660A-AC9D-4301-9E0B-51BB03FA936D}" srcOrd="0" destOrd="0" presId="urn:microsoft.com/office/officeart/2005/8/layout/default#2"/>
    <dgm:cxn modelId="{BF22287D-F960-4B47-84C8-886B504E23B1}" type="presOf" srcId="{B7295A31-7350-4E15-856C-C44681DB2A41}" destId="{E1446EB5-5CB4-4482-B796-89ABA43268B3}" srcOrd="0" destOrd="0" presId="urn:microsoft.com/office/officeart/2005/8/layout/default#2"/>
    <dgm:cxn modelId="{AC6881DA-719A-4D88-BB79-C8CC99B0D14C}" srcId="{50F55947-FDD0-477F-BAC7-18C9A2ED4779}" destId="{5F6A3F3D-C49D-4186-BE08-06444C47786F}" srcOrd="1" destOrd="0" parTransId="{0D8AB0DA-5CFD-44B5-846C-F60B0302C3FB}" sibTransId="{804F9BFC-28C9-4B63-BEB7-1DE155E189F3}"/>
    <dgm:cxn modelId="{CAEB5697-D652-40BB-A8A2-BA2D5E4E2F48}" type="presOf" srcId="{11D4F119-B6F0-42BC-9E56-2E6641F15671}" destId="{A8C09DF3-12DA-4C85-BDA4-AB7EEAD130EE}" srcOrd="0" destOrd="0" presId="urn:microsoft.com/office/officeart/2005/8/layout/default#2"/>
    <dgm:cxn modelId="{1778249D-5C93-426C-8FD2-CAA5BE6A39DC}" srcId="{50F55947-FDD0-477F-BAC7-18C9A2ED4779}" destId="{B7295A31-7350-4E15-856C-C44681DB2A41}" srcOrd="5" destOrd="0" parTransId="{C36952C3-88CC-4F6C-B9BA-A6859C6206DF}" sibTransId="{2F6F16F0-B4F4-4AB1-84BE-D9B4E815CBF9}"/>
    <dgm:cxn modelId="{5CB9042B-CEC2-4F84-AC76-EB129B781B84}" type="presOf" srcId="{5F6A3F3D-C49D-4186-BE08-06444C47786F}" destId="{31173AB4-44CC-4F52-A406-DA064C4A1C10}" srcOrd="0" destOrd="0" presId="urn:microsoft.com/office/officeart/2005/8/layout/default#2"/>
    <dgm:cxn modelId="{322B4AF5-6D5D-41A6-AE19-85D2E2D91892}" type="presOf" srcId="{9826135B-CA31-4A53-B8F1-2DD3E9C7BF0D}" destId="{7B255CB0-1E7F-4BCD-8A76-9A899BD65FE3}" srcOrd="0" destOrd="0" presId="urn:microsoft.com/office/officeart/2005/8/layout/default#2"/>
    <dgm:cxn modelId="{F2E715D2-D4B9-4AC3-8806-2890075F4A5E}" type="presParOf" srcId="{F7EF660A-AC9D-4301-9E0B-51BB03FA936D}" destId="{7B255CB0-1E7F-4BCD-8A76-9A899BD65FE3}" srcOrd="0" destOrd="0" presId="urn:microsoft.com/office/officeart/2005/8/layout/default#2"/>
    <dgm:cxn modelId="{4ED4F5BC-CAEB-44A8-9EFD-02D530240D75}" type="presParOf" srcId="{F7EF660A-AC9D-4301-9E0B-51BB03FA936D}" destId="{5BF67566-20AC-4F02-96E6-F6C279C7F673}" srcOrd="1" destOrd="0" presId="urn:microsoft.com/office/officeart/2005/8/layout/default#2"/>
    <dgm:cxn modelId="{CD6F09D7-48A4-4B2A-91A2-27F4B6A20E6A}" type="presParOf" srcId="{F7EF660A-AC9D-4301-9E0B-51BB03FA936D}" destId="{31173AB4-44CC-4F52-A406-DA064C4A1C10}" srcOrd="2" destOrd="0" presId="urn:microsoft.com/office/officeart/2005/8/layout/default#2"/>
    <dgm:cxn modelId="{45C40ACE-01E6-406E-8AED-C3FAF4DE20AE}" type="presParOf" srcId="{F7EF660A-AC9D-4301-9E0B-51BB03FA936D}" destId="{83062E67-F01E-4022-9885-CD114B5719CF}" srcOrd="3" destOrd="0" presId="urn:microsoft.com/office/officeart/2005/8/layout/default#2"/>
    <dgm:cxn modelId="{949F4080-C6ED-4BA7-B38B-4D28712FC33D}" type="presParOf" srcId="{F7EF660A-AC9D-4301-9E0B-51BB03FA936D}" destId="{002F223A-DB10-4F7A-BDB2-CA8BD0BAB158}" srcOrd="4" destOrd="0" presId="urn:microsoft.com/office/officeart/2005/8/layout/default#2"/>
    <dgm:cxn modelId="{7BEEA530-6ADC-4B33-895E-D00201102837}" type="presParOf" srcId="{F7EF660A-AC9D-4301-9E0B-51BB03FA936D}" destId="{A3D7969A-AE0F-4EF3-8E04-FFA700AD4A45}" srcOrd="5" destOrd="0" presId="urn:microsoft.com/office/officeart/2005/8/layout/default#2"/>
    <dgm:cxn modelId="{B2CEA7F0-3D93-478E-8E3B-157FDD31AA05}" type="presParOf" srcId="{F7EF660A-AC9D-4301-9E0B-51BB03FA936D}" destId="{DA81C5AB-29BF-4F23-9911-99B8A5E8C5E3}" srcOrd="6" destOrd="0" presId="urn:microsoft.com/office/officeart/2005/8/layout/default#2"/>
    <dgm:cxn modelId="{B14539A0-6682-4386-810C-C00F024D52F0}" type="presParOf" srcId="{F7EF660A-AC9D-4301-9E0B-51BB03FA936D}" destId="{A17AEE12-8956-4661-AE85-18620548FA4F}" srcOrd="7" destOrd="0" presId="urn:microsoft.com/office/officeart/2005/8/layout/default#2"/>
    <dgm:cxn modelId="{B3317AA5-FDD2-4AF7-951E-47E8CADEDCCB}" type="presParOf" srcId="{F7EF660A-AC9D-4301-9E0B-51BB03FA936D}" destId="{A8C09DF3-12DA-4C85-BDA4-AB7EEAD130EE}" srcOrd="8" destOrd="0" presId="urn:microsoft.com/office/officeart/2005/8/layout/default#2"/>
    <dgm:cxn modelId="{971ED6E4-B9DE-45F4-B6AA-B5EB16E4D80C}" type="presParOf" srcId="{F7EF660A-AC9D-4301-9E0B-51BB03FA936D}" destId="{89ED56EC-5174-4BD1-8783-7EEF329E3DFD}" srcOrd="9" destOrd="0" presId="urn:microsoft.com/office/officeart/2005/8/layout/default#2"/>
    <dgm:cxn modelId="{7551F16A-76F2-45FA-A37D-216C2D36D746}" type="presParOf" srcId="{F7EF660A-AC9D-4301-9E0B-51BB03FA936D}" destId="{E1446EB5-5CB4-4482-B796-89ABA43268B3}" srcOrd="10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BA2407F-5E8F-4857-AC43-9CD7ECB82EA6}" type="doc">
      <dgm:prSet loTypeId="urn:microsoft.com/office/officeart/2005/8/layout/vList2" loCatId="list" qsTypeId="urn:microsoft.com/office/officeart/2005/8/quickstyle/simple4" qsCatId="simple" csTypeId="urn:microsoft.com/office/officeart/2005/8/colors/accent1_4" csCatId="accent1" phldr="1"/>
      <dgm:spPr/>
      <dgm:t>
        <a:bodyPr/>
        <a:lstStyle/>
        <a:p>
          <a:endParaRPr lang="el-GR"/>
        </a:p>
      </dgm:t>
    </dgm:pt>
    <dgm:pt modelId="{8F04F4BF-44C9-4B4A-A3F7-68B2ACCF8F7F}">
      <dgm:prSet custT="1"/>
      <dgm:spPr/>
      <dgm:t>
        <a:bodyPr/>
        <a:lstStyle/>
        <a:p>
          <a:pPr algn="ctr" rtl="0"/>
          <a:r>
            <a:rPr lang="el-GR" sz="2000" dirty="0" smtClean="0">
              <a:solidFill>
                <a:schemeClr val="bg1"/>
              </a:solidFill>
              <a:latin typeface="Calibri" pitchFamily="34" charset="0"/>
            </a:rPr>
            <a:t>Στη κατηγορία αυτή ανήκουν οι ηλιακοί συλλέκτες (θέρμανσης ή παροχής ζεστού νερού), δηλαδή συσκευές που συσσωρεύουν την ηλιακή ακτινοβολία και την μετατρέπουν σε θερμότητα (π.χ. φωτοβολταϊκά).</a:t>
          </a:r>
          <a:endParaRPr lang="el-GR" sz="2000" dirty="0">
            <a:solidFill>
              <a:schemeClr val="bg1"/>
            </a:solidFill>
            <a:latin typeface="Calibri" pitchFamily="34" charset="0"/>
          </a:endParaRPr>
        </a:p>
      </dgm:t>
    </dgm:pt>
    <dgm:pt modelId="{8DA08B2D-3E7B-46DA-83C4-AAFB97E6B2AB}" type="parTrans" cxnId="{CE787D5F-B251-417C-AA48-9A3588BAEBBB}">
      <dgm:prSet/>
      <dgm:spPr/>
      <dgm:t>
        <a:bodyPr/>
        <a:lstStyle/>
        <a:p>
          <a:endParaRPr lang="el-GR"/>
        </a:p>
      </dgm:t>
    </dgm:pt>
    <dgm:pt modelId="{3EF8A92F-E7B1-4C5D-8AB6-9B9D0E2346E4}" type="sibTrans" cxnId="{CE787D5F-B251-417C-AA48-9A3588BAEBBB}">
      <dgm:prSet/>
      <dgm:spPr/>
      <dgm:t>
        <a:bodyPr/>
        <a:lstStyle/>
        <a:p>
          <a:endParaRPr lang="el-GR"/>
        </a:p>
      </dgm:t>
    </dgm:pt>
    <dgm:pt modelId="{B871A4B8-052E-4F7B-A893-DF8B0379F6C8}" type="pres">
      <dgm:prSet presAssocID="{2BA2407F-5E8F-4857-AC43-9CD7ECB82EA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0CC300EA-2917-4A15-8D3D-7041F9048CB9}" type="pres">
      <dgm:prSet presAssocID="{8F04F4BF-44C9-4B4A-A3F7-68B2ACCF8F7F}" presName="parentText" presStyleLbl="node1" presStyleIdx="0" presStyleCnt="1" custLinFactNeighborX="3150" custLinFactNeighborY="658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54095178-D1A4-434D-979E-0784DB0521A5}" type="presOf" srcId="{2BA2407F-5E8F-4857-AC43-9CD7ECB82EA6}" destId="{B871A4B8-052E-4F7B-A893-DF8B0379F6C8}" srcOrd="0" destOrd="0" presId="urn:microsoft.com/office/officeart/2005/8/layout/vList2"/>
    <dgm:cxn modelId="{73AA692B-B69C-492C-9F61-78A56E3735F8}" type="presOf" srcId="{8F04F4BF-44C9-4B4A-A3F7-68B2ACCF8F7F}" destId="{0CC300EA-2917-4A15-8D3D-7041F9048CB9}" srcOrd="0" destOrd="0" presId="urn:microsoft.com/office/officeart/2005/8/layout/vList2"/>
    <dgm:cxn modelId="{CE787D5F-B251-417C-AA48-9A3588BAEBBB}" srcId="{2BA2407F-5E8F-4857-AC43-9CD7ECB82EA6}" destId="{8F04F4BF-44C9-4B4A-A3F7-68B2ACCF8F7F}" srcOrd="0" destOrd="0" parTransId="{8DA08B2D-3E7B-46DA-83C4-AAFB97E6B2AB}" sibTransId="{3EF8A92F-E7B1-4C5D-8AB6-9B9D0E2346E4}"/>
    <dgm:cxn modelId="{435A826B-6285-4FAD-9273-9ED2EE8CC693}" type="presParOf" srcId="{B871A4B8-052E-4F7B-A893-DF8B0379F6C8}" destId="{0CC300EA-2917-4A15-8D3D-7041F9048CB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94E577-5190-4EA4-9772-3634911CA734}">
      <dsp:nvSpPr>
        <dsp:cNvPr id="0" name=""/>
        <dsp:cNvSpPr/>
      </dsp:nvSpPr>
      <dsp:spPr>
        <a:xfrm>
          <a:off x="0" y="36001"/>
          <a:ext cx="8876885" cy="151217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700" b="1" i="1" u="sng" kern="1200" dirty="0" smtClean="0">
              <a:solidFill>
                <a:schemeClr val="bg1"/>
              </a:solidFill>
              <a:effectLst/>
            </a:rPr>
            <a:t>«Βιοκλιματική αρχιτεκτονική»</a:t>
          </a:r>
          <a:r>
            <a:rPr lang="el-GR" sz="1700" kern="1200" dirty="0" smtClean="0">
              <a:solidFill>
                <a:schemeClr val="bg1"/>
              </a:solidFill>
            </a:rPr>
            <a:t>: αφορά τον σχεδιασμό κτιρίων και χώρων (εσωτερικών και εξωτερικών – υπαίθριων) με βάση το τοπικό κλίμα</a:t>
          </a:r>
          <a:r>
            <a:rPr lang="en-US" sz="1700" kern="1200" dirty="0" smtClean="0">
              <a:solidFill>
                <a:schemeClr val="bg1"/>
              </a:solidFill>
            </a:rPr>
            <a:t> (</a:t>
          </a:r>
          <a:r>
            <a:rPr lang="el-GR" sz="1700" kern="1200" dirty="0" smtClean="0">
              <a:solidFill>
                <a:schemeClr val="bg1"/>
              </a:solidFill>
            </a:rPr>
            <a:t>μικροκλίμα</a:t>
          </a:r>
          <a:r>
            <a:rPr lang="en-US" sz="1700" kern="1200" dirty="0" smtClean="0">
              <a:solidFill>
                <a:schemeClr val="bg1"/>
              </a:solidFill>
            </a:rPr>
            <a:t>)</a:t>
          </a:r>
          <a:r>
            <a:rPr lang="el-GR" sz="1700" kern="1200" dirty="0" smtClean="0">
              <a:solidFill>
                <a:schemeClr val="bg1"/>
              </a:solidFill>
            </a:rPr>
            <a:t>, με σκοπό την εξασφάλιση συνθηκών θερμικής και οπτικής άνεσης, αξιοποιώντας την ηλιακή ενέργεια και άλλες ανανεώσιμες πηγές, αλλά και τα φυσικά φαινόμενα του κλίματος. </a:t>
          </a:r>
          <a:endParaRPr lang="el-GR" sz="1700" kern="1200" dirty="0">
            <a:solidFill>
              <a:schemeClr val="bg1"/>
            </a:solidFill>
          </a:endParaRPr>
        </a:p>
      </dsp:txBody>
      <dsp:txXfrm>
        <a:off x="73818" y="109819"/>
        <a:ext cx="8729249" cy="13645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29350D-8F41-4270-B1C2-0C0B3951672E}">
      <dsp:nvSpPr>
        <dsp:cNvPr id="0" name=""/>
        <dsp:cNvSpPr/>
      </dsp:nvSpPr>
      <dsp:spPr>
        <a:xfrm>
          <a:off x="0" y="556"/>
          <a:ext cx="8855182" cy="113824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600" kern="1200" dirty="0" smtClean="0">
              <a:solidFill>
                <a:schemeClr val="bg1"/>
              </a:solidFill>
            </a:rPr>
            <a:t>Η </a:t>
          </a:r>
          <a:r>
            <a:rPr lang="el-GR" sz="1600" b="1" i="1" u="sng" kern="1200" dirty="0" smtClean="0">
              <a:solidFill>
                <a:schemeClr val="bg1"/>
              </a:solidFill>
              <a:effectLst/>
            </a:rPr>
            <a:t>βιοκλιματική</a:t>
          </a:r>
          <a:r>
            <a:rPr lang="el-GR" sz="1600" kern="1200" dirty="0" smtClean="0">
              <a:solidFill>
                <a:schemeClr val="bg1"/>
              </a:solidFill>
            </a:rPr>
            <a:t> είναι κλάδος της αρχιτεκτονικής που ακολουθεί την οικολογία και τη βιωσιμότητα. Με τον όρο "βιοκλιματικός σχεδιασμός" εννοείται ο σχεδιασμός </a:t>
          </a:r>
          <a:r>
            <a:rPr lang="en-US" sz="1600" kern="1200" dirty="0" smtClean="0">
              <a:solidFill>
                <a:schemeClr val="bg1"/>
              </a:solidFill>
            </a:rPr>
            <a:t> </a:t>
          </a:r>
          <a:r>
            <a:rPr lang="el-GR" sz="1600" kern="1200" dirty="0" smtClean="0">
              <a:solidFill>
                <a:schemeClr val="bg1"/>
              </a:solidFill>
            </a:rPr>
            <a:t>που αποσκοπεί στην προστασία του περιβάλλοντος και των φυσικών πόρων.</a:t>
          </a:r>
          <a:endParaRPr lang="el-GR" sz="1600" kern="1200" dirty="0">
            <a:solidFill>
              <a:schemeClr val="bg1"/>
            </a:solidFill>
          </a:endParaRPr>
        </a:p>
      </dsp:txBody>
      <dsp:txXfrm>
        <a:off x="55564" y="56120"/>
        <a:ext cx="8744054" cy="102711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26AC41-1F7D-44F6-939D-F55FCF25A172}">
      <dsp:nvSpPr>
        <dsp:cNvPr id="0" name=""/>
        <dsp:cNvSpPr/>
      </dsp:nvSpPr>
      <dsp:spPr>
        <a:xfrm>
          <a:off x="0" y="262083"/>
          <a:ext cx="2284145" cy="2284145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shade val="5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shade val="5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1">
              <a:shade val="50000"/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3CB0BCA-483F-4FBE-8633-220E5CF85D0A}">
      <dsp:nvSpPr>
        <dsp:cNvPr id="0" name=""/>
        <dsp:cNvSpPr/>
      </dsp:nvSpPr>
      <dsp:spPr>
        <a:xfrm>
          <a:off x="1142072" y="262083"/>
          <a:ext cx="2664836" cy="228414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kern="1200" dirty="0" smtClean="0">
              <a:latin typeface="Calibri" pitchFamily="34" charset="0"/>
            </a:rPr>
            <a:t>Προώθηση ανακυκλώσιμων υλικών</a:t>
          </a:r>
          <a:endParaRPr lang="el-GR" sz="2000" kern="1200" dirty="0">
            <a:latin typeface="Calibri" pitchFamily="34" charset="0"/>
          </a:endParaRPr>
        </a:p>
      </dsp:txBody>
      <dsp:txXfrm>
        <a:off x="1142072" y="262083"/>
        <a:ext cx="2664836" cy="1084969"/>
      </dsp:txXfrm>
    </dsp:sp>
    <dsp:sp modelId="{73D22A63-8237-44DC-8A17-572F52047E90}">
      <dsp:nvSpPr>
        <dsp:cNvPr id="0" name=""/>
        <dsp:cNvSpPr/>
      </dsp:nvSpPr>
      <dsp:spPr>
        <a:xfrm>
          <a:off x="599588" y="1347052"/>
          <a:ext cx="1084969" cy="1084969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shade val="50000"/>
                <a:hueOff val="-660562"/>
                <a:satOff val="-19232"/>
                <a:lumOff val="48917"/>
                <a:alphaOff val="0"/>
                <a:shade val="15000"/>
                <a:satMod val="180000"/>
              </a:schemeClr>
            </a:gs>
            <a:gs pos="50000">
              <a:schemeClr val="accent1">
                <a:shade val="50000"/>
                <a:hueOff val="-660562"/>
                <a:satOff val="-19232"/>
                <a:lumOff val="48917"/>
                <a:alphaOff val="0"/>
                <a:shade val="45000"/>
                <a:satMod val="170000"/>
              </a:schemeClr>
            </a:gs>
            <a:gs pos="70000">
              <a:schemeClr val="accent1">
                <a:shade val="50000"/>
                <a:hueOff val="-660562"/>
                <a:satOff val="-19232"/>
                <a:lumOff val="48917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shade val="50000"/>
                <a:hueOff val="-660562"/>
                <a:satOff val="-19232"/>
                <a:lumOff val="48917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1">
              <a:shade val="50000"/>
              <a:hueOff val="-660562"/>
              <a:satOff val="-19232"/>
              <a:lumOff val="48917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1D505D0-8B4E-4EB4-A3E6-47CDD7825C64}">
      <dsp:nvSpPr>
        <dsp:cNvPr id="0" name=""/>
        <dsp:cNvSpPr/>
      </dsp:nvSpPr>
      <dsp:spPr>
        <a:xfrm>
          <a:off x="1142072" y="1347052"/>
          <a:ext cx="2664836" cy="108496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50000"/>
              <a:hueOff val="-660562"/>
              <a:satOff val="-19232"/>
              <a:lumOff val="48917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900" kern="1200" dirty="0" smtClean="0">
              <a:latin typeface="Calibri" pitchFamily="34" charset="0"/>
            </a:rPr>
            <a:t>Περιορισμός αποβλήτων εκσκαφής</a:t>
          </a:r>
          <a:endParaRPr lang="el-GR" sz="1900" kern="1200" dirty="0">
            <a:latin typeface="Calibri" pitchFamily="34" charset="0"/>
          </a:endParaRPr>
        </a:p>
      </dsp:txBody>
      <dsp:txXfrm>
        <a:off x="1142072" y="1347052"/>
        <a:ext cx="2664836" cy="108496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502212-D994-4E5A-BA06-E0EFCD355843}">
      <dsp:nvSpPr>
        <dsp:cNvPr id="0" name=""/>
        <dsp:cNvSpPr/>
      </dsp:nvSpPr>
      <dsp:spPr>
        <a:xfrm>
          <a:off x="0" y="-218648"/>
          <a:ext cx="2438910" cy="2895523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shade val="5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shade val="5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1">
              <a:shade val="50000"/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F65B2B3-443A-44B2-97C3-7E426F3D7CD5}">
      <dsp:nvSpPr>
        <dsp:cNvPr id="0" name=""/>
        <dsp:cNvSpPr/>
      </dsp:nvSpPr>
      <dsp:spPr>
        <a:xfrm>
          <a:off x="1219455" y="-237123"/>
          <a:ext cx="3245040" cy="291315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l-GR" sz="2000" kern="1200" dirty="0" smtClean="0">
            <a:latin typeface="Calibri" pitchFamily="34" charset="0"/>
          </a:endParaRP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kern="1200" dirty="0" smtClean="0">
              <a:latin typeface="Calibri" pitchFamily="34" charset="0"/>
            </a:rPr>
            <a:t>Προτίµηση υλικών προερχόμενων από αειφόρο διαχείριση (π.χ. ξυλεία από δάση αειφόρου διαχείρισης)</a:t>
          </a:r>
          <a:endParaRPr lang="el-GR" sz="2000" kern="1200" dirty="0">
            <a:latin typeface="Calibri" pitchFamily="34" charset="0"/>
          </a:endParaRPr>
        </a:p>
      </dsp:txBody>
      <dsp:txXfrm>
        <a:off x="1219455" y="-237123"/>
        <a:ext cx="3245040" cy="1383749"/>
      </dsp:txXfrm>
    </dsp:sp>
    <dsp:sp modelId="{A570FBAC-E6E7-4794-9A61-CFCDA6206A86}">
      <dsp:nvSpPr>
        <dsp:cNvPr id="0" name=""/>
        <dsp:cNvSpPr/>
      </dsp:nvSpPr>
      <dsp:spPr>
        <a:xfrm>
          <a:off x="655621" y="1354845"/>
          <a:ext cx="1158482" cy="1158482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1">
                <a:shade val="50000"/>
                <a:hueOff val="-660562"/>
                <a:satOff val="-19232"/>
                <a:lumOff val="48917"/>
                <a:alphaOff val="0"/>
                <a:shade val="15000"/>
                <a:satMod val="180000"/>
              </a:schemeClr>
            </a:gs>
            <a:gs pos="50000">
              <a:schemeClr val="accent1">
                <a:shade val="50000"/>
                <a:hueOff val="-660562"/>
                <a:satOff val="-19232"/>
                <a:lumOff val="48917"/>
                <a:alphaOff val="0"/>
                <a:shade val="45000"/>
                <a:satMod val="170000"/>
              </a:schemeClr>
            </a:gs>
            <a:gs pos="70000">
              <a:schemeClr val="accent1">
                <a:shade val="50000"/>
                <a:hueOff val="-660562"/>
                <a:satOff val="-19232"/>
                <a:lumOff val="48917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shade val="50000"/>
                <a:hueOff val="-660562"/>
                <a:satOff val="-19232"/>
                <a:lumOff val="48917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1">
              <a:shade val="50000"/>
              <a:hueOff val="-660562"/>
              <a:satOff val="-19232"/>
              <a:lumOff val="48917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ACD256B-5022-4DF4-95B2-652A3441F863}">
      <dsp:nvSpPr>
        <dsp:cNvPr id="0" name=""/>
        <dsp:cNvSpPr/>
      </dsp:nvSpPr>
      <dsp:spPr>
        <a:xfrm>
          <a:off x="1219455" y="1338352"/>
          <a:ext cx="3245040" cy="110055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50000"/>
              <a:hueOff val="-660562"/>
              <a:satOff val="-19232"/>
              <a:lumOff val="48917"/>
              <a:alphaOff val="0"/>
            </a:schemeClr>
          </a:solidFill>
          <a:prstDash val="solid"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900" kern="1200" dirty="0" smtClean="0">
              <a:latin typeface="Calibri" pitchFamily="34" charset="0"/>
            </a:rPr>
            <a:t>Επιλογή υλικών μη τοξικών βάσει ελαχιστοποίησης περιβαλλοντικών επιπτώσεων</a:t>
          </a:r>
          <a:endParaRPr lang="el-GR" sz="1900" kern="1200" dirty="0">
            <a:latin typeface="Calibri" pitchFamily="34" charset="0"/>
          </a:endParaRPr>
        </a:p>
      </dsp:txBody>
      <dsp:txXfrm>
        <a:off x="1219455" y="1338352"/>
        <a:ext cx="3245040" cy="110055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255CB0-1E7F-4BCD-8A76-9A899BD65FE3}">
      <dsp:nvSpPr>
        <dsp:cNvPr id="0" name=""/>
        <dsp:cNvSpPr/>
      </dsp:nvSpPr>
      <dsp:spPr>
        <a:xfrm>
          <a:off x="349262" y="749490"/>
          <a:ext cx="1937742" cy="116264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kern="1200" dirty="0" smtClean="0">
              <a:solidFill>
                <a:schemeClr val="bg1"/>
              </a:solidFill>
              <a:latin typeface="Calibri" pitchFamily="34" charset="0"/>
            </a:rPr>
            <a:t>Εξασφάλιση ηλιασμού το χειμώνα</a:t>
          </a:r>
          <a:endParaRPr lang="el-GR" sz="2000" kern="1200" dirty="0">
            <a:solidFill>
              <a:schemeClr val="bg1"/>
            </a:solidFill>
            <a:latin typeface="Calibri" pitchFamily="34" charset="0"/>
          </a:endParaRPr>
        </a:p>
      </dsp:txBody>
      <dsp:txXfrm>
        <a:off x="406018" y="806246"/>
        <a:ext cx="1824230" cy="1049133"/>
      </dsp:txXfrm>
    </dsp:sp>
    <dsp:sp modelId="{31173AB4-44CC-4F52-A406-DA064C4A1C10}">
      <dsp:nvSpPr>
        <dsp:cNvPr id="0" name=""/>
        <dsp:cNvSpPr/>
      </dsp:nvSpPr>
      <dsp:spPr>
        <a:xfrm>
          <a:off x="2467873" y="607"/>
          <a:ext cx="1937742" cy="116264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kern="1200" dirty="0" smtClean="0">
              <a:solidFill>
                <a:schemeClr val="bg1"/>
              </a:solidFill>
              <a:latin typeface="Calibri" pitchFamily="34" charset="0"/>
            </a:rPr>
            <a:t>Προστασία από δυνατούς ανέμους χειμώνα</a:t>
          </a:r>
          <a:endParaRPr lang="el-GR" sz="2000" kern="1200" dirty="0">
            <a:solidFill>
              <a:schemeClr val="bg1"/>
            </a:solidFill>
            <a:latin typeface="Calibri" pitchFamily="34" charset="0"/>
          </a:endParaRPr>
        </a:p>
      </dsp:txBody>
      <dsp:txXfrm>
        <a:off x="2524629" y="57363"/>
        <a:ext cx="1824230" cy="1049133"/>
      </dsp:txXfrm>
    </dsp:sp>
    <dsp:sp modelId="{002F223A-DB10-4F7A-BDB2-CA8BD0BAB158}">
      <dsp:nvSpPr>
        <dsp:cNvPr id="0" name=""/>
        <dsp:cNvSpPr/>
      </dsp:nvSpPr>
      <dsp:spPr>
        <a:xfrm>
          <a:off x="4638668" y="549"/>
          <a:ext cx="1937742" cy="116264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kern="1200" dirty="0" smtClean="0">
              <a:solidFill>
                <a:schemeClr val="bg1"/>
              </a:solidFill>
              <a:latin typeface="Calibri" pitchFamily="34" charset="0"/>
            </a:rPr>
            <a:t>Απομάκρυνση πλεονάζουσας θερμότητας το καλοκαίρι</a:t>
          </a:r>
          <a:endParaRPr lang="el-GR" sz="2000" kern="1200" dirty="0">
            <a:solidFill>
              <a:schemeClr val="bg1"/>
            </a:solidFill>
            <a:latin typeface="Calibri" pitchFamily="34" charset="0"/>
          </a:endParaRPr>
        </a:p>
      </dsp:txBody>
      <dsp:txXfrm>
        <a:off x="4695424" y="57305"/>
        <a:ext cx="1824230" cy="1049133"/>
      </dsp:txXfrm>
    </dsp:sp>
    <dsp:sp modelId="{DA81C5AB-29BF-4F23-9911-99B8A5E8C5E3}">
      <dsp:nvSpPr>
        <dsp:cNvPr id="0" name=""/>
        <dsp:cNvSpPr/>
      </dsp:nvSpPr>
      <dsp:spPr>
        <a:xfrm>
          <a:off x="6887747" y="681406"/>
          <a:ext cx="2076736" cy="116264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kern="1200" dirty="0" smtClean="0">
              <a:solidFill>
                <a:schemeClr val="bg1"/>
              </a:solidFill>
              <a:latin typeface="Calibri" pitchFamily="34" charset="0"/>
            </a:rPr>
            <a:t>Ελαχιστοποίηση απωλειών θερμότητας το χειμώνα</a:t>
          </a:r>
          <a:endParaRPr lang="el-GR" sz="2000" kern="1200" dirty="0">
            <a:solidFill>
              <a:schemeClr val="bg1"/>
            </a:solidFill>
            <a:latin typeface="Calibri" pitchFamily="34" charset="0"/>
          </a:endParaRPr>
        </a:p>
      </dsp:txBody>
      <dsp:txXfrm>
        <a:off x="6944503" y="738162"/>
        <a:ext cx="1963224" cy="1049133"/>
      </dsp:txXfrm>
    </dsp:sp>
    <dsp:sp modelId="{A8C09DF3-12DA-4C85-BDA4-AB7EEAD130EE}">
      <dsp:nvSpPr>
        <dsp:cNvPr id="0" name=""/>
        <dsp:cNvSpPr/>
      </dsp:nvSpPr>
      <dsp:spPr>
        <a:xfrm>
          <a:off x="2537370" y="1357027"/>
          <a:ext cx="1937742" cy="116264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kern="1200" dirty="0" smtClean="0">
              <a:solidFill>
                <a:schemeClr val="bg1"/>
              </a:solidFill>
              <a:latin typeface="Calibri" pitchFamily="34" charset="0"/>
            </a:rPr>
            <a:t>Προστασία από τον ήλιο το καλοκαίρι</a:t>
          </a:r>
          <a:endParaRPr lang="el-GR" sz="2000" kern="1200" dirty="0">
            <a:solidFill>
              <a:schemeClr val="bg1"/>
            </a:solidFill>
            <a:latin typeface="Calibri" pitchFamily="34" charset="0"/>
          </a:endParaRPr>
        </a:p>
      </dsp:txBody>
      <dsp:txXfrm>
        <a:off x="2594126" y="1413783"/>
        <a:ext cx="1824230" cy="1049133"/>
      </dsp:txXfrm>
    </dsp:sp>
    <dsp:sp modelId="{E1446EB5-5CB4-4482-B796-89ABA43268B3}">
      <dsp:nvSpPr>
        <dsp:cNvPr id="0" name=""/>
        <dsp:cNvSpPr/>
      </dsp:nvSpPr>
      <dsp:spPr>
        <a:xfrm>
          <a:off x="4668887" y="1357027"/>
          <a:ext cx="1937742" cy="116264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kern="1200" dirty="0" smtClean="0">
              <a:solidFill>
                <a:schemeClr val="bg1"/>
              </a:solidFill>
              <a:latin typeface="Calibri" pitchFamily="34" charset="0"/>
            </a:rPr>
            <a:t>Εκμετάλλευση δροσερών καλοκαιρινών ανέμων</a:t>
          </a:r>
          <a:endParaRPr lang="el-GR" sz="2000" kern="1200" dirty="0">
            <a:solidFill>
              <a:schemeClr val="bg1"/>
            </a:solidFill>
            <a:latin typeface="Calibri" pitchFamily="34" charset="0"/>
          </a:endParaRPr>
        </a:p>
      </dsp:txBody>
      <dsp:txXfrm>
        <a:off x="4725643" y="1413783"/>
        <a:ext cx="1824230" cy="104913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C300EA-2917-4A15-8D3D-7041F9048CB9}">
      <dsp:nvSpPr>
        <dsp:cNvPr id="0" name=""/>
        <dsp:cNvSpPr/>
      </dsp:nvSpPr>
      <dsp:spPr>
        <a:xfrm>
          <a:off x="0" y="246976"/>
          <a:ext cx="4572000" cy="2053350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shade val="5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shade val="5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kern="1200" dirty="0" smtClean="0">
              <a:solidFill>
                <a:schemeClr val="bg1"/>
              </a:solidFill>
              <a:latin typeface="Calibri" pitchFamily="34" charset="0"/>
            </a:rPr>
            <a:t>Στη κατηγορία αυτή ανήκουν οι ηλιακοί συλλέκτες (θέρμανσης ή παροχής ζεστού νερού), δηλαδή συσκευές που συσσωρεύουν την ηλιακή ακτινοβολία και την μετατρέπουν σε θερμότητα (π.χ. φωτοβολταϊκά).</a:t>
          </a:r>
          <a:endParaRPr lang="el-GR" sz="2000" kern="1200" dirty="0">
            <a:solidFill>
              <a:schemeClr val="bg1"/>
            </a:solidFill>
            <a:latin typeface="Calibri" pitchFamily="34" charset="0"/>
          </a:endParaRPr>
        </a:p>
      </dsp:txBody>
      <dsp:txXfrm>
        <a:off x="100236" y="347212"/>
        <a:ext cx="4371528" cy="18528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1C36E5-C506-48B1-9168-A6C1A79EA834}" type="datetimeFigureOut">
              <a:rPr lang="el-GR" smtClean="0"/>
              <a:pPr/>
              <a:t>4/4/2014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F4F21C-BCF8-47E2-9BE9-85520ABEB8FB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84031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l-GR" b="1" smtClean="0"/>
              <a:t>Θερμοκλινές:</a:t>
            </a:r>
            <a:r>
              <a:rPr lang="el-GR" smtClean="0"/>
              <a:t> Στους πόλους η θερμοκρασία των ωκεανών είναι -1</a:t>
            </a:r>
            <a:r>
              <a:rPr lang="el-GR" baseline="30000" smtClean="0"/>
              <a:t>ο</a:t>
            </a:r>
            <a:r>
              <a:rPr lang="el-GR" smtClean="0"/>
              <a:t> </a:t>
            </a:r>
            <a:r>
              <a:rPr lang="en-US" smtClean="0"/>
              <a:t>Celcius </a:t>
            </a:r>
            <a:r>
              <a:rPr lang="el-GR" smtClean="0"/>
              <a:t>στην επιφάνεια της θάλασσας και σταδιακά αυτή η θερμοκρασία συναντάται σε μεγάλα βάθη ακόμα και στη τροπικά γεωγραφικά ύψη</a:t>
            </a:r>
          </a:p>
          <a:p>
            <a:pPr>
              <a:spcBef>
                <a:spcPct val="0"/>
              </a:spcBef>
            </a:pPr>
            <a:r>
              <a:rPr lang="el-GR" b="1" smtClean="0"/>
              <a:t>Θερμοχωρητικότητα νερού:</a:t>
            </a:r>
            <a:r>
              <a:rPr lang="el-GR" smtClean="0"/>
              <a:t> </a:t>
            </a:r>
            <a:r>
              <a:rPr lang="en-US" smtClean="0"/>
              <a:t>To </a:t>
            </a:r>
            <a:r>
              <a:rPr lang="el-GR" smtClean="0"/>
              <a:t>νερό χρειάζεται μεγάλη ποσότητα ενέργειας για να αλλάξει την θερμοκρασία του και άρα διατηρεί την θερμοκρασία του σταθερή ειδικά σε μεγάλα βάθη, παρά την έντονη διακύμανση της θερμοκρασίας της ατμόσφαιρας</a:t>
            </a:r>
            <a:endParaRPr lang="de-DE" smtClean="0"/>
          </a:p>
        </p:txBody>
      </p:sp>
      <p:sp>
        <p:nvSpPr>
          <p:cNvPr id="30723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1B22754-7AD7-4518-94BB-A6577EBB371C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F4F21C-BCF8-47E2-9BE9-85520ABEB8FB}" type="slidenum">
              <a:rPr lang="el-GR" smtClean="0"/>
              <a:pPr/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56559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F9C5F-4AEB-4D6C-A87A-9AB52C54B11F}" type="slidenum">
              <a:rPr lang="el-GR" smtClean="0"/>
              <a:pPr/>
              <a:t>24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35725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F1AB1B7C-887F-47AA-ADA8-F55DC0D07D42}" type="datetimeFigureOut">
              <a:rPr lang="el-GR" smtClean="0"/>
              <a:pPr/>
              <a:t>4/4/2014</a:t>
            </a:fld>
            <a:endParaRPr lang="el-G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l-GR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2326B15-D106-4F03-BBB4-90986187D12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1AB1B7C-887F-47AA-ADA8-F55DC0D07D42}" type="datetimeFigureOut">
              <a:rPr lang="el-GR" smtClean="0"/>
              <a:pPr/>
              <a:t>4/4/2014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2326B15-D106-4F03-BBB4-90986187D12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1AB1B7C-887F-47AA-ADA8-F55DC0D07D42}" type="datetimeFigureOut">
              <a:rPr lang="el-GR" smtClean="0"/>
              <a:pPr/>
              <a:t>4/4/2014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2326B15-D106-4F03-BBB4-90986187D12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1AB1B7C-887F-47AA-ADA8-F55DC0D07D42}" type="datetimeFigureOut">
              <a:rPr lang="el-GR" smtClean="0"/>
              <a:pPr/>
              <a:t>4/4/2014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2326B15-D106-4F03-BBB4-90986187D12A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1AB1B7C-887F-47AA-ADA8-F55DC0D07D42}" type="datetimeFigureOut">
              <a:rPr lang="el-GR" smtClean="0"/>
              <a:pPr/>
              <a:t>4/4/2014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2326B15-D106-4F03-BBB4-90986187D12A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1AB1B7C-887F-47AA-ADA8-F55DC0D07D42}" type="datetimeFigureOut">
              <a:rPr lang="el-GR" smtClean="0"/>
              <a:pPr/>
              <a:t>4/4/2014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2326B15-D106-4F03-BBB4-90986187D12A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1AB1B7C-887F-47AA-ADA8-F55DC0D07D42}" type="datetimeFigureOut">
              <a:rPr lang="el-GR" smtClean="0"/>
              <a:pPr/>
              <a:t>4/4/2014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2326B15-D106-4F03-BBB4-90986187D12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1AB1B7C-887F-47AA-ADA8-F55DC0D07D42}" type="datetimeFigureOut">
              <a:rPr lang="el-GR" smtClean="0"/>
              <a:pPr/>
              <a:t>4/4/2014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2326B15-D106-4F03-BBB4-90986187D12A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1AB1B7C-887F-47AA-ADA8-F55DC0D07D42}" type="datetimeFigureOut">
              <a:rPr lang="el-GR" smtClean="0"/>
              <a:pPr/>
              <a:t>4/4/2014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2326B15-D106-4F03-BBB4-90986187D12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F1AB1B7C-887F-47AA-ADA8-F55DC0D07D42}" type="datetimeFigureOut">
              <a:rPr lang="el-GR" smtClean="0"/>
              <a:pPr/>
              <a:t>4/4/2014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2326B15-D106-4F03-BBB4-90986187D12A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F1AB1B7C-887F-47AA-ADA8-F55DC0D07D42}" type="datetimeFigureOut">
              <a:rPr lang="el-GR" smtClean="0"/>
              <a:pPr/>
              <a:t>4/4/2014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2326B15-D106-4F03-BBB4-90986187D12A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F1AB1B7C-887F-47AA-ADA8-F55DC0D07D42}" type="datetimeFigureOut">
              <a:rPr lang="el-GR" smtClean="0"/>
              <a:pPr/>
              <a:t>4/4/2014</a:t>
            </a:fld>
            <a:endParaRPr lang="el-GR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l-G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92326B15-D106-4F03-BBB4-90986187D12A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://www.google.gr/url?sa=i&amp;rct=j&amp;q=&amp;esrc=s&amp;source=images&amp;cd=&amp;cad=rja&amp;uact=8&amp;docid=kypc15S4ZNY-kM&amp;tbnid=KWqxbHNONmfcLM:&amp;ved=0CAYQjRw&amp;url=http://keepingitreal.typepad.com/keepingitreal/2009/04/cheating-on-your-taxes-isnt-worth-the-gamble.html&amp;ei=ooMoU6ipLbPI0AWwtIDADQ&amp;psig=AFQjCNFWkLzxIU3nwP84KSfjxviMAN6Fdg&amp;ust=1395250435772796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hyperlink" Target="http://www.google.gr/url?sa=i&amp;rct=j&amp;q=&amp;esrc=s&amp;source=images&amp;cd=&amp;cad=rja&amp;uact=8&amp;docid=XdLG-WMjQ3q6cM&amp;tbnid=xm90_l0_WgO0rM:&amp;ved=0CAYQjRw&amp;url=http://www.southfloridawages.com/2012/07/11/the-flsa-and-construction-workers/&amp;ei=g4QoU42CBIid0QXmzYBY&amp;psig=AFQjCNEsjCiYjF6JnT6vXFssGFFjtP0htA&amp;ust=1395250675842469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encrypted.google.com/url?sa=i&amp;rct=j&amp;q=normal+houses&amp;source=images&amp;cd=&amp;cad=rja&amp;docid=GXIkUtgleCOcJM&amp;tbnid=DmZ6WnOTU9VVeM:&amp;ved=&amp;url=http://www.coyoteblog.com/coyote_blog/2005/06/houses_taken_aw.html&amp;ei=NMsOU-idE-mS1AX86YCQBA&amp;bvm=bv.61965928,d.ZG4&amp;psig=AFQjCNGkSvS2cl_9cvOz8L0PSR8Nz8ZsNA&amp;ust=1393564838925346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eg"/><Relationship Id="rId4" Type="http://schemas.openxmlformats.org/officeDocument/2006/relationships/hyperlink" Target="https://encrypted.google.com/url?sa=i&amp;rct=j&amp;q=energy%20efficient%20houses&amp;source=images&amp;cd=&amp;cad=rja&amp;docid=eU515SWGBfwt0M&amp;tbnid=uTSNZ8KFOS_O-M:&amp;ved=&amp;url=http://www.irepairhome.com/energy-efficient-homes.htm&amp;ei=XMsOU8yxGu6y0AWTxYDQBw&amp;bvm=bv.61965928,d.ZG4&amp;psig=AFQjCNEswB7BbzELeggtdt9SM2Yu-e1GnA&amp;ust=1393564879354816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microsoft.com/office/2007/relationships/diagramDrawing" Target="../diagrams/drawing2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12" Type="http://schemas.openxmlformats.org/officeDocument/2006/relationships/diagramColors" Target="../diagrams/colors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11" Type="http://schemas.openxmlformats.org/officeDocument/2006/relationships/diagramQuickStyle" Target="../diagrams/quickStyle2.xml"/><Relationship Id="rId5" Type="http://schemas.openxmlformats.org/officeDocument/2006/relationships/diagramColors" Target="../diagrams/colors1.xml"/><Relationship Id="rId10" Type="http://schemas.openxmlformats.org/officeDocument/2006/relationships/diagramLayout" Target="../diagrams/layout2.xml"/><Relationship Id="rId4" Type="http://schemas.openxmlformats.org/officeDocument/2006/relationships/diagramQuickStyle" Target="../diagrams/quickStyle1.xml"/><Relationship Id="rId9" Type="http://schemas.openxmlformats.org/officeDocument/2006/relationships/diagramData" Target="../diagrams/data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microsoft.com/office/2007/relationships/diagramDrawing" Target="../diagrams/drawing4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3.xml"/><Relationship Id="rId12" Type="http://schemas.openxmlformats.org/officeDocument/2006/relationships/diagramColors" Target="../diagrams/colors4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11" Type="http://schemas.openxmlformats.org/officeDocument/2006/relationships/diagramQuickStyle" Target="../diagrams/quickStyle4.xml"/><Relationship Id="rId5" Type="http://schemas.openxmlformats.org/officeDocument/2006/relationships/diagramLayout" Target="../diagrams/layout3.xml"/><Relationship Id="rId10" Type="http://schemas.openxmlformats.org/officeDocument/2006/relationships/diagramLayout" Target="../diagrams/layout4.xml"/><Relationship Id="rId4" Type="http://schemas.openxmlformats.org/officeDocument/2006/relationships/diagramData" Target="../diagrams/data3.xml"/><Relationship Id="rId9" Type="http://schemas.openxmlformats.org/officeDocument/2006/relationships/diagramData" Target="../diagrams/data4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7.jpeg"/><Relationship Id="rId7" Type="http://schemas.openxmlformats.org/officeDocument/2006/relationships/diagramColors" Target="../diagrams/colors5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21.jpeg"/><Relationship Id="rId7" Type="http://schemas.openxmlformats.org/officeDocument/2006/relationships/diagramColors" Target="../diagrams/colors6.xml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636912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l-GR" sz="8000" dirty="0" smtClean="0"/>
              <a:t>ΕΝΕΡΓΕΙΑΚΑ – ΒΙΟΚΛΙΜΑΤΙΚΑ ΣΠΙΤΙΑ</a:t>
            </a:r>
            <a:endParaRPr lang="el-GR" sz="8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/>
          <p:cNvSpPr/>
          <p:nvPr/>
        </p:nvSpPr>
        <p:spPr>
          <a:xfrm>
            <a:off x="1619672" y="188640"/>
            <a:ext cx="331669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l-GR" sz="6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ΟΦΕΛΗ</a:t>
            </a:r>
            <a:endParaRPr lang="el-GR" sz="6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9632" y="2348880"/>
            <a:ext cx="27363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latin typeface="Calibri" pitchFamily="34" charset="0"/>
              </a:rPr>
              <a:t>Για την κοινωνία</a:t>
            </a:r>
            <a:endParaRPr lang="el-GR" sz="3200" b="1" dirty="0">
              <a:latin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16016" y="2996952"/>
            <a:ext cx="31734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latin typeface="Calibri" pitchFamily="34" charset="0"/>
              </a:rPr>
              <a:t>Για τον ιδιοκτήτη</a:t>
            </a:r>
            <a:endParaRPr lang="el-GR" sz="3200" b="1" dirty="0"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5517232"/>
            <a:ext cx="2160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latin typeface="Calibri" pitchFamily="34" charset="0"/>
              </a:rPr>
              <a:t>Σε εθνικό επίπεδο</a:t>
            </a:r>
            <a:endParaRPr lang="el-GR" sz="3200" b="1" dirty="0"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15816" y="5517232"/>
            <a:ext cx="2160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latin typeface="Calibri" pitchFamily="34" charset="0"/>
              </a:rPr>
              <a:t>Σε τοπικό επίπεδο</a:t>
            </a:r>
            <a:endParaRPr lang="el-GR" sz="3200" b="1" dirty="0">
              <a:latin typeface="Calibri" pitchFamily="34" charset="0"/>
            </a:endParaRPr>
          </a:p>
        </p:txBody>
      </p:sp>
      <p:cxnSp>
        <p:nvCxnSpPr>
          <p:cNvPr id="10" name="Ευθύγραμμο βέλος σύνδεσης 9"/>
          <p:cNvCxnSpPr/>
          <p:nvPr/>
        </p:nvCxnSpPr>
        <p:spPr>
          <a:xfrm flipH="1">
            <a:off x="2123728" y="1196752"/>
            <a:ext cx="1080120" cy="10801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Ευθύγραμμο βέλος σύνδεσης 10"/>
          <p:cNvCxnSpPr/>
          <p:nvPr/>
        </p:nvCxnSpPr>
        <p:spPr>
          <a:xfrm>
            <a:off x="3203848" y="1196752"/>
            <a:ext cx="1872208" cy="16561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Ευθύγραμμο βέλος σύνδεσης 20"/>
          <p:cNvCxnSpPr/>
          <p:nvPr/>
        </p:nvCxnSpPr>
        <p:spPr>
          <a:xfrm flipH="1">
            <a:off x="1043608" y="3573016"/>
            <a:ext cx="576064" cy="13681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Ευθύγραμμο βέλος σύνδεσης 22"/>
          <p:cNvCxnSpPr/>
          <p:nvPr/>
        </p:nvCxnSpPr>
        <p:spPr>
          <a:xfrm>
            <a:off x="2627784" y="3573016"/>
            <a:ext cx="720080" cy="12961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42" y="4214818"/>
            <a:ext cx="35433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http://mhadegree.org/files/2013/05/big-benefit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0"/>
            <a:ext cx="2286000" cy="28194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360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4572000" y="1268760"/>
            <a:ext cx="4211960" cy="4525963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endParaRPr lang="el-GR" sz="2400" dirty="0">
              <a:latin typeface="Calibri" pitchFamily="34" charset="0"/>
            </a:endParaRPr>
          </a:p>
          <a:p>
            <a:r>
              <a:rPr lang="el-GR" sz="2400" dirty="0">
                <a:latin typeface="Calibri" pitchFamily="34" charset="0"/>
              </a:rPr>
              <a:t>Κατασκευάζονται μόνο σε ορισμένες περιοχές </a:t>
            </a: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-171400"/>
            <a:ext cx="8229600" cy="1143000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l-GR" sz="48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 </a:t>
            </a:r>
            <a:r>
              <a:rPr lang="en-US" sz="48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MEIONEKTHMATA</a:t>
            </a:r>
            <a:endParaRPr lang="el-GR" sz="4800" u="sng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 pitchFamily="34" charset="0"/>
            </a:endParaRPr>
          </a:p>
        </p:txBody>
      </p:sp>
      <p:pic>
        <p:nvPicPr>
          <p:cNvPr id="37893" name="Picture 5" descr="6a00d8341c68e353ef01156f1ee38a970c-pi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7" y="980727"/>
            <a:ext cx="4052795" cy="2736305"/>
          </a:xfrm>
          <a:prstGeom prst="rect">
            <a:avLst/>
          </a:prstGeom>
          <a:noFill/>
        </p:spPr>
      </p:pic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147930" y="3918121"/>
            <a:ext cx="3963984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l-GR" sz="2400" dirty="0">
                <a:latin typeface="Calibri" pitchFamily="34" charset="0"/>
              </a:rPr>
              <a:t>Απαίτηση περισσότερων ωρών εργασίας</a:t>
            </a:r>
          </a:p>
          <a:p>
            <a:endParaRPr lang="el-GR" sz="2400" dirty="0">
              <a:latin typeface="Calibri" pitchFamily="34" charset="0"/>
            </a:endParaRPr>
          </a:p>
          <a:p>
            <a:pPr>
              <a:buFontTx/>
              <a:buChar char="•"/>
            </a:pPr>
            <a:r>
              <a:rPr lang="el-GR" sz="2400" dirty="0">
                <a:latin typeface="Calibri" pitchFamily="34" charset="0"/>
              </a:rPr>
              <a:t>Πιο πολύπλοκη και απαιτητική κατασκευή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el-GR" sz="20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37896" name="Picture 8" descr="Contruction-Workers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11914" y="3920087"/>
            <a:ext cx="4860032" cy="28177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8" name="Rectangle 10"/>
          <p:cNvSpPr>
            <a:spLocks noGrp="1" noChangeArrowheads="1"/>
          </p:cNvSpPr>
          <p:nvPr>
            <p:ph sz="half" idx="1"/>
          </p:nvPr>
        </p:nvSpPr>
        <p:spPr>
          <a:xfrm>
            <a:off x="5219700" y="1124744"/>
            <a:ext cx="3924300" cy="35719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l-GR" sz="2000" dirty="0">
                <a:latin typeface="Calibri" pitchFamily="34" charset="0"/>
              </a:rPr>
              <a:t>Προσφέρει νέες ανέσεις</a:t>
            </a:r>
          </a:p>
          <a:p>
            <a:endParaRPr lang="el-GR" sz="2000" dirty="0">
              <a:latin typeface="Calibri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l-GR" sz="2000" dirty="0">
                <a:latin typeface="Calibri" pitchFamily="34" charset="0"/>
              </a:rPr>
              <a:t>Φροντίζουν για το περιβάλλον</a:t>
            </a:r>
          </a:p>
          <a:p>
            <a:endParaRPr lang="el-GR" sz="2000" dirty="0">
              <a:latin typeface="Calibri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l-GR" sz="2000" dirty="0">
                <a:latin typeface="Calibri" pitchFamily="34" charset="0"/>
              </a:rPr>
              <a:t>Ιδιαιτέρως καρποφόρα επένδυση σε μεγάλο χρονικό διάστημα</a:t>
            </a:r>
          </a:p>
        </p:txBody>
      </p:sp>
      <p:sp>
        <p:nvSpPr>
          <p:cNvPr id="27657" name="Rectangle 9"/>
          <p:cNvSpPr>
            <a:spLocks noGrp="1" noChangeArrowheads="1"/>
          </p:cNvSpPr>
          <p:nvPr>
            <p:ph type="title"/>
          </p:nvPr>
        </p:nvSpPr>
        <p:spPr>
          <a:xfrm>
            <a:off x="449819" y="0"/>
            <a:ext cx="8229600" cy="1143000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l-GR" sz="4800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συμβατικα</a:t>
            </a:r>
            <a:r>
              <a:rPr lang="el-GR" sz="48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 </a:t>
            </a:r>
            <a:r>
              <a:rPr lang="el-GR" sz="48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	</a:t>
            </a:r>
          </a:p>
        </p:txBody>
      </p:sp>
      <p:pic>
        <p:nvPicPr>
          <p:cNvPr id="27654" name="Picture 6" descr="picture9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17032"/>
            <a:ext cx="3887788" cy="2879725"/>
          </a:xfrm>
          <a:prstGeom prst="rect">
            <a:avLst/>
          </a:prstGeom>
          <a:noFill/>
        </p:spPr>
      </p:pic>
      <p:pic>
        <p:nvPicPr>
          <p:cNvPr id="27656" name="Picture 8" descr="202-energy-efficient-homes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363" y="3645024"/>
            <a:ext cx="4211637" cy="2881313"/>
          </a:xfrm>
          <a:prstGeom prst="rect">
            <a:avLst/>
          </a:prstGeom>
          <a:noFill/>
        </p:spPr>
      </p:pic>
      <p:sp>
        <p:nvSpPr>
          <p:cNvPr id="27660" name="Rectangle 12"/>
          <p:cNvSpPr>
            <a:spLocks noChangeArrowheads="1"/>
          </p:cNvSpPr>
          <p:nvPr/>
        </p:nvSpPr>
        <p:spPr bwMode="auto">
          <a:xfrm>
            <a:off x="251520" y="1221138"/>
            <a:ext cx="421163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itchFamily="34" charset="0"/>
              </a:rPr>
              <a:t>To </a:t>
            </a:r>
            <a:r>
              <a:rPr lang="el-GR" sz="2000" dirty="0">
                <a:latin typeface="Calibri" pitchFamily="34" charset="0"/>
              </a:rPr>
              <a:t>κόστος τους είναι αρκετά πιο χαμηλό </a:t>
            </a:r>
          </a:p>
          <a:p>
            <a:pPr>
              <a:buFontTx/>
              <a:buChar char="•"/>
            </a:pPr>
            <a:endParaRPr lang="el-GR" sz="2000" dirty="0">
              <a:latin typeface="Calibri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l-GR" sz="2000" dirty="0">
                <a:latin typeface="Calibri" pitchFamily="34" charset="0"/>
              </a:rPr>
              <a:t>Χτίζονται παντού υπό όλες τις συνθήκες και με απλές διαδικασίες</a:t>
            </a:r>
          </a:p>
          <a:p>
            <a:pPr>
              <a:buFontTx/>
              <a:buChar char="•"/>
            </a:pPr>
            <a:endParaRPr lang="el-GR" sz="2000" dirty="0">
              <a:latin typeface="Calibri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l-GR" sz="2000" dirty="0">
                <a:latin typeface="Calibri" pitchFamily="34" charset="0"/>
              </a:rPr>
              <a:t>Πιο φτηνή συντήρηση </a:t>
            </a:r>
          </a:p>
          <a:p>
            <a:pPr>
              <a:buFontTx/>
              <a:buChar char="•"/>
            </a:pPr>
            <a:endParaRPr lang="el-GR" sz="2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33556" y="-132884"/>
            <a:ext cx="180020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l-GR" sz="8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Ή</a:t>
            </a:r>
            <a:endParaRPr lang="el-GR" sz="8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64087" y="188640"/>
            <a:ext cx="3315331" cy="830997"/>
          </a:xfrm>
          <a:prstGeom prst="rect">
            <a:avLst/>
          </a:prstGeom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l-GR" sz="4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ΕΝΕΡΓΕΙΑΚΑ</a:t>
            </a:r>
            <a:endParaRPr lang="el-GR" sz="4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sz="4000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  <a:ea typeface="+mn-ea"/>
                <a:cs typeface="+mn-cs"/>
              </a:rPr>
              <a:t>Ε</a:t>
            </a:r>
            <a:r>
              <a:rPr lang="el-GR" sz="4000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  <a:ea typeface="+mn-ea"/>
                <a:cs typeface="+mn-cs"/>
              </a:rPr>
              <a:t>Ι</a:t>
            </a:r>
            <a:r>
              <a:rPr lang="el-GR" sz="4000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  <a:ea typeface="+mn-ea"/>
                <a:cs typeface="+mn-cs"/>
              </a:rPr>
              <a:t>ναι</a:t>
            </a:r>
            <a:r>
              <a:rPr lang="el-GR" sz="40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  <a:ea typeface="+mn-ea"/>
                <a:cs typeface="+mn-cs"/>
              </a:rPr>
              <a:t> </a:t>
            </a:r>
            <a:r>
              <a:rPr lang="el-GR" sz="4000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  <a:ea typeface="+mn-ea"/>
                <a:cs typeface="+mn-cs"/>
              </a:rPr>
              <a:t>δυνατΗ</a:t>
            </a:r>
            <a:r>
              <a:rPr lang="el-GR" sz="40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  <a:ea typeface="+mn-ea"/>
                <a:cs typeface="+mn-cs"/>
              </a:rPr>
              <a:t> </a:t>
            </a:r>
            <a:r>
              <a:rPr lang="el-GR" sz="40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  <a:ea typeface="+mn-ea"/>
                <a:cs typeface="+mn-cs"/>
              </a:rPr>
              <a:t>η </a:t>
            </a:r>
            <a:r>
              <a:rPr lang="el-GR" sz="4000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  <a:ea typeface="+mn-ea"/>
                <a:cs typeface="+mn-cs"/>
              </a:rPr>
              <a:t>μετατροπΗ</a:t>
            </a:r>
            <a:r>
              <a:rPr lang="el-GR" sz="40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  <a:ea typeface="+mn-ea"/>
                <a:cs typeface="+mn-cs"/>
              </a:rPr>
              <a:t> </a:t>
            </a:r>
            <a:r>
              <a:rPr lang="el-GR" sz="4000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  <a:ea typeface="+mn-ea"/>
                <a:cs typeface="+mn-cs"/>
              </a:rPr>
              <a:t>μιαΣ</a:t>
            </a:r>
            <a:r>
              <a:rPr lang="el-GR" sz="40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  <a:ea typeface="+mn-ea"/>
                <a:cs typeface="+mn-cs"/>
              </a:rPr>
              <a:t> </a:t>
            </a:r>
            <a:r>
              <a:rPr lang="el-GR" sz="4000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  <a:ea typeface="+mn-ea"/>
                <a:cs typeface="+mn-cs"/>
              </a:rPr>
              <a:t>υπΑρχουσαΣ</a:t>
            </a:r>
            <a:r>
              <a:rPr lang="el-GR" sz="40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  <a:ea typeface="+mn-ea"/>
                <a:cs typeface="+mn-cs"/>
              </a:rPr>
              <a:t> </a:t>
            </a:r>
            <a:r>
              <a:rPr lang="el-GR" sz="4000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  <a:ea typeface="+mn-ea"/>
                <a:cs typeface="+mn-cs"/>
              </a:rPr>
              <a:t>συμβατικΗΣ</a:t>
            </a:r>
            <a:r>
              <a:rPr lang="el-GR" sz="40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  <a:ea typeface="+mn-ea"/>
                <a:cs typeface="+mn-cs"/>
              </a:rPr>
              <a:t> </a:t>
            </a:r>
            <a:r>
              <a:rPr lang="el-GR" sz="4000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  <a:ea typeface="+mn-ea"/>
                <a:cs typeface="+mn-cs"/>
              </a:rPr>
              <a:t>κατασκευΗΣ</a:t>
            </a:r>
            <a:r>
              <a:rPr lang="el-GR" sz="40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  <a:ea typeface="+mn-ea"/>
                <a:cs typeface="+mn-cs"/>
              </a:rPr>
              <a:t> </a:t>
            </a:r>
            <a:r>
              <a:rPr lang="el-GR" sz="40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  <a:ea typeface="+mn-ea"/>
                <a:cs typeface="+mn-cs"/>
              </a:rPr>
              <a:t>σε </a:t>
            </a:r>
            <a:r>
              <a:rPr lang="el-GR" sz="4000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  <a:ea typeface="+mn-ea"/>
                <a:cs typeface="+mn-cs"/>
              </a:rPr>
              <a:t>βιοκλιματικΗ</a:t>
            </a:r>
            <a:r>
              <a:rPr lang="el-GR" sz="40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  <a:ea typeface="+mn-ea"/>
                <a:cs typeface="+mn-cs"/>
              </a:rPr>
              <a:t>; </a:t>
            </a:r>
            <a:endParaRPr lang="el-GR" sz="400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0" y="2204864"/>
            <a:ext cx="9144000" cy="537368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l-GR" altLang="el-GR" dirty="0" smtClean="0">
                <a:latin typeface="Arial" charset="0"/>
              </a:rPr>
              <a:t>Υ</a:t>
            </a:r>
            <a:r>
              <a:rPr lang="el-GR" altLang="el-GR" dirty="0" smtClean="0"/>
              <a:t>πάρχει η δυνατότητα τέτοιου είδους παρεμβάσεις να γίνουν και σε υπάρχουσες κατασκευές. </a:t>
            </a:r>
          </a:p>
          <a:p>
            <a:r>
              <a:rPr lang="el-GR" altLang="el-GR" dirty="0" smtClean="0"/>
              <a:t>Μπορεί να τοποθετηθούν σκίαστρα, θερμοκήπια, αεραγωγοί κ.λπ. Άλλωστε, τα χαρακτηριστικά του μεσογειακού κλίματος – άνεμοι, έντονη ηλιοφάνεια, υγρασία – ευνοούν την ανάπτυξη βιοκλιματικού σχεδιασμού  </a:t>
            </a:r>
          </a:p>
        </p:txBody>
      </p:sp>
    </p:spTree>
    <p:extLst>
      <p:ext uri="{BB962C8B-B14F-4D97-AF65-F5344CB8AC3E}">
        <p14:creationId xmlns:p14="http://schemas.microsoft.com/office/powerpoint/2010/main" val="415771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>
          <a:xfrm>
            <a:off x="457201" y="2347150"/>
            <a:ext cx="8229600" cy="4525963"/>
          </a:xfrm>
        </p:spPr>
        <p:txBody>
          <a:bodyPr/>
          <a:lstStyle/>
          <a:p>
            <a:r>
              <a:rPr lang="el-GR" dirty="0"/>
              <a:t>Χ</a:t>
            </a:r>
            <a:r>
              <a:rPr lang="el-GR" dirty="0" smtClean="0"/>
              <a:t>ρήση καθρεφτών είτε για συλλογή ακτινών του ηλίου, είτε για αντανάκλαση.</a:t>
            </a:r>
          </a:p>
          <a:p>
            <a:endParaRPr lang="el-GR" dirty="0" smtClean="0"/>
          </a:p>
          <a:p>
            <a:r>
              <a:rPr lang="el-GR" dirty="0" smtClean="0"/>
              <a:t>Πολλαπλασιασμός ηλιακής ενέργειας  </a:t>
            </a:r>
          </a:p>
          <a:p>
            <a:endParaRPr lang="el-GR" dirty="0"/>
          </a:p>
          <a:p>
            <a:endParaRPr lang="el-GR" dirty="0" smtClean="0"/>
          </a:p>
          <a:p>
            <a:endParaRPr lang="el-GR" dirty="0" smtClean="0"/>
          </a:p>
          <a:p>
            <a:endParaRPr lang="el-GR" dirty="0"/>
          </a:p>
        </p:txBody>
      </p:sp>
      <p:sp>
        <p:nvSpPr>
          <p:cNvPr id="4" name="Ορθογώνιο 3"/>
          <p:cNvSpPr/>
          <p:nvPr/>
        </p:nvSpPr>
        <p:spPr>
          <a:xfrm>
            <a:off x="1" y="404664"/>
            <a:ext cx="9144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l-GR" sz="40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Περιστρεφομενοι</a:t>
            </a:r>
            <a:r>
              <a:rPr lang="el-GR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l-GR" sz="40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καθρεφτεσ</a:t>
            </a:r>
            <a:endParaRPr lang="el-GR" sz="4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624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Παίρνοντας έμπνευση από δημοσιευμένα σχέδια αλλά και από παραθαλάσσιους και πλωτούς οικισμούς που ήδη </a:t>
            </a:r>
            <a:r>
              <a:rPr lang="el-GR" dirty="0" smtClean="0"/>
              <a:t>υπάρχουν </a:t>
            </a:r>
            <a:endParaRPr lang="el-GR" dirty="0"/>
          </a:p>
          <a:p>
            <a:endParaRPr lang="el-GR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12976"/>
            <a:ext cx="3292475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603" y="3212976"/>
            <a:ext cx="395605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85296" y="476672"/>
            <a:ext cx="4824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 </a:t>
            </a:r>
            <a:r>
              <a:rPr lang="el-GR" sz="40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πλωτοι</a:t>
            </a:r>
            <a:r>
              <a:rPr lang="el-GR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 </a:t>
            </a:r>
            <a:r>
              <a:rPr lang="el-GR" sz="40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οικισμοι</a:t>
            </a:r>
            <a:endParaRPr lang="el-GR" sz="4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42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525" y="27384"/>
            <a:ext cx="9418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620688"/>
            <a:ext cx="8280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/>
              <a:t>Καθώς και από </a:t>
            </a:r>
            <a:r>
              <a:rPr lang="el-GR" sz="2400" b="1" dirty="0" smtClean="0"/>
              <a:t>τ</a:t>
            </a:r>
            <a:r>
              <a:rPr lang="en-US" sz="2400" b="1" dirty="0" smtClean="0"/>
              <a:t>o </a:t>
            </a:r>
            <a:r>
              <a:rPr lang="el-GR" sz="2400" b="1" dirty="0" smtClean="0"/>
              <a:t>σχεδιασμό της διάσημης όπερας του </a:t>
            </a:r>
            <a:r>
              <a:rPr lang="el-GR" sz="2400" b="1" dirty="0" err="1"/>
              <a:t>Sydney</a:t>
            </a:r>
            <a:endParaRPr lang="el-GR" sz="2400" b="1" dirty="0"/>
          </a:p>
        </p:txBody>
      </p:sp>
    </p:spTree>
    <p:extLst>
      <p:ext uri="{BB962C8B-B14F-4D97-AF65-F5344CB8AC3E}">
        <p14:creationId xmlns:p14="http://schemas.microsoft.com/office/powerpoint/2010/main" val="154343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l-GR" dirty="0"/>
              <a:t>Χαμηλό ενεργειακό </a:t>
            </a:r>
            <a:r>
              <a:rPr lang="el-GR" dirty="0" smtClean="0"/>
              <a:t>αποτύπωμα κατά </a:t>
            </a:r>
            <a:r>
              <a:rPr lang="el-GR" dirty="0"/>
              <a:t>τη λειτουργία </a:t>
            </a:r>
            <a:r>
              <a:rPr lang="el-GR" dirty="0" smtClean="0"/>
              <a:t>μετά </a:t>
            </a:r>
            <a:r>
              <a:rPr lang="el-GR" dirty="0"/>
              <a:t>τη χρήση (από ανακυκλώσιμα υλικά)</a:t>
            </a:r>
          </a:p>
          <a:p>
            <a:r>
              <a:rPr lang="el-GR" dirty="0"/>
              <a:t>Αξιοποίηση αναλώσιμων πηγών ενέργειας</a:t>
            </a:r>
          </a:p>
          <a:p>
            <a:r>
              <a:rPr lang="el-GR" dirty="0"/>
              <a:t>ενέργεια των κυμάτων </a:t>
            </a:r>
          </a:p>
          <a:p>
            <a:r>
              <a:rPr lang="el-GR" dirty="0"/>
              <a:t>του ηλίου</a:t>
            </a:r>
          </a:p>
          <a:p>
            <a:r>
              <a:rPr lang="el-GR" dirty="0"/>
              <a:t>του αέρα</a:t>
            </a:r>
          </a:p>
          <a:p>
            <a:r>
              <a:rPr lang="el-GR" dirty="0"/>
              <a:t>Αξιοποίηση της θερμοκρασιακής σταθερότητας της θάλασσας</a:t>
            </a:r>
          </a:p>
          <a:p>
            <a:r>
              <a:rPr lang="el-GR" dirty="0"/>
              <a:t>Δυνατότητα κατασκευής βιολογικού καθαρισμού </a:t>
            </a:r>
          </a:p>
          <a:p>
            <a:r>
              <a:rPr lang="el-GR" dirty="0"/>
              <a:t>Ύδρευση από αφαλάτωση</a:t>
            </a:r>
          </a:p>
          <a:p>
            <a:endParaRPr lang="el-GR" dirty="0"/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Πλωτό βιοκλιματικό σπίτι</a:t>
            </a:r>
            <a:endParaRPr lang="el-GR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218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SzPct val="250000"/>
              <a:buFont typeface="Calibri" pitchFamily="34" charset="0"/>
              <a:buChar char="⁺"/>
              <a:defRPr/>
            </a:pPr>
            <a:r>
              <a:rPr lang="el-GR" dirty="0"/>
              <a:t>Είναι όπως όλες οι ανανεώσιμες πηγές ενέργειας ανεξάντλητη </a:t>
            </a:r>
          </a:p>
          <a:p>
            <a:pPr marL="444500" lvl="1" indent="12700" fontAlgn="auto">
              <a:spcAft>
                <a:spcPts val="0"/>
              </a:spcAft>
              <a:buSzPct val="250000"/>
              <a:buFont typeface="Arial"/>
              <a:buNone/>
              <a:defRPr/>
            </a:pPr>
            <a:r>
              <a:rPr lang="el-GR" dirty="0"/>
              <a:t>γίνονται αξιοσημείωτες προσπάθειες στην έρευνα, αλλά και τη βελτίωση τεχνολογιών που μπορούν να αξιοποιήσουν αυτήν την ενέργεια αποδοτικά</a:t>
            </a:r>
          </a:p>
          <a:p>
            <a:pPr>
              <a:buSzPct val="250000"/>
              <a:buFont typeface="Calibri" pitchFamily="34" charset="0"/>
              <a:buChar char="⁺"/>
              <a:defRPr/>
            </a:pPr>
            <a:endParaRPr lang="el-GR" dirty="0"/>
          </a:p>
          <a:p>
            <a:pPr>
              <a:buSzPct val="250000"/>
              <a:buFont typeface="Calibri" pitchFamily="34" charset="0"/>
              <a:buChar char="⁺"/>
              <a:defRPr/>
            </a:pPr>
            <a:r>
              <a:rPr lang="el-GR" dirty="0"/>
              <a:t>Παρέχει υψηλή ενεργειακή πυκνότητα</a:t>
            </a:r>
          </a:p>
          <a:p>
            <a:pPr marL="444500" lvl="1" indent="12700" fontAlgn="auto">
              <a:spcAft>
                <a:spcPts val="0"/>
              </a:spcAft>
              <a:buSzPct val="250000"/>
              <a:buFont typeface="Arial"/>
              <a:buNone/>
              <a:defRPr/>
            </a:pPr>
            <a:r>
              <a:rPr lang="el-GR" dirty="0"/>
              <a:t>μπορούσαμε αν χρησιμοποιήσουμε το 1% της ενέργειας που παράγεται από τους ωκεανούς της γης να καλύπταμε στο τετραπλάσιο τις ενεργειακές ανάγκες του πλανήτη</a:t>
            </a:r>
          </a:p>
          <a:p>
            <a:pPr>
              <a:buSzPct val="250000"/>
              <a:buFont typeface="Calibri" pitchFamily="34" charset="0"/>
              <a:buChar char="⁺"/>
              <a:defRPr/>
            </a:pPr>
            <a:endParaRPr lang="el-GR" dirty="0"/>
          </a:p>
          <a:p>
            <a:pPr>
              <a:buSzPct val="250000"/>
              <a:buFont typeface="Calibri" pitchFamily="34" charset="0"/>
              <a:buChar char="⁻"/>
              <a:defRPr/>
            </a:pPr>
            <a:r>
              <a:rPr lang="el-GR" dirty="0"/>
              <a:t>Αντίξοο περιβάλλον που πρέπει να εγκατασταθεί ο εξοπλισμός</a:t>
            </a:r>
          </a:p>
          <a:p>
            <a:pPr marL="444500" lvl="1" indent="12700" fontAlgn="auto">
              <a:spcAft>
                <a:spcPts val="0"/>
              </a:spcAft>
              <a:buSzPct val="250000"/>
              <a:buFont typeface="Arial"/>
              <a:buNone/>
              <a:defRPr/>
            </a:pPr>
            <a:r>
              <a:rPr lang="el-GR" dirty="0"/>
              <a:t>ακραία καιρικά φαινόμενα απαιτούν εξοπλισμό που αντέχει σε μηχανικές καταπονήσεις και </a:t>
            </a:r>
          </a:p>
          <a:p>
            <a:pPr marL="444500" lvl="1" indent="12700" fontAlgn="auto">
              <a:spcAft>
                <a:spcPts val="0"/>
              </a:spcAft>
              <a:buSzPct val="250000"/>
              <a:buFont typeface="Arial"/>
              <a:buNone/>
              <a:defRPr/>
            </a:pPr>
            <a:r>
              <a:rPr lang="el-GR" dirty="0"/>
              <a:t>άρα το κατασκευαστικό κόστος είναι αυξημένο</a:t>
            </a:r>
          </a:p>
          <a:p>
            <a:endParaRPr lang="el-GR" dirty="0"/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4000" dirty="0">
                <a:solidFill>
                  <a:schemeClr val="accent1"/>
                </a:solidFill>
              </a:rPr>
              <a:t>Ενέργεια</a:t>
            </a:r>
            <a:r>
              <a:rPr lang="el-GR" dirty="0">
                <a:solidFill>
                  <a:schemeClr val="accent1"/>
                </a:solidFill>
              </a:rPr>
              <a:t> από κύματα</a:t>
            </a:r>
          </a:p>
        </p:txBody>
      </p:sp>
    </p:spTree>
    <p:extLst>
      <p:ext uri="{BB962C8B-B14F-4D97-AF65-F5344CB8AC3E}">
        <p14:creationId xmlns:p14="http://schemas.microsoft.com/office/powerpoint/2010/main" val="208306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99592" y="620688"/>
            <a:ext cx="7307262" cy="8001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dirty="0" smtClean="0"/>
              <a:t>Εκμετάλλευση της θερμοκρασιακής σταθερότητας της θάλασσας</a:t>
            </a:r>
            <a:endParaRPr lang="de-D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9512" y="2046288"/>
            <a:ext cx="8784975" cy="4602162"/>
          </a:xfrm>
        </p:spPr>
        <p:txBody>
          <a:bodyPr rtlCol="0">
            <a:normAutofit fontScale="70000" lnSpcReduction="20000"/>
          </a:bodyPr>
          <a:lstStyle/>
          <a:p>
            <a:pPr fontAlgn="auto">
              <a:spcAft>
                <a:spcPts val="0"/>
              </a:spcAft>
              <a:buSzPct val="250000"/>
              <a:buFont typeface="Calibri" pitchFamily="34" charset="0"/>
              <a:buChar char="⁺"/>
              <a:defRPr/>
            </a:pPr>
            <a:r>
              <a:rPr lang="el-GR" dirty="0" smtClean="0"/>
              <a:t>Μεγάλη θερμοχωρητικότητα του νερού</a:t>
            </a:r>
          </a:p>
          <a:p>
            <a:pPr marL="444500" lvl="1" indent="12700" fontAlgn="auto">
              <a:spcAft>
                <a:spcPts val="0"/>
              </a:spcAft>
              <a:buSzPct val="250000"/>
              <a:buFont typeface="Arial"/>
              <a:buNone/>
              <a:defRPr/>
            </a:pPr>
            <a:r>
              <a:rPr lang="el-GR" sz="2700" dirty="0" smtClean="0"/>
              <a:t>Διατηρεί την θερμοκρασία του σταθερή παρά την έντονη διακύμανση της θερμοκρασίας της ατμόσφαιρας</a:t>
            </a:r>
          </a:p>
          <a:p>
            <a:pPr fontAlgn="auto">
              <a:spcAft>
                <a:spcPts val="0"/>
              </a:spcAft>
              <a:buSzPct val="250000"/>
              <a:buFont typeface="Calibri" pitchFamily="34" charset="0"/>
              <a:buChar char="⁺"/>
              <a:defRPr/>
            </a:pPr>
            <a:endParaRPr lang="el-GR" dirty="0" smtClean="0"/>
          </a:p>
          <a:p>
            <a:pPr fontAlgn="auto">
              <a:spcAft>
                <a:spcPts val="0"/>
              </a:spcAft>
              <a:buSzPct val="250000"/>
              <a:buFont typeface="Calibri" pitchFamily="34" charset="0"/>
              <a:buChar char="⁺"/>
              <a:defRPr/>
            </a:pPr>
            <a:r>
              <a:rPr lang="el-GR" dirty="0" smtClean="0"/>
              <a:t>Ψύξη το καλοκαίρι</a:t>
            </a:r>
          </a:p>
          <a:p>
            <a:pPr marL="444500" lvl="1" indent="12700" fontAlgn="auto">
              <a:spcAft>
                <a:spcPts val="0"/>
              </a:spcAft>
              <a:buSzPct val="250000"/>
              <a:buFont typeface="Arial"/>
              <a:buNone/>
              <a:defRPr/>
            </a:pPr>
            <a:r>
              <a:rPr lang="el-GR" dirty="0" smtClean="0"/>
              <a:t>Σε μεγάλα βάθη η θερμοκρασία της θάλασσας ακολουθεί το «</a:t>
            </a:r>
            <a:r>
              <a:rPr lang="el-GR" dirty="0" err="1" smtClean="0"/>
              <a:t>Θερμοκλινές</a:t>
            </a:r>
            <a:r>
              <a:rPr lang="el-GR" dirty="0" smtClean="0"/>
              <a:t>» και έχει συνήθως πολύ χαμηλή θερμοκρασία </a:t>
            </a:r>
          </a:p>
          <a:p>
            <a:pPr fontAlgn="auto">
              <a:spcAft>
                <a:spcPts val="0"/>
              </a:spcAft>
              <a:buSzPct val="250000"/>
              <a:buFont typeface="Calibri" pitchFamily="34" charset="0"/>
              <a:buChar char="⁺"/>
              <a:defRPr/>
            </a:pPr>
            <a:endParaRPr lang="el-GR" dirty="0" smtClean="0"/>
          </a:p>
          <a:p>
            <a:pPr fontAlgn="auto">
              <a:spcAft>
                <a:spcPts val="0"/>
              </a:spcAft>
              <a:buSzPct val="250000"/>
              <a:buFont typeface="Calibri" pitchFamily="34" charset="0"/>
              <a:buChar char="⁺"/>
              <a:defRPr/>
            </a:pPr>
            <a:r>
              <a:rPr lang="el-GR" dirty="0" smtClean="0"/>
              <a:t>Θέρμανση τον Χειμώνα</a:t>
            </a:r>
          </a:p>
          <a:p>
            <a:pPr marL="444500" lvl="1" indent="12700" fontAlgn="auto">
              <a:spcAft>
                <a:spcPts val="0"/>
              </a:spcAft>
              <a:buSzPct val="250000"/>
              <a:buFont typeface="Arial"/>
              <a:buNone/>
              <a:defRPr/>
            </a:pPr>
            <a:r>
              <a:rPr lang="el-GR" dirty="0" smtClean="0"/>
              <a:t>Η θερμοκρασία των επιφανειακών υδάτων το Χειμώνα είναι αρκετούς βαθμούς πάνω από αυτή της ατμόσφαιρας. </a:t>
            </a:r>
          </a:p>
          <a:p>
            <a:pPr marL="444500" lvl="1" indent="12700" fontAlgn="auto">
              <a:spcAft>
                <a:spcPts val="0"/>
              </a:spcAft>
              <a:buSzPct val="250000"/>
              <a:buFont typeface="Arial"/>
              <a:buNone/>
              <a:defRPr/>
            </a:pPr>
            <a:r>
              <a:rPr lang="el-GR" dirty="0" smtClean="0"/>
              <a:t>Μπορεί να χρησιμοποιηθεί για θέρμανση </a:t>
            </a:r>
            <a:r>
              <a:rPr lang="el-GR" dirty="0" smtClean="0"/>
              <a:t>εναλλακτικών </a:t>
            </a:r>
            <a:r>
              <a:rPr lang="el-GR" dirty="0" smtClean="0"/>
              <a:t>αντλιών θερμότητας</a:t>
            </a:r>
          </a:p>
          <a:p>
            <a:pPr fontAlgn="auto">
              <a:spcAft>
                <a:spcPts val="0"/>
              </a:spcAft>
              <a:buSzPct val="250000"/>
              <a:buFont typeface="Calibri" pitchFamily="34" charset="0"/>
              <a:buChar char="⁺"/>
              <a:defRPr/>
            </a:pPr>
            <a:endParaRPr lang="el-GR" dirty="0" smtClean="0"/>
          </a:p>
          <a:p>
            <a:pPr fontAlgn="auto">
              <a:spcAft>
                <a:spcPts val="0"/>
              </a:spcAft>
              <a:buSzPct val="250000"/>
              <a:buFont typeface="Calibri" pitchFamily="34" charset="0"/>
              <a:buChar char="⁻"/>
              <a:defRPr/>
            </a:pPr>
            <a:r>
              <a:rPr lang="el-GR" dirty="0" smtClean="0"/>
              <a:t>Σχετικά χαμηλή θερμοκρασία τον Χειμώνα για πλήρη θέρμανση</a:t>
            </a:r>
          </a:p>
          <a:p>
            <a:pPr marL="444500" lvl="1" indent="12700" fontAlgn="auto">
              <a:spcAft>
                <a:spcPts val="0"/>
              </a:spcAft>
              <a:buSzPct val="250000"/>
              <a:buFont typeface="Arial"/>
              <a:buNone/>
              <a:defRPr/>
            </a:pPr>
            <a:r>
              <a:rPr lang="el-GR" dirty="0" smtClean="0"/>
              <a:t>Η αυξημένη θερμοκρασία της θάλασσας μπορεί να χρησιμοποιηθεί για προθέρμανση</a:t>
            </a:r>
          </a:p>
          <a:p>
            <a:pPr fontAlgn="auto">
              <a:spcAft>
                <a:spcPts val="0"/>
              </a:spcAft>
              <a:buSzPct val="250000"/>
              <a:buFont typeface="Arial"/>
              <a:buChar char="•"/>
              <a:defRPr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44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-1764704" y="-603448"/>
            <a:ext cx="7772400" cy="1470025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r"/>
            <a:r>
              <a:rPr lang="el-GR" sz="60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Ορισ</a:t>
            </a:r>
            <a:r>
              <a:rPr lang="en-US" sz="60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mo</a:t>
            </a:r>
            <a:r>
              <a:rPr lang="el-GR" sz="60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σ</a:t>
            </a:r>
            <a:endParaRPr lang="el-GR" sz="600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 pitchFamily="34" charset="0"/>
            </a:endParaRPr>
          </a:p>
        </p:txBody>
      </p:sp>
      <p:graphicFrame>
        <p:nvGraphicFramePr>
          <p:cNvPr id="4" name="Διάγραμμα 3"/>
          <p:cNvGraphicFramePr/>
          <p:nvPr>
            <p:extLst>
              <p:ext uri="{D42A27DB-BD31-4B8C-83A1-F6EECF244321}">
                <p14:modId xmlns:p14="http://schemas.microsoft.com/office/powerpoint/2010/main" val="665954373"/>
              </p:ext>
            </p:extLst>
          </p:nvPr>
        </p:nvGraphicFramePr>
        <p:xfrm>
          <a:off x="122457" y="836712"/>
          <a:ext cx="8876885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8" descr="diagram-showing-the-various-aspects-of-an-energy-efficient-home-1400x100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64088" y="3861048"/>
            <a:ext cx="3647866" cy="2916368"/>
          </a:xfrm>
          <a:prstGeom prst="rect">
            <a:avLst/>
          </a:prstGeom>
          <a:noFill/>
        </p:spPr>
      </p:pic>
      <p:pic>
        <p:nvPicPr>
          <p:cNvPr id="7" name="Picture 5" descr="definitio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6772" y="3861048"/>
            <a:ext cx="3407116" cy="2916368"/>
          </a:xfrm>
          <a:prstGeom prst="rect">
            <a:avLst/>
          </a:prstGeom>
          <a:noFill/>
        </p:spPr>
      </p:pic>
      <p:graphicFrame>
        <p:nvGraphicFramePr>
          <p:cNvPr id="8" name="Διάγραμμα 7"/>
          <p:cNvGraphicFramePr/>
          <p:nvPr>
            <p:extLst>
              <p:ext uri="{D42A27DB-BD31-4B8C-83A1-F6EECF244321}">
                <p14:modId xmlns:p14="http://schemas.microsoft.com/office/powerpoint/2010/main" val="3367919651"/>
              </p:ext>
            </p:extLst>
          </p:nvPr>
        </p:nvGraphicFramePr>
        <p:xfrm>
          <a:off x="156772" y="2564904"/>
          <a:ext cx="8855182" cy="11393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/>
              <a:t>Ανταλλαγή </a:t>
            </a:r>
            <a:r>
              <a:rPr lang="el-GR" sz="2000" dirty="0" smtClean="0"/>
              <a:t>οικοπέδων από </a:t>
            </a:r>
            <a:r>
              <a:rPr lang="el-GR" sz="2000" dirty="0"/>
              <a:t>περιοχές πυκνής δόμησης, </a:t>
            </a:r>
            <a:r>
              <a:rPr lang="el-GR" sz="2000" dirty="0" smtClean="0"/>
              <a:t>με </a:t>
            </a:r>
            <a:r>
              <a:rPr lang="el-GR" sz="2000" dirty="0"/>
              <a:t>παραθαλάσσιες ή πλωτές βιοκλιματικές κατοικίες, σε μελλοντικούς νέους μικρούς οικισμούς</a:t>
            </a:r>
            <a:r>
              <a:rPr lang="el-GR" sz="2000" dirty="0" smtClean="0"/>
              <a:t>.</a:t>
            </a:r>
          </a:p>
          <a:p>
            <a:endParaRPr lang="el-GR" sz="2000" dirty="0"/>
          </a:p>
          <a:p>
            <a:r>
              <a:rPr lang="el-GR" sz="2000" dirty="0"/>
              <a:t>Αξιοποίηση των παλιών </a:t>
            </a:r>
            <a:r>
              <a:rPr lang="el-GR" sz="2000" dirty="0" smtClean="0"/>
              <a:t>οικοπέδων με </a:t>
            </a:r>
            <a:r>
              <a:rPr lang="el-GR" sz="2000" dirty="0"/>
              <a:t>κατεδάφιση των παλιών </a:t>
            </a:r>
            <a:r>
              <a:rPr lang="el-GR" sz="2000" dirty="0" err="1"/>
              <a:t>ενεργοβόρων</a:t>
            </a:r>
            <a:r>
              <a:rPr lang="el-GR" sz="2000" dirty="0"/>
              <a:t> κατοικιών και μετατροπή σε κοινόχρηστους χώρους πρασίνου</a:t>
            </a:r>
            <a:r>
              <a:rPr lang="el-GR" sz="2000" dirty="0" smtClean="0"/>
              <a:t>.</a:t>
            </a:r>
          </a:p>
          <a:p>
            <a:endParaRPr lang="el-GR" sz="2000" dirty="0"/>
          </a:p>
          <a:p>
            <a:r>
              <a:rPr lang="el-GR" sz="2000" dirty="0"/>
              <a:t> Προσπάθεια ένταξης της πρότασής μας στην ανάπλαση και αξιοποίηση της παραλιακής ζώνης από την πολιτεία</a:t>
            </a:r>
          </a:p>
          <a:p>
            <a:r>
              <a:rPr lang="el-GR" sz="2000" dirty="0"/>
              <a:t>Οι νέοι οικισμοί θα αποτελέσουν τουριστικά θέλγητρα (</a:t>
            </a:r>
            <a:r>
              <a:rPr lang="el-GR" sz="2000" dirty="0" err="1"/>
              <a:t>attraction</a:t>
            </a:r>
            <a:r>
              <a:rPr lang="el-GR" sz="2000" dirty="0"/>
              <a:t>)</a:t>
            </a:r>
          </a:p>
          <a:p>
            <a:endParaRPr lang="el-GR" sz="2000" dirty="0"/>
          </a:p>
          <a:p>
            <a:endParaRPr lang="el-GR" sz="2000" dirty="0"/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>
          <a:xfrm>
            <a:off x="683568" y="18864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l-GR" sz="4400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  <a:ea typeface="+mn-ea"/>
                <a:cs typeface="+mn-cs"/>
              </a:rPr>
              <a:t>Κοινωνικο</a:t>
            </a:r>
            <a:r>
              <a:rPr lang="el-GR" sz="44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  <a:ea typeface="+mn-ea"/>
                <a:cs typeface="+mn-cs"/>
              </a:rPr>
              <a:t>-</a:t>
            </a:r>
            <a:r>
              <a:rPr lang="el-GR" sz="4400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  <a:ea typeface="+mn-ea"/>
                <a:cs typeface="+mn-cs"/>
              </a:rPr>
              <a:t>οικονομικη</a:t>
            </a:r>
            <a:r>
              <a:rPr lang="el-GR" sz="44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  <a:ea typeface="+mn-ea"/>
                <a:cs typeface="+mn-cs"/>
              </a:rPr>
              <a:t> </a:t>
            </a:r>
            <a:r>
              <a:rPr lang="el-GR" sz="4400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  <a:ea typeface="+mn-ea"/>
                <a:cs typeface="+mn-cs"/>
              </a:rPr>
              <a:t>προσεγγιση</a:t>
            </a:r>
            <a:endParaRPr lang="el-GR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69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10" y="358237"/>
            <a:ext cx="4256087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10" y="3573673"/>
            <a:ext cx="4450421" cy="3009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116" y="1729837"/>
            <a:ext cx="3895725" cy="391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998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>
          <a:xfrm>
            <a:off x="3851920" y="1700808"/>
            <a:ext cx="5112568" cy="4525963"/>
          </a:xfrm>
        </p:spPr>
        <p:txBody>
          <a:bodyPr>
            <a:normAutofit fontScale="92500" lnSpcReduction="20000"/>
          </a:bodyPr>
          <a:lstStyle/>
          <a:p>
            <a:r>
              <a:rPr lang="el-GR" sz="3000" dirty="0" smtClean="0"/>
              <a:t>Σχολική περιβαλλοντική αγωγή</a:t>
            </a:r>
          </a:p>
          <a:p>
            <a:endParaRPr lang="el-GR" sz="3000" dirty="0" smtClean="0"/>
          </a:p>
          <a:p>
            <a:r>
              <a:rPr lang="el-GR" sz="3000" dirty="0" smtClean="0"/>
              <a:t>Κρατικές καμπάνιες για την προώθηση των βιοκλιματικών σπιτιών</a:t>
            </a:r>
          </a:p>
          <a:p>
            <a:endParaRPr lang="el-GR" sz="3000" dirty="0" smtClean="0"/>
          </a:p>
          <a:p>
            <a:r>
              <a:rPr lang="en-US" sz="3000" dirty="0" smtClean="0"/>
              <a:t>M</a:t>
            </a:r>
            <a:r>
              <a:rPr lang="el-GR" sz="3000" dirty="0" err="1" smtClean="0"/>
              <a:t>έσα</a:t>
            </a:r>
            <a:r>
              <a:rPr lang="el-GR" sz="3000" dirty="0" smtClean="0"/>
              <a:t> μαζικής ενημέρωσης και επικοινωνίας </a:t>
            </a:r>
          </a:p>
          <a:p>
            <a:pPr marL="109728" indent="0">
              <a:buNone/>
            </a:pPr>
            <a:r>
              <a:rPr lang="el-GR" dirty="0" smtClean="0"/>
              <a:t> </a:t>
            </a:r>
          </a:p>
          <a:p>
            <a:pPr marL="109728" indent="0">
              <a:buNone/>
            </a:pPr>
            <a:r>
              <a:rPr lang="el-GR" dirty="0" smtClean="0"/>
              <a:t> </a:t>
            </a:r>
            <a:endParaRPr lang="el-G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3353935" cy="4414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Ορθογώνιο 3"/>
          <p:cNvSpPr/>
          <p:nvPr/>
        </p:nvSpPr>
        <p:spPr>
          <a:xfrm>
            <a:off x="2195736" y="332656"/>
            <a:ext cx="44085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l-GR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ΕΝΗΜΕΡΩΣΗ</a:t>
            </a:r>
            <a:endParaRPr lang="el-GR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059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>
          <a:xfrm>
            <a:off x="0" y="1481328"/>
            <a:ext cx="9144000" cy="4525963"/>
          </a:xfrm>
        </p:spPr>
        <p:txBody>
          <a:bodyPr/>
          <a:lstStyle/>
          <a:p>
            <a:r>
              <a:rPr lang="el-GR" dirty="0" smtClean="0"/>
              <a:t>Πολεοδομική οργάνωση</a:t>
            </a:r>
          </a:p>
          <a:p>
            <a:endParaRPr lang="el-GR" dirty="0" smtClean="0"/>
          </a:p>
          <a:p>
            <a:r>
              <a:rPr lang="el-GR" dirty="0" smtClean="0"/>
              <a:t>Σχετική νομοθεσία </a:t>
            </a:r>
          </a:p>
          <a:p>
            <a:endParaRPr lang="el-GR" dirty="0" smtClean="0"/>
          </a:p>
          <a:p>
            <a:r>
              <a:rPr lang="el-GR" dirty="0" smtClean="0"/>
              <a:t>Φοροαπαλλαγές για τους ιδιώτες</a:t>
            </a:r>
          </a:p>
          <a:p>
            <a:endParaRPr lang="el-GR" dirty="0" smtClean="0"/>
          </a:p>
          <a:p>
            <a:r>
              <a:rPr lang="el-GR" dirty="0" smtClean="0"/>
              <a:t>Οικονομική ενίσχυση από φορείς</a:t>
            </a:r>
            <a:endParaRPr lang="el-GR" dirty="0"/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l-GR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ΚΡΑΤΙΚΗ ΜΕΡΙΜΝΑ </a:t>
            </a:r>
          </a:p>
        </p:txBody>
      </p:sp>
    </p:spTree>
    <p:extLst>
      <p:ext uri="{BB962C8B-B14F-4D97-AF65-F5344CB8AC3E}">
        <p14:creationId xmlns:p14="http://schemas.microsoft.com/office/powerpoint/2010/main" val="366036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/>
          <p:cNvSpPr/>
          <p:nvPr/>
        </p:nvSpPr>
        <p:spPr>
          <a:xfrm>
            <a:off x="0" y="116632"/>
            <a:ext cx="91440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l-GR" sz="48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Τραπεζικα</a:t>
            </a:r>
            <a:r>
              <a:rPr lang="el-GR" sz="4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 </a:t>
            </a:r>
            <a:r>
              <a:rPr lang="el-GR" sz="4800" b="1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κινητρα</a:t>
            </a:r>
            <a:endParaRPr lang="el-GR" sz="4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3608" y="1412776"/>
            <a:ext cx="73448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l-GR" sz="2400" dirty="0" smtClean="0">
                <a:latin typeface="Calibri" pitchFamily="34" charset="0"/>
              </a:rPr>
              <a:t>Έως και 70% επιχορήγηση τους κόστους εργασιών.</a:t>
            </a:r>
          </a:p>
          <a:p>
            <a:pPr marL="285750" indent="-285750">
              <a:buFont typeface="Wingdings" pitchFamily="2" charset="2"/>
              <a:buChar char="Ø"/>
            </a:pPr>
            <a:endParaRPr lang="el-GR" sz="2400" dirty="0">
              <a:latin typeface="Calibri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l-GR" sz="2400" dirty="0" smtClean="0">
                <a:latin typeface="Calibri" pitchFamily="34" charset="0"/>
              </a:rPr>
              <a:t>100% επιδότηση επιτοκίου</a:t>
            </a:r>
          </a:p>
          <a:p>
            <a:pPr marL="285750" indent="-285750">
              <a:buFont typeface="Wingdings" pitchFamily="2" charset="2"/>
              <a:buChar char="Ø"/>
            </a:pPr>
            <a:endParaRPr lang="el-GR" sz="2400" dirty="0">
              <a:latin typeface="Calibri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l-GR" sz="2400" dirty="0" smtClean="0">
                <a:latin typeface="Calibri" pitchFamily="34" charset="0"/>
              </a:rPr>
              <a:t>Κάλυψη του κόστους των ενεργειακών επιθεωρήσεων</a:t>
            </a:r>
          </a:p>
          <a:p>
            <a:pPr marL="285750" indent="-285750">
              <a:buFont typeface="Wingdings" pitchFamily="2" charset="2"/>
              <a:buChar char="Ø"/>
            </a:pPr>
            <a:endParaRPr lang="el-GR" sz="2400" dirty="0">
              <a:latin typeface="Calibri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l-GR" sz="2400" dirty="0" smtClean="0">
                <a:latin typeface="Calibri" pitchFamily="34" charset="0"/>
              </a:rPr>
              <a:t>Κάλυψη του κόστους του συμβούλου έργου</a:t>
            </a:r>
          </a:p>
          <a:p>
            <a:pPr marL="285750" indent="-285750">
              <a:buFont typeface="Wingdings" pitchFamily="2" charset="2"/>
              <a:buChar char="Ø"/>
            </a:pPr>
            <a:endParaRPr lang="el-GR" sz="2400" dirty="0">
              <a:latin typeface="Calibri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l-GR" sz="2400" dirty="0" smtClean="0">
                <a:latin typeface="Calibri" pitchFamily="34" charset="0"/>
              </a:rPr>
              <a:t>Φοροαπαλλαγή έως και 300</a:t>
            </a:r>
            <a:r>
              <a:rPr lang="el-GR" sz="2400" dirty="0">
                <a:latin typeface="Calibri" pitchFamily="34" charset="0"/>
              </a:rPr>
              <a:t> </a:t>
            </a:r>
            <a:r>
              <a:rPr lang="el-GR" sz="2400" dirty="0" smtClean="0">
                <a:latin typeface="Calibri" pitchFamily="34" charset="0"/>
              </a:rPr>
              <a:t>ευρώ</a:t>
            </a:r>
            <a:r>
              <a:rPr lang="en-US" sz="2400" dirty="0" smtClean="0">
                <a:latin typeface="Calibri" pitchFamily="34" charset="0"/>
              </a:rPr>
              <a:t> </a:t>
            </a:r>
            <a:endParaRPr lang="el-GR" sz="2400" dirty="0">
              <a:latin typeface="Calibri" pitchFamily="34" charset="0"/>
            </a:endParaRPr>
          </a:p>
        </p:txBody>
      </p:sp>
      <p:sp>
        <p:nvSpPr>
          <p:cNvPr id="7" name="Τίτλος 6"/>
          <p:cNvSpPr>
            <a:spLocks noGrp="1"/>
          </p:cNvSpPr>
          <p:nvPr>
            <p:ph type="ctrTitle"/>
          </p:nvPr>
        </p:nvSpPr>
        <p:spPr>
          <a:xfrm>
            <a:off x="144016" y="5214926"/>
            <a:ext cx="9144000" cy="1643074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l"/>
            <a:r>
              <a:rPr lang="el-GR" sz="3600" b="0" cap="all" dirty="0" smtClean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Επιδοτουμενα τραπεζικα προγραμματα </a:t>
            </a:r>
            <a:r>
              <a:rPr lang="el-GR" sz="3600" b="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/>
            </a:r>
            <a:br>
              <a:rPr lang="el-GR" sz="3600" b="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</a:br>
            <a:endParaRPr lang="el-GR" sz="3600" b="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37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5218485" y="3429000"/>
            <a:ext cx="3746128" cy="4525962"/>
          </a:xfrm>
        </p:spPr>
        <p:txBody>
          <a:bodyPr>
            <a:normAutofit/>
          </a:bodyPr>
          <a:lstStyle/>
          <a:p>
            <a:r>
              <a:rPr lang="el-GR" sz="2200" dirty="0">
                <a:latin typeface="Calibri" pitchFamily="34" charset="0"/>
              </a:rPr>
              <a:t>Τα ενεργειακά σπίτια αποτελούν μια αξιόπιστη λύση αν και ιδιαιτέρως ριψοκίνδυνη στις μέρες </a:t>
            </a:r>
            <a:r>
              <a:rPr lang="el-GR" sz="2200" dirty="0" smtClean="0">
                <a:latin typeface="Calibri" pitchFamily="34" charset="0"/>
              </a:rPr>
              <a:t>μας.</a:t>
            </a:r>
          </a:p>
          <a:p>
            <a:endParaRPr lang="el-GR" sz="2200" dirty="0">
              <a:latin typeface="Calibri" pitchFamily="34" charset="0"/>
            </a:endParaRPr>
          </a:p>
          <a:p>
            <a:r>
              <a:rPr lang="el-GR" sz="2200" dirty="0" smtClean="0">
                <a:latin typeface="Calibri" pitchFamily="34" charset="0"/>
              </a:rPr>
              <a:t>Για </a:t>
            </a:r>
            <a:r>
              <a:rPr lang="el-GR" sz="2200" dirty="0">
                <a:latin typeface="Calibri" pitchFamily="34" charset="0"/>
              </a:rPr>
              <a:t>τώρα αποτελούν</a:t>
            </a:r>
            <a:r>
              <a:rPr lang="en-US" sz="2200" dirty="0">
                <a:latin typeface="Calibri" pitchFamily="34" charset="0"/>
              </a:rPr>
              <a:t> </a:t>
            </a:r>
            <a:r>
              <a:rPr lang="el-GR" sz="2200" dirty="0" smtClean="0">
                <a:latin typeface="Calibri" pitchFamily="34" charset="0"/>
              </a:rPr>
              <a:t>προϊόν </a:t>
            </a:r>
            <a:r>
              <a:rPr lang="el-GR" sz="2200" dirty="0">
                <a:latin typeface="Calibri" pitchFamily="34" charset="0"/>
              </a:rPr>
              <a:t>κυρίως για τους οικονομικά ασφαλείς και σταθερούς</a:t>
            </a:r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-2196752" y="0"/>
            <a:ext cx="8229601" cy="1143000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l-GR" sz="5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ΕΝ ΤΕΛΕΙ</a:t>
            </a:r>
            <a:r>
              <a:rPr lang="en-US" sz="5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…</a:t>
            </a:r>
            <a:endParaRPr lang="el-GR" sz="540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 pitchFamily="34" charset="0"/>
            </a:endParaRPr>
          </a:p>
        </p:txBody>
      </p:sp>
      <p:pic>
        <p:nvPicPr>
          <p:cNvPr id="38917" name="Picture 5" descr="iStock_000018627375Small2-460x3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776"/>
            <a:ext cx="4843942" cy="4392835"/>
          </a:xfrm>
          <a:prstGeom prst="rect">
            <a:avLst/>
          </a:prstGeom>
          <a:noFill/>
        </p:spPr>
      </p:pic>
      <p:pic>
        <p:nvPicPr>
          <p:cNvPr id="38919" name="Picture 7" descr="eat-the-ric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49438"/>
            <a:ext cx="3528517" cy="32085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374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2938" y="134050"/>
            <a:ext cx="8586076" cy="1154097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l"/>
            <a:r>
              <a:rPr lang="el-GR" sz="48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ΑΡΧΕΣ ΒΙΟΚΛΙΜΑΤΙΚΟΥ</a:t>
            </a:r>
            <a:r>
              <a:rPr lang="en-US" sz="48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/>
            </a:r>
            <a:br>
              <a:rPr lang="en-US" sz="48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</a:br>
            <a:r>
              <a:rPr lang="el-GR" sz="48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ΣΧΕΔΙΑΣΜΟΥ</a:t>
            </a:r>
            <a:endParaRPr lang="el-GR" sz="480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 pitchFamily="34" charset="0"/>
            </a:endParaRPr>
          </a:p>
        </p:txBody>
      </p:sp>
      <p:pic>
        <p:nvPicPr>
          <p:cNvPr id="3074" name="Picture 2" descr="http://www.buildnet.gr/files/idiotis/bioklimatiko%20spiti/vioklimatiki%20domisi/vioklimatikos_sxediasmos_ofeli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764704"/>
            <a:ext cx="4392488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4myhouse.gr/Images/Articles/%CE%92%CE%B9%CE%BF%CE%BA%CE%BB%CE%B9%CE%BC%CE%B1%CF%84%CE%B9%CE%BA%CF%8C%20%CF%83%CF%80%CE%AF%CF%84%CE%B9%2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14" y="4034467"/>
            <a:ext cx="4144772" cy="268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Διάγραμμα 5"/>
          <p:cNvGraphicFramePr/>
          <p:nvPr>
            <p:extLst>
              <p:ext uri="{D42A27DB-BD31-4B8C-83A1-F6EECF244321}">
                <p14:modId xmlns:p14="http://schemas.microsoft.com/office/powerpoint/2010/main" val="122564739"/>
              </p:ext>
            </p:extLst>
          </p:nvPr>
        </p:nvGraphicFramePr>
        <p:xfrm>
          <a:off x="0" y="1340768"/>
          <a:ext cx="3806909" cy="2808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8" name="Διάγραμμα 7"/>
          <p:cNvGraphicFramePr/>
          <p:nvPr>
            <p:extLst>
              <p:ext uri="{D42A27DB-BD31-4B8C-83A1-F6EECF244321}">
                <p14:modId xmlns:p14="http://schemas.microsoft.com/office/powerpoint/2010/main" val="680248382"/>
              </p:ext>
            </p:extLst>
          </p:nvPr>
        </p:nvGraphicFramePr>
        <p:xfrm>
          <a:off x="4427984" y="4007332"/>
          <a:ext cx="4464496" cy="24389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365009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-171400"/>
            <a:ext cx="7315200" cy="1154097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l-GR" sz="48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ΕΙΔΙΚΟΤΕΡΟΙ ΣΤΟΧΟΙ</a:t>
            </a:r>
            <a:endParaRPr lang="el-GR" sz="480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 pitchFamily="34" charset="0"/>
            </a:endParaRPr>
          </a:p>
        </p:txBody>
      </p:sp>
      <p:pic>
        <p:nvPicPr>
          <p:cNvPr id="2050" name="Picture 2" descr="http://www.greenjustice.org.gr/wp-content/uploads/yapb_cache/asdasdasd.dcokm6gqpq80owwgs8owc8cws.8dcu31w5ex0k8gcsok8ccg40k.th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45024"/>
            <a:ext cx="4111746" cy="312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3.bp.blogspot.com/_Dkl1SlaWMjM/TNFW-CrxkDI/AAAAAAAAAMc/jBftmry3xcQ/s1600/imag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045" y="3645024"/>
            <a:ext cx="4034420" cy="313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1" name="Diagram 30"/>
          <p:cNvGraphicFramePr/>
          <p:nvPr>
            <p:extLst>
              <p:ext uri="{D42A27DB-BD31-4B8C-83A1-F6EECF244321}">
                <p14:modId xmlns:p14="http://schemas.microsoft.com/office/powerpoint/2010/main" val="1201550463"/>
              </p:ext>
            </p:extLst>
          </p:nvPr>
        </p:nvGraphicFramePr>
        <p:xfrm>
          <a:off x="0" y="908720"/>
          <a:ext cx="9144000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20465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blogs-sites.gr/wp-content/uploads/2011/02/fdde1da287ef645878d672d35edb2d9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2329" y="1587056"/>
            <a:ext cx="2931970" cy="2011407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853244" y="-191478"/>
            <a:ext cx="7293496" cy="1143000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l-GR" sz="4800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ΕΙδη</a:t>
            </a:r>
            <a:r>
              <a:rPr lang="el-GR" sz="48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 </a:t>
            </a:r>
            <a:r>
              <a:rPr lang="el-GR" sz="4800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βιοκλιματικοΥ</a:t>
            </a:r>
            <a:r>
              <a:rPr lang="el-GR" sz="48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 </a:t>
            </a:r>
            <a:r>
              <a:rPr lang="el-GR" sz="4800" cap="all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σπιτιοΥ</a:t>
            </a:r>
            <a:endParaRPr lang="el-GR" sz="480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 pitchFamily="34" charset="0"/>
            </a:endParaRPr>
          </a:p>
        </p:txBody>
      </p:sp>
      <p:sp>
        <p:nvSpPr>
          <p:cNvPr id="4" name="3 - TextBox"/>
          <p:cNvSpPr txBox="1"/>
          <p:nvPr/>
        </p:nvSpPr>
        <p:spPr>
          <a:xfrm>
            <a:off x="0" y="786837"/>
            <a:ext cx="5963554" cy="80021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342900" indent="-342900">
              <a:buAutoNum type="arabicPeriod"/>
            </a:pPr>
            <a:r>
              <a:rPr lang="el-GR" sz="2800" b="1" cap="all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ΞΥλινο</a:t>
            </a:r>
            <a:r>
              <a:rPr lang="el-GR" sz="28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 </a:t>
            </a:r>
            <a:r>
              <a:rPr lang="el-GR" sz="2800" b="1" cap="all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βιοκλιματικΟ</a:t>
            </a:r>
            <a:r>
              <a:rPr lang="el-GR" sz="28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 </a:t>
            </a:r>
            <a:r>
              <a:rPr lang="el-GR" sz="2800" b="1" cap="all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σπΙτι</a:t>
            </a:r>
            <a:endParaRPr lang="el-GR" sz="2800" b="1" cap="all" dirty="0" smtClean="0">
              <a:ln w="0"/>
              <a:effectLst>
                <a:reflection blurRad="12700" stA="50000" endPos="50000" dist="5000" dir="5400000" sy="-100000" rotWithShape="0"/>
              </a:effectLst>
              <a:latin typeface="Calibri" pitchFamily="34" charset="0"/>
            </a:endParaRPr>
          </a:p>
          <a:p>
            <a:pPr marL="342900" indent="-342900">
              <a:buAutoNum type="arabicPeriod"/>
            </a:pPr>
            <a:endParaRPr lang="el-GR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 pitchFamily="34" charset="0"/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4540069" y="1648715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sz="28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2. </a:t>
            </a:r>
            <a:r>
              <a:rPr lang="el-GR" sz="2800" b="1" cap="all" dirty="0" err="1">
                <a:ln w="0"/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ΒιοκλιματικΑ</a:t>
            </a:r>
            <a:r>
              <a:rPr lang="el-GR" sz="28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 </a:t>
            </a:r>
            <a:r>
              <a:rPr lang="el-GR" sz="2800" b="1" cap="all" dirty="0" err="1">
                <a:ln w="0"/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σπΙτια</a:t>
            </a:r>
            <a:r>
              <a:rPr lang="el-GR" sz="28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 </a:t>
            </a:r>
            <a:r>
              <a:rPr lang="el-GR" sz="2800" b="1" cap="all" dirty="0" err="1">
                <a:ln w="0"/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μεταλλικοΥ</a:t>
            </a:r>
            <a:r>
              <a:rPr lang="el-GR" sz="28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 </a:t>
            </a:r>
            <a:r>
              <a:rPr lang="el-GR" sz="2800" b="1" cap="all" dirty="0" err="1">
                <a:ln w="0"/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σκελετοΥ</a:t>
            </a:r>
            <a:endParaRPr lang="el-GR" sz="2800" b="1" cap="all" dirty="0">
              <a:ln w="0"/>
              <a:effectLst>
                <a:reflection blurRad="12700" stA="50000" endPos="50000" dist="5000" dir="5400000" sy="-100000" rotWithShape="0"/>
              </a:effectLst>
              <a:latin typeface="Calibri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712320"/>
            <a:ext cx="2968097" cy="2300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Ορθογώνιο 8"/>
          <p:cNvSpPr/>
          <p:nvPr/>
        </p:nvSpPr>
        <p:spPr>
          <a:xfrm>
            <a:off x="152314" y="3862721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sz="28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3.ΒιοκλιματικΑ </a:t>
            </a:r>
            <a:r>
              <a:rPr lang="el-GR" sz="2800" b="1" cap="all" dirty="0" err="1">
                <a:ln w="0"/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σπΙτια</a:t>
            </a:r>
            <a:r>
              <a:rPr lang="el-GR" sz="28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 με </a:t>
            </a:r>
            <a:r>
              <a:rPr lang="el-GR" sz="2800" b="1" cap="all" dirty="0" err="1">
                <a:ln w="0"/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μονωμΕνο</a:t>
            </a:r>
            <a:r>
              <a:rPr lang="el-GR" sz="28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 </a:t>
            </a:r>
            <a:r>
              <a:rPr lang="el-GR" sz="2800" b="1" cap="all" dirty="0" err="1">
                <a:ln w="0"/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σκυρΟδεμα</a:t>
            </a:r>
            <a:r>
              <a:rPr lang="el-GR" sz="28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 (ICF)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650" y="4964550"/>
            <a:ext cx="3456161" cy="189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184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5224" y="-91075"/>
            <a:ext cx="7315200" cy="855779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l-GR" sz="48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ΧΩΡΟΘΕΤΗΣΗ</a:t>
            </a:r>
            <a:endParaRPr lang="el-GR" sz="480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 pitchFamily="34" charset="0"/>
            </a:endParaRPr>
          </a:p>
        </p:txBody>
      </p:sp>
      <p:pic>
        <p:nvPicPr>
          <p:cNvPr id="4098" name="Picture 2" descr="http://1.bp.blogspot.com/_kPjslk9hoq8/TIA5Y5dTZeI/AAAAAAAAACg/fX1sszIMhm4/s1600/bioclimatic_house_exterior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4005065"/>
            <a:ext cx="6054390" cy="2765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klimahouse.gr/uploads/zoom_project_detail_02_800x6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160935"/>
            <a:ext cx="3579141" cy="269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Ορθογώνιο 3"/>
          <p:cNvSpPr/>
          <p:nvPr/>
        </p:nvSpPr>
        <p:spPr>
          <a:xfrm>
            <a:off x="216024" y="69927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l-GR" sz="2400" b="1" i="1" u="sng" dirty="0">
                <a:latin typeface="Calibri" pitchFamily="34" charset="0"/>
              </a:rPr>
              <a:t>Χρειάζεται </a:t>
            </a:r>
            <a:r>
              <a:rPr lang="el-GR" sz="2400" b="1" i="1" u="sng" dirty="0" smtClean="0">
                <a:latin typeface="Calibri" pitchFamily="34" charset="0"/>
              </a:rPr>
              <a:t>προσοχή </a:t>
            </a:r>
            <a:r>
              <a:rPr lang="el-GR" sz="2400" b="1" i="1" u="sng" dirty="0">
                <a:latin typeface="Calibri" pitchFamily="34" charset="0"/>
              </a:rPr>
              <a:t>στο μικροκλίμα γύρω από την </a:t>
            </a:r>
            <a:r>
              <a:rPr lang="el-GR" sz="2400" b="1" i="1" u="sng" dirty="0" smtClean="0">
                <a:latin typeface="Calibri" pitchFamily="34" charset="0"/>
              </a:rPr>
              <a:t>κατοικία</a:t>
            </a:r>
            <a:endParaRPr lang="el-GR" sz="2400" b="1" i="1" u="sng" dirty="0">
              <a:latin typeface="Calibri" pitchFamily="34" charset="0"/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6084168" y="4156802"/>
            <a:ext cx="293501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r">
              <a:buFont typeface="Wingdings" panose="05000000000000000000" pitchFamily="2" charset="2"/>
              <a:buChar char="Ø"/>
            </a:pPr>
            <a:r>
              <a:rPr lang="el-GR" sz="2200" dirty="0" smtClean="0">
                <a:latin typeface="Calibri" pitchFamily="34" charset="0"/>
              </a:rPr>
              <a:t>Ύπαρξη αειθαλών δέντρων στη βόρεια πλευρά </a:t>
            </a:r>
            <a:r>
              <a:rPr lang="el-GR" sz="2200" dirty="0" smtClean="0">
                <a:latin typeface="Calibri" pitchFamily="34" charset="0"/>
                <a:sym typeface="Wingdings" panose="05000000000000000000" pitchFamily="2" charset="2"/>
              </a:rPr>
              <a:t></a:t>
            </a:r>
            <a:r>
              <a:rPr lang="el-GR" sz="2200" dirty="0" smtClean="0">
                <a:latin typeface="Calibri" pitchFamily="34" charset="0"/>
              </a:rPr>
              <a:t> ανάσχεση χειμωνιάτικων ανέμων, δροσισμός του αέρα το καλοκαίρι</a:t>
            </a:r>
            <a:endParaRPr lang="el-GR" sz="2200" dirty="0">
              <a:latin typeface="Calibri" pitchFamily="34" charset="0"/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144016" y="1632874"/>
            <a:ext cx="514806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sz="2200" dirty="0" smtClean="0">
                <a:latin typeface="Calibri" pitchFamily="34" charset="0"/>
              </a:rPr>
              <a:t>Πυκνή βλάστηση </a:t>
            </a:r>
            <a:r>
              <a:rPr lang="el-GR" sz="2200" dirty="0" smtClean="0">
                <a:latin typeface="Calibri" pitchFamily="34" charset="0"/>
                <a:sym typeface="Wingdings" panose="05000000000000000000" pitchFamily="2" charset="2"/>
              </a:rPr>
              <a:t> </a:t>
            </a:r>
            <a:r>
              <a:rPr lang="el-GR" sz="2200" dirty="0" err="1" smtClean="0">
                <a:latin typeface="Calibri" pitchFamily="34" charset="0"/>
              </a:rPr>
              <a:t>ηλιοπροστασία</a:t>
            </a:r>
            <a:r>
              <a:rPr lang="el-GR" sz="2200" dirty="0" smtClean="0">
                <a:latin typeface="Calibri" pitchFamily="34" charset="0"/>
              </a:rPr>
              <a:t>, σκιασμός, προστασία από ανέμους.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l-GR" sz="2200" dirty="0" smtClean="0">
              <a:latin typeface="Calibri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sz="2200" dirty="0" smtClean="0">
                <a:latin typeface="Calibri" pitchFamily="34" charset="0"/>
              </a:rPr>
              <a:t>Φύτευση μεγάλων φυλλοβόλων δένδρων στις νότιες και δυτικές πλευρές </a:t>
            </a:r>
            <a:endParaRPr lang="el-GR" sz="2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05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6778" y="0"/>
            <a:ext cx="9144000" cy="2636912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l-GR" sz="44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ΠΑΘΗΤΙΚΑ ΣΥΣΤΗΜΑΤΑ ΘΕΡΜΑΝΣΗΣ</a:t>
            </a:r>
            <a:r>
              <a:rPr lang="en-US" sz="44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/>
            </a:r>
            <a:br>
              <a:rPr lang="en-US" sz="44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</a:br>
            <a:r>
              <a:rPr lang="el-GR" sz="44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 </a:t>
            </a:r>
            <a:r>
              <a:rPr lang="el-GR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/>
            </a:r>
            <a:br>
              <a:rPr lang="el-GR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</a:br>
            <a:r>
              <a:rPr lang="el-GR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 </a:t>
            </a:r>
            <a:r>
              <a:rPr lang="el-GR" sz="3200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Α) </a:t>
            </a:r>
            <a:r>
              <a:rPr lang="el-GR" sz="3200" cap="all" dirty="0" err="1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ΑνοΙγματα</a:t>
            </a:r>
            <a:r>
              <a:rPr lang="el-GR" sz="3200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 με </a:t>
            </a:r>
            <a:r>
              <a:rPr lang="el-GR" sz="3200" cap="all" dirty="0" err="1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τζΑμι</a:t>
            </a:r>
            <a:endParaRPr lang="el-GR" sz="3200" cap="all" dirty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  <a:latin typeface="Calibri" pitchFamily="34" charset="0"/>
            </a:endParaRPr>
          </a:p>
        </p:txBody>
      </p:sp>
      <p:pic>
        <p:nvPicPr>
          <p:cNvPr id="3076" name="Picture 4" descr="http://www.freshpalace.com/wp-content/uploads/2012/11/Experimental-Bioclimatic-House-Tenerife-Light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179" y="1124744"/>
            <a:ext cx="2675547" cy="179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Ορθογώνιο 4"/>
          <p:cNvSpPr/>
          <p:nvPr/>
        </p:nvSpPr>
        <p:spPr>
          <a:xfrm>
            <a:off x="128786" y="3419949"/>
            <a:ext cx="3855543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l-GR" sz="3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Β) </a:t>
            </a:r>
            <a:r>
              <a:rPr lang="el-GR" sz="3200" b="1" cap="all" dirty="0" err="1">
                <a:ln w="0"/>
                <a:effectLst>
                  <a:reflection blurRad="12700" stA="50000" endPos="50000" dist="5000" dir="5400000" sy="-100000" rotWithShape="0"/>
                </a:effectLst>
              </a:rPr>
              <a:t>ΤοΙχοι</a:t>
            </a:r>
            <a:r>
              <a:rPr lang="el-GR" sz="3200" b="1" cap="all" dirty="0">
                <a:ln w="0"/>
                <a:effectLst>
                  <a:reflection blurRad="12700" stA="50000" endPos="50000" dist="5000" dir="5400000" sy="-100000" rotWithShape="0"/>
                </a:effectLst>
              </a:rPr>
              <a:t> Τ</a:t>
            </a:r>
            <a:r>
              <a:rPr lang="en-US" sz="3200" b="1" cap="all" dirty="0" err="1">
                <a:ln w="0"/>
                <a:effectLst>
                  <a:reflection blurRad="12700" stA="50000" endPos="50000" dist="5000" dir="5400000" sy="-100000" rotWithShape="0"/>
                </a:effectLst>
              </a:rPr>
              <a:t>rombe</a:t>
            </a:r>
            <a:endParaRPr lang="el-GR" sz="3200" b="1" cap="all" dirty="0">
              <a:ln w="0"/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9" name="Τίτλος 1"/>
          <p:cNvSpPr txBox="1">
            <a:spLocks/>
          </p:cNvSpPr>
          <p:nvPr/>
        </p:nvSpPr>
        <p:spPr>
          <a:xfrm>
            <a:off x="-36003" y="5108797"/>
            <a:ext cx="9360024" cy="1112565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l-GR" sz="32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Γ) </a:t>
            </a:r>
            <a:r>
              <a:rPr lang="el-GR" sz="3200" cap="all" dirty="0" err="1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ΗλιακΟΣ</a:t>
            </a:r>
            <a:r>
              <a:rPr lang="el-GR" sz="3200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 </a:t>
            </a:r>
            <a:r>
              <a:rPr lang="el-GR" sz="3200" cap="all" dirty="0" err="1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χΩροΣ</a:t>
            </a:r>
            <a:r>
              <a:rPr lang="el-GR" sz="3200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-</a:t>
            </a:r>
            <a:r>
              <a:rPr lang="el-GR" sz="3200" cap="all" dirty="0" err="1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θερμοκΗπιο</a:t>
            </a:r>
            <a:endParaRPr lang="el-GR" sz="3200" cap="all" dirty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  <a:latin typeface="Calibri" pitchFamily="34" charset="0"/>
            </a:endParaRPr>
          </a:p>
        </p:txBody>
      </p:sp>
      <p:pic>
        <p:nvPicPr>
          <p:cNvPr id="10" name="Picture 4" descr="http://sustainabilityworkshop.autodesk.com/sites/default/files/styles/large/public/core-page-inserted-images/trombe_wall_as_solar_chimne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063" y="3111923"/>
            <a:ext cx="2467295" cy="1631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057760"/>
            <a:ext cx="2729119" cy="180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423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8829" y="196090"/>
            <a:ext cx="9289032" cy="1368152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l-GR" sz="36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ΠΑΘΗΤΙΚΑ ΣΥΣΤΗΜΑΤΑ ΦΥΣΙΚΟΥ ΔΡΟΣΙΣΜΟΥ</a:t>
            </a:r>
            <a:r>
              <a:rPr lang="el-GR" sz="2400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el-GR" sz="2400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el-GR" sz="2400" i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el-GR" sz="2400" i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endParaRPr lang="el-GR" sz="240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 pitchFamily="34" charset="0"/>
            </a:endParaRPr>
          </a:p>
        </p:txBody>
      </p:sp>
      <p:pic>
        <p:nvPicPr>
          <p:cNvPr id="5122" name="Picture 2" descr="http://www.cres.gr/energy_saving/Ktiria/images/fysikos_drosismos_kaminada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11" y="4647822"/>
            <a:ext cx="2323709" cy="2021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encrypted-tbn2.gstatic.com/images?q=tbn:ANd9GcRtsM122VbY_tUJXMGHmFyByYlmN_libGpZaoefogVK4Tf9evG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11" y="1793941"/>
            <a:ext cx="2353740" cy="193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4313" y="1103534"/>
            <a:ext cx="40893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Α) </a:t>
            </a:r>
            <a:r>
              <a:rPr lang="el-GR" sz="2800" b="1" cap="all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ΚαμινΑδεΣ</a:t>
            </a:r>
            <a:r>
              <a:rPr lang="el-GR" sz="28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 </a:t>
            </a:r>
            <a:r>
              <a:rPr lang="el-GR" sz="2800" b="1" cap="all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αερισμοΥ</a:t>
            </a:r>
            <a:endParaRPr lang="el-GR" sz="2800" b="1" dirty="0">
              <a:latin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2340" y="4034232"/>
            <a:ext cx="35445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Β) </a:t>
            </a:r>
            <a:r>
              <a:rPr lang="el-GR" sz="2800" b="1" cap="all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ΗλιακΗ</a:t>
            </a:r>
            <a:r>
              <a:rPr lang="el-GR" sz="28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 </a:t>
            </a:r>
            <a:r>
              <a:rPr lang="el-GR" sz="2800" b="1" cap="all" dirty="0" err="1" smtClean="0">
                <a:ln w="0"/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καμινΑδα</a:t>
            </a:r>
            <a:endParaRPr lang="el-GR" sz="28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136" y="1800192"/>
            <a:ext cx="2351305" cy="2106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Τίτλος 1"/>
          <p:cNvSpPr txBox="1">
            <a:spLocks/>
          </p:cNvSpPr>
          <p:nvPr/>
        </p:nvSpPr>
        <p:spPr>
          <a:xfrm>
            <a:off x="5076056" y="3718793"/>
            <a:ext cx="7315200" cy="1154097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l-GR" sz="28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Δ) </a:t>
            </a:r>
            <a:r>
              <a:rPr lang="el-GR" sz="2800" cap="all" dirty="0" err="1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ΣκΙαστρα</a:t>
            </a:r>
            <a:endParaRPr lang="el-GR" sz="2800" cap="all" dirty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  <a:latin typeface="Calibri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161" y="4811429"/>
            <a:ext cx="2520280" cy="1694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58488" y="1188458"/>
            <a:ext cx="379509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Γ) </a:t>
            </a:r>
            <a:r>
              <a:rPr lang="el-GR" sz="26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ΔΙΑΜΠΕΡΗΣ ΑΕΡΙΣΜΟΣ</a:t>
            </a:r>
          </a:p>
        </p:txBody>
      </p:sp>
    </p:spTree>
    <p:extLst>
      <p:ext uri="{BB962C8B-B14F-4D97-AF65-F5344CB8AC3E}">
        <p14:creationId xmlns:p14="http://schemas.microsoft.com/office/powerpoint/2010/main" val="81604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7746" y="1772816"/>
            <a:ext cx="4770277" cy="2160240"/>
          </a:xfrm>
        </p:spPr>
        <p:txBody>
          <a:bodyPr>
            <a:noAutofit/>
          </a:bodyPr>
          <a:lstStyle/>
          <a:p>
            <a:r>
              <a:rPr lang="el-GR" sz="2200" dirty="0" smtClean="0">
                <a:latin typeface="Calibri" pitchFamily="34" charset="0"/>
              </a:rPr>
              <a:t>Τα ενεργητικά συστήματα χρησιμοποιούν </a:t>
            </a:r>
            <a:r>
              <a:rPr lang="el-GR" sz="2200" dirty="0">
                <a:latin typeface="Calibri" pitchFamily="34" charset="0"/>
              </a:rPr>
              <a:t>μηχανικά μέσα για τη θέρμανση ή το δροσισμό κτιρίων, αξιοποιώντας την ηλιακή ενέργεια ή τις φυσικές δεξαμενές ψύξης. </a:t>
            </a: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88640"/>
            <a:ext cx="7315200" cy="1874177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l-GR" sz="48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ΕΝΕΡΓΗΤΙΚΑ ΣΥΣΤΗΜΑΤΑ ΘΕΡΜΑΝΣΗΣ                           	</a:t>
            </a:r>
            <a:endParaRPr lang="el-GR" sz="4800" i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 pitchFamily="34" charset="0"/>
            </a:endParaRPr>
          </a:p>
        </p:txBody>
      </p:sp>
      <p:pic>
        <p:nvPicPr>
          <p:cNvPr id="4098" name="Picture 2" descr="http://www.cres.gr/kape/kidsol/sun_heat/27_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68760"/>
            <a:ext cx="4392488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energia.gr/photos/ap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61048"/>
            <a:ext cx="4032447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Διάγραμμα 5"/>
          <p:cNvGraphicFramePr/>
          <p:nvPr>
            <p:extLst>
              <p:ext uri="{D42A27DB-BD31-4B8C-83A1-F6EECF244321}">
                <p14:modId xmlns:p14="http://schemas.microsoft.com/office/powerpoint/2010/main" val="778323716"/>
              </p:ext>
            </p:extLst>
          </p:nvPr>
        </p:nvGraphicFramePr>
        <p:xfrm>
          <a:off x="4464496" y="4077072"/>
          <a:ext cx="4572000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7853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ustom 5">
      <a:dk1>
        <a:sysClr val="windowText" lastClr="000000"/>
      </a:dk1>
      <a:lt1>
        <a:sysClr val="window" lastClr="FFFFFF"/>
      </a:lt1>
      <a:dk2>
        <a:srgbClr val="00B050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768</TotalTime>
  <Words>901</Words>
  <Application>Microsoft Office PowerPoint</Application>
  <PresentationFormat>Προβολή στην οθόνη (4:3)</PresentationFormat>
  <Paragraphs>149</Paragraphs>
  <Slides>25</Slides>
  <Notes>3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25</vt:i4>
      </vt:variant>
    </vt:vector>
  </HeadingPairs>
  <TitlesOfParts>
    <vt:vector size="26" baseType="lpstr">
      <vt:lpstr>Concourse</vt:lpstr>
      <vt:lpstr>ΕΝΕΡΓΕΙΑΚΑ – ΒΙΟΚΛΙΜΑΤΙΚΑ ΣΠΙΤΙΑ</vt:lpstr>
      <vt:lpstr>Ορισmoσ</vt:lpstr>
      <vt:lpstr>ΑΡΧΕΣ ΒΙΟΚΛΙΜΑΤΙΚΟΥ ΣΧΕΔΙΑΣΜΟΥ</vt:lpstr>
      <vt:lpstr>ΕΙΔΙΚΟΤΕΡΟΙ ΣΤΟΧΟΙ</vt:lpstr>
      <vt:lpstr>ΕΙδη βιοκλιματικοΥ σπιτιοΥ</vt:lpstr>
      <vt:lpstr>ΧΩΡΟΘΕΤΗΣΗ</vt:lpstr>
      <vt:lpstr>ΠΑΘΗΤΙΚΑ ΣΥΣΤΗΜΑΤΑ ΘΕΡΜΑΝΣΗΣ    Α) ΑνοΙγματα με τζΑμι</vt:lpstr>
      <vt:lpstr>ΠΑΘΗΤΙΚΑ ΣΥΣΤΗΜΑΤΑ ΦΥΣΙΚΟΥ ΔΡΟΣΙΣΜΟΥ  </vt:lpstr>
      <vt:lpstr>ΕΝΕΡΓΗΤΙΚΑ ΣΥΣΤΗΜΑΤΑ ΘΕΡΜΑΝΣΗΣ                            </vt:lpstr>
      <vt:lpstr>Παρουσίαση του PowerPoint</vt:lpstr>
      <vt:lpstr> MEIONEKTHMATA</vt:lpstr>
      <vt:lpstr>συμβατικα  </vt:lpstr>
      <vt:lpstr>ΕΙναι δυνατΗ η μετατροπΗ μιαΣ υπΑρχουσαΣ συμβατικΗΣ κατασκευΗΣ σε βιοκλιματικΗ; </vt:lpstr>
      <vt:lpstr>Παρουσίαση του PowerPoint</vt:lpstr>
      <vt:lpstr>Παρουσίαση του PowerPoint</vt:lpstr>
      <vt:lpstr>Παρουσίαση του PowerPoint</vt:lpstr>
      <vt:lpstr>Πλωτό βιοκλιματικό σπίτι</vt:lpstr>
      <vt:lpstr>Ενέργεια από κύματα</vt:lpstr>
      <vt:lpstr>Εκμετάλλευση της θερμοκρασιακής σταθερότητας της θάλασσας</vt:lpstr>
      <vt:lpstr>Κοινωνικο-οικονομικη προσεγγιση</vt:lpstr>
      <vt:lpstr>Παρουσίαση του PowerPoint</vt:lpstr>
      <vt:lpstr>Παρουσίαση του PowerPoint</vt:lpstr>
      <vt:lpstr>ΚΡΑΤΙΚΗ ΜΕΡΙΜΝΑ </vt:lpstr>
      <vt:lpstr>Επιδοτουμενα τραπεζικα προγραμματα  </vt:lpstr>
      <vt:lpstr>ΕΝ ΤΕΛΕΙ…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Ορισμός</dc:title>
  <dc:creator>Konina</dc:creator>
  <cp:lastModifiedBy>EAteacher</cp:lastModifiedBy>
  <cp:revision>76</cp:revision>
  <dcterms:created xsi:type="dcterms:W3CDTF">2014-03-20T08:37:52Z</dcterms:created>
  <dcterms:modified xsi:type="dcterms:W3CDTF">2014-04-04T09:46:10Z</dcterms:modified>
</cp:coreProperties>
</file>