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72" r:id="rId3"/>
    <p:sldId id="258" r:id="rId4"/>
    <p:sldId id="260" r:id="rId5"/>
    <p:sldId id="259" r:id="rId6"/>
    <p:sldId id="261" r:id="rId7"/>
    <p:sldId id="262" r:id="rId8"/>
    <p:sldId id="263" r:id="rId9"/>
    <p:sldId id="264" r:id="rId10"/>
    <p:sldId id="265" r:id="rId11"/>
    <p:sldId id="266" r:id="rId12"/>
    <p:sldId id="267" r:id="rId13"/>
    <p:sldId id="268" r:id="rId14"/>
    <p:sldId id="273" r:id="rId15"/>
    <p:sldId id="269" r:id="rId16"/>
    <p:sldId id="270" r:id="rId17"/>
    <p:sldId id="271" r:id="rId18"/>
    <p:sldId id="274" r:id="rId19"/>
    <p:sldId id="275" r:id="rId20"/>
    <p:sldId id="277" r:id="rId21"/>
    <p:sldId id="276" r:id="rId22"/>
    <p:sldId id="278" r:id="rId23"/>
    <p:sldId id="279" r:id="rId24"/>
    <p:sldId id="280" r:id="rId25"/>
    <p:sldId id="281"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FB617-8CF5-46DF-9D4F-A12BA5C8F3DA}" type="datetimeFigureOut">
              <a:rPr lang="el-GR" smtClean="0"/>
              <a:t>12/10/2019</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E3542-896F-4DB3-A3F7-29E5599719A5}" type="slidenum">
              <a:rPr lang="el-GR" smtClean="0"/>
              <a:t>‹#›</a:t>
            </a:fld>
            <a:endParaRPr lang="el-GR"/>
          </a:p>
        </p:txBody>
      </p:sp>
    </p:spTree>
    <p:extLst>
      <p:ext uri="{BB962C8B-B14F-4D97-AF65-F5344CB8AC3E}">
        <p14:creationId xmlns:p14="http://schemas.microsoft.com/office/powerpoint/2010/main" val="100227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15E3542-896F-4DB3-A3F7-29E5599719A5}" type="slidenum">
              <a:rPr lang="el-GR" smtClean="0"/>
              <a:t>8</a:t>
            </a:fld>
            <a:endParaRPr lang="el-GR"/>
          </a:p>
        </p:txBody>
      </p:sp>
    </p:spTree>
    <p:extLst>
      <p:ext uri="{BB962C8B-B14F-4D97-AF65-F5344CB8AC3E}">
        <p14:creationId xmlns:p14="http://schemas.microsoft.com/office/powerpoint/2010/main" val="1424018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B92BFEB-2DED-4902-AF63-D2F9FE6E98D4}" type="datetimeFigureOut">
              <a:rPr lang="el-GR" smtClean="0"/>
              <a:t>12/10/2019</a:t>
            </a:fld>
            <a:endParaRPr lang="el-G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l-G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B2835C3-EB57-4301-B161-8EC99B889D76}"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92BFEB-2DED-4902-AF63-D2F9FE6E98D4}" type="datetimeFigureOut">
              <a:rPr lang="el-GR" smtClean="0"/>
              <a:t>12/10/2019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2835C3-EB57-4301-B161-8EC99B889D76}"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92BFEB-2DED-4902-AF63-D2F9FE6E98D4}" type="datetimeFigureOut">
              <a:rPr lang="el-GR" smtClean="0"/>
              <a:t>12/10/2019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B2835C3-EB57-4301-B161-8EC99B889D76}"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B92BFEB-2DED-4902-AF63-D2F9FE6E98D4}" type="datetimeFigureOut">
              <a:rPr lang="el-GR" smtClean="0"/>
              <a:t>12/10/2019</a:t>
            </a:fld>
            <a:endParaRPr lang="el-GR"/>
          </a:p>
        </p:txBody>
      </p:sp>
      <p:sp>
        <p:nvSpPr>
          <p:cNvPr id="9" name="Slide Number Placeholder 8"/>
          <p:cNvSpPr>
            <a:spLocks noGrp="1"/>
          </p:cNvSpPr>
          <p:nvPr>
            <p:ph type="sldNum" sz="quarter" idx="15"/>
          </p:nvPr>
        </p:nvSpPr>
        <p:spPr/>
        <p:txBody>
          <a:bodyPr rtlCol="0"/>
          <a:lstStyle/>
          <a:p>
            <a:fld id="{AB2835C3-EB57-4301-B161-8EC99B889D76}" type="slidenum">
              <a:rPr lang="el-GR" smtClean="0"/>
              <a:t>‹#›</a:t>
            </a:fld>
            <a:endParaRPr lang="el-GR"/>
          </a:p>
        </p:txBody>
      </p:sp>
      <p:sp>
        <p:nvSpPr>
          <p:cNvPr id="10" name="Footer Placeholder 9"/>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B92BFEB-2DED-4902-AF63-D2F9FE6E98D4}" type="datetimeFigureOut">
              <a:rPr lang="el-GR" smtClean="0"/>
              <a:t>12/10/2019</a:t>
            </a:fld>
            <a:endParaRPr lang="el-G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l-G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B2835C3-EB57-4301-B161-8EC99B889D76}"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B92BFEB-2DED-4902-AF63-D2F9FE6E98D4}" type="datetimeFigureOut">
              <a:rPr lang="el-GR" smtClean="0"/>
              <a:t>12/10/2019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B2835C3-EB57-4301-B161-8EC99B889D76}" type="slidenum">
              <a:rPr lang="el-GR" smtClean="0"/>
              <a:t>‹#›</a:t>
            </a:fld>
            <a:endParaRPr lang="el-G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B92BFEB-2DED-4902-AF63-D2F9FE6E98D4}" type="datetimeFigureOut">
              <a:rPr lang="el-GR" smtClean="0"/>
              <a:t>12/10/2019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B2835C3-EB57-4301-B161-8EC99B889D76}" type="slidenum">
              <a:rPr lang="el-GR" smtClean="0"/>
              <a:t>‹#›</a:t>
            </a:fld>
            <a:endParaRPr lang="el-G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B92BFEB-2DED-4902-AF63-D2F9FE6E98D4}" type="datetimeFigureOut">
              <a:rPr lang="el-GR" smtClean="0"/>
              <a:t>12/10/2019</a:t>
            </a:fld>
            <a:endParaRPr lang="el-GR"/>
          </a:p>
        </p:txBody>
      </p:sp>
      <p:sp>
        <p:nvSpPr>
          <p:cNvPr id="7" name="Slide Number Placeholder 6"/>
          <p:cNvSpPr>
            <a:spLocks noGrp="1"/>
          </p:cNvSpPr>
          <p:nvPr>
            <p:ph type="sldNum" sz="quarter" idx="11"/>
          </p:nvPr>
        </p:nvSpPr>
        <p:spPr/>
        <p:txBody>
          <a:bodyPr rtlCol="0"/>
          <a:lstStyle/>
          <a:p>
            <a:fld id="{AB2835C3-EB57-4301-B161-8EC99B889D76}" type="slidenum">
              <a:rPr lang="el-GR" smtClean="0"/>
              <a:t>‹#›</a:t>
            </a:fld>
            <a:endParaRPr lang="el-GR"/>
          </a:p>
        </p:txBody>
      </p:sp>
      <p:sp>
        <p:nvSpPr>
          <p:cNvPr id="8" name="Footer Placeholder 7"/>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2BFEB-2DED-4902-AF63-D2F9FE6E98D4}" type="datetimeFigureOut">
              <a:rPr lang="el-GR" smtClean="0"/>
              <a:t>12/10/2019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B2835C3-EB57-4301-B161-8EC99B889D7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B92BFEB-2DED-4902-AF63-D2F9FE6E98D4}" type="datetimeFigureOut">
              <a:rPr lang="el-GR" smtClean="0"/>
              <a:t>12/10/2019</a:t>
            </a:fld>
            <a:endParaRPr lang="el-GR"/>
          </a:p>
        </p:txBody>
      </p:sp>
      <p:sp>
        <p:nvSpPr>
          <p:cNvPr id="22" name="Slide Number Placeholder 21"/>
          <p:cNvSpPr>
            <a:spLocks noGrp="1"/>
          </p:cNvSpPr>
          <p:nvPr>
            <p:ph type="sldNum" sz="quarter" idx="15"/>
          </p:nvPr>
        </p:nvSpPr>
        <p:spPr/>
        <p:txBody>
          <a:bodyPr rtlCol="0"/>
          <a:lstStyle/>
          <a:p>
            <a:fld id="{AB2835C3-EB57-4301-B161-8EC99B889D76}" type="slidenum">
              <a:rPr lang="el-GR" smtClean="0"/>
              <a:t>‹#›</a:t>
            </a:fld>
            <a:endParaRPr lang="el-GR"/>
          </a:p>
        </p:txBody>
      </p:sp>
      <p:sp>
        <p:nvSpPr>
          <p:cNvPr id="23" name="Footer Placeholder 22"/>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B92BFEB-2DED-4902-AF63-D2F9FE6E98D4}" type="datetimeFigureOut">
              <a:rPr lang="el-GR" smtClean="0"/>
              <a:t>12/10/2019</a:t>
            </a:fld>
            <a:endParaRPr lang="el-GR"/>
          </a:p>
        </p:txBody>
      </p:sp>
      <p:sp>
        <p:nvSpPr>
          <p:cNvPr id="18" name="Slide Number Placeholder 17"/>
          <p:cNvSpPr>
            <a:spLocks noGrp="1"/>
          </p:cNvSpPr>
          <p:nvPr>
            <p:ph type="sldNum" sz="quarter" idx="11"/>
          </p:nvPr>
        </p:nvSpPr>
        <p:spPr/>
        <p:txBody>
          <a:bodyPr rtlCol="0"/>
          <a:lstStyle/>
          <a:p>
            <a:fld id="{AB2835C3-EB57-4301-B161-8EC99B889D76}" type="slidenum">
              <a:rPr lang="el-GR" smtClean="0"/>
              <a:t>‹#›</a:t>
            </a:fld>
            <a:endParaRPr lang="el-GR"/>
          </a:p>
        </p:txBody>
      </p:sp>
      <p:sp>
        <p:nvSpPr>
          <p:cNvPr id="21" name="Footer Placeholder 20"/>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B92BFEB-2DED-4902-AF63-D2F9FE6E98D4}" type="datetimeFigureOut">
              <a:rPr lang="el-GR" smtClean="0"/>
              <a:t>12/10/2019</a:t>
            </a:fld>
            <a:endParaRPr lang="el-G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B2835C3-EB57-4301-B161-8EC99B889D76}"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nds.iaea.org/relnsd/vcharthtml/VChartHTML.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nrv.jinr.ru/nrv/webnrv/qcal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Z73T_ZHpla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labs.minutelabs.io/Mass-Energy-Scale/"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67744" y="1844824"/>
            <a:ext cx="6876256" cy="1894362"/>
          </a:xfrm>
        </p:spPr>
        <p:txBody>
          <a:bodyPr/>
          <a:lstStyle/>
          <a:p>
            <a:r>
              <a:rPr lang="el-GR" dirty="0" smtClean="0"/>
              <a:t>εκπαιδευτικεσ δραστηριοτητεσ</a:t>
            </a:r>
            <a:endParaRPr lang="el-GR" dirty="0"/>
          </a:p>
        </p:txBody>
      </p:sp>
      <p:sp>
        <p:nvSpPr>
          <p:cNvPr id="3" name="Υπότιτλος 2"/>
          <p:cNvSpPr>
            <a:spLocks noGrp="1"/>
          </p:cNvSpPr>
          <p:nvPr>
            <p:ph type="subTitle" idx="1"/>
          </p:nvPr>
        </p:nvSpPr>
        <p:spPr>
          <a:xfrm>
            <a:off x="2267744" y="4005064"/>
            <a:ext cx="6172200" cy="1371600"/>
          </a:xfrm>
        </p:spPr>
        <p:txBody>
          <a:bodyPr/>
          <a:lstStyle/>
          <a:p>
            <a:pPr algn="ctr"/>
            <a:r>
              <a:rPr lang="el-GR" dirty="0" smtClean="0"/>
              <a:t>Ε. Χανιωτάκης, </a:t>
            </a:r>
            <a:br>
              <a:rPr lang="el-GR" dirty="0" smtClean="0"/>
            </a:br>
            <a:r>
              <a:rPr lang="el-GR" dirty="0" smtClean="0"/>
              <a:t>Φυσικός</a:t>
            </a:r>
            <a:br>
              <a:rPr lang="el-GR" dirty="0" smtClean="0"/>
            </a:br>
            <a:r>
              <a:rPr lang="el-GR" dirty="0" smtClean="0"/>
              <a:t>Τμήμα Έρευνας και Ανάπτυξης,</a:t>
            </a:r>
            <a:br>
              <a:rPr lang="el-GR" dirty="0" smtClean="0"/>
            </a:br>
            <a:r>
              <a:rPr lang="el-GR" dirty="0" smtClean="0"/>
              <a:t>Ελληνογερμανική Αγωγή</a:t>
            </a:r>
            <a:endParaRPr lang="el-GR" dirty="0"/>
          </a:p>
        </p:txBody>
      </p:sp>
      <p:sp>
        <p:nvSpPr>
          <p:cNvPr id="7" name="Footer Placeholder 6"/>
          <p:cNvSpPr>
            <a:spLocks noGrp="1"/>
          </p:cNvSpPr>
          <p:nvPr>
            <p:ph type="ftr" sz="quarter" idx="11"/>
          </p:nvPr>
        </p:nvSpPr>
        <p:spPr>
          <a:xfrm>
            <a:off x="1733106" y="6266308"/>
            <a:ext cx="5688420" cy="384048"/>
          </a:xfrm>
        </p:spPr>
        <p:txBody>
          <a:bodyPr/>
          <a:lstStyle/>
          <a:p>
            <a:pPr algn="ctr"/>
            <a:r>
              <a:rPr lang="el-GR" dirty="0" smtClean="0"/>
              <a:t>                                Εργαστήριο Επιμόρφωσης Εκπαιδευτικών: </a:t>
            </a:r>
            <a:br>
              <a:rPr lang="el-GR" dirty="0" smtClean="0"/>
            </a:br>
            <a:r>
              <a:rPr lang="el-GR" dirty="0" smtClean="0"/>
              <a:t>«</a:t>
            </a:r>
            <a:r>
              <a:rPr lang="en-US" dirty="0" smtClean="0"/>
              <a:t>FRONTIERS: </a:t>
            </a:r>
            <a:r>
              <a:rPr lang="el-GR" dirty="0" smtClean="0"/>
              <a:t>Φέρνοντας την έρευνα αιχμής στη Φυσική στην Σχολική Τάξη»</a:t>
            </a:r>
            <a:br>
              <a:rPr lang="el-GR" dirty="0" smtClean="0"/>
            </a:br>
            <a:r>
              <a:rPr lang="el-GR" dirty="0" smtClean="0"/>
              <a:t>Ελληνογερμανική Αγωγή, 12 Οκτωβρίου 2019</a:t>
            </a:r>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2278" y="6251113"/>
            <a:ext cx="1397705" cy="399243"/>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072" y="1844824"/>
            <a:ext cx="4831612" cy="85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Αποτέλεσμα εικόνας για ellinogermaniki agogi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6631" y="206746"/>
            <a:ext cx="911973" cy="7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854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1560" y="260648"/>
            <a:ext cx="7467600" cy="4873752"/>
          </a:xfrm>
        </p:spPr>
        <p:txBody>
          <a:bodyPr/>
          <a:lstStyle/>
          <a:p>
            <a:r>
              <a:rPr lang="el-GR" dirty="0" smtClean="0"/>
              <a:t>Οι μαθητές χρησιμοποιούν έναν ψηφιακό χάρτη νουκλιδίων για να βρουν τις μάζες των πυρήνων που συμμετέχουν στην αντίδραση. Βρίσκουν τις συνολικές μάζες πριν και μετά την αντίδραση και τις αφαιρούν (Δ</a:t>
            </a:r>
            <a:r>
              <a:rPr lang="en-US" dirty="0" smtClean="0"/>
              <a:t>m). </a:t>
            </a:r>
            <a:r>
              <a:rPr lang="en-US" dirty="0"/>
              <a:t/>
            </a:r>
            <a:br>
              <a:rPr lang="en-US" dirty="0"/>
            </a:br>
            <a:r>
              <a:rPr lang="en-US" sz="1800" dirty="0">
                <a:hlinkClick r:id="rId2"/>
              </a:rPr>
              <a:t>https://</a:t>
            </a:r>
            <a:r>
              <a:rPr lang="en-US" sz="1800" dirty="0" smtClean="0">
                <a:hlinkClick r:id="rId2"/>
              </a:rPr>
              <a:t>www-nds.iaea.org/relnsd/vcharthtml/VChartHTML.html</a:t>
            </a:r>
            <a:r>
              <a:rPr lang="en-US" sz="1800" dirty="0" smtClean="0"/>
              <a:t>  </a:t>
            </a:r>
            <a:endParaRPr lang="el-GR"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636912"/>
            <a:ext cx="616785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441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692696"/>
            <a:ext cx="7467600" cy="4873752"/>
          </a:xfrm>
        </p:spPr>
        <p:txBody>
          <a:bodyPr/>
          <a:lstStyle/>
          <a:p>
            <a:pPr marL="0" indent="0">
              <a:buNone/>
            </a:pPr>
            <a:r>
              <a:rPr lang="el-GR" dirty="0" smtClean="0"/>
              <a:t>Οι μαθητές βρίσκουν την ενέργεια που εκλύεται απο την αντίδραση </a:t>
            </a:r>
            <a:r>
              <a:rPr lang="en-US" dirty="0" smtClean="0"/>
              <a:t>Q </a:t>
            </a:r>
            <a:r>
              <a:rPr lang="el-GR" dirty="0" smtClean="0"/>
              <a:t>μέσω ψηφιακής εφαρμογής:</a:t>
            </a:r>
            <a:br>
              <a:rPr lang="el-GR" dirty="0" smtClean="0"/>
            </a:br>
            <a:r>
              <a:rPr lang="en-US" dirty="0">
                <a:hlinkClick r:id="rId2"/>
              </a:rPr>
              <a:t>http://nrv.jinr.ru/nrv/webnrv/qcalc</a:t>
            </a:r>
            <a:r>
              <a:rPr lang="en-US" dirty="0" smtClean="0">
                <a:hlinkClick r:id="rId2"/>
              </a:rPr>
              <a:t>/</a:t>
            </a:r>
            <a:r>
              <a:rPr lang="el-GR" dirty="0" smtClean="0"/>
              <a:t> </a:t>
            </a:r>
            <a:r>
              <a:rPr lang="en-US" dirty="0" smtClean="0"/>
              <a:t/>
            </a:r>
            <a:br>
              <a:rPr lang="en-US" dirty="0" smtClean="0"/>
            </a:br>
            <a:r>
              <a:rPr lang="el-GR" dirty="0" smtClean="0"/>
              <a:t>Σχηματίζουν το λόγο </a:t>
            </a:r>
            <a:r>
              <a:rPr lang="en-US" dirty="0" smtClean="0"/>
              <a:t>Q/c²</a:t>
            </a:r>
            <a:br>
              <a:rPr lang="en-US" dirty="0" smtClean="0"/>
            </a:br>
            <a:endParaRPr lang="el-GR" dirty="0"/>
          </a:p>
          <a:p>
            <a:pPr marL="0" indent="0">
              <a:buNone/>
            </a:pPr>
            <a:endParaRPr lang="el-G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86" y="2492896"/>
            <a:ext cx="752432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731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Αναλυση και ερμηνεια</a:t>
            </a:r>
            <a:endParaRPr lang="el-GR" dirty="0"/>
          </a:p>
        </p:txBody>
      </p:sp>
      <p:sp>
        <p:nvSpPr>
          <p:cNvPr id="3" name="Content Placeholder 2"/>
          <p:cNvSpPr>
            <a:spLocks noGrp="1"/>
          </p:cNvSpPr>
          <p:nvPr>
            <p:ph sz="quarter" idx="1"/>
          </p:nvPr>
        </p:nvSpPr>
        <p:spPr/>
        <p:txBody>
          <a:bodyPr>
            <a:normAutofit fontScale="92500" lnSpcReduction="10000"/>
          </a:bodyPr>
          <a:lstStyle/>
          <a:p>
            <a:r>
              <a:rPr lang="el-GR" dirty="0" smtClean="0"/>
              <a:t>Οι μαθητές ερωτώνται αν διατηρείται η μάζα στην αντίδραση σχάσης.</a:t>
            </a:r>
            <a:r>
              <a:rPr lang="en-US" dirty="0" smtClean="0"/>
              <a:t/>
            </a:r>
            <a:br>
              <a:rPr lang="en-US" dirty="0" smtClean="0"/>
            </a:br>
            <a:endParaRPr lang="el-GR" dirty="0" smtClean="0"/>
          </a:p>
          <a:p>
            <a:r>
              <a:rPr lang="el-GR" dirty="0" smtClean="0"/>
              <a:t>Οι μαθητές εξερευνούν αν διατηρείται η μηχανική ενέργεια στην αντίδραση σχάσης με δεδομένο οτι ο πυρήνας ουρανίου είναι ακίνητος και το νετρόνιο θερμικό (Ε~1/40 </a:t>
            </a:r>
            <a:r>
              <a:rPr lang="en-US" dirty="0" err="1" smtClean="0"/>
              <a:t>eV</a:t>
            </a:r>
            <a:r>
              <a:rPr lang="en-US" dirty="0" smtClean="0"/>
              <a:t>) </a:t>
            </a:r>
            <a:r>
              <a:rPr lang="el-GR" dirty="0" smtClean="0"/>
              <a:t>ενώ το </a:t>
            </a:r>
            <a:r>
              <a:rPr lang="en-US" dirty="0" smtClean="0"/>
              <a:t>Q </a:t>
            </a:r>
            <a:r>
              <a:rPr lang="el-GR" dirty="0" smtClean="0"/>
              <a:t>είναι της τάξης των </a:t>
            </a:r>
            <a:r>
              <a:rPr lang="en-US" dirty="0" smtClean="0"/>
              <a:t>180</a:t>
            </a:r>
            <a:r>
              <a:rPr lang="el-GR" dirty="0" smtClean="0"/>
              <a:t> Μ</a:t>
            </a:r>
            <a:r>
              <a:rPr lang="en-US" dirty="0" err="1" smtClean="0"/>
              <a:t>eV</a:t>
            </a:r>
            <a:r>
              <a:rPr lang="en-US" dirty="0" smtClean="0"/>
              <a:t>.</a:t>
            </a:r>
            <a:br>
              <a:rPr lang="en-US" dirty="0" smtClean="0"/>
            </a:br>
            <a:endParaRPr lang="en-US" dirty="0" smtClean="0"/>
          </a:p>
          <a:p>
            <a:r>
              <a:rPr lang="en-US" dirty="0" smtClean="0"/>
              <a:t>O</a:t>
            </a:r>
            <a:r>
              <a:rPr lang="el-GR" dirty="0" smtClean="0"/>
              <a:t>ι μαθητές συγκρίνουν το Δ</a:t>
            </a:r>
            <a:r>
              <a:rPr lang="en-US" dirty="0" smtClean="0"/>
              <a:t>m </a:t>
            </a:r>
            <a:r>
              <a:rPr lang="el-GR" dirty="0" smtClean="0"/>
              <a:t>που βρήκαν απο τον χάρτη νουκλιδίων με το </a:t>
            </a:r>
            <a:r>
              <a:rPr lang="en-US" dirty="0" smtClean="0"/>
              <a:t>Q/c²</a:t>
            </a:r>
            <a:r>
              <a:rPr lang="el-GR" dirty="0"/>
              <a:t> </a:t>
            </a:r>
            <a:r>
              <a:rPr lang="el-GR" dirty="0" smtClean="0"/>
              <a:t>και τα βρίσκουν ίσα.</a:t>
            </a:r>
            <a:br>
              <a:rPr lang="el-GR" dirty="0" smtClean="0"/>
            </a:br>
            <a:endParaRPr lang="el-GR" dirty="0" smtClean="0"/>
          </a:p>
          <a:p>
            <a:r>
              <a:rPr lang="el-GR" dirty="0" smtClean="0"/>
              <a:t>Καταλήγουμε στο συμπέρασμα οτι η μάζα και η ενέργεια ξεχωριστά δεν διατηρούνται στην πυρηνική σχάση.</a:t>
            </a:r>
            <a:endParaRPr lang="el-GR" dirty="0"/>
          </a:p>
        </p:txBody>
      </p:sp>
    </p:spTree>
    <p:extLst>
      <p:ext uri="{BB962C8B-B14F-4D97-AF65-F5344CB8AC3E}">
        <p14:creationId xmlns:p14="http://schemas.microsoft.com/office/powerpoint/2010/main" val="1286111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Συμπερασματα - αξιολογηση</a:t>
            </a:r>
            <a:endParaRPr lang="el-GR" dirty="0"/>
          </a:p>
        </p:txBody>
      </p:sp>
      <p:sp>
        <p:nvSpPr>
          <p:cNvPr id="3" name="Content Placeholder 2"/>
          <p:cNvSpPr>
            <a:spLocks noGrp="1"/>
          </p:cNvSpPr>
          <p:nvPr>
            <p:ph sz="quarter" idx="1"/>
          </p:nvPr>
        </p:nvSpPr>
        <p:spPr/>
        <p:txBody>
          <a:bodyPr/>
          <a:lstStyle/>
          <a:p>
            <a:r>
              <a:rPr lang="el-GR" dirty="0" smtClean="0"/>
              <a:t>Γίνεται παρουσίαση των αποτελεσμάτων των μαθητών και γενική συζήτηση.</a:t>
            </a:r>
            <a:br>
              <a:rPr lang="el-GR" dirty="0" smtClean="0"/>
            </a:br>
            <a:endParaRPr lang="el-GR" dirty="0" smtClean="0"/>
          </a:p>
          <a:p>
            <a:r>
              <a:rPr lang="el-GR" dirty="0" smtClean="0"/>
              <a:t>Οι μαθητές μαθαίνουν για τις εφαρμογές της σχέσης ισοδυναμίας μάζας-ενέργειας και εισάγονται στις αρχές λειτουργίας των πυρηνικών αντιδραστήρων.</a:t>
            </a:r>
            <a:br>
              <a:rPr lang="el-GR" dirty="0" smtClean="0"/>
            </a:br>
            <a:endParaRPr lang="el-GR" dirty="0" smtClean="0"/>
          </a:p>
          <a:p>
            <a:r>
              <a:rPr lang="el-GR" dirty="0" smtClean="0"/>
              <a:t>Οι μαθητές γράφουν μια μικρή αναφορά για την εργασία τους.</a:t>
            </a:r>
            <a:endParaRPr lang="el-GR" dirty="0"/>
          </a:p>
        </p:txBody>
      </p:sp>
    </p:spTree>
    <p:extLst>
      <p:ext uri="{BB962C8B-B14F-4D97-AF65-F5344CB8AC3E}">
        <p14:creationId xmlns:p14="http://schemas.microsoft.com/office/powerpoint/2010/main" val="2041213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7467600" cy="1143000"/>
          </a:xfrm>
        </p:spPr>
        <p:txBody>
          <a:bodyPr/>
          <a:lstStyle/>
          <a:p>
            <a:pPr algn="ctr"/>
            <a:r>
              <a:rPr lang="el-GR" dirty="0" smtClean="0"/>
              <a:t>ΔΡΑΣΤΗΡΙΟΤΗΤΑ 2</a:t>
            </a:r>
            <a:r>
              <a:rPr lang="el-GR" baseline="30000" dirty="0" smtClean="0"/>
              <a:t>η</a:t>
            </a:r>
            <a:r>
              <a:rPr lang="el-GR" dirty="0" smtClean="0"/>
              <a:t> </a:t>
            </a:r>
            <a:endParaRPr lang="el-GR" dirty="0"/>
          </a:p>
        </p:txBody>
      </p:sp>
    </p:spTree>
    <p:extLst>
      <p:ext uri="{BB962C8B-B14F-4D97-AF65-F5344CB8AC3E}">
        <p14:creationId xmlns:p14="http://schemas.microsoft.com/office/powerpoint/2010/main" val="1406024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Φτιαχνω εναν θαλαμο νεφουσ στην ταξη μου</a:t>
            </a:r>
            <a:endParaRPr lang="el-GR" dirty="0"/>
          </a:p>
        </p:txBody>
      </p:sp>
      <p:pic>
        <p:nvPicPr>
          <p:cNvPr id="4" name="Εικόνα 39" descr="Αποτέλεσμα εικόνας για diffusion cloud chamber"/>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56792"/>
            <a:ext cx="7056784" cy="4464496"/>
          </a:xfrm>
          <a:prstGeom prst="rect">
            <a:avLst/>
          </a:prstGeom>
          <a:noFill/>
          <a:ln>
            <a:noFill/>
          </a:ln>
        </p:spPr>
      </p:pic>
    </p:spTree>
    <p:extLst>
      <p:ext uri="{BB962C8B-B14F-4D97-AF65-F5344CB8AC3E}">
        <p14:creationId xmlns:p14="http://schemas.microsoft.com/office/powerpoint/2010/main" val="124287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796699382"/>
              </p:ext>
            </p:extLst>
          </p:nvPr>
        </p:nvGraphicFramePr>
        <p:xfrm>
          <a:off x="323528" y="1124744"/>
          <a:ext cx="8352928" cy="5433677"/>
        </p:xfrm>
        <a:graphic>
          <a:graphicData uri="http://schemas.openxmlformats.org/drawingml/2006/table">
            <a:tbl>
              <a:tblPr/>
              <a:tblGrid>
                <a:gridCol w="2512898"/>
                <a:gridCol w="5840030"/>
              </a:tblGrid>
              <a:tr h="1684637">
                <a:tc>
                  <a:txBody>
                    <a:bodyPr/>
                    <a:lstStyle/>
                    <a:p>
                      <a:pPr rtl="0" fontAlgn="t">
                        <a:spcBef>
                          <a:spcPts val="0"/>
                        </a:spcBef>
                        <a:spcAft>
                          <a:spcPts val="0"/>
                        </a:spcAft>
                      </a:pPr>
                      <a:endParaRPr lang="en-US" dirty="0">
                        <a:effectLst/>
                      </a:endParaRPr>
                    </a:p>
                  </a:txBody>
                  <a:tcPr marL="68580" marR="68580">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fontAlgn="t"/>
                      <a:r>
                        <a:rPr lang="el-GR" dirty="0" smtClean="0">
                          <a:effectLst/>
                        </a:rPr>
                        <a:t>ΦΤΙΑΧΝΩ ΕΝΑΝ ΘΑΛΑΜΟ ΝΕΦΟΥΣ ΣΤΗΝ ΤΑΞΗ ΜΟΥ</a:t>
                      </a:r>
                      <a:endParaRPr lang="el-GR" dirty="0">
                        <a:effectLst/>
                      </a:endParaRPr>
                    </a:p>
                  </a:txBody>
                  <a:tcPr marL="68580" marR="68580">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r>
              <a:tr h="345566">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Συγγραφέας</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Ε. Χανιωτάκης, Ελληνογερμανική Αγωγή </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r>
              <a:tr h="521949">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Ηλικιακή ομάδα μαθητών</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kumimoji="0" lang="el-GR" kern="1200">
                          <a:solidFill>
                            <a:schemeClr val="tx1"/>
                          </a:solidFill>
                          <a:effectLst/>
                          <a:latin typeface="+mn-lt"/>
                          <a:ea typeface="+mn-ea"/>
                          <a:cs typeface="+mn-cs"/>
                        </a:rPr>
                        <a:t>15-17</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566">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Επιστημονικό πεδίο</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Κοσμική Ακτινοβολία,</a:t>
                      </a:r>
                      <a:r>
                        <a:rPr kumimoji="0" lang="el-GR" kern="1200" baseline="0" dirty="0" smtClean="0">
                          <a:solidFill>
                            <a:schemeClr val="tx1"/>
                          </a:solidFill>
                          <a:effectLst/>
                          <a:latin typeface="+mn-lt"/>
                          <a:ea typeface="+mn-ea"/>
                          <a:cs typeface="+mn-cs"/>
                        </a:rPr>
                        <a:t> Ανιχνευτές Στοιχειωδών Σωματιδίων, Ιονίζουσες Ακτινοβολίες</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r>
              <a:tr h="345566">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Εκτιμώμενη Διάρκεια </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 4 σχολικές ώρες </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566">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Σύνδεση με το αναλυτικό πρόγραμμα</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c>
                  <a:txBody>
                    <a:bodyPr/>
                    <a:lstStyle/>
                    <a:p>
                      <a:pPr rtl="0" fontAlgn="t">
                        <a:spcBef>
                          <a:spcPts val="0"/>
                        </a:spcBef>
                        <a:spcAft>
                          <a:spcPts val="0"/>
                        </a:spcAft>
                      </a:pPr>
                      <a:r>
                        <a:rPr kumimoji="0" lang="el-GR" kern="1200" baseline="0" dirty="0" smtClean="0">
                          <a:solidFill>
                            <a:schemeClr val="tx1"/>
                          </a:solidFill>
                          <a:effectLst/>
                          <a:latin typeface="+mn-lt"/>
                          <a:ea typeface="+mn-ea"/>
                          <a:cs typeface="+mn-cs"/>
                        </a:rPr>
                        <a:t>-Μετατροπές Φάσεων: Υγροποίηση, Εξαέρωση (Χημεία Α’ Λυκείου),</a:t>
                      </a:r>
                      <a:br>
                        <a:rPr kumimoji="0" lang="el-GR" kern="1200" baseline="0" dirty="0" smtClean="0">
                          <a:solidFill>
                            <a:schemeClr val="tx1"/>
                          </a:solidFill>
                          <a:effectLst/>
                          <a:latin typeface="+mn-lt"/>
                          <a:ea typeface="+mn-ea"/>
                          <a:cs typeface="+mn-cs"/>
                        </a:rPr>
                      </a:br>
                      <a:r>
                        <a:rPr kumimoji="0" lang="el-GR" kern="1200" baseline="0" dirty="0" smtClean="0">
                          <a:solidFill>
                            <a:schemeClr val="tx1"/>
                          </a:solidFill>
                          <a:effectLst/>
                          <a:latin typeface="+mn-lt"/>
                          <a:ea typeface="+mn-ea"/>
                          <a:cs typeface="+mn-cs"/>
                        </a:rPr>
                        <a:t>-Θερμοδυναμική, Αδιαβατική Μεταβολή (Φυσική Β’ Λυκείου Προσανατολισμού)</a:t>
                      </a:r>
                      <a:br>
                        <a:rPr kumimoji="0" lang="el-GR" kern="1200" baseline="0" dirty="0" smtClean="0">
                          <a:solidFill>
                            <a:schemeClr val="tx1"/>
                          </a:solidFill>
                          <a:effectLst/>
                          <a:latin typeface="+mn-lt"/>
                          <a:ea typeface="+mn-ea"/>
                          <a:cs typeface="+mn-cs"/>
                        </a:rPr>
                      </a:br>
                      <a:r>
                        <a:rPr kumimoji="0" lang="el-GR" kern="1200" baseline="0" dirty="0" smtClean="0">
                          <a:solidFill>
                            <a:schemeClr val="tx1"/>
                          </a:solidFill>
                          <a:effectLst/>
                          <a:latin typeface="+mn-lt"/>
                          <a:ea typeface="+mn-ea"/>
                          <a:cs typeface="+mn-cs"/>
                        </a:rPr>
                        <a:t>-Ατομικά Φαινόμενα (Φυσική Β’ Λυκείου, Γενικής Παιδείας)</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r>
            </a:tbl>
          </a:graphicData>
        </a:graphic>
      </p:graphicFrame>
    </p:spTree>
    <p:extLst>
      <p:ext uri="{BB962C8B-B14F-4D97-AF65-F5344CB8AC3E}">
        <p14:creationId xmlns:p14="http://schemas.microsoft.com/office/powerpoint/2010/main" val="3146994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6787872"/>
              </p:ext>
            </p:extLst>
          </p:nvPr>
        </p:nvGraphicFramePr>
        <p:xfrm>
          <a:off x="179512" y="260650"/>
          <a:ext cx="8568952" cy="5288235"/>
        </p:xfrm>
        <a:graphic>
          <a:graphicData uri="http://schemas.openxmlformats.org/drawingml/2006/table">
            <a:tbl>
              <a:tblPr/>
              <a:tblGrid>
                <a:gridCol w="2002092"/>
                <a:gridCol w="6566860"/>
              </a:tblGrid>
              <a:tr h="176868">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Σκοπός της δραστηριότητας</a:t>
                      </a:r>
                      <a:endParaRPr kumimoji="0" lang="en-US" kern="1200" dirty="0">
                        <a:solidFill>
                          <a:schemeClr val="tx1"/>
                        </a:solidFill>
                        <a:effectLst/>
                        <a:latin typeface="+mn-lt"/>
                        <a:ea typeface="+mn-ea"/>
                        <a:cs typeface="+mn-cs"/>
                      </a:endParaRPr>
                    </a:p>
                  </a:txBody>
                  <a:tcPr marL="30802" marR="30802" marT="20535" marB="20535">
                    <a:lnL w="6350" cap="flat" cmpd="sng" algn="ctr">
                      <a:solidFill>
                        <a:srgbClr val="ED7D3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rtl="0" fontAlgn="t">
                        <a:spcBef>
                          <a:spcPts val="600"/>
                        </a:spcBef>
                        <a:spcAft>
                          <a:spcPts val="600"/>
                        </a:spcAft>
                      </a:pPr>
                      <a:r>
                        <a:rPr kumimoji="0" lang="el-GR" kern="1200" dirty="0" smtClean="0">
                          <a:solidFill>
                            <a:schemeClr val="tx1"/>
                          </a:solidFill>
                          <a:effectLst/>
                          <a:latin typeface="+mn-lt"/>
                          <a:ea typeface="+mn-ea"/>
                          <a:cs typeface="+mn-cs"/>
                        </a:rPr>
                        <a:t>Η κατασκευή ενός θαλάμου</a:t>
                      </a:r>
                      <a:r>
                        <a:rPr kumimoji="0" lang="el-GR" kern="1200" baseline="0" dirty="0" smtClean="0">
                          <a:solidFill>
                            <a:schemeClr val="tx1"/>
                          </a:solidFill>
                          <a:effectLst/>
                          <a:latin typeface="+mn-lt"/>
                          <a:ea typeface="+mn-ea"/>
                          <a:cs typeface="+mn-cs"/>
                        </a:rPr>
                        <a:t> νέφους με απλά υλικά και η παρατήρηση μιονίων με αυτόν.</a:t>
                      </a:r>
                      <a:endParaRPr kumimoji="0" lang="en-US" kern="1200" dirty="0">
                        <a:solidFill>
                          <a:schemeClr val="tx1"/>
                        </a:solidFill>
                        <a:effectLst/>
                        <a:latin typeface="+mn-lt"/>
                        <a:ea typeface="+mn-ea"/>
                        <a:cs typeface="+mn-cs"/>
                      </a:endParaRPr>
                    </a:p>
                  </a:txBody>
                  <a:tcPr marL="30802" marR="30802" marT="20535" marB="20535">
                    <a:lnL w="6350" cap="flat" cmpd="sng" algn="ctr">
                      <a:solidFill>
                        <a:srgbClr val="000000"/>
                      </a:solidFill>
                      <a:prstDash val="solid"/>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r>
              <a:tr h="737606">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Στόχοι</a:t>
                      </a:r>
                      <a:endParaRPr kumimoji="0" lang="en-US" kern="1200" dirty="0">
                        <a:solidFill>
                          <a:schemeClr val="tx1"/>
                        </a:solidFill>
                        <a:effectLst/>
                        <a:latin typeface="+mn-lt"/>
                        <a:ea typeface="+mn-ea"/>
                        <a:cs typeface="+mn-cs"/>
                      </a:endParaRPr>
                    </a:p>
                    <a:p>
                      <a:pPr fontAlgn="t"/>
                      <a:r>
                        <a:rPr kumimoji="0" lang="en-US" kern="1200" dirty="0">
                          <a:solidFill>
                            <a:schemeClr val="tx1"/>
                          </a:solidFill>
                          <a:effectLst/>
                          <a:latin typeface="+mn-lt"/>
                          <a:ea typeface="+mn-ea"/>
                          <a:cs typeface="+mn-cs"/>
                        </a:rPr>
                        <a:t/>
                      </a:r>
                      <a:br>
                        <a:rPr kumimoji="0" lang="en-US" kern="1200" dirty="0">
                          <a:solidFill>
                            <a:schemeClr val="tx1"/>
                          </a:solidFill>
                          <a:effectLst/>
                          <a:latin typeface="+mn-lt"/>
                          <a:ea typeface="+mn-ea"/>
                          <a:cs typeface="+mn-cs"/>
                        </a:rPr>
                      </a:br>
                      <a:endParaRPr kumimoji="0" lang="en-US" kern="1200" dirty="0">
                        <a:solidFill>
                          <a:schemeClr val="tx1"/>
                        </a:solidFill>
                        <a:effectLst/>
                        <a:latin typeface="+mn-lt"/>
                        <a:ea typeface="+mn-ea"/>
                        <a:cs typeface="+mn-cs"/>
                      </a:endParaRPr>
                    </a:p>
                  </a:txBody>
                  <a:tcPr marL="30802" marR="30802" marT="20535" marB="2053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c>
                  <a:txBody>
                    <a:bodyPr/>
                    <a:lstStyle/>
                    <a:p>
                      <a:pPr rtl="0" fontAlgn="t">
                        <a:spcBef>
                          <a:spcPts val="0"/>
                        </a:spcBef>
                        <a:spcAft>
                          <a:spcPts val="600"/>
                        </a:spcAft>
                      </a:pPr>
                      <a:r>
                        <a:rPr kumimoji="0" lang="el-GR" kern="1200" dirty="0" smtClean="0">
                          <a:solidFill>
                            <a:schemeClr val="tx1"/>
                          </a:solidFill>
                          <a:effectLst/>
                          <a:latin typeface="+mn-lt"/>
                          <a:ea typeface="+mn-ea"/>
                          <a:cs typeface="+mn-cs"/>
                        </a:rPr>
                        <a:t>-Να προκαλέσει το ενδιαφέρον στους μαθητές για την ανίχνευση στοιχειωδών σωματιδίων.</a:t>
                      </a:r>
                      <a:endParaRPr kumimoji="0" lang="en-US" kern="1200" dirty="0">
                        <a:solidFill>
                          <a:schemeClr val="tx1"/>
                        </a:solidFill>
                        <a:effectLst/>
                        <a:latin typeface="+mn-lt"/>
                        <a:ea typeface="+mn-ea"/>
                        <a:cs typeface="+mn-cs"/>
                      </a:endParaRPr>
                    </a:p>
                    <a:p>
                      <a:pPr rtl="0" fontAlgn="t">
                        <a:spcBef>
                          <a:spcPts val="0"/>
                        </a:spcBef>
                        <a:spcAft>
                          <a:spcPts val="600"/>
                        </a:spcAft>
                      </a:pPr>
                      <a:r>
                        <a:rPr kumimoji="0" lang="el-GR" kern="1200" dirty="0" smtClean="0">
                          <a:solidFill>
                            <a:schemeClr val="tx1"/>
                          </a:solidFill>
                          <a:effectLst/>
                          <a:latin typeface="+mn-lt"/>
                          <a:ea typeface="+mn-ea"/>
                          <a:cs typeface="+mn-cs"/>
                        </a:rPr>
                        <a:t>-Να δείξει στους μαθητές οτι τα</a:t>
                      </a:r>
                      <a:r>
                        <a:rPr kumimoji="0" lang="el-GR" kern="1200" baseline="0" dirty="0" smtClean="0">
                          <a:solidFill>
                            <a:schemeClr val="tx1"/>
                          </a:solidFill>
                          <a:effectLst/>
                          <a:latin typeface="+mn-lt"/>
                          <a:ea typeface="+mn-ea"/>
                          <a:cs typeface="+mn-cs"/>
                        </a:rPr>
                        <a:t> στοιχειώδη σωματίδια μπορούν να παρατηρηθούν και να ταυτοποιηθούν μέσω των αλληλεπιδράσεών τους.</a:t>
                      </a:r>
                      <a:endParaRPr kumimoji="0" lang="el-GR" kern="1200" dirty="0" smtClean="0">
                        <a:solidFill>
                          <a:schemeClr val="tx1"/>
                        </a:solidFill>
                        <a:effectLst/>
                        <a:latin typeface="+mn-lt"/>
                        <a:ea typeface="+mn-ea"/>
                        <a:cs typeface="+mn-cs"/>
                      </a:endParaRPr>
                    </a:p>
                    <a:p>
                      <a:pPr rtl="0" fontAlgn="t">
                        <a:spcBef>
                          <a:spcPts val="0"/>
                        </a:spcBef>
                        <a:spcAft>
                          <a:spcPts val="600"/>
                        </a:spcAft>
                      </a:pPr>
                      <a:r>
                        <a:rPr kumimoji="0" lang="el-GR" kern="1200" dirty="0" smtClean="0">
                          <a:solidFill>
                            <a:schemeClr val="tx1"/>
                          </a:solidFill>
                          <a:effectLst/>
                          <a:latin typeface="+mn-lt"/>
                          <a:ea typeface="+mn-ea"/>
                          <a:cs typeface="+mn-cs"/>
                        </a:rPr>
                        <a:t>-Να κατανοηθεί</a:t>
                      </a:r>
                      <a:r>
                        <a:rPr kumimoji="0" lang="el-GR" kern="1200" baseline="0" dirty="0" smtClean="0">
                          <a:solidFill>
                            <a:schemeClr val="tx1"/>
                          </a:solidFill>
                          <a:effectLst/>
                          <a:latin typeface="+mn-lt"/>
                          <a:ea typeface="+mn-ea"/>
                          <a:cs typeface="+mn-cs"/>
                        </a:rPr>
                        <a:t> ο μηχανισμός με τον οποίο ένας θάλαμος νέφους μπορεί να ανιχνεύσει στοιχειωδη σωμάτια</a:t>
                      </a:r>
                      <a:r>
                        <a:rPr kumimoji="0" lang="el-GR" kern="1200" dirty="0" smtClean="0">
                          <a:solidFill>
                            <a:schemeClr val="tx1"/>
                          </a:solidFill>
                          <a:effectLst/>
                          <a:latin typeface="+mn-lt"/>
                          <a:ea typeface="+mn-ea"/>
                          <a:cs typeface="+mn-cs"/>
                        </a:rPr>
                        <a:t>. </a:t>
                      </a:r>
                      <a:endParaRPr kumimoji="0" lang="en-US" kern="1200" dirty="0">
                        <a:solidFill>
                          <a:schemeClr val="tx1"/>
                        </a:solidFill>
                        <a:effectLst/>
                        <a:latin typeface="+mn-lt"/>
                        <a:ea typeface="+mn-ea"/>
                        <a:cs typeface="+mn-cs"/>
                      </a:endParaRPr>
                    </a:p>
                  </a:txBody>
                  <a:tcPr marL="30802" marR="30802" marT="20535" marB="2053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r>
              <a:tr h="2584815">
                <a:tc>
                  <a:txBody>
                    <a:bodyPr/>
                    <a:lstStyle/>
                    <a:p>
                      <a:pPr rtl="0" fontAlgn="t">
                        <a:spcBef>
                          <a:spcPts val="0"/>
                        </a:spcBef>
                        <a:spcAft>
                          <a:spcPts val="600"/>
                        </a:spcAft>
                      </a:pPr>
                      <a:r>
                        <a:rPr kumimoji="0" lang="el-GR" kern="1200" dirty="0" smtClean="0">
                          <a:solidFill>
                            <a:schemeClr val="tx1"/>
                          </a:solidFill>
                          <a:effectLst/>
                          <a:latin typeface="+mn-lt"/>
                          <a:ea typeface="+mn-ea"/>
                          <a:cs typeface="+mn-cs"/>
                        </a:rPr>
                        <a:t>Μαθησιακά αποτελέσματα</a:t>
                      </a:r>
                      <a:endParaRPr kumimoji="0" lang="en-US" kern="1200" dirty="0">
                        <a:solidFill>
                          <a:schemeClr val="tx1"/>
                        </a:solidFill>
                        <a:effectLst/>
                        <a:latin typeface="+mn-lt"/>
                        <a:ea typeface="+mn-ea"/>
                        <a:cs typeface="+mn-cs"/>
                      </a:endParaRPr>
                    </a:p>
                  </a:txBody>
                  <a:tcPr marL="30802" marR="30802" marT="20535" marB="2053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c>
                  <a:txBody>
                    <a:bodyPr/>
                    <a:lstStyle/>
                    <a:p>
                      <a:pPr rtl="0" fontAlgn="base">
                        <a:spcBef>
                          <a:spcPts val="600"/>
                        </a:spcBef>
                        <a:spcAft>
                          <a:spcPts val="0"/>
                        </a:spcAft>
                        <a:buFont typeface="Arial"/>
                        <a:buChar char="•"/>
                      </a:pPr>
                      <a:r>
                        <a:rPr kumimoji="0" lang="el-GR" kern="1200" dirty="0" smtClean="0">
                          <a:solidFill>
                            <a:schemeClr val="tx1"/>
                          </a:solidFill>
                          <a:effectLst/>
                          <a:latin typeface="+mn-lt"/>
                          <a:ea typeface="+mn-ea"/>
                          <a:cs typeface="+mn-cs"/>
                        </a:rPr>
                        <a:t>Οι</a:t>
                      </a:r>
                      <a:r>
                        <a:rPr kumimoji="0" lang="el-GR" kern="1200" baseline="0" dirty="0" smtClean="0">
                          <a:solidFill>
                            <a:schemeClr val="tx1"/>
                          </a:solidFill>
                          <a:effectLst/>
                          <a:latin typeface="+mn-lt"/>
                          <a:ea typeface="+mn-ea"/>
                          <a:cs typeface="+mn-cs"/>
                        </a:rPr>
                        <a:t> μαθητές θα είναι σε θέση να κατασκευάσουν έναν θάλαμο νέφους με απλά υλικά</a:t>
                      </a:r>
                    </a:p>
                    <a:p>
                      <a:pPr rtl="0" fontAlgn="base">
                        <a:spcBef>
                          <a:spcPts val="600"/>
                        </a:spcBef>
                        <a:spcAft>
                          <a:spcPts val="0"/>
                        </a:spcAft>
                        <a:buFont typeface="Arial"/>
                        <a:buChar char="•"/>
                      </a:pPr>
                      <a:r>
                        <a:rPr kumimoji="0" lang="el-GR" kern="1200" baseline="0" dirty="0" smtClean="0">
                          <a:solidFill>
                            <a:schemeClr val="tx1"/>
                          </a:solidFill>
                          <a:effectLst/>
                          <a:latin typeface="+mn-lt"/>
                          <a:ea typeface="+mn-ea"/>
                          <a:cs typeface="+mn-cs"/>
                        </a:rPr>
                        <a:t>Οι μαθητές θα μπορούν να εξηγήσουν τι είναι ιονίζουσα ακτινοβολία.</a:t>
                      </a:r>
                    </a:p>
                    <a:p>
                      <a:pPr rtl="0" fontAlgn="base">
                        <a:spcBef>
                          <a:spcPts val="600"/>
                        </a:spcBef>
                        <a:spcAft>
                          <a:spcPts val="0"/>
                        </a:spcAft>
                        <a:buFont typeface="Arial"/>
                        <a:buChar char="•"/>
                      </a:pPr>
                      <a:r>
                        <a:rPr kumimoji="0" lang="el-GR" kern="1200" baseline="0" dirty="0" smtClean="0">
                          <a:solidFill>
                            <a:schemeClr val="tx1"/>
                          </a:solidFill>
                          <a:effectLst/>
                          <a:latin typeface="+mn-lt"/>
                          <a:ea typeface="+mn-ea"/>
                          <a:cs typeface="+mn-cs"/>
                        </a:rPr>
                        <a:t>Οι μαθητές θα μπορούν να εξηγήσουν πως ανιχνεύει ιονίζουσες ακτινοβολίες ένας θάλαμος νέφους.</a:t>
                      </a:r>
                    </a:p>
                    <a:p>
                      <a:pPr rtl="0" fontAlgn="base">
                        <a:spcBef>
                          <a:spcPts val="600"/>
                        </a:spcBef>
                        <a:spcAft>
                          <a:spcPts val="0"/>
                        </a:spcAft>
                        <a:buFont typeface="Arial"/>
                        <a:buChar char="•"/>
                      </a:pPr>
                      <a:r>
                        <a:rPr kumimoji="0" lang="el-GR" kern="1200" baseline="0" dirty="0" smtClean="0">
                          <a:solidFill>
                            <a:schemeClr val="tx1"/>
                          </a:solidFill>
                          <a:effectLst/>
                          <a:latin typeface="+mn-lt"/>
                          <a:ea typeface="+mn-ea"/>
                          <a:cs typeface="+mn-cs"/>
                        </a:rPr>
                        <a:t>Οι μαθητές θα αναπτύξουν την κριτική τους σκέψη κατασκευάζοντας την πειραματικη τους διάταξη.</a:t>
                      </a:r>
                      <a:endParaRPr kumimoji="0" lang="en-US" kern="1200" dirty="0">
                        <a:solidFill>
                          <a:schemeClr val="tx1"/>
                        </a:solidFill>
                        <a:effectLst/>
                        <a:latin typeface="+mn-lt"/>
                        <a:ea typeface="+mn-ea"/>
                        <a:cs typeface="+mn-cs"/>
                      </a:endParaRPr>
                    </a:p>
                  </a:txBody>
                  <a:tcPr marL="30802" marR="30802" marT="20535" marB="2053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00175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l-GR" sz="2000" dirty="0" smtClean="0"/>
              <a:t>Οι μαθητές μαθαίνουν για τις ιδιότητες των στοιχειωδών σωματιδίων: μάζα, φορτίο, διαστάσεις και διαπιστώνουν οτι για να τα παρατηρήσουν χρειάζονται να αξιοποιήσουν αυτές τις ιδιότητες.</a:t>
            </a:r>
            <a:br>
              <a:rPr lang="el-GR" sz="2000" dirty="0" smtClean="0"/>
            </a:br>
            <a:endParaRPr lang="el-GR" sz="2000" dirty="0" smtClean="0"/>
          </a:p>
          <a:p>
            <a:r>
              <a:rPr lang="el-GR" sz="2000" dirty="0" smtClean="0"/>
              <a:t>Η ανίχνευση ενός στοιχειώδους σωματιδίου παρομοιάζεται με την ταυτοποίηση ενός ζώου που περπατά σε χώμα, μετά απο παρατήρηση των αποτυπωμάτων του:</a:t>
            </a:r>
            <a:endParaRPr lang="el-GR" sz="2000" dirty="0"/>
          </a:p>
        </p:txBody>
      </p:sp>
      <p:sp>
        <p:nvSpPr>
          <p:cNvPr id="4" name="Title 1"/>
          <p:cNvSpPr>
            <a:spLocks noGrp="1"/>
          </p:cNvSpPr>
          <p:nvPr>
            <p:ph type="title"/>
          </p:nvPr>
        </p:nvSpPr>
        <p:spPr/>
        <p:txBody>
          <a:bodyPr/>
          <a:lstStyle/>
          <a:p>
            <a:pPr algn="ctr"/>
            <a:r>
              <a:rPr lang="el-GR" dirty="0" smtClean="0"/>
              <a:t>ΠΡΟΣΑΝΑΤΟΛΙΣΜΟΣ-ΑΡΧΙΚΟ ΕΡΩΤΗΜΑ</a:t>
            </a:r>
            <a:endParaRPr lang="el-GR" dirty="0"/>
          </a:p>
        </p:txBody>
      </p:sp>
      <p:pic>
        <p:nvPicPr>
          <p:cNvPr id="5" name="Εικόνα 37" descr="ÎÏÎ¿ÏÎ­Î»ÎµÏÎ¼Î± ÎµÎ¹ÎºÏÎ½Î±Ï Î³Î¹Î± dog footprint"/>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40968"/>
            <a:ext cx="7632848" cy="3240360"/>
          </a:xfrm>
          <a:prstGeom prst="rect">
            <a:avLst/>
          </a:prstGeom>
          <a:noFill/>
          <a:ln>
            <a:noFill/>
          </a:ln>
        </p:spPr>
      </p:pic>
    </p:spTree>
    <p:extLst>
      <p:ext uri="{BB962C8B-B14F-4D97-AF65-F5344CB8AC3E}">
        <p14:creationId xmlns:p14="http://schemas.microsoft.com/office/powerpoint/2010/main" val="13595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l-GR" dirty="0" smtClean="0"/>
              <a:t>Οι μαθητές καθοδηγούνται στην υπόθεση οτι οπως και το αποτύπωμα ενός ζώου στο χώμα, έτσι και ένα στοιχειώδες σωματίδιο μπορεί να αφήσει το δικό του «αποτύπωμα».</a:t>
            </a:r>
            <a:br>
              <a:rPr lang="el-GR" dirty="0" smtClean="0"/>
            </a:br>
            <a:endParaRPr lang="el-GR" dirty="0" smtClean="0"/>
          </a:p>
          <a:p>
            <a:r>
              <a:rPr lang="el-GR" dirty="0" smtClean="0"/>
              <a:t>Μαθαίνουμε για τις ιονίζουσες ακτινοβολίες :</a:t>
            </a:r>
            <a:br>
              <a:rPr lang="el-GR" dirty="0" smtClean="0"/>
            </a:br>
            <a:endParaRPr lang="el-GR" dirty="0"/>
          </a:p>
        </p:txBody>
      </p:sp>
      <p:sp>
        <p:nvSpPr>
          <p:cNvPr id="4" name="Title 1"/>
          <p:cNvSpPr>
            <a:spLocks noGrp="1"/>
          </p:cNvSpPr>
          <p:nvPr>
            <p:ph type="title"/>
          </p:nvPr>
        </p:nvSpPr>
        <p:spPr/>
        <p:txBody>
          <a:bodyPr/>
          <a:lstStyle/>
          <a:p>
            <a:r>
              <a:rPr lang="el-GR" dirty="0" smtClean="0"/>
              <a:t>Διατυπωση υποθεσησ-συνδεση με υπαρχουσα γνωση</a:t>
            </a:r>
            <a:endParaRPr lang="el-GR" dirty="0"/>
          </a:p>
        </p:txBody>
      </p:sp>
      <p:pic>
        <p:nvPicPr>
          <p:cNvPr id="5" name="Εικόνα 38"/>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05064"/>
            <a:ext cx="4334510" cy="2477135"/>
          </a:xfrm>
          <a:prstGeom prst="rect">
            <a:avLst/>
          </a:prstGeom>
          <a:noFill/>
          <a:ln>
            <a:noFill/>
          </a:ln>
        </p:spPr>
      </p:pic>
    </p:spTree>
    <p:extLst>
      <p:ext uri="{BB962C8B-B14F-4D97-AF65-F5344CB8AC3E}">
        <p14:creationId xmlns:p14="http://schemas.microsoft.com/office/powerpoint/2010/main" val="3060461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6952"/>
            <a:ext cx="7467600" cy="1143000"/>
          </a:xfrm>
        </p:spPr>
        <p:txBody>
          <a:bodyPr/>
          <a:lstStyle/>
          <a:p>
            <a:pPr algn="ctr"/>
            <a:r>
              <a:rPr lang="el-GR" dirty="0" smtClean="0"/>
              <a:t>ΔΡΑΣΤΗΡΙΟΤΗΤΑ 1</a:t>
            </a:r>
            <a:r>
              <a:rPr lang="el-GR" baseline="30000" dirty="0" smtClean="0"/>
              <a:t>η</a:t>
            </a:r>
            <a:r>
              <a:rPr lang="el-GR" dirty="0" smtClean="0"/>
              <a:t> </a:t>
            </a:r>
            <a:endParaRPr lang="el-GR" dirty="0"/>
          </a:p>
        </p:txBody>
      </p:sp>
    </p:spTree>
    <p:extLst>
      <p:ext uri="{BB962C8B-B14F-4D97-AF65-F5344CB8AC3E}">
        <p14:creationId xmlns:p14="http://schemas.microsoft.com/office/powerpoint/2010/main" val="1900753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88640"/>
            <a:ext cx="7467600" cy="4873752"/>
          </a:xfrm>
        </p:spPr>
        <p:txBody>
          <a:bodyPr/>
          <a:lstStyle/>
          <a:p>
            <a:r>
              <a:rPr lang="el-GR" dirty="0" smtClean="0"/>
              <a:t>Μαθαίνουμε πως λειτουργεί ο θάλαμος νέφους και τα διαφορετικά είδη θαλάμων νέφους που υπάρχουν (θάλαμος διάχυσης και θάλαμος εκτόνωσης)</a:t>
            </a:r>
            <a:endParaRPr lang="el-GR" dirty="0"/>
          </a:p>
        </p:txBody>
      </p:sp>
      <p:pic>
        <p:nvPicPr>
          <p:cNvPr id="4" name="Εικόνα 24"/>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88840"/>
            <a:ext cx="5266690" cy="3780790"/>
          </a:xfrm>
          <a:prstGeom prst="rect">
            <a:avLst/>
          </a:prstGeom>
          <a:noFill/>
          <a:ln>
            <a:noFill/>
          </a:ln>
        </p:spPr>
      </p:pic>
    </p:spTree>
    <p:extLst>
      <p:ext uri="{BB962C8B-B14F-4D97-AF65-F5344CB8AC3E}">
        <p14:creationId xmlns:p14="http://schemas.microsoft.com/office/powerpoint/2010/main" val="2080902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404664"/>
            <a:ext cx="7467600" cy="4873752"/>
          </a:xfrm>
        </p:spPr>
        <p:txBody>
          <a:bodyPr/>
          <a:lstStyle/>
          <a:p>
            <a:r>
              <a:rPr lang="el-GR" dirty="0" smtClean="0"/>
              <a:t>Μαθαίνουμε τι θα συμβεί αν ιονίζουσα ακτινοβολία εισέλθει σε έναν ανιχνευτή όπως ο θάλαμος νέφους:</a:t>
            </a:r>
            <a:endParaRPr lang="el-GR" dirty="0"/>
          </a:p>
        </p:txBody>
      </p:sp>
      <p:pic>
        <p:nvPicPr>
          <p:cNvPr id="4" name="Εικόνα 16"/>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416824" cy="3240360"/>
          </a:xfrm>
          <a:prstGeom prst="rect">
            <a:avLst/>
          </a:prstGeom>
          <a:noFill/>
          <a:ln>
            <a:noFill/>
          </a:ln>
        </p:spPr>
      </p:pic>
    </p:spTree>
    <p:extLst>
      <p:ext uri="{BB962C8B-B14F-4D97-AF65-F5344CB8AC3E}">
        <p14:creationId xmlns:p14="http://schemas.microsoft.com/office/powerpoint/2010/main" val="1142491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ΔΙΕΡΕΥΝΗΣΗ-ΠΕΙΡΑΜΑΤΙΣΜΟΣ</a:t>
            </a:r>
          </a:p>
        </p:txBody>
      </p:sp>
      <p:sp>
        <p:nvSpPr>
          <p:cNvPr id="3" name="Content Placeholder 2"/>
          <p:cNvSpPr>
            <a:spLocks noGrp="1"/>
          </p:cNvSpPr>
          <p:nvPr>
            <p:ph sz="quarter" idx="1"/>
          </p:nvPr>
        </p:nvSpPr>
        <p:spPr/>
        <p:txBody>
          <a:bodyPr/>
          <a:lstStyle/>
          <a:p>
            <a:r>
              <a:rPr lang="el-GR" dirty="0" smtClean="0"/>
              <a:t>Οι μαθητές ακολουθούν τις οδηγίες που παρέχει η δραστηριότητα αξιοποιώντας απλά υλικά και κατασκευάζουν έναν θάλαμο νέφους.</a:t>
            </a:r>
            <a:endParaRPr lang="el-GR" dirty="0"/>
          </a:p>
        </p:txBody>
      </p:sp>
      <p:pic>
        <p:nvPicPr>
          <p:cNvPr id="4" name="Εικόνα 36"/>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24944"/>
            <a:ext cx="6984776" cy="3384376"/>
          </a:xfrm>
          <a:prstGeom prst="rect">
            <a:avLst/>
          </a:prstGeom>
          <a:noFill/>
          <a:ln>
            <a:noFill/>
          </a:ln>
        </p:spPr>
      </p:pic>
    </p:spTree>
    <p:extLst>
      <p:ext uri="{BB962C8B-B14F-4D97-AF65-F5344CB8AC3E}">
        <p14:creationId xmlns:p14="http://schemas.microsoft.com/office/powerpoint/2010/main" val="1420436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88640"/>
            <a:ext cx="7467600" cy="4873752"/>
          </a:xfrm>
        </p:spPr>
        <p:txBody>
          <a:bodyPr/>
          <a:lstStyle/>
          <a:p>
            <a:r>
              <a:rPr lang="el-GR" dirty="0" smtClean="0"/>
              <a:t>Οι μαθητές παρατηρούν τον θάλαμο νέφους για τροχιές σωματιδίων και πειραματίζονται για διάφορα υψόμετρα αλλά και διαφορετικές θέσεις μέσα στο κτίριο.</a:t>
            </a:r>
            <a:endParaRPr lang="el-GR" dirty="0"/>
          </a:p>
        </p:txBody>
      </p:sp>
      <p:pic>
        <p:nvPicPr>
          <p:cNvPr id="4" name="Εικόνα 4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7416824" cy="4608512"/>
          </a:xfrm>
          <a:prstGeom prst="rect">
            <a:avLst/>
          </a:prstGeom>
          <a:noFill/>
          <a:ln>
            <a:noFill/>
          </a:ln>
        </p:spPr>
      </p:pic>
    </p:spTree>
    <p:extLst>
      <p:ext uri="{BB962C8B-B14F-4D97-AF65-F5344CB8AC3E}">
        <p14:creationId xmlns:p14="http://schemas.microsoft.com/office/powerpoint/2010/main" val="1499861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Αναλυση και ερμηνεια</a:t>
            </a:r>
          </a:p>
        </p:txBody>
      </p:sp>
      <p:sp>
        <p:nvSpPr>
          <p:cNvPr id="3" name="Content Placeholder 2"/>
          <p:cNvSpPr>
            <a:spLocks noGrp="1"/>
          </p:cNvSpPr>
          <p:nvPr>
            <p:ph sz="quarter" idx="1"/>
          </p:nvPr>
        </p:nvSpPr>
        <p:spPr/>
        <p:txBody>
          <a:bodyPr/>
          <a:lstStyle/>
          <a:p>
            <a:r>
              <a:rPr lang="el-GR" dirty="0" smtClean="0"/>
              <a:t>Οι μαθητές εξερευνούν την επίδραση διαφορετικών θέσεων μέσα στο κτίριο (π.χ υπόγειο συγκριτικά με ταράτσα) στο ρυθμό με τον οποίο ανιχνεύουν τροχιές σωματιδίων.</a:t>
            </a:r>
            <a:br>
              <a:rPr lang="el-GR" dirty="0" smtClean="0"/>
            </a:br>
            <a:endParaRPr lang="el-GR" dirty="0" smtClean="0"/>
          </a:p>
          <a:p>
            <a:r>
              <a:rPr lang="el-GR" dirty="0" smtClean="0"/>
              <a:t>Οι μαθητές ταυτοποιούν τις ιδιότητες των τροχιών που μετρούν (μήκος τροχιάς, πυκνότητα φυσαλλίδων στην τροχιά) και τις συνδέουν με τις ιδιότητες του μιονίου το οποίο μελετούν.</a:t>
            </a:r>
            <a:endParaRPr lang="el-GR" dirty="0"/>
          </a:p>
        </p:txBody>
      </p:sp>
    </p:spTree>
    <p:extLst>
      <p:ext uri="{BB962C8B-B14F-4D97-AF65-F5344CB8AC3E}">
        <p14:creationId xmlns:p14="http://schemas.microsoft.com/office/powerpoint/2010/main" val="3409561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Συμπερασματα - αξιολογηση</a:t>
            </a:r>
          </a:p>
        </p:txBody>
      </p:sp>
      <p:sp>
        <p:nvSpPr>
          <p:cNvPr id="3" name="Content Placeholder 2"/>
          <p:cNvSpPr>
            <a:spLocks noGrp="1"/>
          </p:cNvSpPr>
          <p:nvPr>
            <p:ph sz="quarter" idx="1"/>
          </p:nvPr>
        </p:nvSpPr>
        <p:spPr/>
        <p:txBody>
          <a:bodyPr>
            <a:normAutofit fontScale="85000" lnSpcReduction="10000"/>
          </a:bodyPr>
          <a:lstStyle/>
          <a:p>
            <a:r>
              <a:rPr lang="el-GR" dirty="0" smtClean="0"/>
              <a:t>Οι μαθητές συζητούν και καταγράφουν τα συμπεράσματά τους.</a:t>
            </a:r>
            <a:br>
              <a:rPr lang="el-GR" dirty="0" smtClean="0"/>
            </a:br>
            <a:endParaRPr lang="el-GR" dirty="0" smtClean="0"/>
          </a:p>
          <a:p>
            <a:r>
              <a:rPr lang="el-GR" dirty="0" smtClean="0"/>
              <a:t>Γίνεται παρουσίαση των ιχνών που αφήνουν σε έναν θάλαμο νέφους διαφορετικά είδη ιονίζουσας ακτινοβολίας.</a:t>
            </a:r>
            <a:br>
              <a:rPr lang="el-GR" dirty="0" smtClean="0"/>
            </a:br>
            <a:endParaRPr lang="el-GR" dirty="0" smtClean="0"/>
          </a:p>
          <a:p>
            <a:r>
              <a:rPr lang="el-GR" dirty="0" smtClean="0"/>
              <a:t>Γίνεται παρουσίαση βιντεο στο οποίο δείχνει έναν επαγγελματικό θάλαμο νέφους σε διαφορετικά ύψη. Οι μαθητές ερωτώνται για το πως ερμηνευουν οτι σε μεγάλα ύψη βλέπω μεγαλύτερο ρυθμό αλληλεπιδράσεων και περισσότερα διαφορετικά ίχνη στον ανιχνευτή.</a:t>
            </a:r>
            <a:br>
              <a:rPr lang="el-GR" dirty="0" smtClean="0"/>
            </a:br>
            <a:r>
              <a:rPr lang="en-US" u="sng" dirty="0">
                <a:hlinkClick r:id="rId2"/>
              </a:rPr>
              <a:t>https://</a:t>
            </a:r>
            <a:r>
              <a:rPr lang="en-US" u="sng" dirty="0" smtClean="0">
                <a:hlinkClick r:id="rId2"/>
              </a:rPr>
              <a:t>www.youtube.com/watch?v=Z73T_ZHplaw</a:t>
            </a:r>
            <a:r>
              <a:rPr lang="el-GR" u="sng" dirty="0" smtClean="0"/>
              <a:t/>
            </a:r>
            <a:br>
              <a:rPr lang="el-GR" u="sng" dirty="0" smtClean="0"/>
            </a:br>
            <a:r>
              <a:rPr lang="el-GR" dirty="0" smtClean="0"/>
              <a:t/>
            </a:r>
            <a:br>
              <a:rPr lang="el-GR" dirty="0" smtClean="0"/>
            </a:br>
            <a:r>
              <a:rPr lang="el-GR" dirty="0" smtClean="0"/>
              <a:t>Η συζήτηση αυτή αποτελεί εφαλτήριο για διερεύνηση δραστηριοτήτων σχετικών με την κοσμική ακτινοβολία.</a:t>
            </a:r>
            <a:br>
              <a:rPr lang="el-GR" dirty="0" smtClean="0"/>
            </a:br>
            <a:endParaRPr lang="el-GR" dirty="0"/>
          </a:p>
        </p:txBody>
      </p:sp>
    </p:spTree>
    <p:extLst>
      <p:ext uri="{BB962C8B-B14F-4D97-AF65-F5344CB8AC3E}">
        <p14:creationId xmlns:p14="http://schemas.microsoft.com/office/powerpoint/2010/main" val="1811987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337"/>
            <a:ext cx="7467600" cy="1143000"/>
          </a:xfrm>
        </p:spPr>
        <p:txBody>
          <a:bodyPr>
            <a:normAutofit/>
          </a:bodyPr>
          <a:lstStyle/>
          <a:p>
            <a:r>
              <a:rPr lang="el-GR" sz="3200" dirty="0" smtClean="0"/>
              <a:t>ισοδυναμια μαζασ - ενεργειασ</a:t>
            </a:r>
            <a:endParaRPr lang="el-GR" sz="3200" dirty="0"/>
          </a:p>
        </p:txBody>
      </p:sp>
      <p:pic>
        <p:nvPicPr>
          <p:cNvPr id="4" name="Picture 3" descr="http://images-cdn.9gag.com/photo/a1MDZ4v_700b_v1.jpg"/>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12776"/>
            <a:ext cx="5400600" cy="4680520"/>
          </a:xfrm>
          <a:prstGeom prst="rect">
            <a:avLst/>
          </a:prstGeom>
          <a:noFill/>
          <a:ln>
            <a:noFill/>
          </a:ln>
        </p:spPr>
      </p:pic>
    </p:spTree>
    <p:extLst>
      <p:ext uri="{BB962C8B-B14F-4D97-AF65-F5344CB8AC3E}">
        <p14:creationId xmlns:p14="http://schemas.microsoft.com/office/powerpoint/2010/main" val="4126896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357313" y="1978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cs typeface="Arial" pitchFamily="34" charset="0"/>
              </a:rPr>
              <a:t/>
            </a:r>
            <a:br>
              <a:rPr kumimoji="0" lang="el-GR" sz="1800" b="0" i="0" u="none" strike="noStrike" cap="none" normalizeH="0" baseline="0" smtClean="0">
                <a:ln>
                  <a:noFill/>
                </a:ln>
                <a:solidFill>
                  <a:schemeClr val="tx1"/>
                </a:solidFill>
                <a:effectLst/>
                <a:latin typeface="Arial" pitchFamily="34" charset="0"/>
                <a:cs typeface="Arial" pitchFamily="34" charset="0"/>
              </a:rPr>
            </a:br>
            <a:endParaRPr kumimoji="0" lang="el-G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2702654124"/>
              </p:ext>
            </p:extLst>
          </p:nvPr>
        </p:nvGraphicFramePr>
        <p:xfrm>
          <a:off x="323528" y="1124744"/>
          <a:ext cx="8352928" cy="4336397"/>
        </p:xfrm>
        <a:graphic>
          <a:graphicData uri="http://schemas.openxmlformats.org/drawingml/2006/table">
            <a:tbl>
              <a:tblPr/>
              <a:tblGrid>
                <a:gridCol w="2512898"/>
                <a:gridCol w="5840030"/>
              </a:tblGrid>
              <a:tr h="1684637">
                <a:tc>
                  <a:txBody>
                    <a:bodyPr/>
                    <a:lstStyle/>
                    <a:p>
                      <a:pPr rtl="0" fontAlgn="t">
                        <a:spcBef>
                          <a:spcPts val="0"/>
                        </a:spcBef>
                        <a:spcAft>
                          <a:spcPts val="0"/>
                        </a:spcAft>
                      </a:pPr>
                      <a:endParaRPr lang="en-US" dirty="0">
                        <a:effectLst/>
                      </a:endParaRPr>
                    </a:p>
                  </a:txBody>
                  <a:tcPr marL="68580" marR="68580">
                    <a:lnL w="6350" cap="flat" cmpd="sng" algn="ctr">
                      <a:solidFill>
                        <a:srgbClr val="ED7D31"/>
                      </a:solidFill>
                      <a:prstDash val="solid"/>
                      <a:round/>
                      <a:headEnd type="none" w="med" len="med"/>
                      <a:tailEnd type="none" w="med" len="med"/>
                    </a:lnL>
                    <a:lnR>
                      <a:noFill/>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fontAlgn="t"/>
                      <a:r>
                        <a:rPr lang="el-GR" dirty="0">
                          <a:effectLst/>
                        </a:rPr>
                        <a:t/>
                      </a:r>
                      <a:br>
                        <a:rPr lang="el-GR" dirty="0">
                          <a:effectLst/>
                        </a:rPr>
                      </a:br>
                      <a:r>
                        <a:rPr lang="el-GR" dirty="0">
                          <a:effectLst/>
                        </a:rPr>
                        <a:t/>
                      </a:r>
                      <a:br>
                        <a:rPr lang="el-GR" dirty="0">
                          <a:effectLst/>
                        </a:rPr>
                      </a:br>
                      <a:r>
                        <a:rPr lang="el-GR" dirty="0">
                          <a:effectLst/>
                        </a:rPr>
                        <a:t/>
                      </a:r>
                      <a:br>
                        <a:rPr lang="el-GR" dirty="0">
                          <a:effectLst/>
                        </a:rPr>
                      </a:br>
                      <a:r>
                        <a:rPr lang="el-GR" dirty="0" smtClean="0">
                          <a:effectLst/>
                        </a:rPr>
                        <a:t>ΙΣΟΔΥΝΑΜΙΑ</a:t>
                      </a:r>
                      <a:r>
                        <a:rPr lang="el-GR" baseline="0" dirty="0" smtClean="0">
                          <a:effectLst/>
                        </a:rPr>
                        <a:t> ΜΑΖΑΣ- ΕΝΕΡΓΕΙΑΣ</a:t>
                      </a:r>
                      <a:endParaRPr lang="el-GR" dirty="0">
                        <a:effectLst/>
                      </a:endParaRPr>
                    </a:p>
                  </a:txBody>
                  <a:tcPr marL="68580" marR="68580">
                    <a:lnL>
                      <a:noFill/>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r>
              <a:tr h="345566">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Συγγραφέας</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Ε. Χανιωτάκης, Ελληνογερμανική Αγωγή </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r>
              <a:tr h="521949">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Ηλικιακή ομάδα μαθητών</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kumimoji="0" lang="el-GR" kern="1200">
                          <a:solidFill>
                            <a:schemeClr val="tx1"/>
                          </a:solidFill>
                          <a:effectLst/>
                          <a:latin typeface="+mn-lt"/>
                          <a:ea typeface="+mn-ea"/>
                          <a:cs typeface="+mn-cs"/>
                        </a:rPr>
                        <a:t>15-17</a:t>
                      </a: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566">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Επιστημονικό πεδίο</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Μηχανική, Ειδική Σχετικότητα, Πυρηνική Φυσική</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r>
              <a:tr h="345566">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Εκτιμώμενη Διάρκεια </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3 σχολικές ώρες </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566">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Σύνδεση με το αναλυτικό πρόγραμμα</a:t>
                      </a: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Διατηρηση της μηχανικής ενέργειας (Φυσική, Α’ Λυκείου), Διατήρηση της Μάζας (Χημεία, Α’ Λυκείου).</a:t>
                      </a:r>
                      <a:br>
                        <a:rPr kumimoji="0" lang="el-GR" kern="1200" dirty="0" smtClean="0">
                          <a:solidFill>
                            <a:schemeClr val="tx1"/>
                          </a:solidFill>
                          <a:effectLst/>
                          <a:latin typeface="+mn-lt"/>
                          <a:ea typeface="+mn-ea"/>
                          <a:cs typeface="+mn-cs"/>
                        </a:rPr>
                      </a:br>
                      <a:endParaRPr kumimoji="0" lang="en-US" kern="1200" dirty="0">
                        <a:solidFill>
                          <a:schemeClr val="tx1"/>
                        </a:solidFill>
                        <a:effectLst/>
                        <a:latin typeface="+mn-lt"/>
                        <a:ea typeface="+mn-ea"/>
                        <a:cs typeface="+mn-cs"/>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r>
            </a:tbl>
          </a:graphicData>
        </a:graphic>
      </p:graphicFrame>
    </p:spTree>
    <p:extLst>
      <p:ext uri="{BB962C8B-B14F-4D97-AF65-F5344CB8AC3E}">
        <p14:creationId xmlns:p14="http://schemas.microsoft.com/office/powerpoint/2010/main" val="3233045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38446021"/>
              </p:ext>
            </p:extLst>
          </p:nvPr>
        </p:nvGraphicFramePr>
        <p:xfrm>
          <a:off x="179512" y="260650"/>
          <a:ext cx="8568952" cy="9114810"/>
        </p:xfrm>
        <a:graphic>
          <a:graphicData uri="http://schemas.openxmlformats.org/drawingml/2006/table">
            <a:tbl>
              <a:tblPr/>
              <a:tblGrid>
                <a:gridCol w="2002092"/>
                <a:gridCol w="6566860"/>
              </a:tblGrid>
              <a:tr h="176868">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Σκοπός της δραστηριότητας</a:t>
                      </a:r>
                      <a:endParaRPr kumimoji="0" lang="en-US" kern="1200" dirty="0">
                        <a:solidFill>
                          <a:schemeClr val="tx1"/>
                        </a:solidFill>
                        <a:effectLst/>
                        <a:latin typeface="+mn-lt"/>
                        <a:ea typeface="+mn-ea"/>
                        <a:cs typeface="+mn-cs"/>
                      </a:endParaRPr>
                    </a:p>
                  </a:txBody>
                  <a:tcPr marL="30802" marR="30802" marT="20535" marB="20535">
                    <a:lnL w="6350" cap="flat" cmpd="sng" algn="ctr">
                      <a:solidFill>
                        <a:srgbClr val="ED7D3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c>
                  <a:txBody>
                    <a:bodyPr/>
                    <a:lstStyle/>
                    <a:p>
                      <a:pPr rtl="0" fontAlgn="t">
                        <a:spcBef>
                          <a:spcPts val="600"/>
                        </a:spcBef>
                        <a:spcAft>
                          <a:spcPts val="600"/>
                        </a:spcAft>
                      </a:pPr>
                      <a:r>
                        <a:rPr kumimoji="0" lang="el-GR" kern="1200" dirty="0" smtClean="0">
                          <a:solidFill>
                            <a:schemeClr val="tx1"/>
                          </a:solidFill>
                          <a:effectLst/>
                          <a:latin typeface="+mn-lt"/>
                          <a:ea typeface="+mn-ea"/>
                          <a:cs typeface="+mn-cs"/>
                        </a:rPr>
                        <a:t>Η εισαγωγή των μαθητών στην ισοδυναμία μάζας- ενέργειας του </a:t>
                      </a:r>
                      <a:r>
                        <a:rPr kumimoji="0" lang="en-US" kern="1200" dirty="0" smtClean="0">
                          <a:solidFill>
                            <a:schemeClr val="tx1"/>
                          </a:solidFill>
                          <a:effectLst/>
                          <a:latin typeface="+mn-lt"/>
                          <a:ea typeface="+mn-ea"/>
                          <a:cs typeface="+mn-cs"/>
                        </a:rPr>
                        <a:t>Einstein.</a:t>
                      </a:r>
                      <a:endParaRPr kumimoji="0" lang="en-US" kern="1200" dirty="0">
                        <a:solidFill>
                          <a:schemeClr val="tx1"/>
                        </a:solidFill>
                        <a:effectLst/>
                        <a:latin typeface="+mn-lt"/>
                        <a:ea typeface="+mn-ea"/>
                        <a:cs typeface="+mn-cs"/>
                      </a:endParaRPr>
                    </a:p>
                  </a:txBody>
                  <a:tcPr marL="30802" marR="30802" marT="20535" marB="20535">
                    <a:lnL w="6350" cap="flat" cmpd="sng" algn="ctr">
                      <a:solidFill>
                        <a:srgbClr val="000000"/>
                      </a:solidFill>
                      <a:prstDash val="solid"/>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ED7D31"/>
                      </a:solidFill>
                      <a:prstDash val="solid"/>
                      <a:round/>
                      <a:headEnd type="none" w="med" len="med"/>
                      <a:tailEnd type="none" w="med" len="med"/>
                    </a:lnB>
                    <a:solidFill>
                      <a:srgbClr val="ED7D31"/>
                    </a:solidFill>
                  </a:tcPr>
                </a:tc>
              </a:tr>
              <a:tr h="737606">
                <a:tc>
                  <a:txBody>
                    <a:bodyPr/>
                    <a:lstStyle/>
                    <a:p>
                      <a:pPr rtl="0" fontAlgn="t">
                        <a:spcBef>
                          <a:spcPts val="0"/>
                        </a:spcBef>
                        <a:spcAft>
                          <a:spcPts val="0"/>
                        </a:spcAft>
                      </a:pPr>
                      <a:r>
                        <a:rPr kumimoji="0" lang="el-GR" kern="1200" dirty="0" smtClean="0">
                          <a:solidFill>
                            <a:schemeClr val="tx1"/>
                          </a:solidFill>
                          <a:effectLst/>
                          <a:latin typeface="+mn-lt"/>
                          <a:ea typeface="+mn-ea"/>
                          <a:cs typeface="+mn-cs"/>
                        </a:rPr>
                        <a:t>Στόχοι</a:t>
                      </a:r>
                      <a:endParaRPr kumimoji="0" lang="en-US" kern="1200" dirty="0">
                        <a:solidFill>
                          <a:schemeClr val="tx1"/>
                        </a:solidFill>
                        <a:effectLst/>
                        <a:latin typeface="+mn-lt"/>
                        <a:ea typeface="+mn-ea"/>
                        <a:cs typeface="+mn-cs"/>
                      </a:endParaRPr>
                    </a:p>
                    <a:p>
                      <a:pPr fontAlgn="t"/>
                      <a:r>
                        <a:rPr kumimoji="0" lang="en-US" kern="1200" dirty="0">
                          <a:solidFill>
                            <a:schemeClr val="tx1"/>
                          </a:solidFill>
                          <a:effectLst/>
                          <a:latin typeface="+mn-lt"/>
                          <a:ea typeface="+mn-ea"/>
                          <a:cs typeface="+mn-cs"/>
                        </a:rPr>
                        <a:t/>
                      </a:r>
                      <a:br>
                        <a:rPr kumimoji="0" lang="en-US" kern="1200" dirty="0">
                          <a:solidFill>
                            <a:schemeClr val="tx1"/>
                          </a:solidFill>
                          <a:effectLst/>
                          <a:latin typeface="+mn-lt"/>
                          <a:ea typeface="+mn-ea"/>
                          <a:cs typeface="+mn-cs"/>
                        </a:rPr>
                      </a:br>
                      <a:endParaRPr kumimoji="0" lang="en-US" kern="1200" dirty="0">
                        <a:solidFill>
                          <a:schemeClr val="tx1"/>
                        </a:solidFill>
                        <a:effectLst/>
                        <a:latin typeface="+mn-lt"/>
                        <a:ea typeface="+mn-ea"/>
                        <a:cs typeface="+mn-cs"/>
                      </a:endParaRPr>
                    </a:p>
                  </a:txBody>
                  <a:tcPr marL="30802" marR="30802" marT="20535" marB="2053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c>
                  <a:txBody>
                    <a:bodyPr/>
                    <a:lstStyle/>
                    <a:p>
                      <a:pPr rtl="0" fontAlgn="t">
                        <a:spcBef>
                          <a:spcPts val="0"/>
                        </a:spcBef>
                        <a:spcAft>
                          <a:spcPts val="600"/>
                        </a:spcAft>
                      </a:pPr>
                      <a:r>
                        <a:rPr kumimoji="0" lang="el-GR" kern="1200" dirty="0" smtClean="0">
                          <a:solidFill>
                            <a:schemeClr val="tx1"/>
                          </a:solidFill>
                          <a:effectLst/>
                          <a:latin typeface="+mn-lt"/>
                          <a:ea typeface="+mn-ea"/>
                          <a:cs typeface="+mn-cs"/>
                        </a:rPr>
                        <a:t>-Να προκαλέσει το ενδιαφέρον στους μαθητές για την πιο διάσημη εξίσωση της Φυσικής</a:t>
                      </a:r>
                      <a:endParaRPr kumimoji="0" lang="en-US" kern="1200" dirty="0">
                        <a:solidFill>
                          <a:schemeClr val="tx1"/>
                        </a:solidFill>
                        <a:effectLst/>
                        <a:latin typeface="+mn-lt"/>
                        <a:ea typeface="+mn-ea"/>
                        <a:cs typeface="+mn-cs"/>
                      </a:endParaRPr>
                    </a:p>
                    <a:p>
                      <a:pPr rtl="0" fontAlgn="t">
                        <a:spcBef>
                          <a:spcPts val="0"/>
                        </a:spcBef>
                        <a:spcAft>
                          <a:spcPts val="600"/>
                        </a:spcAft>
                      </a:pPr>
                      <a:r>
                        <a:rPr kumimoji="0" lang="el-GR" kern="1200" dirty="0" smtClean="0">
                          <a:solidFill>
                            <a:schemeClr val="tx1"/>
                          </a:solidFill>
                          <a:effectLst/>
                          <a:latin typeface="+mn-lt"/>
                          <a:ea typeface="+mn-ea"/>
                          <a:cs typeface="+mn-cs"/>
                        </a:rPr>
                        <a:t>-Να παράσχει μια εισαγωγή στις βασικές έννοιες της πυρηνικής σχάσης χρησιμοποιώντας την ισοδυναμία μάζας ενέργειας. </a:t>
                      </a:r>
                    </a:p>
                    <a:p>
                      <a:pPr rtl="0" fontAlgn="t">
                        <a:spcBef>
                          <a:spcPts val="0"/>
                        </a:spcBef>
                        <a:spcAft>
                          <a:spcPts val="600"/>
                        </a:spcAft>
                      </a:pPr>
                      <a:r>
                        <a:rPr kumimoji="0" lang="el-GR" kern="1200" dirty="0" smtClean="0">
                          <a:solidFill>
                            <a:schemeClr val="tx1"/>
                          </a:solidFill>
                          <a:effectLst/>
                          <a:latin typeface="+mn-lt"/>
                          <a:ea typeface="+mn-ea"/>
                          <a:cs typeface="+mn-cs"/>
                        </a:rPr>
                        <a:t>-Να δείξει οτι η μάζα και η ενέργεια δεν διατηρούνται ξεχωριστά. </a:t>
                      </a:r>
                      <a:endParaRPr kumimoji="0" lang="en-US" kern="1200" dirty="0">
                        <a:solidFill>
                          <a:schemeClr val="tx1"/>
                        </a:solidFill>
                        <a:effectLst/>
                        <a:latin typeface="+mn-lt"/>
                        <a:ea typeface="+mn-ea"/>
                        <a:cs typeface="+mn-cs"/>
                      </a:endParaRPr>
                    </a:p>
                  </a:txBody>
                  <a:tcPr marL="30802" marR="30802" marT="20535" marB="2053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D7D3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r>
              <a:tr h="2584815">
                <a:tc>
                  <a:txBody>
                    <a:bodyPr/>
                    <a:lstStyle/>
                    <a:p>
                      <a:pPr rtl="0" fontAlgn="t">
                        <a:spcBef>
                          <a:spcPts val="0"/>
                        </a:spcBef>
                        <a:spcAft>
                          <a:spcPts val="600"/>
                        </a:spcAft>
                      </a:pPr>
                      <a:r>
                        <a:rPr kumimoji="0" lang="el-GR" kern="1200" dirty="0" smtClean="0">
                          <a:solidFill>
                            <a:schemeClr val="tx1"/>
                          </a:solidFill>
                          <a:effectLst/>
                          <a:latin typeface="+mn-lt"/>
                          <a:ea typeface="+mn-ea"/>
                          <a:cs typeface="+mn-cs"/>
                        </a:rPr>
                        <a:t>Μαθησιακά αποτελέσματα</a:t>
                      </a:r>
                      <a:endParaRPr kumimoji="0" lang="en-US" kern="1200" dirty="0">
                        <a:solidFill>
                          <a:schemeClr val="tx1"/>
                        </a:solidFill>
                        <a:effectLst/>
                        <a:latin typeface="+mn-lt"/>
                        <a:ea typeface="+mn-ea"/>
                        <a:cs typeface="+mn-cs"/>
                      </a:endParaRPr>
                    </a:p>
                  </a:txBody>
                  <a:tcPr marL="30802" marR="30802" marT="20535" marB="2053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5D5"/>
                    </a:solidFill>
                  </a:tcPr>
                </a:tc>
                <a:tc>
                  <a:txBody>
                    <a:bodyPr/>
                    <a:lstStyle/>
                    <a:p>
                      <a:pPr rtl="0" fontAlgn="base">
                        <a:spcBef>
                          <a:spcPts val="600"/>
                        </a:spcBef>
                        <a:spcAft>
                          <a:spcPts val="0"/>
                        </a:spcAft>
                        <a:buFont typeface="Arial"/>
                        <a:buChar char="•"/>
                      </a:pPr>
                      <a:r>
                        <a:rPr kumimoji="0" lang="el-GR" kern="1200" dirty="0" smtClean="0">
                          <a:solidFill>
                            <a:schemeClr val="tx1"/>
                          </a:solidFill>
                          <a:effectLst/>
                          <a:latin typeface="+mn-lt"/>
                          <a:ea typeface="+mn-ea"/>
                          <a:cs typeface="+mn-cs"/>
                        </a:rPr>
                        <a:t>Οι μαθητές θα μπορούν να περιγράψουν την ισοδυναμία μάζας ενέργειας του Αϊνστάιν. </a:t>
                      </a:r>
                    </a:p>
                    <a:p>
                      <a:pPr rtl="0" fontAlgn="base">
                        <a:spcBef>
                          <a:spcPts val="600"/>
                        </a:spcBef>
                        <a:spcAft>
                          <a:spcPts val="0"/>
                        </a:spcAft>
                        <a:buFont typeface="Arial"/>
                        <a:buChar char="•"/>
                      </a:pPr>
                      <a:r>
                        <a:rPr kumimoji="0" lang="el-GR" kern="1200" dirty="0" smtClean="0">
                          <a:solidFill>
                            <a:schemeClr val="tx1"/>
                          </a:solidFill>
                          <a:effectLst/>
                          <a:latin typeface="+mn-lt"/>
                          <a:ea typeface="+mn-ea"/>
                          <a:cs typeface="+mn-cs"/>
                        </a:rPr>
                        <a:t>Οι μαθητές θα είναι σε θέση να καταλάβουν οτι η μάζα και η ενέργεια δεν διατηρούνται μεμονωμένα στη φύση, αλλά ισχύει η διατήρηση της μάζας-ενέργειας. </a:t>
                      </a:r>
                    </a:p>
                    <a:p>
                      <a:pPr rtl="0" fontAlgn="base">
                        <a:spcBef>
                          <a:spcPts val="600"/>
                        </a:spcBef>
                        <a:spcAft>
                          <a:spcPts val="0"/>
                        </a:spcAft>
                        <a:buFont typeface="Arial"/>
                        <a:buChar char="•"/>
                      </a:pPr>
                      <a:r>
                        <a:rPr kumimoji="0" lang="el-GR" kern="1200" dirty="0" smtClean="0">
                          <a:solidFill>
                            <a:schemeClr val="tx1"/>
                          </a:solidFill>
                          <a:effectLst/>
                          <a:latin typeface="+mn-lt"/>
                          <a:ea typeface="+mn-ea"/>
                          <a:cs typeface="+mn-cs"/>
                        </a:rPr>
                        <a:t> Οι μαθητές θα μπορούν να κατανοήσουν το μέγεθος της ταχύτητας του φωτός αντιλαμβανόμενοι οτι μικρές μάζες αντιστοιχούν σε τεράστιες ποσότητες ενέργειας.</a:t>
                      </a:r>
                      <a:br>
                        <a:rPr kumimoji="0" lang="el-GR" kern="1200" dirty="0" smtClean="0">
                          <a:solidFill>
                            <a:schemeClr val="tx1"/>
                          </a:solidFill>
                          <a:effectLst/>
                          <a:latin typeface="+mn-lt"/>
                          <a:ea typeface="+mn-ea"/>
                          <a:cs typeface="+mn-cs"/>
                        </a:rPr>
                      </a:br>
                      <a:endParaRPr kumimoji="0" lang="en-US" kern="1200" dirty="0" smtClean="0">
                        <a:solidFill>
                          <a:schemeClr val="tx1"/>
                        </a:solidFill>
                        <a:effectLst/>
                        <a:latin typeface="+mn-lt"/>
                        <a:ea typeface="+mn-ea"/>
                        <a:cs typeface="+mn-cs"/>
                      </a:endParaRPr>
                    </a:p>
                    <a:p>
                      <a:pPr rtl="0" fontAlgn="base">
                        <a:spcBef>
                          <a:spcPts val="0"/>
                        </a:spcBef>
                        <a:spcAft>
                          <a:spcPts val="600"/>
                        </a:spcAft>
                        <a:buFont typeface="Arial"/>
                        <a:buChar char="•"/>
                      </a:pPr>
                      <a:r>
                        <a:rPr kumimoji="0" lang="el-GR" kern="1200" dirty="0" smtClean="0">
                          <a:solidFill>
                            <a:schemeClr val="tx1"/>
                          </a:solidFill>
                          <a:effectLst/>
                          <a:latin typeface="+mn-lt"/>
                          <a:ea typeface="+mn-ea"/>
                          <a:cs typeface="+mn-cs"/>
                        </a:rPr>
                        <a:t>Οι μαθητές θα μπορούν να εξηγήσουν ποιοτικά τις ενεργειακές μετατροπές κατα την πυρηνική σχάση.</a:t>
                      </a:r>
                    </a:p>
                    <a:p>
                      <a:pPr rtl="0" fontAlgn="base">
                        <a:spcBef>
                          <a:spcPts val="0"/>
                        </a:spcBef>
                        <a:spcAft>
                          <a:spcPts val="600"/>
                        </a:spcAft>
                        <a:buFont typeface="Arial"/>
                        <a:buChar char="•"/>
                      </a:pPr>
                      <a:r>
                        <a:rPr kumimoji="0" lang="el-GR" kern="1200" dirty="0" smtClean="0">
                          <a:solidFill>
                            <a:schemeClr val="tx1"/>
                          </a:solidFill>
                          <a:effectLst/>
                          <a:latin typeface="+mn-lt"/>
                          <a:ea typeface="+mn-ea"/>
                          <a:cs typeface="+mn-cs"/>
                        </a:rPr>
                        <a:t>Οι μαθητές θα μπορέσουν να λύσουν προβλήματα που απαιτούν σύνθετες μετατροπές μονάδων.</a:t>
                      </a:r>
                    </a:p>
                    <a:p>
                      <a:pPr rtl="0" fontAlgn="base">
                        <a:spcBef>
                          <a:spcPts val="0"/>
                        </a:spcBef>
                        <a:spcAft>
                          <a:spcPts val="600"/>
                        </a:spcAft>
                        <a:buFont typeface="Arial"/>
                        <a:buChar char="•"/>
                      </a:pPr>
                      <a:r>
                        <a:rPr kumimoji="0" lang="el-GR" kern="1200" dirty="0" smtClean="0">
                          <a:solidFill>
                            <a:schemeClr val="tx1"/>
                          </a:solidFill>
                          <a:effectLst/>
                          <a:latin typeface="+mn-lt"/>
                          <a:ea typeface="+mn-ea"/>
                          <a:cs typeface="+mn-cs"/>
                        </a:rPr>
                        <a:t>Οι μαθητές θα είναι σε θέση να ασκούν διερεύνηση χρησιμοποιώντας πραγματικά δεδομένα.</a:t>
                      </a:r>
                      <a:br>
                        <a:rPr kumimoji="0" lang="el-GR" kern="1200" dirty="0" smtClean="0">
                          <a:solidFill>
                            <a:schemeClr val="tx1"/>
                          </a:solidFill>
                          <a:effectLst/>
                          <a:latin typeface="+mn-lt"/>
                          <a:ea typeface="+mn-ea"/>
                          <a:cs typeface="+mn-cs"/>
                        </a:rPr>
                      </a:br>
                      <a:endParaRPr kumimoji="0" lang="el-GR" kern="1200" dirty="0" smtClean="0">
                        <a:solidFill>
                          <a:schemeClr val="tx1"/>
                        </a:solidFill>
                        <a:effectLst/>
                        <a:latin typeface="+mn-lt"/>
                        <a:ea typeface="+mn-ea"/>
                        <a:cs typeface="+mn-cs"/>
                      </a:endParaRPr>
                    </a:p>
                    <a:p>
                      <a:pPr rtl="0" fontAlgn="base">
                        <a:spcBef>
                          <a:spcPts val="0"/>
                        </a:spcBef>
                        <a:spcAft>
                          <a:spcPts val="600"/>
                        </a:spcAft>
                        <a:buFont typeface="Arial"/>
                        <a:buChar char="•"/>
                      </a:pPr>
                      <a:r>
                        <a:rPr kumimoji="0" lang="el-GR" kern="1200" dirty="0" smtClean="0">
                          <a:solidFill>
                            <a:schemeClr val="tx1"/>
                          </a:solidFill>
                          <a:effectLst/>
                          <a:latin typeface="+mn-lt"/>
                          <a:ea typeface="+mn-ea"/>
                          <a:cs typeface="+mn-cs"/>
                        </a:rPr>
                        <a:t>Οι μαθητές θα  συνδεθούν με την πιο σημαντική εξίσωση της  σύγχρονης Φυσικής</a:t>
                      </a:r>
                    </a:p>
                    <a:p>
                      <a:pPr rtl="0" fontAlgn="base">
                        <a:spcBef>
                          <a:spcPts val="0"/>
                        </a:spcBef>
                        <a:spcAft>
                          <a:spcPts val="600"/>
                        </a:spcAft>
                        <a:buFont typeface="Arial"/>
                        <a:buChar char="•"/>
                      </a:pPr>
                      <a:r>
                        <a:rPr kumimoji="0" lang="el-GR" kern="1200" dirty="0" smtClean="0">
                          <a:solidFill>
                            <a:schemeClr val="tx1"/>
                          </a:solidFill>
                          <a:effectLst/>
                          <a:latin typeface="+mn-lt"/>
                          <a:ea typeface="+mn-ea"/>
                          <a:cs typeface="+mn-cs"/>
                        </a:rPr>
                        <a:t>Οι μαθητές θα είναι σε θέση να μιλήσουν για την επίδραση της ισοδυναμίας μάζας-ενέργειας στην καθημερινότητά μας.</a:t>
                      </a:r>
                      <a:endParaRPr kumimoji="0" lang="en-US" kern="1200" dirty="0" smtClean="0">
                        <a:solidFill>
                          <a:schemeClr val="tx1"/>
                        </a:solidFill>
                        <a:effectLst/>
                        <a:latin typeface="+mn-lt"/>
                        <a:ea typeface="+mn-ea"/>
                        <a:cs typeface="+mn-cs"/>
                      </a:endParaRPr>
                    </a:p>
                    <a:p>
                      <a:pPr rtl="0" fontAlgn="base">
                        <a:spcBef>
                          <a:spcPts val="600"/>
                        </a:spcBef>
                        <a:spcAft>
                          <a:spcPts val="0"/>
                        </a:spcAft>
                        <a:buFont typeface="Arial"/>
                        <a:buChar char="•"/>
                      </a:pPr>
                      <a:endParaRPr kumimoji="0" lang="en-US" kern="1200" dirty="0">
                        <a:solidFill>
                          <a:schemeClr val="tx1"/>
                        </a:solidFill>
                        <a:effectLst/>
                        <a:latin typeface="+mn-lt"/>
                        <a:ea typeface="+mn-ea"/>
                        <a:cs typeface="+mn-cs"/>
                      </a:endParaRPr>
                    </a:p>
                  </a:txBody>
                  <a:tcPr marL="30802" marR="30802" marT="20535" marB="2053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7050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p:spPr>
        <p:txBody>
          <a:bodyPr/>
          <a:lstStyle/>
          <a:p>
            <a:r>
              <a:rPr lang="el-GR" dirty="0" smtClean="0"/>
              <a:t>ΠΡΟΣΑΝΑΤΟΛΙΣΜΟΣ-ΑΡΧΙΚΟ ΕΡΩΤΗΜΑ</a:t>
            </a:r>
            <a:endParaRPr lang="el-GR" dirty="0"/>
          </a:p>
        </p:txBody>
      </p:sp>
      <p:sp>
        <p:nvSpPr>
          <p:cNvPr id="3" name="Content Placeholder 2"/>
          <p:cNvSpPr>
            <a:spLocks noGrp="1"/>
          </p:cNvSpPr>
          <p:nvPr>
            <p:ph sz="quarter" idx="1"/>
          </p:nvPr>
        </p:nvSpPr>
        <p:spPr/>
        <p:txBody>
          <a:bodyPr>
            <a:normAutofit fontScale="85000" lnSpcReduction="20000"/>
          </a:bodyPr>
          <a:lstStyle/>
          <a:p>
            <a:r>
              <a:rPr lang="el-GR" dirty="0" smtClean="0"/>
              <a:t>Οι μαθητές ερωτώνται αν γνωρίζουν πως παράγεται ενέργεια σε διαδικασίες όπως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endParaRPr lang="el-GR" dirty="0" smtClean="0"/>
          </a:p>
          <a:p>
            <a:r>
              <a:rPr lang="el-GR" dirty="0" smtClean="0"/>
              <a:t>Εισάγονται στην τάξη μεγέθους της ταχύτητας του φωτός και διερευνούν την αντιστοιχία μάζας- ενέργειας για αντικείμενα διαφορετικής μάζας:</a:t>
            </a:r>
            <a:br>
              <a:rPr lang="el-GR" dirty="0" smtClean="0"/>
            </a:br>
            <a:r>
              <a:rPr lang="en-US" u="sng" dirty="0">
                <a:hlinkClick r:id="rId2"/>
              </a:rPr>
              <a:t>http://labs.minutelabs.io/Mass-Energy-Scale/</a:t>
            </a:r>
            <a:r>
              <a:rPr lang="el-GR" dirty="0" smtClean="0"/>
              <a:t/>
            </a:r>
            <a:br>
              <a:rPr lang="el-GR" dirty="0" smtClean="0"/>
            </a:br>
            <a:r>
              <a:rPr lang="el-GR" dirty="0" smtClean="0"/>
              <a:t/>
            </a:r>
            <a:br>
              <a:rPr lang="el-GR" dirty="0" smtClean="0"/>
            </a:br>
            <a:endParaRPr lang="el-GR" dirty="0"/>
          </a:p>
        </p:txBody>
      </p:sp>
      <p:pic>
        <p:nvPicPr>
          <p:cNvPr id="4" name="Picture 3" descr="Σχετική εικόνα"/>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276872"/>
            <a:ext cx="5274310" cy="2368550"/>
          </a:xfrm>
          <a:prstGeom prst="rect">
            <a:avLst/>
          </a:prstGeom>
          <a:noFill/>
          <a:ln>
            <a:noFill/>
          </a:ln>
        </p:spPr>
      </p:pic>
      <p:pic>
        <p:nvPicPr>
          <p:cNvPr id="5" name="Picture 4" descr="http://www.kyoto-u.ac.jp/cutting-edge/cutting_edge/img/page65/65.jpg"/>
          <p:cNvPicPr/>
          <p:nvPr/>
        </p:nvPicPr>
        <p:blipFill>
          <a:blip r:embed="rId4">
            <a:extLst>
              <a:ext uri="{28A0092B-C50C-407E-A947-70E740481C1C}">
                <a14:useLocalDpi xmlns:a14="http://schemas.microsoft.com/office/drawing/2010/main" val="0"/>
              </a:ext>
            </a:extLst>
          </a:blip>
          <a:srcRect/>
          <a:stretch>
            <a:fillRect/>
          </a:stretch>
        </p:blipFill>
        <p:spPr bwMode="auto">
          <a:xfrm>
            <a:off x="5741854" y="2276872"/>
            <a:ext cx="2646040" cy="2425948"/>
          </a:xfrm>
          <a:prstGeom prst="rect">
            <a:avLst/>
          </a:prstGeom>
          <a:noFill/>
          <a:ln>
            <a:noFill/>
          </a:ln>
        </p:spPr>
      </p:pic>
    </p:spTree>
    <p:extLst>
      <p:ext uri="{BB962C8B-B14F-4D97-AF65-F5344CB8AC3E}">
        <p14:creationId xmlns:p14="http://schemas.microsoft.com/office/powerpoint/2010/main" val="629192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074"/>
            <a:ext cx="7467600" cy="1143000"/>
          </a:xfrm>
        </p:spPr>
        <p:txBody>
          <a:bodyPr/>
          <a:lstStyle/>
          <a:p>
            <a:r>
              <a:rPr lang="el-GR" dirty="0" smtClean="0"/>
              <a:t>Διατυπωση υποθεσησ-συνδεση με υπαρχουσα γνωση</a:t>
            </a:r>
            <a:endParaRPr lang="el-GR" dirty="0"/>
          </a:p>
        </p:txBody>
      </p:sp>
      <p:sp>
        <p:nvSpPr>
          <p:cNvPr id="3" name="Content Placeholder 2"/>
          <p:cNvSpPr>
            <a:spLocks noGrp="1"/>
          </p:cNvSpPr>
          <p:nvPr>
            <p:ph sz="quarter" idx="1"/>
          </p:nvPr>
        </p:nvSpPr>
        <p:spPr>
          <a:xfrm>
            <a:off x="467544" y="1412776"/>
            <a:ext cx="7467600" cy="4873752"/>
          </a:xfrm>
        </p:spPr>
        <p:txBody>
          <a:bodyPr/>
          <a:lstStyle/>
          <a:p>
            <a:r>
              <a:rPr lang="el-GR" dirty="0" smtClean="0"/>
              <a:t>Οι μαθητές καθοδηγούνται απο τον εκπαιδευτικό ωστε να εξερευνήσουν το ερώτημα:</a:t>
            </a:r>
            <a:br>
              <a:rPr lang="el-GR" dirty="0" smtClean="0"/>
            </a:br>
            <a:r>
              <a:rPr lang="el-GR" dirty="0" smtClean="0"/>
              <a:t>«Μπορεί η μάζα να μετατραπεί σε ενέργεια και τ’ ανάπαλιν μέσα απο μια φυσική διαδικασία;»</a:t>
            </a:r>
            <a:br>
              <a:rPr lang="el-GR" dirty="0" smtClean="0"/>
            </a:br>
            <a:endParaRPr lang="el-GR" dirty="0" smtClean="0"/>
          </a:p>
          <a:p>
            <a:r>
              <a:rPr lang="el-GR" dirty="0" smtClean="0"/>
              <a:t>Διερευνούν τη διαδικασία της καύσης του μεθανίου και υπολογίζουν χρησιμοποιώντας τη σχέση του </a:t>
            </a:r>
            <a:r>
              <a:rPr lang="en-US" dirty="0" smtClean="0"/>
              <a:t>Einstein </a:t>
            </a:r>
            <a:r>
              <a:rPr lang="el-GR" dirty="0" smtClean="0"/>
              <a:t>τη μεταβολή της μάζας που θα έπρεπε να παρατηρήσουν.</a:t>
            </a:r>
            <a:endParaRPr lang="el-GR"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92896"/>
            <a:ext cx="7488832" cy="3960440"/>
          </a:xfrm>
          <a:prstGeom prst="rect">
            <a:avLst/>
          </a:prstGeom>
          <a:noFill/>
          <a:ln>
            <a:noFill/>
          </a:ln>
        </p:spPr>
      </p:pic>
    </p:spTree>
    <p:extLst>
      <p:ext uri="{BB962C8B-B14F-4D97-AF65-F5344CB8AC3E}">
        <p14:creationId xmlns:p14="http://schemas.microsoft.com/office/powerpoint/2010/main" val="119614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332656"/>
            <a:ext cx="7467600" cy="5904656"/>
          </a:xfrm>
        </p:spPr>
        <p:txBody>
          <a:bodyPr>
            <a:normAutofit fontScale="92500" lnSpcReduction="10000"/>
          </a:bodyPr>
          <a:lstStyle/>
          <a:p>
            <a:r>
              <a:rPr lang="el-GR" dirty="0" smtClean="0"/>
              <a:t>Μαθαίνουν για τον ατομικό πυρήνα και για τη διαδικασία της σχάσης:</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endParaRPr lang="el-GR" dirty="0" smtClean="0"/>
          </a:p>
          <a:p>
            <a:r>
              <a:rPr lang="el-GR" dirty="0" smtClean="0"/>
              <a:t>Με τη βοήθεια του εκπαιδευτικού, οι μαθητές οδηγουνται στην υπόθεση οτι </a:t>
            </a:r>
            <a:r>
              <a:rPr lang="el-GR" i="1" u="sng" dirty="0" smtClean="0"/>
              <a:t>οι ενεργειακές μεταβολές κατα τη σχάση είναι πιο σημαντικές απο αυτές που συντελούνται κατα τις χημικές αντιδράσεις, αφού η ενέργεια που εκλύεται ανα μονάδα μάζας αντιδρώντος είναι πολύ μεγαλύτερη συγκριτικά</a:t>
            </a:r>
            <a:r>
              <a:rPr lang="el-GR" dirty="0" smtClean="0"/>
              <a:t>.</a:t>
            </a:r>
            <a:endParaRPr lang="el-GR" dirty="0"/>
          </a:p>
        </p:txBody>
      </p:sp>
      <p:pic>
        <p:nvPicPr>
          <p:cNvPr id="4" name="Picture 3" descr="http://www.nuclear-power.net/wp-content/uploads/2014/10/nuclear_fission.jpg?ee9de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070" y="1268760"/>
            <a:ext cx="5274310" cy="2265680"/>
          </a:xfrm>
          <a:prstGeom prst="rect">
            <a:avLst/>
          </a:prstGeom>
          <a:noFill/>
          <a:ln>
            <a:noFill/>
          </a:ln>
        </p:spPr>
      </p:pic>
    </p:spTree>
    <p:extLst>
      <p:ext uri="{BB962C8B-B14F-4D97-AF65-F5344CB8AC3E}">
        <p14:creationId xmlns:p14="http://schemas.microsoft.com/office/powerpoint/2010/main" val="17537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ΔΙΕΡΕΥΝΗΣΗ-ΠΕΙΡΑΜΑΤΙΣΜΟΣ</a:t>
            </a:r>
            <a:endParaRPr lang="el-GR"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p:txBody>
              <a:bodyPr/>
              <a:lstStyle/>
              <a:p>
                <a:r>
                  <a:rPr lang="el-GR" dirty="0" smtClean="0"/>
                  <a:t>Οι μαθητές εισάγονται στις μονάδες μέτρησης μάζας (</a:t>
                </a:r>
                <a:r>
                  <a:rPr lang="en-US" dirty="0" err="1" smtClean="0"/>
                  <a:t>amu</a:t>
                </a:r>
                <a:r>
                  <a:rPr lang="en-US" dirty="0" smtClean="0"/>
                  <a:t>) </a:t>
                </a:r>
                <a:r>
                  <a:rPr lang="el-GR" dirty="0" smtClean="0"/>
                  <a:t>και ενέργειας (</a:t>
                </a:r>
                <a:r>
                  <a:rPr lang="en-US" dirty="0" err="1" smtClean="0"/>
                  <a:t>eV</a:t>
                </a:r>
                <a:r>
                  <a:rPr lang="en-US" dirty="0" smtClean="0"/>
                  <a:t>) </a:t>
                </a:r>
                <a:r>
                  <a:rPr lang="el-GR" dirty="0" smtClean="0"/>
                  <a:t>στο μικρόκοσμο και στις σχέσης μετατροπής τους απο το </a:t>
                </a:r>
                <a:r>
                  <a:rPr lang="en-US" dirty="0" smtClean="0"/>
                  <a:t>SI.</a:t>
                </a:r>
                <a:br>
                  <a:rPr lang="en-US" dirty="0" smtClean="0"/>
                </a:br>
                <a:endParaRPr lang="en-US" dirty="0" smtClean="0"/>
              </a:p>
              <a:p>
                <a:r>
                  <a:rPr lang="el-GR" dirty="0" smtClean="0"/>
                  <a:t>Γίνεται μελέτη της αντίδρασης:</a:t>
                </a:r>
                <a:br>
                  <a:rPr lang="el-GR" dirty="0" smtClean="0"/>
                </a:br>
                <a:r>
                  <a:rPr lang="el-GR" dirty="0" smtClean="0"/>
                  <a:t/>
                </a:r>
                <a:br>
                  <a:rPr lang="el-GR" dirty="0" smtClean="0"/>
                </a:br>
                <a14:m>
                  <m:oMath xmlns:m="http://schemas.openxmlformats.org/officeDocument/2006/math">
                    <m:r>
                      <a:rPr lang="en-US" b="1" i="1"/>
                      <m:t>𝐧</m:t>
                    </m:r>
                    <m:r>
                      <a:rPr lang="en-US" b="1"/>
                      <m:t>+ </m:t>
                    </m:r>
                    <m:sPre>
                      <m:sPrePr>
                        <m:ctrlPr>
                          <a:rPr lang="el-GR" b="1" i="1"/>
                        </m:ctrlPr>
                      </m:sPrePr>
                      <m:sub>
                        <m:r>
                          <a:rPr lang="en-US" b="1" i="1"/>
                          <m:t>𝟗𝟐</m:t>
                        </m:r>
                      </m:sub>
                      <m:sup>
                        <m:r>
                          <a:rPr lang="en-US" b="1" i="1"/>
                          <m:t>𝟐𝟑𝟓</m:t>
                        </m:r>
                      </m:sup>
                      <m:e>
                        <m:r>
                          <a:rPr lang="en-US" b="1" i="1"/>
                          <m:t>𝐔</m:t>
                        </m:r>
                        <m:r>
                          <a:rPr lang="en-US" b="1"/>
                          <m:t>→ </m:t>
                        </m:r>
                        <m:sPre>
                          <m:sPrePr>
                            <m:ctrlPr>
                              <a:rPr lang="el-GR" b="1" i="1"/>
                            </m:ctrlPr>
                          </m:sPrePr>
                          <m:sub>
                            <m:r>
                              <a:rPr lang="en-US" b="1" i="1"/>
                              <m:t>𝟓𝟔</m:t>
                            </m:r>
                          </m:sub>
                          <m:sup>
                            <m:r>
                              <a:rPr lang="en-US" b="1" i="1"/>
                              <m:t>𝟏𝟒𝟔</m:t>
                            </m:r>
                          </m:sup>
                          <m:e>
                            <m:r>
                              <a:rPr lang="en-US" b="1" i="1"/>
                              <m:t>𝐁𝐚</m:t>
                            </m:r>
                            <m:r>
                              <a:rPr lang="en-US" b="1"/>
                              <m:t>+</m:t>
                            </m:r>
                            <m:sPre>
                              <m:sPrePr>
                                <m:ctrlPr>
                                  <a:rPr lang="el-GR" b="1" i="1"/>
                                </m:ctrlPr>
                              </m:sPrePr>
                              <m:sub>
                                <m:r>
                                  <a:rPr lang="en-US" b="1" i="1"/>
                                  <m:t>𝟑𝟔</m:t>
                                </m:r>
                              </m:sub>
                              <m:sup>
                                <m:r>
                                  <a:rPr lang="en-US" b="1" i="1"/>
                                  <m:t>𝟖𝟖</m:t>
                                </m:r>
                              </m:sup>
                              <m:e>
                                <m:r>
                                  <a:rPr lang="en-US" b="1" i="1"/>
                                  <m:t>𝐊𝐫</m:t>
                                </m:r>
                              </m:e>
                            </m:sPre>
                          </m:e>
                        </m:sPre>
                      </m:e>
                    </m:sPre>
                    <m:r>
                      <a:rPr lang="en-US" b="1"/>
                      <m:t>+</m:t>
                    </m:r>
                    <m:r>
                      <a:rPr lang="en-US" b="1" i="1"/>
                      <m:t>𝟐𝐧</m:t>
                    </m:r>
                    <m:r>
                      <a:rPr lang="en-US" b="1"/>
                      <m:t>+</m:t>
                    </m:r>
                    <m:r>
                      <m:rPr>
                        <m:sty m:val="p"/>
                      </m:rPr>
                      <a:rPr lang="en-US" b="0" i="0" smtClean="0">
                        <a:latin typeface="Cambria Math"/>
                      </a:rPr>
                      <m:t>Q</m:t>
                    </m:r>
                  </m:oMath>
                </a14:m>
                <a:endParaRPr lang="el-GR" dirty="0" smtClean="0"/>
              </a:p>
              <a:p>
                <a:pPr marL="0" indent="0">
                  <a:buNone/>
                </a:pPr>
                <a:endParaRPr lang="el-GR"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327" t="-1001"/>
                </a:stretch>
              </a:blipFill>
            </p:spPr>
            <p:txBody>
              <a:bodyPr/>
              <a:lstStyle/>
              <a:p>
                <a:r>
                  <a:rPr lang="el-GR">
                    <a:noFill/>
                  </a:rPr>
                  <a:t> </a:t>
                </a:r>
              </a:p>
            </p:txBody>
          </p:sp>
        </mc:Fallback>
      </mc:AlternateContent>
    </p:spTree>
    <p:extLst>
      <p:ext uri="{BB962C8B-B14F-4D97-AF65-F5344CB8AC3E}">
        <p14:creationId xmlns:p14="http://schemas.microsoft.com/office/powerpoint/2010/main" val="37656616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118</TotalTime>
  <Words>710</Words>
  <Application>Microsoft Office PowerPoint</Application>
  <PresentationFormat>On-screen Show (4:3)</PresentationFormat>
  <Paragraphs>99</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εκπαιδευτικεσ δραστηριοτητεσ</vt:lpstr>
      <vt:lpstr>ΔΡΑΣΤΗΡΙΟΤΗΤΑ 1η </vt:lpstr>
      <vt:lpstr>ισοδυναμια μαζασ - ενεργειασ</vt:lpstr>
      <vt:lpstr>PowerPoint Presentation</vt:lpstr>
      <vt:lpstr>PowerPoint Presentation</vt:lpstr>
      <vt:lpstr>ΠΡΟΣΑΝΑΤΟΛΙΣΜΟΣ-ΑΡΧΙΚΟ ΕΡΩΤΗΜΑ</vt:lpstr>
      <vt:lpstr>Διατυπωση υποθεσησ-συνδεση με υπαρχουσα γνωση</vt:lpstr>
      <vt:lpstr>PowerPoint Presentation</vt:lpstr>
      <vt:lpstr>ΔΙΕΡΕΥΝΗΣΗ-ΠΕΙΡΑΜΑΤΙΣΜΟΣ</vt:lpstr>
      <vt:lpstr>PowerPoint Presentation</vt:lpstr>
      <vt:lpstr>PowerPoint Presentation</vt:lpstr>
      <vt:lpstr>Αναλυση και ερμηνεια</vt:lpstr>
      <vt:lpstr>Συμπερασματα - αξιολογηση</vt:lpstr>
      <vt:lpstr>ΔΡΑΣΤΗΡΙΟΤΗΤΑ 2η </vt:lpstr>
      <vt:lpstr>Φτιαχνω εναν θαλαμο νεφουσ στην ταξη μου</vt:lpstr>
      <vt:lpstr>PowerPoint Presentation</vt:lpstr>
      <vt:lpstr>PowerPoint Presentation</vt:lpstr>
      <vt:lpstr>ΠΡΟΣΑΝΑΤΟΛΙΣΜΟΣ-ΑΡΧΙΚΟ ΕΡΩΤΗΜΑ</vt:lpstr>
      <vt:lpstr>Διατυπωση υποθεσησ-συνδεση με υπαρχουσα γνωση</vt:lpstr>
      <vt:lpstr>PowerPoint Presentation</vt:lpstr>
      <vt:lpstr>PowerPoint Presentation</vt:lpstr>
      <vt:lpstr>ΔΙΕΡΕΥΝΗΣΗ-ΠΕΙΡΑΜΑΤΙΣΜΟΣ</vt:lpstr>
      <vt:lpstr>PowerPoint Presentation</vt:lpstr>
      <vt:lpstr>Αναλυση και ερμηνεια</vt:lpstr>
      <vt:lpstr>Συμπερασματα - αξιολογηση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εκπαιδευτικεσ δραστηριοτητεσ</dc:title>
  <dc:creator>echaniot</dc:creator>
  <cp:lastModifiedBy>echaniot</cp:lastModifiedBy>
  <cp:revision>16</cp:revision>
  <dcterms:created xsi:type="dcterms:W3CDTF">2019-10-11T22:58:55Z</dcterms:created>
  <dcterms:modified xsi:type="dcterms:W3CDTF">2019-10-12T00:57:01Z</dcterms:modified>
</cp:coreProperties>
</file>