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61" r:id="rId4"/>
    <p:sldId id="267" r:id="rId5"/>
    <p:sldId id="268" r:id="rId6"/>
    <p:sldId id="270" r:id="rId7"/>
    <p:sldId id="266" r:id="rId8"/>
    <p:sldId id="282" r:id="rId9"/>
    <p:sldId id="283" r:id="rId10"/>
    <p:sldId id="269" r:id="rId11"/>
    <p:sldId id="273" r:id="rId12"/>
    <p:sldId id="265" r:id="rId13"/>
    <p:sldId id="271" r:id="rId14"/>
    <p:sldId id="274" r:id="rId15"/>
    <p:sldId id="264" r:id="rId16"/>
    <p:sldId id="272" r:id="rId17"/>
    <p:sldId id="263" r:id="rId18"/>
    <p:sldId id="275" r:id="rId19"/>
    <p:sldId id="262" r:id="rId20"/>
    <p:sldId id="258" r:id="rId21"/>
    <p:sldId id="259" r:id="rId22"/>
    <p:sldId id="276" r:id="rId23"/>
    <p:sldId id="280" r:id="rId24"/>
    <p:sldId id="281" r:id="rId25"/>
    <p:sldId id="277" r:id="rId26"/>
    <p:sldId id="284" r:id="rId27"/>
    <p:sldId id="285" r:id="rId28"/>
    <p:sldId id="286" r:id="rId29"/>
    <p:sldId id="287" r:id="rId30"/>
    <p:sldId id="278" r:id="rId31"/>
    <p:sldId id="288" r:id="rId32"/>
    <p:sldId id="289" r:id="rId33"/>
    <p:sldId id="279" r:id="rId34"/>
    <p:sldId id="290" r:id="rId3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0947B-BAE7-43DF-BCD4-541654E98956}" type="datetimeFigureOut">
              <a:rPr lang="el-GR" smtClean="0"/>
              <a:t>23/11/2015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8C348-55C2-46AC-8661-1732132BCB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4030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FE120519-8DD7-4575-BF17-DC3CD7EE8B2A}" type="datetimeFigureOut">
              <a:rPr lang="el-GR" smtClean="0"/>
              <a:t>23/11/2015</a:t>
            </a:fld>
            <a:endParaRPr lang="el-G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FF6F2E7A-C708-445E-9FB4-A6610D99DA7A}" type="slidenum">
              <a:rPr lang="el-GR" smtClean="0"/>
              <a:t>‹#›</a:t>
            </a:fld>
            <a:endParaRPr lang="el-G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0519-8DD7-4575-BF17-DC3CD7EE8B2A}" type="datetimeFigureOut">
              <a:rPr lang="el-GR" smtClean="0"/>
              <a:t>23/11/2015</a:t>
            </a:fld>
            <a:endParaRPr lang="el-G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F2E7A-C708-445E-9FB4-A6610D99DA7A}" type="slidenum">
              <a:rPr lang="el-GR" smtClean="0"/>
              <a:t>‹#›</a:t>
            </a:fld>
            <a:endParaRPr lang="el-G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0519-8DD7-4575-BF17-DC3CD7EE8B2A}" type="datetimeFigureOut">
              <a:rPr lang="el-GR" smtClean="0"/>
              <a:t>23/11/2015</a:t>
            </a:fld>
            <a:endParaRPr lang="el-G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F2E7A-C708-445E-9FB4-A6610D99DA7A}" type="slidenum">
              <a:rPr lang="el-GR" smtClean="0"/>
              <a:t>‹#›</a:t>
            </a:fld>
            <a:endParaRPr lang="el-G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0519-8DD7-4575-BF17-DC3CD7EE8B2A}" type="datetimeFigureOut">
              <a:rPr lang="el-GR" smtClean="0"/>
              <a:t>23/11/2015</a:t>
            </a:fld>
            <a:endParaRPr lang="el-G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F2E7A-C708-445E-9FB4-A6610D99DA7A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FE120519-8DD7-4575-BF17-DC3CD7EE8B2A}" type="datetimeFigureOut">
              <a:rPr lang="el-GR" smtClean="0"/>
              <a:t>23/11/2015</a:t>
            </a:fld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FF6F2E7A-C708-445E-9FB4-A6610D99DA7A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0519-8DD7-4575-BF17-DC3CD7EE8B2A}" type="datetimeFigureOut">
              <a:rPr lang="el-GR" smtClean="0"/>
              <a:t>23/11/2015</a:t>
            </a:fld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F2E7A-C708-445E-9FB4-A6610D99DA7A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0519-8DD7-4575-BF17-DC3CD7EE8B2A}" type="datetimeFigureOut">
              <a:rPr lang="el-GR" smtClean="0"/>
              <a:t>23/11/2015</a:t>
            </a:fld>
            <a:endParaRPr lang="el-G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F2E7A-C708-445E-9FB4-A6610D99DA7A}" type="slidenum">
              <a:rPr lang="el-GR" smtClean="0"/>
              <a:t>‹#›</a:t>
            </a:fld>
            <a:endParaRPr lang="el-G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0519-8DD7-4575-BF17-DC3CD7EE8B2A}" type="datetimeFigureOut">
              <a:rPr lang="el-GR" smtClean="0"/>
              <a:t>23/11/2015</a:t>
            </a:fld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F2E7A-C708-445E-9FB4-A6610D99DA7A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0519-8DD7-4575-BF17-DC3CD7EE8B2A}" type="datetimeFigureOut">
              <a:rPr lang="el-GR" smtClean="0"/>
              <a:t>23/11/2015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F2E7A-C708-445E-9FB4-A6610D99DA7A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0519-8DD7-4575-BF17-DC3CD7EE8B2A}" type="datetimeFigureOut">
              <a:rPr lang="el-GR" smtClean="0"/>
              <a:t>23/11/2015</a:t>
            </a:fld>
            <a:endParaRPr lang="el-G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F2E7A-C708-445E-9FB4-A6610D99DA7A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0519-8DD7-4575-BF17-DC3CD7EE8B2A}" type="datetimeFigureOut">
              <a:rPr lang="el-GR" smtClean="0"/>
              <a:t>23/11/2015</a:t>
            </a:fld>
            <a:endParaRPr lang="el-G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F2E7A-C708-445E-9FB4-A6610D99DA7A}" type="slidenum">
              <a:rPr lang="el-GR" smtClean="0"/>
              <a:t>‹#›</a:t>
            </a:fld>
            <a:endParaRPr lang="el-G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6F2E7A-C708-445E-9FB4-A6610D99DA7A}" type="slidenum">
              <a:rPr lang="el-GR" smtClean="0"/>
              <a:t>‹#›</a:t>
            </a:fld>
            <a:endParaRPr lang="el-G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120519-8DD7-4575-BF17-DC3CD7EE8B2A}" type="datetimeFigureOut">
              <a:rPr lang="el-GR" smtClean="0"/>
              <a:t>23/11/2015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gif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49.gif"/><Relationship Id="rId4" Type="http://schemas.openxmlformats.org/officeDocument/2006/relationships/image" Target="../media/image6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Ε. Χανιωτάκης</a:t>
            </a:r>
            <a:br>
              <a:rPr lang="el-GR" dirty="0" smtClean="0"/>
            </a:br>
            <a:r>
              <a:rPr lang="el-GR" dirty="0" err="1" smtClean="0"/>
              <a:t>Ελληνογερμανική</a:t>
            </a:r>
            <a:r>
              <a:rPr lang="el-GR" dirty="0" smtClean="0"/>
              <a:t> Αγωγή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725867"/>
            <a:ext cx="5474568" cy="2133600"/>
          </a:xfrm>
        </p:spPr>
        <p:txBody>
          <a:bodyPr/>
          <a:lstStyle/>
          <a:p>
            <a:r>
              <a:rPr lang="el-GR" b="1" i="1" u="sng" dirty="0" smtClean="0">
                <a:latin typeface="+mn-lt"/>
              </a:rPr>
              <a:t>Εισαγωγή στην Κλασσική Φυσική</a:t>
            </a:r>
            <a:endParaRPr lang="el-GR" b="1" i="1" u="sng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" y="0"/>
            <a:ext cx="6899024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0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35896" y="548680"/>
            <a:ext cx="3844280" cy="5715000"/>
          </a:xfrm>
        </p:spPr>
        <p:txBody>
          <a:bodyPr/>
          <a:lstStyle/>
          <a:p>
            <a:r>
              <a:rPr lang="el-GR" sz="4000" dirty="0" smtClean="0"/>
              <a:t>Οι αρχές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3845505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31840" y="260648"/>
            <a:ext cx="4996408" cy="811560"/>
          </a:xfrm>
        </p:spPr>
        <p:txBody>
          <a:bodyPr>
            <a:normAutofit/>
          </a:bodyPr>
          <a:lstStyle/>
          <a:p>
            <a:r>
              <a:rPr lang="el-GR" i="1" u="sng" dirty="0"/>
              <a:t>Αρχή διατήρησης της ενέργειας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41258"/>
            <a:ext cx="4824536" cy="43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536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5949280"/>
            <a:ext cx="6533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u="sng" dirty="0" smtClean="0">
                <a:solidFill>
                  <a:srgbClr val="C00000"/>
                </a:solidFill>
              </a:rPr>
              <a:t>Η ολική ενέργεια ενός μονωμένου συστήματος πριν και μετά από </a:t>
            </a:r>
            <a:br>
              <a:rPr lang="el-GR" b="1" i="1" u="sng" dirty="0" smtClean="0">
                <a:solidFill>
                  <a:srgbClr val="C00000"/>
                </a:solidFill>
              </a:rPr>
            </a:br>
            <a:r>
              <a:rPr lang="el-GR" b="1" i="1" u="sng" dirty="0" smtClean="0">
                <a:solidFill>
                  <a:srgbClr val="C00000"/>
                </a:solidFill>
              </a:rPr>
              <a:t>μία φυσική διαδικασία διατηρείται σταθερή</a:t>
            </a:r>
            <a:endParaRPr lang="el-GR" b="1" i="1" u="sng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61518"/>
            <a:ext cx="5641057" cy="331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991" y="0"/>
            <a:ext cx="865794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b="1" i="1" dirty="0" smtClean="0"/>
              <a:t>Ενέργεια</a:t>
            </a:r>
            <a:r>
              <a:rPr lang="el-GR" i="1" dirty="0" smtClean="0"/>
              <a:t>: Μεταφέρεται από σώμα σε σώμα, δεν δημιουργείται ούτε καταστρέφεται αλλά</a:t>
            </a:r>
            <a:br>
              <a:rPr lang="el-GR" i="1" dirty="0" smtClean="0"/>
            </a:br>
            <a:r>
              <a:rPr lang="el-GR" i="1" dirty="0" smtClean="0"/>
              <a:t>                   μετατρέπεται από την μία μορφή στην άλλη,</a:t>
            </a:r>
            <a:br>
              <a:rPr lang="el-GR" i="1" dirty="0" smtClean="0"/>
            </a:br>
            <a:r>
              <a:rPr lang="el-GR" i="1" dirty="0" smtClean="0"/>
              <a:t>                   διατηρείται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                             </a:t>
            </a:r>
            <a:r>
              <a:rPr lang="el-GR" b="1" i="1" dirty="0" smtClean="0"/>
              <a:t>Θεμελιώδεις μορφές ενέργειας</a:t>
            </a:r>
            <a:r>
              <a:rPr lang="el-GR" dirty="0" smtClean="0"/>
              <a:t>: </a:t>
            </a:r>
            <a:r>
              <a:rPr lang="el-GR" i="1" dirty="0" smtClean="0"/>
              <a:t>Κινητική ενέργεια , Δυναμική Ενέργεια</a:t>
            </a: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1570667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qph.is.quoracdn.net/main-qimg-5ba062999dc6e557438b42bb3c2d0fdc?convert_to_webp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72" y="871845"/>
            <a:ext cx="2873504" cy="275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philschatz.com/physics-book/resources/Figure_08_08_01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28695"/>
            <a:ext cx="312049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2160" y="107921"/>
            <a:ext cx="2633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Διατήρηση της ενέργειας στο</a:t>
            </a:r>
            <a:br>
              <a:rPr lang="el-GR" sz="1600" dirty="0" smtClean="0"/>
            </a:br>
            <a:r>
              <a:rPr lang="el-GR" sz="1600" dirty="0" smtClean="0"/>
              <a:t>ανθρώπινο σώμα</a:t>
            </a:r>
            <a:endParaRPr lang="el-GR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037767" cy="215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12160" y="107921"/>
            <a:ext cx="2736304" cy="5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323528" y="548680"/>
            <a:ext cx="2951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Διατήρηση της ενέργειας στα</a:t>
            </a:r>
            <a:br>
              <a:rPr lang="el-GR" dirty="0" smtClean="0"/>
            </a:br>
            <a:r>
              <a:rPr lang="el-GR" dirty="0" smtClean="0"/>
              <a:t>ηλεκτρικά κυκλώματα</a:t>
            </a:r>
            <a:endParaRPr lang="el-GR" dirty="0"/>
          </a:p>
        </p:txBody>
      </p:sp>
      <p:sp>
        <p:nvSpPr>
          <p:cNvPr id="10" name="Rectangle 9"/>
          <p:cNvSpPr/>
          <p:nvPr/>
        </p:nvSpPr>
        <p:spPr>
          <a:xfrm>
            <a:off x="377345" y="579457"/>
            <a:ext cx="2843941" cy="5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63432"/>
            <a:ext cx="5431123" cy="150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7543" y="4509120"/>
            <a:ext cx="374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Διατήρηση της ενέργειας </a:t>
            </a:r>
            <a:br>
              <a:rPr lang="el-GR" dirty="0" smtClean="0"/>
            </a:br>
            <a:r>
              <a:rPr lang="el-GR" dirty="0" smtClean="0"/>
              <a:t>στην </a:t>
            </a:r>
            <a:r>
              <a:rPr lang="el-GR" dirty="0" err="1" smtClean="0"/>
              <a:t>εξαϋλωση</a:t>
            </a:r>
            <a:r>
              <a:rPr lang="el-GR" dirty="0"/>
              <a:t> </a:t>
            </a:r>
            <a:r>
              <a:rPr lang="el-GR" dirty="0" smtClean="0"/>
              <a:t>σωματιδίων</a:t>
            </a:r>
            <a:endParaRPr lang="el-GR" dirty="0"/>
          </a:p>
        </p:txBody>
      </p:sp>
      <p:sp>
        <p:nvSpPr>
          <p:cNvPr id="13" name="Rectangle 12"/>
          <p:cNvSpPr/>
          <p:nvPr/>
        </p:nvSpPr>
        <p:spPr>
          <a:xfrm>
            <a:off x="501757" y="4501960"/>
            <a:ext cx="2846108" cy="5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6920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612882"/>
            <a:ext cx="5687641" cy="468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755576" y="476672"/>
            <a:ext cx="8003976" cy="811560"/>
          </a:xfrm>
        </p:spPr>
        <p:txBody>
          <a:bodyPr>
            <a:normAutofit/>
          </a:bodyPr>
          <a:lstStyle/>
          <a:p>
            <a:r>
              <a:rPr lang="el-GR" i="1" u="sng" dirty="0" smtClean="0"/>
              <a:t>Αρχή διατήρησης της ορμής/ στροφορμής</a:t>
            </a:r>
            <a:endParaRPr lang="el-GR" i="1" u="sng" dirty="0"/>
          </a:p>
        </p:txBody>
      </p:sp>
    </p:spTree>
    <p:extLst>
      <p:ext uri="{BB962C8B-B14F-4D97-AF65-F5344CB8AC3E}">
        <p14:creationId xmlns:p14="http://schemas.microsoft.com/office/powerpoint/2010/main" val="464894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638" y="406975"/>
            <a:ext cx="739324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i="1" dirty="0" smtClean="0"/>
              <a:t>Ορμή</a:t>
            </a:r>
            <a:r>
              <a:rPr lang="el-GR" sz="2000" i="1" dirty="0" smtClean="0"/>
              <a:t>: Η «ποσότητα κίνησης» ενός σώματος</a:t>
            </a:r>
            <a:r>
              <a:rPr lang="en-US" sz="2000" i="1" dirty="0" smtClean="0"/>
              <a:t> </a:t>
            </a:r>
            <a:r>
              <a:rPr lang="el-GR" sz="2000" i="1" dirty="0" smtClean="0"/>
              <a:t>ή συστήματος σωμάτων </a:t>
            </a:r>
            <a:br>
              <a:rPr lang="el-GR" sz="2000" i="1" dirty="0" smtClean="0"/>
            </a:br>
            <a:r>
              <a:rPr lang="el-GR" sz="2000" i="1" dirty="0" smtClean="0"/>
              <a:t>            που κινείται ευθύγραμμα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15394"/>
            <a:ext cx="31337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350827" y="1851993"/>
            <a:ext cx="1368152" cy="15841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958033" y="3356745"/>
            <a:ext cx="432048" cy="432048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330550" y="1988593"/>
            <a:ext cx="953418" cy="15841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871052" y="3600010"/>
            <a:ext cx="118237" cy="627726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272029" y="1988593"/>
            <a:ext cx="953418" cy="10801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5" name="Straight Arrow Connector 14"/>
          <p:cNvCxnSpPr>
            <a:stCxn id="20" idx="1"/>
          </p:cNvCxnSpPr>
          <p:nvPr/>
        </p:nvCxnSpPr>
        <p:spPr>
          <a:xfrm flipH="1" flipV="1">
            <a:off x="5225447" y="2780681"/>
            <a:ext cx="1272043" cy="252028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1361" y="3882508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Ορμή</a:t>
            </a:r>
            <a:endParaRPr lang="el-GR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3717562" y="4259331"/>
            <a:ext cx="113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Μάζα</a:t>
            </a:r>
            <a:endParaRPr lang="el-GR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6497490" y="2771099"/>
            <a:ext cx="1576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Ταχύτητα</a:t>
            </a:r>
            <a:endParaRPr lang="el-GR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7743" y="5517232"/>
            <a:ext cx="5451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u="sng" dirty="0" smtClean="0">
                <a:solidFill>
                  <a:srgbClr val="C00000"/>
                </a:solidFill>
              </a:rPr>
              <a:t>Σε ένα απομονωμένο σύστημα στο οποίο</a:t>
            </a:r>
            <a:br>
              <a:rPr lang="el-GR" b="1" i="1" u="sng" dirty="0" smtClean="0">
                <a:solidFill>
                  <a:srgbClr val="C00000"/>
                </a:solidFill>
              </a:rPr>
            </a:br>
            <a:r>
              <a:rPr lang="el-GR" b="1" i="1" u="sng" dirty="0" smtClean="0">
                <a:solidFill>
                  <a:srgbClr val="C00000"/>
                </a:solidFill>
              </a:rPr>
              <a:t>δεν ασκούνται εξωτερικές δυνάμεις, η ολική ορμή </a:t>
            </a:r>
            <a:br>
              <a:rPr lang="el-GR" b="1" i="1" u="sng" dirty="0" smtClean="0">
                <a:solidFill>
                  <a:srgbClr val="C00000"/>
                </a:solidFill>
              </a:rPr>
            </a:br>
            <a:r>
              <a:rPr lang="el-GR" b="1" i="1" u="sng" dirty="0" smtClean="0">
                <a:solidFill>
                  <a:srgbClr val="C00000"/>
                </a:solidFill>
              </a:rPr>
              <a:t>των σωμάτων που το απαρτίζουν διατηρείται σταθερή</a:t>
            </a:r>
            <a:endParaRPr lang="el-GR" b="1" i="1" u="sng" dirty="0">
              <a:solidFill>
                <a:srgbClr val="C0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24428"/>
            <a:ext cx="2852347" cy="261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01483" y="2974019"/>
                <a:ext cx="6142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/>
                        <m:sub/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483" y="2974019"/>
                <a:ext cx="61420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467991" y="4224770"/>
                <a:ext cx="920316" cy="326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l-GR" sz="1400" b="0" i="1" smtClean="0">
                              <a:latin typeface="Cambria Math"/>
                            </a:rPr>
                            <m:t>𝛼𝜌𝜒</m:t>
                          </m:r>
                        </m:sub>
                      </m:sSub>
                      <m:r>
                        <a:rPr lang="el-GR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l-GR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991" y="4224770"/>
                <a:ext cx="920316" cy="32694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65773" y="5137554"/>
                <a:ext cx="9373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b="0" dirty="0" smtClean="0"/>
                  <a:t>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l-GR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773" y="5137554"/>
                <a:ext cx="937372" cy="307777"/>
              </a:xfrm>
              <a:prstGeom prst="rect">
                <a:avLst/>
              </a:prstGeom>
              <a:blipFill rotWithShape="1">
                <a:blip r:embed="rId6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934555" y="5137554"/>
                <a:ext cx="10544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40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l-GR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l-GR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555" y="5137554"/>
                <a:ext cx="1054456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393754" y="5858244"/>
                <a:ext cx="21484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l-GR" sz="1400" b="0" i="1" smtClean="0">
                              <a:latin typeface="Cambria Math"/>
                            </a:rPr>
                            <m:t>𝜏𝜀𝜆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l-GR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l-GR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754" y="5858244"/>
                <a:ext cx="2148473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451228" y="6347437"/>
                <a:ext cx="1405065" cy="394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l-GR" b="0" i="1" smtClean="0">
                              <a:latin typeface="Cambria Math"/>
                            </a:rPr>
                            <m:t>𝛼𝜌𝜒</m:t>
                          </m:r>
                        </m:sub>
                      </m:sSub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l-GR" b="0" i="1" smtClean="0">
                              <a:latin typeface="Cambria Math"/>
                            </a:rPr>
                            <m:t>𝜏𝜀𝜆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228" y="6347437"/>
                <a:ext cx="1405065" cy="394019"/>
              </a:xfrm>
              <a:prstGeom prst="rect">
                <a:avLst/>
              </a:prstGeom>
              <a:blipFill rotWithShape="1">
                <a:blip r:embed="rId9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6444208" y="6347437"/>
            <a:ext cx="1483941" cy="39401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8662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4"/>
            <a:ext cx="6957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 err="1" smtClean="0"/>
              <a:t>Στροφορμή</a:t>
            </a:r>
            <a:r>
              <a:rPr lang="el-GR" dirty="0" smtClean="0"/>
              <a:t>: </a:t>
            </a:r>
            <a:r>
              <a:rPr lang="el-GR" i="1" dirty="0" smtClean="0"/>
              <a:t>Η «ποσότητα κίνησης» ενός περιστρεφόμενου συστήματος</a:t>
            </a:r>
            <a:endParaRPr lang="el-GR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5832648" cy="2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9182"/>
            <a:ext cx="3744094" cy="324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5596" y="5085184"/>
            <a:ext cx="5338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u="sng" dirty="0" smtClean="0">
                <a:solidFill>
                  <a:srgbClr val="C00000"/>
                </a:solidFill>
              </a:rPr>
              <a:t>Όταν σε ένα σώμα ή σύστημα σωμάτων</a:t>
            </a:r>
            <a:br>
              <a:rPr lang="el-GR" b="1" i="1" u="sng" dirty="0" smtClean="0">
                <a:solidFill>
                  <a:srgbClr val="C00000"/>
                </a:solidFill>
              </a:rPr>
            </a:br>
            <a:r>
              <a:rPr lang="el-GR" b="1" i="1" u="sng" dirty="0" smtClean="0">
                <a:solidFill>
                  <a:srgbClr val="C00000"/>
                </a:solidFill>
              </a:rPr>
              <a:t>δεν ασκούνται εξωτερικές ροπές (αίτια περιστροφής)</a:t>
            </a:r>
            <a:br>
              <a:rPr lang="el-GR" b="1" i="1" u="sng" dirty="0" smtClean="0">
                <a:solidFill>
                  <a:srgbClr val="C00000"/>
                </a:solidFill>
              </a:rPr>
            </a:br>
            <a:r>
              <a:rPr lang="el-GR" b="1" i="1" u="sng" dirty="0" smtClean="0">
                <a:solidFill>
                  <a:srgbClr val="C00000"/>
                </a:solidFill>
              </a:rPr>
              <a:t>η </a:t>
            </a:r>
            <a:r>
              <a:rPr lang="el-GR" b="1" i="1" u="sng" dirty="0" err="1" smtClean="0">
                <a:solidFill>
                  <a:srgbClr val="C00000"/>
                </a:solidFill>
              </a:rPr>
              <a:t>στροφορμή</a:t>
            </a:r>
            <a:r>
              <a:rPr lang="el-GR" b="1" i="1" u="sng" dirty="0" smtClean="0">
                <a:solidFill>
                  <a:srgbClr val="C00000"/>
                </a:solidFill>
              </a:rPr>
              <a:t> διατηρείται σταθερή</a:t>
            </a:r>
            <a:endParaRPr lang="el-GR" b="1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98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87824" y="116632"/>
            <a:ext cx="5771728" cy="667544"/>
          </a:xfrm>
        </p:spPr>
        <p:txBody>
          <a:bodyPr>
            <a:normAutofit fontScale="90000"/>
          </a:bodyPr>
          <a:lstStyle/>
          <a:p>
            <a:r>
              <a:rPr lang="el-GR" i="1" u="sng" dirty="0" smtClean="0"/>
              <a:t>Αρχή διατήρησης του ηλεκτρικού φορτίου</a:t>
            </a:r>
            <a:endParaRPr lang="el-GR" i="1" u="sn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06984"/>
            <a:ext cx="6906344" cy="517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576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3626" y="332656"/>
                <a:ext cx="8785610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b="1" i="1" dirty="0" smtClean="0"/>
                  <a:t>Ηλεκτρικό φορτίο</a:t>
                </a:r>
                <a:r>
                  <a:rPr lang="el-GR" dirty="0" smtClean="0"/>
                  <a:t>: </a:t>
                </a:r>
                <a:r>
                  <a:rPr lang="el-GR" i="1" dirty="0" smtClean="0"/>
                  <a:t>Ιδιότητα της ύλης στην οποία βασίζονται οι ηλεκτρικές ιδιότητές της.</a:t>
                </a:r>
                <a:br>
                  <a:rPr lang="el-GR" i="1" dirty="0" smtClean="0"/>
                </a:br>
                <a:r>
                  <a:rPr lang="el-GR" i="1" dirty="0" smtClean="0"/>
                  <a:t>                                  Είναι ο γεννήτορας του ηλεκτρικού πεδίου.</a:t>
                </a:r>
                <a:r>
                  <a:rPr lang="en-US" i="1" dirty="0" smtClean="0"/>
                  <a:t/>
                </a:r>
                <a:br>
                  <a:rPr lang="en-US" i="1" dirty="0" smtClean="0"/>
                </a:br>
                <a:r>
                  <a:rPr lang="en-US" i="1" dirty="0" smtClean="0"/>
                  <a:t>                                  E</a:t>
                </a:r>
                <a:r>
                  <a:rPr lang="el-GR" i="1" dirty="0" err="1" smtClean="0"/>
                  <a:t>ίναι</a:t>
                </a:r>
                <a:r>
                  <a:rPr lang="el-GR" i="1" dirty="0" smtClean="0"/>
                  <a:t> κβαντωμένο </a:t>
                </a:r>
                <a:r>
                  <a:rPr lang="el-GR" i="1" dirty="0" smtClean="0">
                    <a:sym typeface="Wingdings" panose="05000000000000000000" pitchFamily="2" charset="2"/>
                  </a:rPr>
                  <a:t> κάθε φορτίο στη φύση είναι ακέραιο πολλαπλάσιο</a:t>
                </a:r>
                <a:br>
                  <a:rPr lang="el-GR" i="1" dirty="0" smtClean="0">
                    <a:sym typeface="Wingdings" panose="05000000000000000000" pitchFamily="2" charset="2"/>
                  </a:rPr>
                </a:br>
                <a:r>
                  <a:rPr lang="en-US" i="1" dirty="0" smtClean="0">
                    <a:sym typeface="Wingdings" panose="05000000000000000000" pitchFamily="2" charset="2"/>
                  </a:rPr>
                  <a:t>   </a:t>
                </a:r>
                <a:r>
                  <a:rPr lang="el-GR" i="1" dirty="0" smtClean="0">
                    <a:sym typeface="Wingdings" panose="05000000000000000000" pitchFamily="2" charset="2"/>
                  </a:rPr>
                  <a:t>                               του στοιχειώδους φορτίου του ηλεκτρονίου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sym typeface="Wingdings" panose="05000000000000000000" pitchFamily="2" charset="2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  <a:sym typeface="Wingdings" panose="05000000000000000000" pitchFamily="2" charset="2"/>
                          </a:rPr>
                          <m:t>𝑒</m:t>
                        </m:r>
                      </m:e>
                    </m:d>
                    <m:r>
                      <a:rPr lang="en-US" sz="1600" b="0" i="1" smtClean="0">
                        <a:latin typeface="Cambria Math"/>
                        <a:sym typeface="Wingdings" panose="05000000000000000000" pitchFamily="2" charset="2"/>
                      </a:rPr>
                      <m:t>=1,6 . </m:t>
                    </m:r>
                    <m:sSup>
                      <m:sSupPr>
                        <m:ctrlPr>
                          <a:rPr lang="en-US" sz="1600" b="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  <a:sym typeface="Wingdings" panose="05000000000000000000" pitchFamily="2" charset="2"/>
                          </a:rPr>
                          <m:t>19</m:t>
                        </m:r>
                      </m:sup>
                    </m:sSup>
                    <m:r>
                      <a:rPr lang="en-US" sz="1600" b="0" i="1" smtClean="0">
                        <a:latin typeface="Cambria Math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600" b="0" i="1" smtClean="0">
                        <a:latin typeface="Cambria Math"/>
                        <a:sym typeface="Wingdings" panose="05000000000000000000" pitchFamily="2" charset="2"/>
                      </a:rPr>
                      <m:t>𝐶𝑏</m:t>
                    </m:r>
                    <m:r>
                      <a:rPr lang="en-US" sz="1600" b="0" i="1" smtClean="0">
                        <a:latin typeface="Cambria Math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l-GR" i="1" dirty="0" smtClean="0"/>
                  <a:t/>
                </a:r>
                <a:br>
                  <a:rPr lang="el-GR" i="1" dirty="0" smtClean="0"/>
                </a:br>
                <a:r>
                  <a:rPr lang="el-GR" i="1" dirty="0"/>
                  <a:t> </a:t>
                </a:r>
                <a:r>
                  <a:rPr lang="el-GR" i="1" dirty="0" smtClean="0"/>
                  <a:t>                                 Δεν δημιουργείται ούτε καταστρέφεται αλλά διατηρείται.</a:t>
                </a:r>
                <a:r>
                  <a:rPr lang="en-US" i="1" dirty="0" smtClean="0"/>
                  <a:t> </a:t>
                </a:r>
                <a:endParaRPr lang="el-GR" i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6" y="332656"/>
                <a:ext cx="8785610" cy="1477328"/>
              </a:xfrm>
              <a:prstGeom prst="rect">
                <a:avLst/>
              </a:prstGeom>
              <a:blipFill rotWithShape="1">
                <a:blip r:embed="rId2"/>
                <a:stretch>
                  <a:fillRect l="-625" t="-2066" b="-57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3857565" cy="19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6343" y="5341282"/>
            <a:ext cx="47128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00B050"/>
                </a:solidFill>
              </a:rPr>
              <a:t>Διατήρηση του φορτίου κατά την </a:t>
            </a:r>
            <a:r>
              <a:rPr lang="el-GR" i="1" dirty="0" err="1" smtClean="0">
                <a:solidFill>
                  <a:srgbClr val="00B050"/>
                </a:solidFill>
              </a:rPr>
              <a:t>εξαύλωση</a:t>
            </a:r>
            <a:r>
              <a:rPr lang="el-GR" i="1" dirty="0" smtClean="0">
                <a:solidFill>
                  <a:srgbClr val="00B050"/>
                </a:solidFill>
              </a:rPr>
              <a:t/>
            </a:r>
            <a:br>
              <a:rPr lang="el-GR" i="1" dirty="0" smtClean="0">
                <a:solidFill>
                  <a:srgbClr val="00B050"/>
                </a:solidFill>
              </a:rPr>
            </a:br>
            <a:r>
              <a:rPr lang="el-GR" i="1" dirty="0" smtClean="0">
                <a:solidFill>
                  <a:srgbClr val="00B050"/>
                </a:solidFill>
              </a:rPr>
              <a:t>ηλεκτρονίου (φορτίο -1</a:t>
            </a:r>
            <a:r>
              <a:rPr lang="en-US" i="1" dirty="0" smtClean="0">
                <a:solidFill>
                  <a:srgbClr val="00B050"/>
                </a:solidFill>
              </a:rPr>
              <a:t>e) </a:t>
            </a:r>
            <a:r>
              <a:rPr lang="el-GR" i="1" dirty="0" smtClean="0">
                <a:solidFill>
                  <a:srgbClr val="00B050"/>
                </a:solidFill>
              </a:rPr>
              <a:t>και ποζιτρονίου</a:t>
            </a:r>
            <a:br>
              <a:rPr lang="el-GR" i="1" dirty="0" smtClean="0">
                <a:solidFill>
                  <a:srgbClr val="00B050"/>
                </a:solidFill>
              </a:rPr>
            </a:br>
            <a:r>
              <a:rPr lang="el-GR" i="1" dirty="0" smtClean="0">
                <a:solidFill>
                  <a:srgbClr val="00B050"/>
                </a:solidFill>
              </a:rPr>
              <a:t>(φορτίο +1</a:t>
            </a:r>
            <a:r>
              <a:rPr lang="en-US" i="1" dirty="0" smtClean="0">
                <a:solidFill>
                  <a:srgbClr val="00B050"/>
                </a:solidFill>
              </a:rPr>
              <a:t>e) </a:t>
            </a:r>
            <a:r>
              <a:rPr lang="el-GR" i="1" dirty="0" smtClean="0">
                <a:solidFill>
                  <a:srgbClr val="00B050"/>
                </a:solidFill>
              </a:rPr>
              <a:t>σε παραγωγή </a:t>
            </a:r>
            <a:r>
              <a:rPr lang="el-GR" i="1" dirty="0" err="1" smtClean="0">
                <a:solidFill>
                  <a:srgbClr val="00B050"/>
                </a:solidFill>
              </a:rPr>
              <a:t>μιονίου</a:t>
            </a:r>
            <a:r>
              <a:rPr lang="el-GR" i="1" dirty="0" smtClean="0">
                <a:solidFill>
                  <a:srgbClr val="00B050"/>
                </a:solidFill>
              </a:rPr>
              <a:t> (φορτίο -1</a:t>
            </a:r>
            <a:r>
              <a:rPr lang="en-US" i="1" dirty="0" smtClean="0">
                <a:solidFill>
                  <a:srgbClr val="00B050"/>
                </a:solidFill>
              </a:rPr>
              <a:t>e)</a:t>
            </a:r>
            <a:br>
              <a:rPr lang="en-US" i="1" dirty="0" smtClean="0">
                <a:solidFill>
                  <a:srgbClr val="00B050"/>
                </a:solidFill>
              </a:rPr>
            </a:br>
            <a:r>
              <a:rPr lang="el-GR" i="1" dirty="0" smtClean="0">
                <a:solidFill>
                  <a:srgbClr val="00B050"/>
                </a:solidFill>
              </a:rPr>
              <a:t>και </a:t>
            </a:r>
            <a:r>
              <a:rPr lang="el-GR" i="1" dirty="0" err="1" smtClean="0">
                <a:solidFill>
                  <a:srgbClr val="00B050"/>
                </a:solidFill>
              </a:rPr>
              <a:t>αντιμιονίου</a:t>
            </a:r>
            <a:r>
              <a:rPr lang="el-GR" i="1" dirty="0" smtClean="0">
                <a:solidFill>
                  <a:srgbClr val="00B050"/>
                </a:solidFill>
              </a:rPr>
              <a:t> (φορτίο +1</a:t>
            </a:r>
            <a:r>
              <a:rPr lang="en-US" i="1" dirty="0" smtClean="0">
                <a:solidFill>
                  <a:srgbClr val="00B050"/>
                </a:solidFill>
              </a:rPr>
              <a:t>e)</a:t>
            </a:r>
            <a:endParaRPr lang="el-GR" i="1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9952" y="5293679"/>
            <a:ext cx="4642751" cy="12479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58" y="2055537"/>
            <a:ext cx="1944216" cy="265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21932" y="2055537"/>
            <a:ext cx="63252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Διατήρηση του φορτίου κατά την ηλέκτριση ενός σώματος.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Το αριστερό σώμα αρχικά είχε φορτίο 8</a:t>
            </a:r>
            <a:r>
              <a:rPr lang="en-US" dirty="0" smtClean="0">
                <a:solidFill>
                  <a:srgbClr val="FF0000"/>
                </a:solidFill>
              </a:rPr>
              <a:t>e, </a:t>
            </a:r>
            <a:r>
              <a:rPr lang="el-GR" dirty="0" smtClean="0">
                <a:solidFill>
                  <a:srgbClr val="FF0000"/>
                </a:solidFill>
              </a:rPr>
              <a:t>ενώ το δεξιό μηδέν.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Κατά την επαφή τους έγινε ανταλλαγή φορτίου και τελικά το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αριστερό κατέληξε με φορτίο 4</a:t>
            </a:r>
            <a:r>
              <a:rPr lang="en-US" dirty="0" smtClean="0">
                <a:solidFill>
                  <a:srgbClr val="FF0000"/>
                </a:solidFill>
              </a:rPr>
              <a:t>e </a:t>
            </a:r>
            <a:r>
              <a:rPr lang="el-GR" dirty="0" smtClean="0">
                <a:solidFill>
                  <a:srgbClr val="FF0000"/>
                </a:solidFill>
              </a:rPr>
              <a:t>ενώ το δεξί επίσης με φορτίο 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>
                <a:solidFill>
                  <a:srgbClr val="FF0000"/>
                </a:solidFill>
              </a:rPr>
              <a:t>e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21932" y="2120834"/>
            <a:ext cx="6325258" cy="12479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3488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3768" y="332656"/>
            <a:ext cx="5411688" cy="595536"/>
          </a:xfrm>
        </p:spPr>
        <p:txBody>
          <a:bodyPr>
            <a:normAutofit/>
          </a:bodyPr>
          <a:lstStyle/>
          <a:p>
            <a:r>
              <a:rPr lang="el-GR" i="1" u="sng" dirty="0" smtClean="0"/>
              <a:t>Αρχή της Σχετικότητας</a:t>
            </a:r>
            <a:endParaRPr lang="el-GR" i="1" u="sng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7"/>
            <a:ext cx="3672408" cy="449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6012872"/>
            <a:ext cx="4107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err="1" smtClean="0"/>
              <a:t>Γαλλιλαίος</a:t>
            </a:r>
            <a:r>
              <a:rPr lang="el-GR" sz="1200" dirty="0"/>
              <a:t> </a:t>
            </a:r>
            <a:r>
              <a:rPr lang="el-GR" sz="1200" dirty="0" smtClean="0"/>
              <a:t>(1564-1642): Ο πατέρας της πειραματικής Φυσικής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652625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652592" cy="4515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Τι είναι η Φυσική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728099" y="969148"/>
            <a:ext cx="818166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Η Φυσική είναι </a:t>
            </a:r>
            <a:r>
              <a:rPr lang="el-GR" b="1" u="sng" dirty="0" smtClean="0">
                <a:solidFill>
                  <a:srgbClr val="00B050"/>
                </a:solidFill>
              </a:rPr>
              <a:t>Πειραματική Επιστήμη </a:t>
            </a:r>
            <a:r>
              <a:rPr lang="el-GR" b="1" dirty="0" smtClean="0">
                <a:solidFill>
                  <a:srgbClr val="00B050"/>
                </a:solidFill>
              </a:rPr>
              <a:t> που εκφράζεται μέσα από την γλώσσα των</a:t>
            </a:r>
            <a:br>
              <a:rPr lang="el-GR" b="1" dirty="0" smtClean="0">
                <a:solidFill>
                  <a:srgbClr val="00B050"/>
                </a:solidFill>
              </a:rPr>
            </a:br>
            <a:r>
              <a:rPr lang="el-GR" b="1" dirty="0" smtClean="0">
                <a:solidFill>
                  <a:srgbClr val="00B050"/>
                </a:solidFill>
              </a:rPr>
              <a:t>μαθηματικών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r>
              <a:rPr lang="el-GR" b="1" dirty="0" smtClean="0">
                <a:solidFill>
                  <a:srgbClr val="7030A0"/>
                </a:solidFill>
              </a:rPr>
              <a:t>Πραγματεύεται την μελέτη των Φυσικών Φαινομένων από τα στοιχειώδη σωμάτια</a:t>
            </a:r>
            <a:br>
              <a:rPr lang="el-GR" b="1" dirty="0" smtClean="0">
                <a:solidFill>
                  <a:srgbClr val="7030A0"/>
                </a:solidFill>
              </a:rPr>
            </a:br>
            <a:r>
              <a:rPr lang="el-GR" b="1" dirty="0" smtClean="0">
                <a:solidFill>
                  <a:srgbClr val="7030A0"/>
                </a:solidFill>
              </a:rPr>
              <a:t>έως κοσμολογικές κλίμακες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pic>
        <p:nvPicPr>
          <p:cNvPr id="1026" name="Picture 2" descr="http://www.alwaysresearching.com/files/2013/01/538941_10151222448862518_30937649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28967"/>
            <a:ext cx="33337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zquotes.com/quotes-pictures/quote-physics-is-hopefully-simple-physicists-are-not-edward-teller-1832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49" y="4983525"/>
            <a:ext cx="3738482" cy="175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zquotes.com/quotes-pictures/quote-the-content-of-physics-is-the-concern-of-physicists-its-effect-the-concern-of-all-men-friedrich-durrenmatt-3185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744" y="4509120"/>
            <a:ext cx="3727290" cy="175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.slidesharecdn.com/01physicsclassorientation-140123181022-phpapp02/95/01-physics-class-orientation-2-638.jpg?cb=13905228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00309"/>
            <a:ext cx="4608512" cy="182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026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3044" y="332656"/>
            <a:ext cx="79062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 smtClean="0"/>
              <a:t>Αρχή της σχετικότητας κατά τον </a:t>
            </a:r>
            <a:r>
              <a:rPr lang="el-GR" b="1" i="1" dirty="0" err="1" smtClean="0"/>
              <a:t>Γαλλιλαίο</a:t>
            </a:r>
            <a:r>
              <a:rPr lang="el-GR" b="1" i="1" dirty="0" smtClean="0"/>
              <a:t>: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i="1" dirty="0" smtClean="0"/>
              <a:t>Δύο παρατηρητές που κινούνται με σταθερή ταχύτητα ο ένας ως προς τον άλλο</a:t>
            </a:r>
            <a:br>
              <a:rPr lang="el-GR" i="1" dirty="0" smtClean="0"/>
            </a:br>
            <a:r>
              <a:rPr lang="el-GR" i="1" dirty="0" smtClean="0"/>
              <a:t>θα παρατηρούν τους </a:t>
            </a:r>
            <a:r>
              <a:rPr lang="el-GR" i="1" u="sng" dirty="0" smtClean="0"/>
              <a:t>ίδιους νόμους κίνησης </a:t>
            </a:r>
            <a:r>
              <a:rPr lang="el-GR" i="1" dirty="0" smtClean="0"/>
              <a:t>των σωμάτων.</a:t>
            </a:r>
            <a:endParaRPr lang="el-GR" i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00002"/>
            <a:ext cx="8178999" cy="391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3044" y="5373216"/>
            <a:ext cx="829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7030A0"/>
                </a:solidFill>
              </a:rPr>
              <a:t>Και για τους δύο παρατηρητές, ισχύει η αρχή διατήρησης της μηχανικής ενέργειας!!</a:t>
            </a:r>
            <a:endParaRPr lang="el-GR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265" y="6027003"/>
            <a:ext cx="8352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i="1" dirty="0" smtClean="0"/>
              <a:t>Ο Γαλιλαίος εισήγαγε τους ομώνυμους «Μετασχηματισμούς </a:t>
            </a:r>
            <a:r>
              <a:rPr lang="el-GR" sz="1600" i="1" dirty="0" err="1" smtClean="0"/>
              <a:t>Γαλλιλαίου</a:t>
            </a:r>
            <a:r>
              <a:rPr lang="el-GR" sz="1600" i="1" dirty="0" smtClean="0"/>
              <a:t>» για να μπορεί</a:t>
            </a:r>
            <a:br>
              <a:rPr lang="el-GR" sz="1600" i="1" dirty="0" smtClean="0"/>
            </a:br>
            <a:r>
              <a:rPr lang="el-GR" sz="1600" i="1" dirty="0" smtClean="0"/>
              <a:t>να μετασχηματίσει τις μετρούμενες αποστάσεις και ταχύτητες από έναν </a:t>
            </a:r>
            <a:r>
              <a:rPr lang="el-GR" sz="1600" i="1" u="sng" dirty="0" smtClean="0"/>
              <a:t>αδρανειακό</a:t>
            </a:r>
            <a:r>
              <a:rPr lang="el-GR" sz="1600" i="1" dirty="0" smtClean="0"/>
              <a:t> παρατηρητή</a:t>
            </a:r>
            <a:br>
              <a:rPr lang="el-GR" sz="1600" i="1" dirty="0" smtClean="0"/>
            </a:br>
            <a:r>
              <a:rPr lang="el-GR" sz="1600" i="1" dirty="0" smtClean="0"/>
              <a:t>σε έναν άλλο </a:t>
            </a:r>
            <a:r>
              <a:rPr lang="el-GR" sz="1600" i="1" u="sng" dirty="0" smtClean="0"/>
              <a:t>αδρανειακό</a:t>
            </a:r>
            <a:r>
              <a:rPr lang="el-GR" sz="1600" i="1" dirty="0" smtClean="0"/>
              <a:t> παρατηρητή</a:t>
            </a:r>
            <a:endParaRPr lang="el-GR" sz="1600" i="1" dirty="0"/>
          </a:p>
        </p:txBody>
      </p:sp>
    </p:spTree>
    <p:extLst>
      <p:ext uri="{BB962C8B-B14F-4D97-AF65-F5344CB8AC3E}">
        <p14:creationId xmlns:p14="http://schemas.microsoft.com/office/powerpoint/2010/main" val="149562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νόμοι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3955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06362" y="514993"/>
            <a:ext cx="2819400" cy="571500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Μηχανική</a:t>
            </a:r>
            <a:endParaRPr lang="el-GR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905668" cy="233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137" y="1515842"/>
            <a:ext cx="2304256" cy="31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225px-Robert_Hooke_portrait.jpg (225×27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73" y="4149080"/>
            <a:ext cx="2143125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96967"/>
            <a:ext cx="1472952" cy="205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Leonhard_Euler_484_355.jpg (484×355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93048"/>
            <a:ext cx="2368612" cy="173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345716"/>
            <a:ext cx="1418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Gallileo</a:t>
            </a:r>
            <a:r>
              <a:rPr lang="en-US" sz="1600" dirty="0" smtClean="0"/>
              <a:t> </a:t>
            </a:r>
            <a:r>
              <a:rPr lang="en-US" sz="1600" dirty="0" err="1" smtClean="0"/>
              <a:t>Gallilei</a:t>
            </a:r>
            <a:endParaRPr lang="el-GR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084168" y="836712"/>
            <a:ext cx="831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Christian</a:t>
            </a:r>
            <a:br>
              <a:rPr lang="en-US" sz="1400" dirty="0" smtClean="0"/>
            </a:br>
            <a:r>
              <a:rPr lang="en-US" sz="1400" dirty="0" smtClean="0"/>
              <a:t>Huygens</a:t>
            </a:r>
            <a:endParaRPr lang="el-GR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6281176"/>
            <a:ext cx="1188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Robert Hooke</a:t>
            </a:r>
            <a:endParaRPr lang="el-GR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6281176"/>
            <a:ext cx="1196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Leonard Euler</a:t>
            </a:r>
            <a:endParaRPr lang="el-GR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528617" y="4808382"/>
            <a:ext cx="1310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Isaac Newton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401992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620688"/>
            <a:ext cx="7571184" cy="3600400"/>
          </a:xfrm>
        </p:spPr>
        <p:txBody>
          <a:bodyPr>
            <a:normAutofit/>
          </a:bodyPr>
          <a:lstStyle/>
          <a:p>
            <a:r>
              <a:rPr lang="el-GR" dirty="0" smtClean="0"/>
              <a:t>Η μηχανική είναι ο κλάδος της Φυσικής που περιγράφει τους νόμους κίνησης και αλληλεπίδρασης των σωμάτων στην φύση.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Με βάση αυτήν, έχουν εξηγηθεί οι τροχιές και η κίνηση των ουρανίων σωμάτων (βαρύτητα),  οι δυνάμεις ελαστικότητας, η στατική και η δυναμική σωμάτων, η κυματική κίνηση,</a:t>
            </a:r>
            <a:r>
              <a:rPr lang="el-GR" dirty="0"/>
              <a:t> </a:t>
            </a:r>
            <a:r>
              <a:rPr lang="el-GR" dirty="0" smtClean="0"/>
              <a:t>οι ιδιότητες των υλικών </a:t>
            </a:r>
            <a:r>
              <a:rPr lang="el-GR" dirty="0" err="1" smtClean="0"/>
              <a:t>κ.α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Είναι ο πιο θεμελιώδης από τους κλάδους της φυσικής αφού όλα τα φυσικά φαινόμενα μπορούν να αναχθούν σε επιμέρους κινήσεις και αλληλεπιδράσεις σωμάτων</a:t>
            </a:r>
            <a:br>
              <a:rPr lang="el-GR" dirty="0" smtClean="0"/>
            </a:br>
            <a:endParaRPr lang="el-GR" dirty="0" smtClean="0"/>
          </a:p>
          <a:p>
            <a:endParaRPr lang="el-GR" dirty="0"/>
          </a:p>
        </p:txBody>
      </p:sp>
      <p:pic>
        <p:nvPicPr>
          <p:cNvPr id="17410" name="Picture 2" descr="151216-004-2675BE3D.jpg (600×24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05064"/>
            <a:ext cx="630069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04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663341"/>
                <a:ext cx="3657600" cy="5714999"/>
              </a:xfrm>
            </p:spPr>
            <p:txBody>
              <a:bodyPr/>
              <a:lstStyle/>
              <a:p>
                <a:r>
                  <a:rPr lang="el-GR" dirty="0" smtClean="0"/>
                  <a:t>1</a:t>
                </a:r>
                <a:r>
                  <a:rPr lang="el-GR" baseline="30000" dirty="0" smtClean="0"/>
                  <a:t>ος</a:t>
                </a:r>
                <a:r>
                  <a:rPr lang="el-GR" dirty="0" smtClean="0"/>
                  <a:t> Νόμος του Νεύτωνα: Όταν σε ένα σώμα δεν ασκούνται δυνάμεις, τότε αυτό παραμένει ακίνητο ή κινείται με σταθερή ταχύτητα.</a:t>
                </a:r>
                <a:br>
                  <a:rPr lang="el-GR" dirty="0" smtClean="0"/>
                </a:b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l-GR" dirty="0" smtClean="0"/>
              </a:p>
              <a:p>
                <a:r>
                  <a:rPr lang="el-GR" dirty="0" smtClean="0"/>
                  <a:t>2</a:t>
                </a:r>
                <a:r>
                  <a:rPr lang="el-GR" baseline="30000" dirty="0" smtClean="0"/>
                  <a:t>ος</a:t>
                </a:r>
                <a:r>
                  <a:rPr lang="el-GR" dirty="0" smtClean="0"/>
                  <a:t> Νόμος του Νεύτωνα: </a:t>
                </a:r>
                <a:br>
                  <a:rPr lang="el-GR" dirty="0" smtClean="0"/>
                </a:br>
                <a:r>
                  <a:rPr lang="el-GR" dirty="0" smtClean="0"/>
                  <a:t>Η συνισταμένη δύναμη που ασκείται σε ένα σώμα μεταβάλλει την κινητική του κατάσταση με βάση την σχέση 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𝑚𝑎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n-US" dirty="0" smtClean="0"/>
              </a:p>
              <a:p>
                <a:r>
                  <a:rPr lang="el-GR" dirty="0" smtClean="0"/>
                  <a:t>3</a:t>
                </a:r>
                <a:r>
                  <a:rPr lang="el-GR" baseline="30000" dirty="0" smtClean="0"/>
                  <a:t>ος</a:t>
                </a:r>
                <a:r>
                  <a:rPr lang="el-GR" dirty="0" smtClean="0"/>
                  <a:t> Νόμος του Νεύτωνα:</a:t>
                </a:r>
                <a:br>
                  <a:rPr lang="el-GR" dirty="0" smtClean="0"/>
                </a:br>
                <a:r>
                  <a:rPr lang="el-GR" dirty="0" smtClean="0"/>
                  <a:t>Σε κάθε δράση υπάρχει μία ίση και</a:t>
                </a:r>
                <a:br>
                  <a:rPr lang="el-GR" dirty="0" smtClean="0"/>
                </a:br>
                <a:r>
                  <a:rPr lang="el-GR" dirty="0" smtClean="0"/>
                  <a:t>αντίρροπη αντίδραση</a:t>
                </a:r>
                <a:endParaRPr lang="el-GR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663341"/>
                <a:ext cx="3657600" cy="5714999"/>
              </a:xfrm>
              <a:blipFill rotWithShape="1">
                <a:blip r:embed="rId2"/>
                <a:stretch>
                  <a:fillRect l="-1167" r="-5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34" name="Picture 2" descr="seatbelt.png (484×26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103" y="548680"/>
            <a:ext cx="387242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126" y="2492896"/>
            <a:ext cx="3495849" cy="229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8" y="4941168"/>
            <a:ext cx="3426743" cy="175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2977" y="179348"/>
            <a:ext cx="2249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u="sng" dirty="0" smtClean="0"/>
              <a:t>Οι βασικότεροι νόμοι</a:t>
            </a:r>
            <a:endParaRPr lang="el-GR" b="1" i="1" u="sng" dirty="0"/>
          </a:p>
        </p:txBody>
      </p:sp>
    </p:spTree>
    <p:extLst>
      <p:ext uri="{BB962C8B-B14F-4D97-AF65-F5344CB8AC3E}">
        <p14:creationId xmlns:p14="http://schemas.microsoft.com/office/powerpoint/2010/main" val="3726953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60033" y="476672"/>
            <a:ext cx="3918270" cy="571500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Ηλεκτρομαγνητισμός</a:t>
            </a:r>
            <a:endParaRPr lang="el-GR" sz="3200" dirty="0"/>
          </a:p>
        </p:txBody>
      </p:sp>
      <p:pic>
        <p:nvPicPr>
          <p:cNvPr id="15362" name="Picture 2" descr="200px-Coulomb.jpg (200×23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01687" cy="164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57518" y="471960"/>
            <a:ext cx="1425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Charles Coulomb</a:t>
            </a:r>
            <a:endParaRPr lang="el-GR" sz="1400" dirty="0"/>
          </a:p>
        </p:txBody>
      </p:sp>
      <p:pic>
        <p:nvPicPr>
          <p:cNvPr id="15364" name="Picture 4" descr="220px-Faraday.jpg (220×32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89" y="3256517"/>
            <a:ext cx="1749971" cy="256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536" y="5986486"/>
            <a:ext cx="1376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Michael Faraday</a:t>
            </a:r>
            <a:endParaRPr lang="el-GR" sz="1400" dirty="0"/>
          </a:p>
        </p:txBody>
      </p:sp>
      <p:pic>
        <p:nvPicPr>
          <p:cNvPr id="15366" name="Picture 6" descr="200px-Ampere1.jpg (200×22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21434"/>
            <a:ext cx="19050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45783" y="5693465"/>
            <a:ext cx="2588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Andre Marie Ampere</a:t>
            </a:r>
            <a:endParaRPr lang="el-GR" sz="1400" dirty="0"/>
          </a:p>
        </p:txBody>
      </p:sp>
      <p:pic>
        <p:nvPicPr>
          <p:cNvPr id="15368" name="Picture 8" descr="250px-Carl_Friedrich_Gauss.jpg (250×32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616968" cy="206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09428" y="764703"/>
            <a:ext cx="1632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Carl Friedrich Gauss</a:t>
            </a:r>
            <a:endParaRPr lang="el-GR" sz="1400" dirty="0"/>
          </a:p>
        </p:txBody>
      </p:sp>
      <p:pic>
        <p:nvPicPr>
          <p:cNvPr id="15370" name="Picture 10" descr="maxwell1.gif (444×597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976" y="1124418"/>
            <a:ext cx="1981729" cy="266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92546" y="3981475"/>
            <a:ext cx="19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James Clerk Maxwell</a:t>
            </a:r>
            <a:endParaRPr lang="el-GR" sz="1600" dirty="0"/>
          </a:p>
        </p:txBody>
      </p:sp>
      <p:pic>
        <p:nvPicPr>
          <p:cNvPr id="15372" name="Picture 12" descr="image004.jpg (253×303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245" y="4537177"/>
            <a:ext cx="1627591" cy="19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92546" y="6550223"/>
            <a:ext cx="1796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Pierre Simone Laplace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4118517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3248" y="44624"/>
            <a:ext cx="7787208" cy="4274839"/>
          </a:xfrm>
        </p:spPr>
        <p:txBody>
          <a:bodyPr/>
          <a:lstStyle/>
          <a:p>
            <a:r>
              <a:rPr lang="el-GR" dirty="0" smtClean="0"/>
              <a:t>Ο Ηλεκτρομαγνητισμός περιγράφει τα ηλεκτρικά και τα μαγνητικά φαινόμενα στην φύση καθώς και το φώς.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Όλοι οι νόμοι και τα φαινόμενα του ηλεκτρομαγνητισμού μελετήθηκαν εκτενώς τον 18</a:t>
            </a:r>
            <a:r>
              <a:rPr lang="el-GR" baseline="30000" dirty="0" smtClean="0"/>
              <a:t>ο</a:t>
            </a:r>
            <a:r>
              <a:rPr lang="el-GR" dirty="0" smtClean="0"/>
              <a:t> – 19</a:t>
            </a:r>
            <a:r>
              <a:rPr lang="el-GR" baseline="30000" dirty="0" smtClean="0"/>
              <a:t>ο</a:t>
            </a:r>
            <a:r>
              <a:rPr lang="el-GR" dirty="0" smtClean="0"/>
              <a:t> αιώνα και συνοψίζονται σε μια ομάδα 4 εξισώσεων , τις</a:t>
            </a:r>
            <a:br>
              <a:rPr lang="el-GR" dirty="0" smtClean="0"/>
            </a:br>
            <a:r>
              <a:rPr lang="el-GR" dirty="0" smtClean="0"/>
              <a:t>«εξισώσεις </a:t>
            </a:r>
            <a:r>
              <a:rPr lang="en-US" dirty="0" smtClean="0"/>
              <a:t>Maxwell</a:t>
            </a:r>
            <a:r>
              <a:rPr lang="el-GR" dirty="0" smtClean="0"/>
              <a:t>»</a:t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endParaRPr lang="el-G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52936"/>
            <a:ext cx="583211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963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od_maxwell1.jpg (392×39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80" y="1103579"/>
            <a:ext cx="418714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1998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u="sng" dirty="0" smtClean="0"/>
              <a:t>Εξισώσεις </a:t>
            </a:r>
            <a:r>
              <a:rPr lang="en-US" b="1" i="1" u="sng" dirty="0" smtClean="0"/>
              <a:t>Maxwell</a:t>
            </a:r>
            <a:endParaRPr lang="el-GR" b="1" i="1" u="sng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031940" y="1533664"/>
            <a:ext cx="2088232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35896" y="2759716"/>
            <a:ext cx="144016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716016" y="3847122"/>
            <a:ext cx="1404156" cy="540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296501" y="4941168"/>
            <a:ext cx="931683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56176" y="3645024"/>
            <a:ext cx="2028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Νόμος του </a:t>
            </a:r>
            <a:r>
              <a:rPr lang="en-US" b="1" dirty="0" smtClean="0"/>
              <a:t>Faraday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14" name="TextBox 13"/>
          <p:cNvSpPr txBox="1"/>
          <p:nvPr/>
        </p:nvSpPr>
        <p:spPr>
          <a:xfrm>
            <a:off x="6444208" y="4941168"/>
            <a:ext cx="2012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Νόμος του </a:t>
            </a:r>
            <a:r>
              <a:rPr lang="en-US" b="1" dirty="0" smtClean="0"/>
              <a:t>Ampere</a:t>
            </a:r>
            <a:endParaRPr lang="el-GR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190722" y="1267698"/>
            <a:ext cx="181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Νόμος του </a:t>
            </a:r>
            <a:r>
              <a:rPr lang="en-US" b="1" dirty="0" smtClean="0"/>
              <a:t>Gauss</a:t>
            </a:r>
            <a:endParaRPr lang="el-GR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20072" y="2618822"/>
            <a:ext cx="3736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Νόμος του </a:t>
            </a:r>
            <a:r>
              <a:rPr lang="en-US" b="1" dirty="0" smtClean="0"/>
              <a:t>Gauss </a:t>
            </a:r>
            <a:r>
              <a:rPr lang="el-GR" b="1" dirty="0" smtClean="0"/>
              <a:t>για τον μαγνητισμό</a:t>
            </a:r>
            <a:endParaRPr lang="el-GR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905177" y="1711391"/>
            <a:ext cx="39856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srgbClr val="00B050"/>
                </a:solidFill>
              </a:rPr>
              <a:t>Η ροή του ηλεκτρικού πεδίου</a:t>
            </a:r>
            <a:br>
              <a:rPr lang="el-GR" sz="1400" dirty="0" smtClean="0">
                <a:solidFill>
                  <a:srgbClr val="00B050"/>
                </a:solidFill>
              </a:rPr>
            </a:br>
            <a:r>
              <a:rPr lang="el-GR" sz="1400" dirty="0" smtClean="0">
                <a:solidFill>
                  <a:srgbClr val="00B050"/>
                </a:solidFill>
              </a:rPr>
              <a:t>δια μέσου μιας κλειστής επιφάνειας είναι ανάλογη</a:t>
            </a:r>
            <a:br>
              <a:rPr lang="el-GR" sz="1400" dirty="0" smtClean="0">
                <a:solidFill>
                  <a:srgbClr val="00B050"/>
                </a:solidFill>
              </a:rPr>
            </a:br>
            <a:r>
              <a:rPr lang="el-GR" sz="1400" dirty="0" smtClean="0">
                <a:solidFill>
                  <a:srgbClr val="00B050"/>
                </a:solidFill>
              </a:rPr>
              <a:t>του φορτίου το οποίο βρίσκεται έγκλειστο σε αυτήν</a:t>
            </a:r>
            <a:endParaRPr lang="el-GR" sz="1400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6236" y="2930201"/>
            <a:ext cx="297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schemeClr val="accent5"/>
                </a:solidFill>
              </a:rPr>
              <a:t>Οι μαγνητικές γραμμές είναι κλειστές:</a:t>
            </a:r>
            <a:br>
              <a:rPr lang="el-GR" sz="1400" dirty="0" smtClean="0">
                <a:solidFill>
                  <a:schemeClr val="accent5"/>
                </a:solidFill>
              </a:rPr>
            </a:br>
            <a:r>
              <a:rPr lang="el-GR" sz="1400" dirty="0" smtClean="0">
                <a:solidFill>
                  <a:schemeClr val="accent5"/>
                </a:solidFill>
              </a:rPr>
              <a:t>Δεν υπάρχουν μαγνητικά </a:t>
            </a:r>
            <a:r>
              <a:rPr lang="el-GR" sz="1400" dirty="0" err="1" smtClean="0">
                <a:solidFill>
                  <a:schemeClr val="accent5"/>
                </a:solidFill>
              </a:rPr>
              <a:t>μονόπολα</a:t>
            </a:r>
            <a:endParaRPr lang="el-GR" sz="1400" dirty="0">
              <a:solidFill>
                <a:schemeClr val="accent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96501" y="4029745"/>
            <a:ext cx="3202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srgbClr val="0070C0"/>
                </a:solidFill>
              </a:rPr>
              <a:t>Όταν το μαγνητικό πεδίο μεταβάλλεται</a:t>
            </a:r>
            <a:br>
              <a:rPr lang="el-GR" sz="1400" dirty="0" smtClean="0">
                <a:solidFill>
                  <a:srgbClr val="0070C0"/>
                </a:solidFill>
              </a:rPr>
            </a:br>
            <a:r>
              <a:rPr lang="el-GR" sz="1400" dirty="0" smtClean="0">
                <a:solidFill>
                  <a:srgbClr val="0070C0"/>
                </a:solidFill>
              </a:rPr>
              <a:t>με τον χρόνο, παράγεται ηλεκτρικό πεδίο</a:t>
            </a:r>
            <a:endParaRPr lang="el-GR" sz="1400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52452" y="5289877"/>
            <a:ext cx="32360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schemeClr val="accent3">
                    <a:lumMod val="75000"/>
                  </a:schemeClr>
                </a:solidFill>
              </a:rPr>
              <a:t>Σε μια κλειστή διαδρομή γύρω  από έναν </a:t>
            </a:r>
            <a:br>
              <a:rPr lang="el-GR" sz="1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l-GR" sz="1400" dirty="0" smtClean="0">
                <a:solidFill>
                  <a:schemeClr val="accent3">
                    <a:lumMod val="75000"/>
                  </a:schemeClr>
                </a:solidFill>
              </a:rPr>
              <a:t>ρευματοφόρο</a:t>
            </a:r>
            <a:r>
              <a:rPr lang="el-GR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l-GR" sz="1400" dirty="0" smtClean="0">
                <a:solidFill>
                  <a:schemeClr val="accent3">
                    <a:lumMod val="75000"/>
                  </a:schemeClr>
                </a:solidFill>
              </a:rPr>
              <a:t>αγωγό θα παραχθεί </a:t>
            </a:r>
            <a:br>
              <a:rPr lang="el-GR" sz="1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l-GR" sz="1400" dirty="0" smtClean="0">
                <a:solidFill>
                  <a:schemeClr val="accent3">
                    <a:lumMod val="75000"/>
                  </a:schemeClr>
                </a:solidFill>
              </a:rPr>
              <a:t>μαγνητικό πεδίο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20488" name="Picture 8" descr="e_M.jpg (436×16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01" y="5517232"/>
            <a:ext cx="4152900" cy="111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506849" y="6246450"/>
            <a:ext cx="3874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Οι εξισώσεις </a:t>
            </a:r>
            <a:r>
              <a:rPr lang="en-US" dirty="0" smtClean="0"/>
              <a:t>Maxwell </a:t>
            </a:r>
            <a:r>
              <a:rPr lang="el-GR" dirty="0" smtClean="0"/>
              <a:t>προβλέπουν την </a:t>
            </a:r>
            <a:br>
              <a:rPr lang="el-GR" dirty="0" smtClean="0"/>
            </a:br>
            <a:r>
              <a:rPr lang="el-GR" dirty="0" smtClean="0"/>
              <a:t>ύπαρξη Ηλεκτρομαγνητικών κυμάτων!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782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181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Νόμος του </a:t>
            </a:r>
            <a:r>
              <a:rPr lang="en-US" b="1" dirty="0" smtClean="0"/>
              <a:t>Gauss</a:t>
            </a:r>
            <a:endParaRPr lang="el-GR" b="1" dirty="0"/>
          </a:p>
        </p:txBody>
      </p:sp>
      <p:pic>
        <p:nvPicPr>
          <p:cNvPr id="5" name="Picture 4" descr="Chapter2405.gif (339×23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14164"/>
            <a:ext cx="3518443" cy="22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5861" y="3140968"/>
            <a:ext cx="2028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Νόμος του </a:t>
            </a:r>
            <a:r>
              <a:rPr lang="en-US" b="1" dirty="0" smtClean="0"/>
              <a:t>Faraday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pic>
        <p:nvPicPr>
          <p:cNvPr id="7" name="Picture 6" descr="faraday-law-1.jpg (350×25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221" y="4077072"/>
            <a:ext cx="357264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ntro_image.jpg (651×30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31" y="4581128"/>
            <a:ext cx="4362203" cy="201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8293" y="3933056"/>
            <a:ext cx="2012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Νόμος του </a:t>
            </a:r>
            <a:r>
              <a:rPr lang="en-US" b="1" dirty="0" smtClean="0"/>
              <a:t>Ampere</a:t>
            </a:r>
            <a:endParaRPr lang="el-GR" b="1" dirty="0"/>
          </a:p>
        </p:txBody>
      </p:sp>
      <p:pic>
        <p:nvPicPr>
          <p:cNvPr id="21506" name="Picture 2" descr="6913769.png (355×248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84696"/>
            <a:ext cx="2752321" cy="192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88024" y="260648"/>
            <a:ext cx="3736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Νόμος του </a:t>
            </a:r>
            <a:r>
              <a:rPr lang="en-US" b="1" dirty="0" smtClean="0"/>
              <a:t>Gauss </a:t>
            </a:r>
            <a:r>
              <a:rPr lang="el-GR" b="1" dirty="0" smtClean="0"/>
              <a:t>για τον μαγνητισμό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4197255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220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….K</a:t>
            </a:r>
            <a:r>
              <a:rPr lang="el-GR" dirty="0" smtClean="0"/>
              <a:t>αι ας μην ξεχνάμε</a:t>
            </a:r>
            <a:endParaRPr lang="el-GR" dirty="0"/>
          </a:p>
        </p:txBody>
      </p:sp>
      <p:pic>
        <p:nvPicPr>
          <p:cNvPr id="22530" name="Picture 2" descr="ph_ohmLaw2.jpg (261×22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09" y="980728"/>
            <a:ext cx="3312368" cy="283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1920" y="1124744"/>
            <a:ext cx="51042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 smtClean="0"/>
              <a:t>Νόμος του </a:t>
            </a:r>
            <a:r>
              <a:rPr lang="en-US" b="1" i="1" dirty="0" smtClean="0"/>
              <a:t>Ohm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l-GR" i="1" dirty="0" smtClean="0"/>
              <a:t>Σε ένα ηλεκτρικό κύκλωμα, η τάση στα άκρα ενός</a:t>
            </a:r>
            <a:br>
              <a:rPr lang="el-GR" i="1" dirty="0" smtClean="0"/>
            </a:br>
            <a:r>
              <a:rPr lang="el-GR" i="1" dirty="0" smtClean="0"/>
              <a:t>καταναλωτή είναι ίση με την ένταση του ηλεκτρικού</a:t>
            </a:r>
            <a:br>
              <a:rPr lang="el-GR" i="1" dirty="0" smtClean="0"/>
            </a:br>
            <a:r>
              <a:rPr lang="el-GR" i="1" dirty="0" smtClean="0"/>
              <a:t>ρεύματος επί την αντίσταση του καταναλωτή</a:t>
            </a:r>
            <a:endParaRPr lang="el-GR" i="1" dirty="0"/>
          </a:p>
        </p:txBody>
      </p:sp>
      <p:pic>
        <p:nvPicPr>
          <p:cNvPr id="22532" name="Picture 4" descr="Lorentz002.png (418×33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70090"/>
            <a:ext cx="3549402" cy="280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3608" y="4437112"/>
            <a:ext cx="42080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Δύναμη </a:t>
            </a:r>
            <a:r>
              <a:rPr lang="en-US" dirty="0" smtClean="0"/>
              <a:t>Lorentz: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Όταν ένα φορτίο κινείται κάθετα </a:t>
            </a:r>
            <a:br>
              <a:rPr lang="el-GR" dirty="0" smtClean="0"/>
            </a:br>
            <a:r>
              <a:rPr lang="el-GR" dirty="0" smtClean="0"/>
              <a:t>στις γραμμές ενός μαγνητικού πεδίου</a:t>
            </a:r>
            <a:br>
              <a:rPr lang="el-GR" dirty="0" smtClean="0"/>
            </a:br>
            <a:r>
              <a:rPr lang="el-GR" dirty="0" smtClean="0"/>
              <a:t>δέχεται δύναμη κάθετη στην ταχύτητά του</a:t>
            </a:r>
            <a:br>
              <a:rPr lang="el-GR" dirty="0" smtClean="0"/>
            </a:br>
            <a:r>
              <a:rPr lang="el-GR" dirty="0" smtClean="0"/>
              <a:t>και εκτρέπεται, με βάση τη σχέση: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791" y="6126311"/>
            <a:ext cx="18669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566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75856" y="188640"/>
            <a:ext cx="5428456" cy="59553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Πώς μελετώνται τα Φυσικά Φαινόμενα;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052736"/>
            <a:ext cx="836729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Δια της επιστημονικής μεθόδου: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- </a:t>
            </a:r>
            <a:r>
              <a:rPr lang="el-GR" dirty="0" err="1" smtClean="0"/>
              <a:t>Προξένηση</a:t>
            </a:r>
            <a:r>
              <a:rPr lang="el-GR" dirty="0" smtClean="0"/>
              <a:t> ενδιαφέροντος </a:t>
            </a:r>
            <a:br>
              <a:rPr lang="el-GR" dirty="0" smtClean="0"/>
            </a:br>
            <a:r>
              <a:rPr lang="el-GR" dirty="0" smtClean="0"/>
              <a:t>- Πρωταρχική υπόθεση</a:t>
            </a:r>
            <a:br>
              <a:rPr lang="el-GR" dirty="0" smtClean="0"/>
            </a:br>
            <a:r>
              <a:rPr lang="el-GR" dirty="0" smtClean="0"/>
              <a:t>- Διερεύνηση</a:t>
            </a:r>
            <a:br>
              <a:rPr lang="el-GR" dirty="0" smtClean="0"/>
            </a:br>
            <a:r>
              <a:rPr lang="el-GR" dirty="0" smtClean="0"/>
              <a:t>- Πείραμα/ Παρατήρηση</a:t>
            </a:r>
            <a:br>
              <a:rPr lang="el-GR" dirty="0" smtClean="0"/>
            </a:br>
            <a:r>
              <a:rPr lang="el-GR" dirty="0" smtClean="0"/>
              <a:t>- Ανάλυση</a:t>
            </a:r>
            <a:br>
              <a:rPr lang="el-GR" dirty="0" smtClean="0"/>
            </a:br>
            <a:r>
              <a:rPr lang="el-GR" dirty="0" smtClean="0"/>
              <a:t>- Επιβεβαίωση / Απόρριψη της υπόθεσης</a:t>
            </a:r>
            <a:br>
              <a:rPr lang="el-GR" dirty="0" smtClean="0"/>
            </a:br>
            <a:r>
              <a:rPr lang="el-GR" dirty="0" smtClean="0"/>
              <a:t>- Δημιουργία Φυσικού μοντέλου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Η διαδικασία αυτή επαναλαμβάνεται μέχρις ότου το Φυσικό μοντέλο μπορεί να </a:t>
            </a:r>
            <a:br>
              <a:rPr lang="el-GR" dirty="0" smtClean="0"/>
            </a:br>
            <a:r>
              <a:rPr lang="el-GR" dirty="0" smtClean="0"/>
              <a:t>εξηγήσει  πιστά τα σχετιζόμενα με αυτό φυσικά φαινόμενα αλλά και να προβλέψει </a:t>
            </a:r>
            <a:br>
              <a:rPr lang="el-GR" dirty="0" smtClean="0"/>
            </a:br>
            <a:r>
              <a:rPr lang="el-GR" dirty="0" smtClean="0"/>
              <a:t>καινούρια . Τότε το μοντέλο γίνεται  </a:t>
            </a:r>
            <a:r>
              <a:rPr lang="el-GR" i="1" u="sng" dirty="0" smtClean="0"/>
              <a:t>θεωρία</a:t>
            </a:r>
            <a:endParaRPr lang="el-GR" i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370" y="1052736"/>
            <a:ext cx="2985507" cy="382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007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52120" y="188640"/>
            <a:ext cx="3176224" cy="5730713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Θερμοδυναμική</a:t>
            </a:r>
            <a:endParaRPr lang="el-GR" sz="3200" dirty="0"/>
          </a:p>
        </p:txBody>
      </p:sp>
      <p:pic>
        <p:nvPicPr>
          <p:cNvPr id="16386" name="Picture 2" descr="250px-Lord_Kelvin_photograph.jpg (250×31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6675"/>
            <a:ext cx="1656184" cy="207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5549" y="404664"/>
            <a:ext cx="1460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William Thomson</a:t>
            </a:r>
            <a:br>
              <a:rPr lang="en-US" sz="1400" dirty="0" smtClean="0"/>
            </a:br>
            <a:r>
              <a:rPr lang="en-US" sz="1400" dirty="0" smtClean="0"/>
              <a:t>(Lord Kelvin)</a:t>
            </a:r>
            <a:endParaRPr lang="el-GR" sz="1400" dirty="0"/>
          </a:p>
        </p:txBody>
      </p:sp>
      <p:pic>
        <p:nvPicPr>
          <p:cNvPr id="16388" name="Picture 4" descr="Clausius.jpg (275×32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6675"/>
            <a:ext cx="1943204" cy="230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42850" y="1064576"/>
            <a:ext cx="1433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Rudolph </a:t>
            </a:r>
            <a:r>
              <a:rPr lang="en-US" sz="1400" dirty="0" err="1" smtClean="0"/>
              <a:t>Clausius</a:t>
            </a:r>
            <a:endParaRPr lang="el-GR" sz="1400" dirty="0"/>
          </a:p>
        </p:txBody>
      </p:sp>
      <p:pic>
        <p:nvPicPr>
          <p:cNvPr id="16390" name="Picture 6" descr="Sadi_Carnot.jpeg (310×379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69" y="4653136"/>
            <a:ext cx="1691680" cy="206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52328" y="5836041"/>
            <a:ext cx="10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Sadi</a:t>
            </a:r>
            <a:r>
              <a:rPr lang="en-US" sz="1400" dirty="0" smtClean="0"/>
              <a:t> Carnot</a:t>
            </a:r>
            <a:endParaRPr lang="el-GR" sz="1400" dirty="0"/>
          </a:p>
        </p:txBody>
      </p:sp>
      <p:pic>
        <p:nvPicPr>
          <p:cNvPr id="10" name="Picture 10" descr="maxwell1.gif (444×597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60841"/>
            <a:ext cx="1611845" cy="216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87181" y="5805263"/>
            <a:ext cx="1701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James Clerk Maxwell</a:t>
            </a:r>
            <a:endParaRPr lang="el-GR" sz="1400" dirty="0"/>
          </a:p>
        </p:txBody>
      </p:sp>
      <p:pic>
        <p:nvPicPr>
          <p:cNvPr id="16392" name="Picture 8" descr="225px-Boltzmann2.jpg (225×276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70274"/>
            <a:ext cx="214312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87824" y="4324454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Ludwig </a:t>
            </a:r>
            <a:r>
              <a:rPr lang="en-US" sz="1600" dirty="0" err="1" smtClean="0"/>
              <a:t>Boltzman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8056635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88640"/>
            <a:ext cx="7571184" cy="5714999"/>
          </a:xfrm>
        </p:spPr>
        <p:txBody>
          <a:bodyPr/>
          <a:lstStyle/>
          <a:p>
            <a:r>
              <a:rPr lang="el-GR" dirty="0" smtClean="0"/>
              <a:t>Η θερμοδυναμική μελετάει την συμπεριφορά μακροσκοπικών συστημάτων όταν σε αυτά συμβαίνουν ανταλλαγές θερμότητας 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Στην θερμοδυναμική χρησιμοποιούνται «στατιστικές» παράμετροι όπως:</a:t>
            </a:r>
            <a:br>
              <a:rPr lang="el-GR" dirty="0" smtClean="0"/>
            </a:br>
            <a:r>
              <a:rPr lang="el-GR" dirty="0" smtClean="0"/>
              <a:t>θερμοκρασία, πίεση διότι τα συστήματα </a:t>
            </a:r>
            <a:r>
              <a:rPr lang="el-GR" dirty="0" err="1" smtClean="0"/>
              <a:t>υπο</a:t>
            </a:r>
            <a:r>
              <a:rPr lang="el-GR" dirty="0" smtClean="0"/>
              <a:t> εξέταση αποτελούνται από ασύλληπτο αριθμό σωματιδίων – την κίνηση των οποίων δεν μπορούμε να εξετάσουμε μεμονωμένα.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Χάρη στην θερμοδυναμική φτιάχτηκαν οι πρώτες μηχανές καύσης και συντελέστηκε η βιομηχανική επανάσταση. Σήμερα, από τις θερμαντικές έως τις ψυκτικές μηχανές, έως τα χημικά φαινόμενα και την φυσιολογία του ανθρώπινου σώματος, ο κλάδος αυτός της Φυσικής παίζει προεξάρχοντα ρόλο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5192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38" y="1505721"/>
            <a:ext cx="1805225" cy="49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014" y="548680"/>
            <a:ext cx="8915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u="sng" dirty="0" smtClean="0"/>
              <a:t>1</a:t>
            </a:r>
            <a:r>
              <a:rPr lang="el-GR" u="sng" baseline="30000" dirty="0" smtClean="0"/>
              <a:t>ο</a:t>
            </a:r>
            <a:r>
              <a:rPr lang="el-GR" u="sng" dirty="0" smtClean="0"/>
              <a:t> </a:t>
            </a:r>
            <a:r>
              <a:rPr lang="el-GR" u="sng" dirty="0" err="1" smtClean="0"/>
              <a:t>θερμοδυναμικό</a:t>
            </a:r>
            <a:r>
              <a:rPr lang="el-GR" u="sng" dirty="0" smtClean="0"/>
              <a:t> αξίωμα: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Η μεταβολή της εσωτερικής ενέργειας ενός συστήματος (Δ</a:t>
            </a:r>
            <a:r>
              <a:rPr lang="en-US" dirty="0" smtClean="0"/>
              <a:t>U</a:t>
            </a:r>
            <a:r>
              <a:rPr lang="el-GR" dirty="0" smtClean="0"/>
              <a:t>) ισούται με την προσφερόμενη </a:t>
            </a:r>
            <a:br>
              <a:rPr lang="el-GR" dirty="0" smtClean="0"/>
            </a:br>
            <a:r>
              <a:rPr lang="el-GR" dirty="0" smtClean="0"/>
              <a:t>σε αυτό θερμότητα </a:t>
            </a:r>
            <a:r>
              <a:rPr lang="en-US" dirty="0" smtClean="0"/>
              <a:t>(Q) </a:t>
            </a:r>
            <a:r>
              <a:rPr lang="el-GR" dirty="0" smtClean="0"/>
              <a:t>μείον το έργο που παρήγαγε το σύστημα</a:t>
            </a:r>
            <a:r>
              <a:rPr lang="en-US" dirty="0" smtClean="0"/>
              <a:t> (</a:t>
            </a:r>
            <a:r>
              <a:rPr lang="en-US" dirty="0"/>
              <a:t>W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1115616" y="1493310"/>
            <a:ext cx="158417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107504" y="2648501"/>
            <a:ext cx="85391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u="sng" dirty="0" smtClean="0"/>
              <a:t>2</a:t>
            </a:r>
            <a:r>
              <a:rPr lang="el-GR" u="sng" baseline="30000" dirty="0" smtClean="0"/>
              <a:t>ο</a:t>
            </a:r>
            <a:r>
              <a:rPr lang="el-GR" u="sng" dirty="0" smtClean="0"/>
              <a:t> </a:t>
            </a:r>
            <a:r>
              <a:rPr lang="el-GR" u="sng" dirty="0" err="1" smtClean="0"/>
              <a:t>θερμοδυναμικό</a:t>
            </a:r>
            <a:r>
              <a:rPr lang="el-GR" u="sng" dirty="0" smtClean="0"/>
              <a:t> αξίωμα: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Δεν μπορεί να υπάρξει μεταφορά θερμότητας από ένα ψυχρό σε ένα θερμό σώμα χωρίς</a:t>
            </a:r>
            <a:br>
              <a:rPr lang="el-GR" dirty="0" smtClean="0"/>
            </a:br>
            <a:r>
              <a:rPr lang="el-GR" dirty="0" smtClean="0"/>
              <a:t>ταυτόχρονα να καταναλωθεί ενέργεια.</a:t>
            </a:r>
            <a:endParaRPr lang="el-GR" dirty="0"/>
          </a:p>
        </p:txBody>
      </p:sp>
      <p:pic>
        <p:nvPicPr>
          <p:cNvPr id="23556" name="Picture 4" descr="Clausius2.gif (269×15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038" y="3571831"/>
            <a:ext cx="3064356" cy="1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287" y="5445223"/>
            <a:ext cx="89487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u="sng" dirty="0" smtClean="0"/>
              <a:t>3</a:t>
            </a:r>
            <a:r>
              <a:rPr lang="el-GR" u="sng" baseline="30000" dirty="0" smtClean="0"/>
              <a:t>ο</a:t>
            </a:r>
            <a:r>
              <a:rPr lang="el-GR" u="sng" dirty="0" smtClean="0"/>
              <a:t> </a:t>
            </a:r>
            <a:r>
              <a:rPr lang="el-GR" u="sng" dirty="0" err="1" smtClean="0"/>
              <a:t>θερμοδυναμικό</a:t>
            </a:r>
            <a:r>
              <a:rPr lang="el-GR" u="sng" dirty="0" smtClean="0"/>
              <a:t> αξίωμα: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Είναι αδύνατο για οποιαδήποτε φυσική διαδικασία, να μειωθεί η εντροπία ενός συστήματος</a:t>
            </a:r>
            <a:br>
              <a:rPr lang="el-GR" dirty="0" smtClean="0"/>
            </a:br>
            <a:r>
              <a:rPr lang="el-GR" dirty="0" smtClean="0"/>
              <a:t>στο απόλυτο μηδέν σε έναν πεπερασμένο αριθμό δράσεων.</a:t>
            </a:r>
            <a:br>
              <a:rPr lang="el-GR" dirty="0" smtClean="0"/>
            </a:br>
            <a:r>
              <a:rPr lang="el-GR" dirty="0" smtClean="0">
                <a:sym typeface="Wingdings" panose="05000000000000000000" pitchFamily="2" charset="2"/>
              </a:rPr>
              <a:t> Δεν μπορούμε να φτάσουμε το απόλυτο μηδέν της θερμοκρασίας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033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Κατακλείδα 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48717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32789"/>
            <a:ext cx="7931224" cy="5714999"/>
          </a:xfrm>
        </p:spPr>
        <p:txBody>
          <a:bodyPr>
            <a:normAutofit/>
          </a:bodyPr>
          <a:lstStyle/>
          <a:p>
            <a:r>
              <a:rPr lang="el-GR" b="1" i="1" dirty="0" smtClean="0">
                <a:solidFill>
                  <a:srgbClr val="FF0000"/>
                </a:solidFill>
              </a:rPr>
              <a:t>Μέχρι τα τέλη του 19</a:t>
            </a:r>
            <a:r>
              <a:rPr lang="el-GR" b="1" i="1" baseline="30000" dirty="0" smtClean="0">
                <a:solidFill>
                  <a:srgbClr val="FF0000"/>
                </a:solidFill>
              </a:rPr>
              <a:t>ου</a:t>
            </a:r>
            <a:r>
              <a:rPr lang="el-GR" b="1" i="1" dirty="0" smtClean="0">
                <a:solidFill>
                  <a:srgbClr val="FF0000"/>
                </a:solidFill>
              </a:rPr>
              <a:t> αιώνα οι Φυσικοί είχαν φτιάξει ένα στέρεο οικοδόμημα το οποίο μπορούσε να εξηγήσει την </a:t>
            </a:r>
            <a:r>
              <a:rPr lang="el-GR" b="1" i="1" dirty="0" err="1" smtClean="0">
                <a:solidFill>
                  <a:srgbClr val="FF0000"/>
                </a:solidFill>
              </a:rPr>
              <a:t>πλειοψηφεία</a:t>
            </a:r>
            <a:r>
              <a:rPr lang="el-GR" b="1" i="1" dirty="0" smtClean="0">
                <a:solidFill>
                  <a:srgbClr val="FF0000"/>
                </a:solidFill>
              </a:rPr>
              <a:t> των φαινομένων του </a:t>
            </a:r>
            <a:r>
              <a:rPr lang="el-GR" b="1" i="1" dirty="0" err="1" smtClean="0">
                <a:solidFill>
                  <a:srgbClr val="FF0000"/>
                </a:solidFill>
              </a:rPr>
              <a:t>μακροκόσμου</a:t>
            </a:r>
            <a:r>
              <a:rPr lang="el-GR" b="1" i="1" dirty="0" smtClean="0">
                <a:solidFill>
                  <a:srgbClr val="FF0000"/>
                </a:solidFill>
              </a:rPr>
              <a:t>.</a:t>
            </a:r>
            <a:r>
              <a:rPr lang="el-GR" b="1" i="1" dirty="0" smtClean="0"/>
              <a:t/>
            </a:r>
            <a:br>
              <a:rPr lang="el-GR" b="1" i="1" dirty="0" smtClean="0"/>
            </a:br>
            <a:endParaRPr lang="el-GR" b="1" i="1" dirty="0" smtClean="0"/>
          </a:p>
          <a:p>
            <a:r>
              <a:rPr lang="el-GR" b="1" i="1" dirty="0" smtClean="0">
                <a:solidFill>
                  <a:srgbClr val="00B050"/>
                </a:solidFill>
              </a:rPr>
              <a:t>Μεγάλοι Φυσικοί, όπως ο Λόρδος </a:t>
            </a:r>
            <a:r>
              <a:rPr lang="el-GR" b="1" i="1" dirty="0" err="1" smtClean="0">
                <a:solidFill>
                  <a:srgbClr val="00B050"/>
                </a:solidFill>
              </a:rPr>
              <a:t>Κέλβιν</a:t>
            </a:r>
            <a:r>
              <a:rPr lang="el-GR" b="1" i="1" dirty="0" smtClean="0">
                <a:solidFill>
                  <a:srgbClr val="00B050"/>
                </a:solidFill>
              </a:rPr>
              <a:t> θρυλείται ότι είπαν πως</a:t>
            </a:r>
            <a:br>
              <a:rPr lang="el-GR" b="1" i="1" dirty="0" smtClean="0">
                <a:solidFill>
                  <a:srgbClr val="00B050"/>
                </a:solidFill>
              </a:rPr>
            </a:br>
            <a:r>
              <a:rPr lang="el-GR" b="1" i="1" dirty="0" smtClean="0">
                <a:solidFill>
                  <a:srgbClr val="00B050"/>
                </a:solidFill>
              </a:rPr>
              <a:t>« Η φυσική έχει πλέον τελειώσει»</a:t>
            </a:r>
            <a:br>
              <a:rPr lang="el-GR" b="1" i="1" dirty="0" smtClean="0">
                <a:solidFill>
                  <a:srgbClr val="00B050"/>
                </a:solidFill>
              </a:rPr>
            </a:br>
            <a:r>
              <a:rPr lang="el-GR" b="1" i="1" dirty="0" smtClean="0">
                <a:solidFill>
                  <a:srgbClr val="00B050"/>
                </a:solidFill>
              </a:rPr>
              <a:t>Ο ίδιος λέγεται ότι είπε πως αν λυθούν κάποια …μικροπροβλήματα σχετικά με το φώς το οικοδόμημα θα είναι πλήρες.</a:t>
            </a:r>
            <a:r>
              <a:rPr lang="el-GR" b="1" i="1" dirty="0" smtClean="0"/>
              <a:t/>
            </a:r>
            <a:br>
              <a:rPr lang="el-GR" b="1" i="1" dirty="0" smtClean="0"/>
            </a:br>
            <a:endParaRPr lang="el-GR" b="1" i="1" dirty="0" smtClean="0"/>
          </a:p>
          <a:p>
            <a:r>
              <a:rPr lang="el-GR" b="1" i="1" dirty="0" smtClean="0">
                <a:solidFill>
                  <a:srgbClr val="0070C0"/>
                </a:solidFill>
              </a:rPr>
              <a:t>Αυτά τα μικροπροβλήματα ήταν που οδήγησαν στην αλλαγή της θέασής μας για το σύμπαν από τις </a:t>
            </a:r>
            <a:br>
              <a:rPr lang="el-GR" b="1" i="1" dirty="0" smtClean="0">
                <a:solidFill>
                  <a:srgbClr val="0070C0"/>
                </a:solidFill>
              </a:rPr>
            </a:br>
            <a:r>
              <a:rPr lang="el-GR" b="1" i="1" dirty="0" smtClean="0">
                <a:solidFill>
                  <a:srgbClr val="0070C0"/>
                </a:solidFill>
              </a:rPr>
              <a:t>αρχές του 20</a:t>
            </a:r>
            <a:r>
              <a:rPr lang="el-GR" b="1" i="1" baseline="30000" dirty="0" smtClean="0">
                <a:solidFill>
                  <a:srgbClr val="0070C0"/>
                </a:solidFill>
              </a:rPr>
              <a:t>ου</a:t>
            </a:r>
            <a:r>
              <a:rPr lang="el-GR" b="1" i="1" dirty="0" smtClean="0">
                <a:solidFill>
                  <a:srgbClr val="0070C0"/>
                </a:solidFill>
              </a:rPr>
              <a:t> αιώνα και έπειτα με την επανάσταση της Θεωρίας της Σχετικότητας και της Κβαντικής Φυσικής</a:t>
            </a:r>
            <a:endParaRPr lang="el-GR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23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7429" y="116632"/>
            <a:ext cx="6336704" cy="307504"/>
          </a:xfrm>
        </p:spPr>
        <p:txBody>
          <a:bodyPr>
            <a:noAutofit/>
          </a:bodyPr>
          <a:lstStyle/>
          <a:p>
            <a:r>
              <a:rPr lang="en-US" sz="2000" dirty="0" smtClean="0"/>
              <a:t>T</a:t>
            </a:r>
            <a:r>
              <a:rPr lang="el-GR" sz="2000" dirty="0" smtClean="0"/>
              <a:t>ι προσφέρει η Φυσική στον άνθρωπο;</a:t>
            </a:r>
            <a:endParaRPr lang="el-GR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7" y="620688"/>
            <a:ext cx="8564139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Οξύνει την αναλυτική σκέψη του ανθρώπου, καθώς τον μαθαίνει να σκέφτεται</a:t>
            </a:r>
            <a:br>
              <a:rPr lang="el-GR" dirty="0" smtClean="0"/>
            </a:br>
            <a:r>
              <a:rPr lang="el-GR" dirty="0" smtClean="0"/>
              <a:t>χρησιμοποιώντας την επιστημονική μέθοδο.</a:t>
            </a:r>
            <a:br>
              <a:rPr lang="el-GR" dirty="0" smtClean="0"/>
            </a:b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Η μεγάλη και εις βάθος ενασχόληση με την φυσική, καλλιεργεί στους «μυημένους»</a:t>
            </a:r>
            <a:br>
              <a:rPr lang="el-GR" dirty="0" smtClean="0"/>
            </a:br>
            <a:r>
              <a:rPr lang="el-GR" dirty="0" smtClean="0"/>
              <a:t>την φυσική διαίσθηση.</a:t>
            </a:r>
            <a:br>
              <a:rPr lang="el-GR" dirty="0" smtClean="0"/>
            </a:b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Μας δίνει μία διαφορετική, βαθύτερη και ευρύτερη ερμηνεία του σύμπαντος.</a:t>
            </a:r>
            <a:br>
              <a:rPr lang="el-GR" dirty="0" smtClean="0"/>
            </a:br>
            <a:r>
              <a:rPr lang="el-GR" dirty="0" smtClean="0"/>
              <a:t>(Ο Ερατοσθένης 2000 χρόνια πριν μέτρησε την περιφέρεια της </a:t>
            </a:r>
            <a:r>
              <a:rPr lang="el-GR" dirty="0" err="1" smtClean="0"/>
              <a:t>γής</a:t>
            </a:r>
            <a:r>
              <a:rPr lang="el-GR" dirty="0" smtClean="0"/>
              <a:t> χρησιμοποιώντας</a:t>
            </a:r>
            <a:br>
              <a:rPr lang="el-GR" dirty="0" smtClean="0"/>
            </a:br>
            <a:r>
              <a:rPr lang="el-GR" dirty="0" smtClean="0"/>
              <a:t>δύο κομμάτια ξύλο..</a:t>
            </a:r>
            <a:br>
              <a:rPr lang="el-GR" dirty="0" smtClean="0"/>
            </a:br>
            <a:r>
              <a:rPr lang="el-GR" dirty="0" smtClean="0"/>
              <a:t>Ο Φουκώ στα ~1870 απέδειξε πειραματικά την περιστροφή της </a:t>
            </a:r>
            <a:r>
              <a:rPr lang="el-GR" dirty="0" err="1" smtClean="0"/>
              <a:t>γής</a:t>
            </a:r>
            <a:r>
              <a:rPr lang="el-GR" dirty="0" smtClean="0"/>
              <a:t> με ένα εκκρεμές!)</a:t>
            </a:r>
            <a:br>
              <a:rPr lang="el-GR" dirty="0" smtClean="0"/>
            </a:b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Έχει αμέτρητες πρακτικές εφαρμογές, από τις πιο απλές καθημερινές δραστηριότητες</a:t>
            </a:r>
            <a:br>
              <a:rPr lang="el-GR" dirty="0" smtClean="0"/>
            </a:br>
            <a:r>
              <a:rPr lang="el-GR" dirty="0" smtClean="0"/>
              <a:t>έως τις πιο προχωρημένες τεχνολογίες.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sym typeface="Wingdings" panose="05000000000000000000" pitchFamily="2" charset="2"/>
              </a:rPr>
              <a:t> Σημειώστε : όλη η τεχνολογία του 20</a:t>
            </a:r>
            <a:r>
              <a:rPr lang="el-GR" baseline="30000" dirty="0" smtClean="0">
                <a:sym typeface="Wingdings" panose="05000000000000000000" pitchFamily="2" charset="2"/>
              </a:rPr>
              <a:t>ου</a:t>
            </a:r>
            <a:r>
              <a:rPr lang="el-GR" dirty="0" smtClean="0">
                <a:sym typeface="Wingdings" panose="05000000000000000000" pitchFamily="2" charset="2"/>
              </a:rPr>
              <a:t> αιώνα βασίζεται στο τρανζίστορ, το οποίο</a:t>
            </a:r>
            <a:br>
              <a:rPr lang="el-GR" dirty="0" smtClean="0">
                <a:sym typeface="Wingdings" panose="05000000000000000000" pitchFamily="2" charset="2"/>
              </a:rPr>
            </a:br>
            <a:r>
              <a:rPr lang="el-GR" dirty="0" smtClean="0">
                <a:sym typeface="Wingdings" panose="05000000000000000000" pitchFamily="2" charset="2"/>
              </a:rPr>
              <a:t>δεν θα υπήρχε αν δεν είχε αναπτυχθεί η φυσική των ημιαγωγών.</a:t>
            </a:r>
            <a:br>
              <a:rPr lang="el-GR" dirty="0" smtClean="0">
                <a:sym typeface="Wingdings" panose="05000000000000000000" pitchFamily="2" charset="2"/>
              </a:rPr>
            </a:br>
            <a:r>
              <a:rPr lang="el-GR" dirty="0" smtClean="0">
                <a:sym typeface="Wingdings" panose="05000000000000000000" pitchFamily="2" charset="2"/>
              </a:rPr>
              <a:t/>
            </a:r>
            <a:br>
              <a:rPr lang="el-GR" dirty="0" smtClean="0">
                <a:sym typeface="Wingdings" panose="05000000000000000000" pitchFamily="2" charset="2"/>
              </a:rPr>
            </a:br>
            <a:r>
              <a:rPr lang="el-GR" dirty="0" smtClean="0">
                <a:sym typeface="Wingdings" panose="05000000000000000000" pitchFamily="2" charset="2"/>
              </a:rPr>
              <a:t> Οι τηλεπικοινωνίες, το ραδιόφωνο βασίζονται όλα στην κατανόηση </a:t>
            </a:r>
            <a:br>
              <a:rPr lang="el-GR" dirty="0" smtClean="0">
                <a:sym typeface="Wingdings" panose="05000000000000000000" pitchFamily="2" charset="2"/>
              </a:rPr>
            </a:br>
            <a:r>
              <a:rPr lang="el-GR" dirty="0" smtClean="0">
                <a:sym typeface="Wingdings" panose="05000000000000000000" pitchFamily="2" charset="2"/>
              </a:rPr>
              <a:t>των ηλεκτρομαγνητικών κυμάτων στα τέλη του 1800 !</a:t>
            </a:r>
            <a:br>
              <a:rPr lang="el-GR" dirty="0" smtClean="0">
                <a:sym typeface="Wingdings" panose="05000000000000000000" pitchFamily="2" charset="2"/>
              </a:rPr>
            </a:br>
            <a:r>
              <a:rPr lang="el-GR" dirty="0" smtClean="0">
                <a:sym typeface="Wingdings" panose="05000000000000000000" pitchFamily="2" charset="2"/>
              </a:rPr>
              <a:t/>
            </a:r>
            <a:br>
              <a:rPr lang="el-GR" dirty="0" smtClean="0">
                <a:sym typeface="Wingdings" panose="05000000000000000000" pitchFamily="2" charset="2"/>
              </a:rPr>
            </a:br>
            <a:r>
              <a:rPr lang="el-GR" dirty="0" smtClean="0">
                <a:sym typeface="Wingdings" panose="05000000000000000000" pitchFamily="2" charset="2"/>
              </a:rPr>
              <a:t>                            </a:t>
            </a:r>
            <a:r>
              <a:rPr lang="el-GR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Η Φυσική είναι ένα σημαντικό μέρος του </a:t>
            </a:r>
            <a:br>
              <a:rPr lang="el-GR" b="1" dirty="0" smtClean="0">
                <a:solidFill>
                  <a:srgbClr val="0070C0"/>
                </a:solidFill>
                <a:sym typeface="Wingdings" panose="05000000000000000000" pitchFamily="2" charset="2"/>
              </a:rPr>
            </a:br>
            <a:r>
              <a:rPr lang="el-GR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                          Πνευματικού Πολιτισμού της Ανθρωπότητας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644457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28803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Τι διαφορά έχει η Κλασσική από την Σύγχρονη Φυσική; 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12976"/>
            <a:ext cx="6577711" cy="339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196752"/>
            <a:ext cx="78696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Κλασσική Φυσική,  Ορισμός 1</a:t>
            </a:r>
            <a:r>
              <a:rPr lang="el-GR" baseline="30000" dirty="0" smtClean="0"/>
              <a:t>ος</a:t>
            </a:r>
            <a:r>
              <a:rPr lang="el-GR" dirty="0" smtClean="0"/>
              <a:t>  :</a:t>
            </a:r>
            <a:br>
              <a:rPr lang="el-GR" dirty="0" smtClean="0"/>
            </a:br>
            <a:r>
              <a:rPr lang="el-GR" dirty="0" smtClean="0"/>
              <a:t>Η Φυσική που ξέρουμε και συμβαδίζει με την εμπειρία μας</a:t>
            </a:r>
            <a:br>
              <a:rPr lang="el-GR" dirty="0" smtClean="0"/>
            </a:b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Κλασσική Φυσική , Ορισμός 2</a:t>
            </a:r>
            <a:r>
              <a:rPr lang="el-GR" baseline="30000" dirty="0" smtClean="0"/>
              <a:t>ος</a:t>
            </a:r>
            <a:r>
              <a:rPr lang="el-GR" dirty="0" smtClean="0"/>
              <a:t> :</a:t>
            </a:r>
            <a:br>
              <a:rPr lang="el-GR" dirty="0" smtClean="0"/>
            </a:br>
            <a:r>
              <a:rPr lang="el-GR" dirty="0" smtClean="0"/>
              <a:t>Η Φυσική που περιγράφει το σύμπαν σε κλίμακες πολύ μεγαλύτερες από 1</a:t>
            </a:r>
            <a:r>
              <a:rPr lang="en-US" dirty="0" smtClean="0"/>
              <a:t>nm</a:t>
            </a:r>
            <a:br>
              <a:rPr lang="en-US" dirty="0" smtClean="0"/>
            </a:br>
            <a:r>
              <a:rPr lang="el-GR" dirty="0" smtClean="0"/>
              <a:t>και ταχύτητες πολύ μικρότερες από την ταχύτητα του φωτός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3597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76056" y="260648"/>
            <a:ext cx="3727648" cy="66754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Κλάδοι της Κλασσικής Φυσικής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2627784" y="1268760"/>
            <a:ext cx="3384376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Κλασσική  Φυσική</a:t>
            </a:r>
            <a:endParaRPr lang="el-GR" dirty="0">
              <a:solidFill>
                <a:schemeClr val="tx1"/>
              </a:solidFill>
            </a:endParaRPr>
          </a:p>
        </p:txBody>
      </p:sp>
      <p:cxnSp>
        <p:nvCxnSpPr>
          <p:cNvPr id="6" name="Elbow Connector 5"/>
          <p:cNvCxnSpPr/>
          <p:nvPr/>
        </p:nvCxnSpPr>
        <p:spPr>
          <a:xfrm rot="5400000">
            <a:off x="1115616" y="1916832"/>
            <a:ext cx="1656184" cy="1512168"/>
          </a:xfrm>
          <a:prstGeom prst="bentConnector3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319972" y="1844823"/>
            <a:ext cx="0" cy="172819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16200000" flipH="1">
            <a:off x="5616116" y="1952836"/>
            <a:ext cx="1728192" cy="1512168"/>
          </a:xfrm>
          <a:prstGeom prst="bentConnector3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1520" y="3573016"/>
            <a:ext cx="2016224" cy="151216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Μηχανική- Κυματική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03848" y="3573016"/>
            <a:ext cx="2232248" cy="15121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accent5"/>
                </a:solidFill>
              </a:rPr>
              <a:t>Ηλεκτρομαγνητισμός-</a:t>
            </a:r>
            <a:br>
              <a:rPr lang="el-GR" dirty="0" smtClean="0">
                <a:solidFill>
                  <a:schemeClr val="accent5"/>
                </a:solidFill>
              </a:rPr>
            </a:br>
            <a:r>
              <a:rPr lang="el-GR" dirty="0" smtClean="0">
                <a:solidFill>
                  <a:schemeClr val="accent5"/>
                </a:solidFill>
              </a:rPr>
              <a:t>Οπτική</a:t>
            </a:r>
            <a:endParaRPr lang="el-GR" dirty="0">
              <a:solidFill>
                <a:schemeClr val="accent5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90081" y="3573016"/>
            <a:ext cx="2016224" cy="151216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Θερμοδυναμική-</a:t>
            </a:r>
            <a:br>
              <a:rPr lang="el-GR" dirty="0" smtClean="0">
                <a:solidFill>
                  <a:schemeClr val="tx1"/>
                </a:solidFill>
              </a:rPr>
            </a:br>
            <a:r>
              <a:rPr lang="el-GR" dirty="0" smtClean="0">
                <a:solidFill>
                  <a:schemeClr val="tx1"/>
                </a:solidFill>
              </a:rPr>
              <a:t>Στατιστική Μηχανική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4.bp.blogspot.com/-826EEmTSrXk/T257zttWiRI/AAAAAAAAAKU/m8W2PDyOr2s/s1600/trans_gravity_eq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7" y="5301208"/>
            <a:ext cx="2458139" cy="132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cience-cochrane.wikispaces.com/file/view/heat_TransFER.jpg/112931517/360x271/heat_TransF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043" y="5278766"/>
            <a:ext cx="1858516" cy="139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895" y="5206272"/>
            <a:ext cx="2165201" cy="154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017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1920" y="116632"/>
            <a:ext cx="4951784" cy="36004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Που βασίζεται η (Κλασσική)  Φυσική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908720"/>
            <a:ext cx="7320017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i="1" u="sng" dirty="0" smtClean="0">
                <a:solidFill>
                  <a:srgbClr val="0070C0"/>
                </a:solidFill>
              </a:rPr>
              <a:t>Σε αρχές :</a:t>
            </a:r>
            <a:r>
              <a:rPr lang="el-GR" dirty="0" smtClean="0">
                <a:solidFill>
                  <a:srgbClr val="0070C0"/>
                </a:solidFill>
              </a:rPr>
              <a:t/>
            </a:r>
            <a:br>
              <a:rPr lang="el-GR" dirty="0" smtClean="0">
                <a:solidFill>
                  <a:srgbClr val="0070C0"/>
                </a:solidFill>
              </a:rPr>
            </a:br>
            <a:r>
              <a:rPr lang="el-GR" dirty="0">
                <a:solidFill>
                  <a:srgbClr val="0070C0"/>
                </a:solidFill>
              </a:rPr>
              <a:t/>
            </a:r>
            <a:br>
              <a:rPr lang="el-GR" dirty="0">
                <a:solidFill>
                  <a:srgbClr val="0070C0"/>
                </a:solidFill>
              </a:rPr>
            </a:br>
            <a:r>
              <a:rPr lang="el-GR" dirty="0" smtClean="0">
                <a:solidFill>
                  <a:srgbClr val="0070C0"/>
                </a:solidFill>
              </a:rPr>
              <a:t>Αρχή διατήρησης της Ενέργειας</a:t>
            </a:r>
            <a:br>
              <a:rPr lang="el-GR" dirty="0" smtClean="0">
                <a:solidFill>
                  <a:srgbClr val="0070C0"/>
                </a:solidFill>
              </a:rPr>
            </a:br>
            <a:r>
              <a:rPr lang="el-GR" dirty="0" smtClean="0">
                <a:solidFill>
                  <a:srgbClr val="0070C0"/>
                </a:solidFill>
              </a:rPr>
              <a:t>Αρχή διατήρησης της Ορμής</a:t>
            </a:r>
            <a:br>
              <a:rPr lang="el-GR" dirty="0" smtClean="0">
                <a:solidFill>
                  <a:srgbClr val="0070C0"/>
                </a:solidFill>
              </a:rPr>
            </a:br>
            <a:r>
              <a:rPr lang="el-GR" dirty="0" smtClean="0">
                <a:solidFill>
                  <a:srgbClr val="0070C0"/>
                </a:solidFill>
              </a:rPr>
              <a:t>Αρχή διατήρησης της Στροφορμής</a:t>
            </a:r>
            <a:br>
              <a:rPr lang="el-GR" dirty="0" smtClean="0">
                <a:solidFill>
                  <a:srgbClr val="0070C0"/>
                </a:solidFill>
              </a:rPr>
            </a:br>
            <a:r>
              <a:rPr lang="el-GR" dirty="0" smtClean="0">
                <a:solidFill>
                  <a:srgbClr val="0070C0"/>
                </a:solidFill>
              </a:rPr>
              <a:t>Αρχή διατήρησης του ηλεκτρικού φορτίου</a:t>
            </a:r>
            <a:br>
              <a:rPr lang="el-GR" dirty="0" smtClean="0">
                <a:solidFill>
                  <a:srgbClr val="0070C0"/>
                </a:solidFill>
              </a:rPr>
            </a:br>
            <a:r>
              <a:rPr lang="el-GR" dirty="0" smtClean="0">
                <a:solidFill>
                  <a:srgbClr val="0070C0"/>
                </a:solidFill>
              </a:rPr>
              <a:t>Αρχή της σχετικότητας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i="1" u="sng" dirty="0" smtClean="0">
                <a:solidFill>
                  <a:srgbClr val="7030A0"/>
                </a:solidFill>
              </a:rPr>
              <a:t>Σε νόμους:</a:t>
            </a:r>
            <a:r>
              <a:rPr lang="el-GR" dirty="0" smtClean="0">
                <a:solidFill>
                  <a:srgbClr val="7030A0"/>
                </a:solidFill>
              </a:rPr>
              <a:t/>
            </a:r>
            <a:br>
              <a:rPr lang="el-GR" dirty="0" smtClean="0">
                <a:solidFill>
                  <a:srgbClr val="7030A0"/>
                </a:solidFill>
              </a:rPr>
            </a:br>
            <a:r>
              <a:rPr lang="el-GR" dirty="0" smtClean="0">
                <a:solidFill>
                  <a:srgbClr val="7030A0"/>
                </a:solidFill>
              </a:rPr>
              <a:t/>
            </a:r>
            <a:br>
              <a:rPr lang="el-GR" dirty="0" smtClean="0">
                <a:solidFill>
                  <a:srgbClr val="7030A0"/>
                </a:solidFill>
              </a:rPr>
            </a:br>
            <a:r>
              <a:rPr lang="el-GR" dirty="0" smtClean="0">
                <a:solidFill>
                  <a:srgbClr val="7030A0"/>
                </a:solidFill>
              </a:rPr>
              <a:t>- Νόμοι του Νεύτωνα</a:t>
            </a:r>
            <a:br>
              <a:rPr lang="el-GR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- </a:t>
            </a:r>
            <a:r>
              <a:rPr lang="el-GR" dirty="0" smtClean="0">
                <a:solidFill>
                  <a:srgbClr val="7030A0"/>
                </a:solidFill>
              </a:rPr>
              <a:t>Νόμοι του Κέπλερ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l-GR" dirty="0" smtClean="0">
                <a:solidFill>
                  <a:srgbClr val="7030A0"/>
                </a:solidFill>
              </a:rPr>
              <a:t>- Νόμος του Αμπέρ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- </a:t>
            </a:r>
            <a:r>
              <a:rPr lang="el-GR" dirty="0" smtClean="0">
                <a:solidFill>
                  <a:srgbClr val="7030A0"/>
                </a:solidFill>
              </a:rPr>
              <a:t>Νόμος του Κουλόμπ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i="1" u="sng" dirty="0" smtClean="0">
                <a:solidFill>
                  <a:srgbClr val="00B050"/>
                </a:solidFill>
              </a:rPr>
              <a:t>Σε έννοιες:</a:t>
            </a:r>
            <a:r>
              <a:rPr lang="el-GR" dirty="0" smtClean="0">
                <a:solidFill>
                  <a:srgbClr val="00B050"/>
                </a:solidFill>
              </a:rPr>
              <a:t/>
            </a:r>
            <a:br>
              <a:rPr lang="el-GR" dirty="0" smtClean="0">
                <a:solidFill>
                  <a:srgbClr val="00B050"/>
                </a:solidFill>
              </a:rPr>
            </a:br>
            <a:r>
              <a:rPr lang="el-GR" dirty="0" smtClean="0">
                <a:solidFill>
                  <a:srgbClr val="00B050"/>
                </a:solidFill>
              </a:rPr>
              <a:t>Χώρος, χρόνος, τροχιά, πεδίο, υλικό σημείο,  μάζα, ενέργεια, δύναμη </a:t>
            </a:r>
            <a:r>
              <a:rPr lang="el-GR" dirty="0" err="1" smtClean="0">
                <a:solidFill>
                  <a:srgbClr val="00B050"/>
                </a:solidFill>
              </a:rPr>
              <a:t>κ.α</a:t>
            </a:r>
            <a:endParaRPr lang="el-GR" dirty="0" smtClean="0">
              <a:solidFill>
                <a:srgbClr val="00B05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427984" y="1484784"/>
            <a:ext cx="1512168" cy="4536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5951996" y="713743"/>
            <a:ext cx="2888932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0070C0"/>
                </a:solidFill>
              </a:rPr>
              <a:t>Γενικές Αρχές</a:t>
            </a:r>
            <a:br>
              <a:rPr lang="el-GR" dirty="0" smtClean="0">
                <a:solidFill>
                  <a:srgbClr val="0070C0"/>
                </a:solidFill>
              </a:rPr>
            </a:br>
            <a:r>
              <a:rPr lang="el-GR" dirty="0" smtClean="0">
                <a:solidFill>
                  <a:srgbClr val="0070C0"/>
                </a:solidFill>
              </a:rPr>
              <a:t>( Έχουν καθολική ισχύ: </a:t>
            </a:r>
            <a:br>
              <a:rPr lang="el-GR" dirty="0" smtClean="0">
                <a:solidFill>
                  <a:srgbClr val="0070C0"/>
                </a:solidFill>
              </a:rPr>
            </a:br>
            <a:r>
              <a:rPr lang="el-GR" dirty="0" smtClean="0">
                <a:solidFill>
                  <a:srgbClr val="0070C0"/>
                </a:solidFill>
              </a:rPr>
              <a:t>Από την μηχανική, έως</a:t>
            </a:r>
            <a:br>
              <a:rPr lang="el-GR" dirty="0" smtClean="0">
                <a:solidFill>
                  <a:srgbClr val="0070C0"/>
                </a:solidFill>
              </a:rPr>
            </a:br>
            <a:r>
              <a:rPr lang="el-GR" dirty="0" smtClean="0">
                <a:solidFill>
                  <a:srgbClr val="0070C0"/>
                </a:solidFill>
              </a:rPr>
              <a:t>τον ηλεκτρομαγνητισμό κλπ)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solidFill>
                  <a:srgbClr val="7030A0"/>
                </a:solidFill>
              </a:rPr>
              <a:t/>
            </a:r>
            <a:br>
              <a:rPr lang="el-GR" dirty="0" smtClean="0">
                <a:solidFill>
                  <a:srgbClr val="7030A0"/>
                </a:solidFill>
              </a:rPr>
            </a:br>
            <a:r>
              <a:rPr lang="el-GR" dirty="0" smtClean="0">
                <a:solidFill>
                  <a:srgbClr val="7030A0"/>
                </a:solidFill>
              </a:rPr>
              <a:t>Επιμέρους νόμοι</a:t>
            </a:r>
            <a:br>
              <a:rPr lang="el-GR" dirty="0" smtClean="0">
                <a:solidFill>
                  <a:srgbClr val="7030A0"/>
                </a:solidFill>
              </a:rPr>
            </a:br>
            <a:r>
              <a:rPr lang="el-GR" dirty="0" smtClean="0">
                <a:solidFill>
                  <a:srgbClr val="7030A0"/>
                </a:solidFill>
              </a:rPr>
              <a:t>(Κάποιοι είναι θεμελιώδεις</a:t>
            </a:r>
            <a:br>
              <a:rPr lang="el-GR" dirty="0" smtClean="0">
                <a:solidFill>
                  <a:srgbClr val="7030A0"/>
                </a:solidFill>
              </a:rPr>
            </a:br>
            <a:r>
              <a:rPr lang="el-GR" dirty="0" err="1" smtClean="0">
                <a:solidFill>
                  <a:srgbClr val="7030A0"/>
                </a:solidFill>
              </a:rPr>
              <a:t>π.χ</a:t>
            </a:r>
            <a:r>
              <a:rPr lang="el-GR" dirty="0" smtClean="0">
                <a:solidFill>
                  <a:srgbClr val="7030A0"/>
                </a:solidFill>
              </a:rPr>
              <a:t> : Νόμοι του Νεύτωνα,</a:t>
            </a:r>
            <a:br>
              <a:rPr lang="el-GR" dirty="0" smtClean="0">
                <a:solidFill>
                  <a:srgbClr val="7030A0"/>
                </a:solidFill>
              </a:rPr>
            </a:br>
            <a:r>
              <a:rPr lang="el-GR" dirty="0" smtClean="0">
                <a:solidFill>
                  <a:srgbClr val="7030A0"/>
                </a:solidFill>
              </a:rPr>
              <a:t>κάποιοι περιγράφουν μια </a:t>
            </a:r>
            <a:br>
              <a:rPr lang="el-GR" dirty="0" smtClean="0">
                <a:solidFill>
                  <a:srgbClr val="7030A0"/>
                </a:solidFill>
              </a:rPr>
            </a:br>
            <a:r>
              <a:rPr lang="el-GR" dirty="0" smtClean="0">
                <a:solidFill>
                  <a:srgbClr val="7030A0"/>
                </a:solidFill>
              </a:rPr>
              <a:t>συγκεκριμένη κατηγορία</a:t>
            </a:r>
            <a:br>
              <a:rPr lang="el-GR" dirty="0" smtClean="0">
                <a:solidFill>
                  <a:srgbClr val="7030A0"/>
                </a:solidFill>
              </a:rPr>
            </a:br>
            <a:r>
              <a:rPr lang="el-GR" dirty="0" smtClean="0">
                <a:solidFill>
                  <a:srgbClr val="7030A0"/>
                </a:solidFill>
              </a:rPr>
              <a:t>φαινομένων. )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solidFill>
                  <a:srgbClr val="00B050"/>
                </a:solidFill>
              </a:rPr>
              <a:t>Έννοιες που περιγράφουν</a:t>
            </a:r>
            <a:br>
              <a:rPr lang="el-GR" dirty="0" smtClean="0">
                <a:solidFill>
                  <a:srgbClr val="00B050"/>
                </a:solidFill>
              </a:rPr>
            </a:br>
            <a:r>
              <a:rPr lang="el-GR" dirty="0" smtClean="0">
                <a:solidFill>
                  <a:srgbClr val="00B050"/>
                </a:solidFill>
              </a:rPr>
              <a:t>τους νόμους</a:t>
            </a:r>
            <a:endParaRPr lang="el-G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54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έννοιες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2597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6134" y="1052736"/>
            <a:ext cx="8219256" cy="5714999"/>
          </a:xfrm>
        </p:spPr>
        <p:txBody>
          <a:bodyPr/>
          <a:lstStyle/>
          <a:p>
            <a:r>
              <a:rPr lang="el-GR" dirty="0" smtClean="0">
                <a:solidFill>
                  <a:srgbClr val="7030A0"/>
                </a:solidFill>
              </a:rPr>
              <a:t>Ο χώρος ορίζεται ως το «κενό», το «διάστημα» μέσα στο οποίο βρίσκεται η ύλη.</a:t>
            </a:r>
            <a:br>
              <a:rPr lang="el-GR" dirty="0" smtClean="0">
                <a:solidFill>
                  <a:srgbClr val="7030A0"/>
                </a:solidFill>
              </a:rPr>
            </a:br>
            <a:endParaRPr lang="el-GR" dirty="0" smtClean="0">
              <a:solidFill>
                <a:srgbClr val="7030A0"/>
              </a:solidFill>
            </a:endParaRPr>
          </a:p>
          <a:p>
            <a:r>
              <a:rPr lang="el-GR" dirty="0" smtClean="0">
                <a:solidFill>
                  <a:srgbClr val="7030A0"/>
                </a:solidFill>
              </a:rPr>
              <a:t>Ο χρόνος είναι το μέγεθος που μετρούν τα ρολόγια μας. Έχει καθορισμένη πορεία και είναι αναλλοίωτος ανάμεσα σε διαφορετικούς παρατηρητές.</a:t>
            </a:r>
            <a:br>
              <a:rPr lang="el-GR" dirty="0" smtClean="0">
                <a:solidFill>
                  <a:srgbClr val="7030A0"/>
                </a:solidFill>
              </a:rPr>
            </a:br>
            <a:endParaRPr lang="el-GR" dirty="0" smtClean="0">
              <a:solidFill>
                <a:srgbClr val="7030A0"/>
              </a:solidFill>
            </a:endParaRPr>
          </a:p>
          <a:p>
            <a:r>
              <a:rPr lang="el-GR" dirty="0" smtClean="0">
                <a:solidFill>
                  <a:srgbClr val="7030A0"/>
                </a:solidFill>
              </a:rPr>
              <a:t>Η τροχιά είναι το σύνολο τον διαδοχικών θέσεων από τις οποίες διέρχεται ένα κινητό.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04664"/>
            <a:ext cx="79758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Οι παρακάτω έννοιες αποτελούν τον κορμό της Κλασσικής Φυσικής και ήταν οι </a:t>
            </a:r>
            <a:br>
              <a:rPr lang="el-GR" i="1" dirty="0" smtClean="0"/>
            </a:br>
            <a:r>
              <a:rPr lang="el-GR" i="1" dirty="0" smtClean="0"/>
              <a:t>πρώτες οι οποίες καταρρίφθηκαν και άλλαξαν μετά την επιστημονική επανάσταση</a:t>
            </a:r>
            <a:br>
              <a:rPr lang="el-GR" i="1" dirty="0" smtClean="0"/>
            </a:br>
            <a:r>
              <a:rPr lang="el-GR" i="1" dirty="0" smtClean="0"/>
              <a:t>του 20</a:t>
            </a:r>
            <a:r>
              <a:rPr lang="el-GR" i="1" baseline="30000" dirty="0" smtClean="0"/>
              <a:t>ου</a:t>
            </a:r>
            <a:r>
              <a:rPr lang="el-GR" i="1" dirty="0" smtClean="0"/>
              <a:t> αιώνα.</a:t>
            </a: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640533162"/>
      </p:ext>
    </p:extLst>
  </p:cSld>
  <p:clrMapOvr>
    <a:masterClrMapping/>
  </p:clrMapOvr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481</TotalTime>
  <Words>570</Words>
  <Application>Microsoft Office PowerPoint</Application>
  <PresentationFormat>On-screen Show (4:3)</PresentationFormat>
  <Paragraphs>120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Composite</vt:lpstr>
      <vt:lpstr>Εισαγωγή στην Κλασσική Φυσική</vt:lpstr>
      <vt:lpstr>Τι είναι η Φυσική</vt:lpstr>
      <vt:lpstr>Πώς μελετώνται τα Φυσικά Φαινόμενα;</vt:lpstr>
      <vt:lpstr>Tι προσφέρει η Φυσική στον άνθρωπο;</vt:lpstr>
      <vt:lpstr>Τι διαφορά έχει η Κλασσική από την Σύγχρονη Φυσική; </vt:lpstr>
      <vt:lpstr>Κλάδοι της Κλασσικής Φυσικής</vt:lpstr>
      <vt:lpstr>Που βασίζεται η (Κλασσική)  Φυσική</vt:lpstr>
      <vt:lpstr>Οι έννοιες</vt:lpstr>
      <vt:lpstr>PowerPoint Presentation</vt:lpstr>
      <vt:lpstr>Οι αρχές</vt:lpstr>
      <vt:lpstr>Αρχή διατήρησης της ενέργειας</vt:lpstr>
      <vt:lpstr>PowerPoint Presentation</vt:lpstr>
      <vt:lpstr>PowerPoint Presentation</vt:lpstr>
      <vt:lpstr>Αρχή διατήρησης της ορμής/ στροφορμής</vt:lpstr>
      <vt:lpstr>PowerPoint Presentation</vt:lpstr>
      <vt:lpstr>PowerPoint Presentation</vt:lpstr>
      <vt:lpstr>Αρχή διατήρησης του ηλεκτρικού φορτίου</vt:lpstr>
      <vt:lpstr>PowerPoint Presentation</vt:lpstr>
      <vt:lpstr>Αρχή της Σχετικότητας</vt:lpstr>
      <vt:lpstr>PowerPoint Presentation</vt:lpstr>
      <vt:lpstr>Οι νόμοι</vt:lpstr>
      <vt:lpstr>Μηχανική</vt:lpstr>
      <vt:lpstr>PowerPoint Presentation</vt:lpstr>
      <vt:lpstr>PowerPoint Presentation</vt:lpstr>
      <vt:lpstr>Ηλεκτρομαγνητισμός</vt:lpstr>
      <vt:lpstr>PowerPoint Presentation</vt:lpstr>
      <vt:lpstr>PowerPoint Presentation</vt:lpstr>
      <vt:lpstr>PowerPoint Presentation</vt:lpstr>
      <vt:lpstr>PowerPoint Presentation</vt:lpstr>
      <vt:lpstr>Θερμοδυναμική</vt:lpstr>
      <vt:lpstr>PowerPoint Presentation</vt:lpstr>
      <vt:lpstr>PowerPoint Presentation</vt:lpstr>
      <vt:lpstr>Κατακλείδα ;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Manolis Chaniotakis</dc:creator>
  <cp:lastModifiedBy>Manolis Chaniotakis</cp:lastModifiedBy>
  <cp:revision>50</cp:revision>
  <dcterms:created xsi:type="dcterms:W3CDTF">2015-03-18T15:10:20Z</dcterms:created>
  <dcterms:modified xsi:type="dcterms:W3CDTF">2015-11-23T11:11:23Z</dcterms:modified>
</cp:coreProperties>
</file>