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1"/>
  </p:sldMasterIdLst>
  <p:notesMasterIdLst>
    <p:notesMasterId r:id="rId32"/>
  </p:notesMasterIdLst>
  <p:sldIdLst>
    <p:sldId id="281" r:id="rId2"/>
    <p:sldId id="258" r:id="rId3"/>
    <p:sldId id="279" r:id="rId4"/>
    <p:sldId id="315" r:id="rId5"/>
    <p:sldId id="327" r:id="rId6"/>
    <p:sldId id="319" r:id="rId7"/>
    <p:sldId id="320" r:id="rId8"/>
    <p:sldId id="329" r:id="rId9"/>
    <p:sldId id="321" r:id="rId10"/>
    <p:sldId id="323" r:id="rId11"/>
    <p:sldId id="328" r:id="rId12"/>
    <p:sldId id="325" r:id="rId13"/>
    <p:sldId id="298" r:id="rId14"/>
    <p:sldId id="293" r:id="rId15"/>
    <p:sldId id="294" r:id="rId16"/>
    <p:sldId id="295" r:id="rId17"/>
    <p:sldId id="296" r:id="rId18"/>
    <p:sldId id="297" r:id="rId19"/>
    <p:sldId id="299" r:id="rId20"/>
    <p:sldId id="261" r:id="rId21"/>
    <p:sldId id="263" r:id="rId22"/>
    <p:sldId id="302" r:id="rId23"/>
    <p:sldId id="268" r:id="rId24"/>
    <p:sldId id="304" r:id="rId25"/>
    <p:sldId id="326" r:id="rId26"/>
    <p:sldId id="305" r:id="rId27"/>
    <p:sldId id="307" r:id="rId28"/>
    <p:sldId id="269" r:id="rId29"/>
    <p:sldId id="280" r:id="rId30"/>
    <p:sldId id="274" r:id="rId31"/>
  </p:sldIdLst>
  <p:sldSz cx="9144000" cy="6858000" type="screen4x3"/>
  <p:notesSz cx="6858000" cy="9144000"/>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4683" autoAdjust="0"/>
  </p:normalViewPr>
  <p:slideViewPr>
    <p:cSldViewPr>
      <p:cViewPr>
        <p:scale>
          <a:sx n="75" d="100"/>
          <a:sy n="75" d="100"/>
        </p:scale>
        <p:origin x="-58" y="-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l-GR"/>
          </a:p>
        </p:txBody>
      </p:sp>
      <p:sp>
        <p:nvSpPr>
          <p:cNvPr id="133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l-GR"/>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133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l-GR" noProof="0" smtClean="0"/>
              <a:t>Click to edit Master text styles</a:t>
            </a:r>
          </a:p>
          <a:p>
            <a:pPr lvl="1"/>
            <a:r>
              <a:rPr lang="el-GR" noProof="0" smtClean="0"/>
              <a:t>Second level</a:t>
            </a:r>
          </a:p>
          <a:p>
            <a:pPr lvl="2"/>
            <a:r>
              <a:rPr lang="el-GR" noProof="0" smtClean="0"/>
              <a:t>Third level</a:t>
            </a:r>
          </a:p>
          <a:p>
            <a:pPr lvl="3"/>
            <a:r>
              <a:rPr lang="el-GR" noProof="0" smtClean="0"/>
              <a:t>Fourth level</a:t>
            </a:r>
          </a:p>
          <a:p>
            <a:pPr lvl="4"/>
            <a:r>
              <a:rPr lang="el-GR" noProof="0" smtClean="0"/>
              <a:t>Fifth level</a:t>
            </a:r>
          </a:p>
        </p:txBody>
      </p:sp>
      <p:sp>
        <p:nvSpPr>
          <p:cNvPr id="133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l-GR"/>
          </a:p>
        </p:txBody>
      </p:sp>
      <p:sp>
        <p:nvSpPr>
          <p:cNvPr id="133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smtClean="0"/>
            </a:lvl1pPr>
          </a:lstStyle>
          <a:p>
            <a:pPr>
              <a:defRPr/>
            </a:pPr>
            <a:fld id="{EA15AA60-5576-4BAE-B9F1-D8DDC0F6BD2E}" type="slidenum">
              <a:rPr lang="el-GR"/>
              <a:pPr>
                <a:defRPr/>
              </a:pPr>
              <a:t>‹#›</a:t>
            </a:fld>
            <a:endParaRPr lang="el-GR"/>
          </a:p>
        </p:txBody>
      </p:sp>
    </p:spTree>
    <p:extLst>
      <p:ext uri="{BB962C8B-B14F-4D97-AF65-F5344CB8AC3E}">
        <p14:creationId xmlns:p14="http://schemas.microsoft.com/office/powerpoint/2010/main" val="383234981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dirty="0"/>
          </a:p>
        </p:txBody>
      </p:sp>
      <p:sp>
        <p:nvSpPr>
          <p:cNvPr id="4" name="Slide Number Placeholder 3"/>
          <p:cNvSpPr>
            <a:spLocks noGrp="1"/>
          </p:cNvSpPr>
          <p:nvPr>
            <p:ph type="sldNum" sz="quarter" idx="10"/>
          </p:nvPr>
        </p:nvSpPr>
        <p:spPr/>
        <p:txBody>
          <a:bodyPr/>
          <a:lstStyle/>
          <a:p>
            <a:pPr>
              <a:defRPr/>
            </a:pPr>
            <a:fld id="{EA15AA60-5576-4BAE-B9F1-D8DDC0F6BD2E}" type="slidenum">
              <a:rPr lang="el-GR" smtClean="0"/>
              <a:pPr>
                <a:defRPr/>
              </a:pPr>
              <a:t>4</a:t>
            </a:fld>
            <a:endParaRPr 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dirty="0"/>
          </a:p>
        </p:txBody>
      </p:sp>
      <p:sp>
        <p:nvSpPr>
          <p:cNvPr id="4" name="Slide Number Placeholder 3"/>
          <p:cNvSpPr>
            <a:spLocks noGrp="1"/>
          </p:cNvSpPr>
          <p:nvPr>
            <p:ph type="sldNum" sz="quarter" idx="10"/>
          </p:nvPr>
        </p:nvSpPr>
        <p:spPr/>
        <p:txBody>
          <a:bodyPr/>
          <a:lstStyle/>
          <a:p>
            <a:pPr>
              <a:defRPr/>
            </a:pPr>
            <a:fld id="{EA15AA60-5576-4BAE-B9F1-D8DDC0F6BD2E}" type="slidenum">
              <a:rPr lang="el-GR" smtClean="0"/>
              <a:pPr>
                <a:defRPr/>
              </a:pPr>
              <a:t>7</a:t>
            </a:fld>
            <a:endParaRPr lang="el-G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37B7AC5-18C6-4DB7-827E-F15C62D895EE}" type="slidenum">
              <a:rPr lang="el-GR" sz="1200">
                <a:latin typeface="Calibri" pitchFamily="34" charset="0"/>
              </a:rPr>
              <a:pPr algn="r"/>
              <a:t>18</a:t>
            </a:fld>
            <a:endParaRPr lang="el-GR" sz="1200">
              <a:latin typeface="Calibri" pitchFamily="34" charset="0"/>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p:spPr>
        <p:txBody>
          <a:bodyPr/>
          <a:lstStyle/>
          <a:p>
            <a:pPr>
              <a:spcBef>
                <a:spcPct val="0"/>
              </a:spcBef>
            </a:pPr>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p:spPr>
        <p:txBody>
          <a:bodyPr/>
          <a:lstStyle/>
          <a:p>
            <a:pPr>
              <a:spcBef>
                <a:spcPct val="0"/>
              </a:spcBef>
            </a:pPr>
            <a:endParaRPr lang="en-US" smtClean="0"/>
          </a:p>
        </p:txBody>
      </p:sp>
      <p:sp>
        <p:nvSpPr>
          <p:cNvPr id="37892"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B4CF5D7E-64B8-4B3D-A0D6-33C2883DF931}" type="slidenum">
              <a:rPr lang="el-GR" sz="1200">
                <a:latin typeface="Calibri" pitchFamily="34" charset="0"/>
              </a:rPr>
              <a:pPr algn="r"/>
              <a:t>22</a:t>
            </a:fld>
            <a:endParaRPr lang="el-GR" sz="1200">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dirty="0"/>
          </a:p>
        </p:txBody>
      </p:sp>
      <p:sp>
        <p:nvSpPr>
          <p:cNvPr id="4" name="Slide Number Placeholder 3"/>
          <p:cNvSpPr>
            <a:spLocks noGrp="1"/>
          </p:cNvSpPr>
          <p:nvPr>
            <p:ph type="sldNum" sz="quarter" idx="10"/>
          </p:nvPr>
        </p:nvSpPr>
        <p:spPr/>
        <p:txBody>
          <a:bodyPr/>
          <a:lstStyle/>
          <a:p>
            <a:pPr>
              <a:defRPr/>
            </a:pPr>
            <a:fld id="{EA15AA60-5576-4BAE-B9F1-D8DDC0F6BD2E}" type="slidenum">
              <a:rPr lang="el-GR" smtClean="0"/>
              <a:pPr>
                <a:defRPr/>
              </a:pPr>
              <a:t>28</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l-G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p>
        </p:txBody>
      </p:sp>
      <p:sp>
        <p:nvSpPr>
          <p:cNvPr id="6" name="Rectangle 6"/>
          <p:cNvSpPr>
            <a:spLocks noGrp="1" noChangeArrowheads="1"/>
          </p:cNvSpPr>
          <p:nvPr>
            <p:ph type="sldNum" sz="quarter" idx="12"/>
          </p:nvPr>
        </p:nvSpPr>
        <p:spPr>
          <a:ln/>
        </p:spPr>
        <p:txBody>
          <a:bodyPr/>
          <a:lstStyle>
            <a:lvl1pPr>
              <a:defRPr/>
            </a:lvl1pPr>
          </a:lstStyle>
          <a:p>
            <a:pPr>
              <a:defRPr/>
            </a:pPr>
            <a:fld id="{0D0DE2AC-380A-4076-AB48-BAA3237ABEF4}" type="slidenum">
              <a:rPr lang="el-GR"/>
              <a:pPr>
                <a:defRPr/>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p>
        </p:txBody>
      </p:sp>
      <p:sp>
        <p:nvSpPr>
          <p:cNvPr id="6" name="Rectangle 6"/>
          <p:cNvSpPr>
            <a:spLocks noGrp="1" noChangeArrowheads="1"/>
          </p:cNvSpPr>
          <p:nvPr>
            <p:ph type="sldNum" sz="quarter" idx="12"/>
          </p:nvPr>
        </p:nvSpPr>
        <p:spPr>
          <a:ln/>
        </p:spPr>
        <p:txBody>
          <a:bodyPr/>
          <a:lstStyle>
            <a:lvl1pPr>
              <a:defRPr/>
            </a:lvl1pPr>
          </a:lstStyle>
          <a:p>
            <a:pPr>
              <a:defRPr/>
            </a:pPr>
            <a:fld id="{A6E1C199-386D-4709-954C-ED0B87A209D0}" type="slidenum">
              <a:rPr lang="el-GR"/>
              <a:pPr>
                <a:defRPr/>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p>
        </p:txBody>
      </p:sp>
      <p:sp>
        <p:nvSpPr>
          <p:cNvPr id="6" name="Rectangle 6"/>
          <p:cNvSpPr>
            <a:spLocks noGrp="1" noChangeArrowheads="1"/>
          </p:cNvSpPr>
          <p:nvPr>
            <p:ph type="sldNum" sz="quarter" idx="12"/>
          </p:nvPr>
        </p:nvSpPr>
        <p:spPr>
          <a:ln/>
        </p:spPr>
        <p:txBody>
          <a:bodyPr/>
          <a:lstStyle>
            <a:lvl1pPr>
              <a:defRPr/>
            </a:lvl1pPr>
          </a:lstStyle>
          <a:p>
            <a:pPr>
              <a:defRPr/>
            </a:pPr>
            <a:fld id="{36C80CF6-9A39-4489-B61C-19AB6A76A3B6}" type="slidenum">
              <a:rPr lang="el-GR"/>
              <a:pPr>
                <a:defRPr/>
              </a:pPr>
              <a:t>‹#›</a:t>
            </a:fld>
            <a:endParaRPr lang="el-G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l-GR"/>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Rectangle 4"/>
          <p:cNvSpPr>
            <a:spLocks noGrp="1" noChangeArrowheads="1"/>
          </p:cNvSpPr>
          <p:nvPr>
            <p:ph type="dt" sz="half" idx="10"/>
          </p:nvPr>
        </p:nvSpPr>
        <p:spPr>
          <a:ln/>
        </p:spPr>
        <p:txBody>
          <a:bodyPr/>
          <a:lstStyle>
            <a:lvl1pPr>
              <a:defRPr/>
            </a:lvl1pPr>
          </a:lstStyle>
          <a:p>
            <a:pPr>
              <a:defRPr/>
            </a:pPr>
            <a:endParaRPr lang="el-GR"/>
          </a:p>
        </p:txBody>
      </p:sp>
      <p:sp>
        <p:nvSpPr>
          <p:cNvPr id="6" name="Rectangle 5"/>
          <p:cNvSpPr>
            <a:spLocks noGrp="1" noChangeArrowheads="1"/>
          </p:cNvSpPr>
          <p:nvPr>
            <p:ph type="ftr" sz="quarter" idx="11"/>
          </p:nvPr>
        </p:nvSpPr>
        <p:spPr>
          <a:ln/>
        </p:spPr>
        <p:txBody>
          <a:bodyPr/>
          <a:lstStyle>
            <a:lvl1pPr>
              <a:defRPr/>
            </a:lvl1pPr>
          </a:lstStyle>
          <a:p>
            <a:pPr>
              <a:defRPr/>
            </a:pPr>
            <a:endParaRPr lang="el-GR"/>
          </a:p>
        </p:txBody>
      </p:sp>
      <p:sp>
        <p:nvSpPr>
          <p:cNvPr id="7" name="Rectangle 6"/>
          <p:cNvSpPr>
            <a:spLocks noGrp="1" noChangeArrowheads="1"/>
          </p:cNvSpPr>
          <p:nvPr>
            <p:ph type="sldNum" sz="quarter" idx="12"/>
          </p:nvPr>
        </p:nvSpPr>
        <p:spPr>
          <a:ln/>
        </p:spPr>
        <p:txBody>
          <a:bodyPr/>
          <a:lstStyle>
            <a:lvl1pPr>
              <a:defRPr/>
            </a:lvl1pPr>
          </a:lstStyle>
          <a:p>
            <a:pPr>
              <a:defRPr/>
            </a:pPr>
            <a:fld id="{34DD00E7-6B07-48B4-9893-E575429F2091}" type="slidenum">
              <a:rPr lang="el-GR"/>
              <a:pPr>
                <a:defRPr/>
              </a:pPr>
              <a:t>‹#›</a:t>
            </a:fld>
            <a:endParaRPr lang="el-G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l-GR"/>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Rectangle 4"/>
          <p:cNvSpPr>
            <a:spLocks noGrp="1" noChangeArrowheads="1"/>
          </p:cNvSpPr>
          <p:nvPr>
            <p:ph type="dt" sz="half" idx="10"/>
          </p:nvPr>
        </p:nvSpPr>
        <p:spPr>
          <a:ln/>
        </p:spPr>
        <p:txBody>
          <a:bodyPr/>
          <a:lstStyle>
            <a:lvl1pPr>
              <a:defRPr/>
            </a:lvl1pPr>
          </a:lstStyle>
          <a:p>
            <a:pPr>
              <a:defRPr/>
            </a:pPr>
            <a:endParaRPr lang="el-GR"/>
          </a:p>
        </p:txBody>
      </p:sp>
      <p:sp>
        <p:nvSpPr>
          <p:cNvPr id="7" name="Rectangle 5"/>
          <p:cNvSpPr>
            <a:spLocks noGrp="1" noChangeArrowheads="1"/>
          </p:cNvSpPr>
          <p:nvPr>
            <p:ph type="ftr" sz="quarter" idx="11"/>
          </p:nvPr>
        </p:nvSpPr>
        <p:spPr>
          <a:ln/>
        </p:spPr>
        <p:txBody>
          <a:bodyPr/>
          <a:lstStyle>
            <a:lvl1pPr>
              <a:defRPr/>
            </a:lvl1pPr>
          </a:lstStyle>
          <a:p>
            <a:pPr>
              <a:defRPr/>
            </a:pPr>
            <a:endParaRPr lang="el-GR"/>
          </a:p>
        </p:txBody>
      </p:sp>
      <p:sp>
        <p:nvSpPr>
          <p:cNvPr id="8" name="Rectangle 6"/>
          <p:cNvSpPr>
            <a:spLocks noGrp="1" noChangeArrowheads="1"/>
          </p:cNvSpPr>
          <p:nvPr>
            <p:ph type="sldNum" sz="quarter" idx="12"/>
          </p:nvPr>
        </p:nvSpPr>
        <p:spPr>
          <a:ln/>
        </p:spPr>
        <p:txBody>
          <a:bodyPr/>
          <a:lstStyle>
            <a:lvl1pPr>
              <a:defRPr/>
            </a:lvl1pPr>
          </a:lstStyle>
          <a:p>
            <a:pPr>
              <a:defRPr/>
            </a:pPr>
            <a:fld id="{B2A186BD-C7B2-47DD-9BD8-5AB65D780B07}" type="slidenum">
              <a:rPr lang="el-GR"/>
              <a:pPr>
                <a:defRPr/>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p>
        </p:txBody>
      </p:sp>
      <p:sp>
        <p:nvSpPr>
          <p:cNvPr id="6" name="Rectangle 6"/>
          <p:cNvSpPr>
            <a:spLocks noGrp="1" noChangeArrowheads="1"/>
          </p:cNvSpPr>
          <p:nvPr>
            <p:ph type="sldNum" sz="quarter" idx="12"/>
          </p:nvPr>
        </p:nvSpPr>
        <p:spPr>
          <a:ln/>
        </p:spPr>
        <p:txBody>
          <a:bodyPr/>
          <a:lstStyle>
            <a:lvl1pPr>
              <a:defRPr/>
            </a:lvl1pPr>
          </a:lstStyle>
          <a:p>
            <a:pPr>
              <a:defRPr/>
            </a:pPr>
            <a:fld id="{83F2D31B-AB13-40C0-A238-13E44DF4C908}" type="slidenum">
              <a:rPr lang="el-GR"/>
              <a:pPr>
                <a:defRPr/>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p>
        </p:txBody>
      </p:sp>
      <p:sp>
        <p:nvSpPr>
          <p:cNvPr id="6" name="Rectangle 6"/>
          <p:cNvSpPr>
            <a:spLocks noGrp="1" noChangeArrowheads="1"/>
          </p:cNvSpPr>
          <p:nvPr>
            <p:ph type="sldNum" sz="quarter" idx="12"/>
          </p:nvPr>
        </p:nvSpPr>
        <p:spPr>
          <a:ln/>
        </p:spPr>
        <p:txBody>
          <a:bodyPr/>
          <a:lstStyle>
            <a:lvl1pPr>
              <a:defRPr/>
            </a:lvl1pPr>
          </a:lstStyle>
          <a:p>
            <a:pPr>
              <a:defRPr/>
            </a:pPr>
            <a:fld id="{88E57341-3EBB-41A3-9F48-B87DEDE1390B}" type="slidenum">
              <a:rPr lang="el-GR"/>
              <a:pPr>
                <a:defRPr/>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Rectangle 4"/>
          <p:cNvSpPr>
            <a:spLocks noGrp="1" noChangeArrowheads="1"/>
          </p:cNvSpPr>
          <p:nvPr>
            <p:ph type="dt" sz="half" idx="10"/>
          </p:nvPr>
        </p:nvSpPr>
        <p:spPr>
          <a:ln/>
        </p:spPr>
        <p:txBody>
          <a:bodyPr/>
          <a:lstStyle>
            <a:lvl1pPr>
              <a:defRPr/>
            </a:lvl1pPr>
          </a:lstStyle>
          <a:p>
            <a:pPr>
              <a:defRPr/>
            </a:pPr>
            <a:endParaRPr lang="el-GR"/>
          </a:p>
        </p:txBody>
      </p:sp>
      <p:sp>
        <p:nvSpPr>
          <p:cNvPr id="6" name="Rectangle 5"/>
          <p:cNvSpPr>
            <a:spLocks noGrp="1" noChangeArrowheads="1"/>
          </p:cNvSpPr>
          <p:nvPr>
            <p:ph type="ftr" sz="quarter" idx="11"/>
          </p:nvPr>
        </p:nvSpPr>
        <p:spPr>
          <a:ln/>
        </p:spPr>
        <p:txBody>
          <a:bodyPr/>
          <a:lstStyle>
            <a:lvl1pPr>
              <a:defRPr/>
            </a:lvl1pPr>
          </a:lstStyle>
          <a:p>
            <a:pPr>
              <a:defRPr/>
            </a:pPr>
            <a:endParaRPr lang="el-GR"/>
          </a:p>
        </p:txBody>
      </p:sp>
      <p:sp>
        <p:nvSpPr>
          <p:cNvPr id="7" name="Rectangle 6"/>
          <p:cNvSpPr>
            <a:spLocks noGrp="1" noChangeArrowheads="1"/>
          </p:cNvSpPr>
          <p:nvPr>
            <p:ph type="sldNum" sz="quarter" idx="12"/>
          </p:nvPr>
        </p:nvSpPr>
        <p:spPr>
          <a:ln/>
        </p:spPr>
        <p:txBody>
          <a:bodyPr/>
          <a:lstStyle>
            <a:lvl1pPr>
              <a:defRPr/>
            </a:lvl1pPr>
          </a:lstStyle>
          <a:p>
            <a:pPr>
              <a:defRPr/>
            </a:pPr>
            <a:fld id="{4A8D9149-EECE-479D-ADB3-E6F776C5D30D}" type="slidenum">
              <a:rPr lang="el-GR"/>
              <a:pPr>
                <a:defRPr/>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Rectangle 4"/>
          <p:cNvSpPr>
            <a:spLocks noGrp="1" noChangeArrowheads="1"/>
          </p:cNvSpPr>
          <p:nvPr>
            <p:ph type="dt" sz="half" idx="10"/>
          </p:nvPr>
        </p:nvSpPr>
        <p:spPr>
          <a:ln/>
        </p:spPr>
        <p:txBody>
          <a:bodyPr/>
          <a:lstStyle>
            <a:lvl1pPr>
              <a:defRPr/>
            </a:lvl1pPr>
          </a:lstStyle>
          <a:p>
            <a:pPr>
              <a:defRPr/>
            </a:pPr>
            <a:endParaRPr lang="el-GR"/>
          </a:p>
        </p:txBody>
      </p:sp>
      <p:sp>
        <p:nvSpPr>
          <p:cNvPr id="8" name="Rectangle 5"/>
          <p:cNvSpPr>
            <a:spLocks noGrp="1" noChangeArrowheads="1"/>
          </p:cNvSpPr>
          <p:nvPr>
            <p:ph type="ftr" sz="quarter" idx="11"/>
          </p:nvPr>
        </p:nvSpPr>
        <p:spPr>
          <a:ln/>
        </p:spPr>
        <p:txBody>
          <a:bodyPr/>
          <a:lstStyle>
            <a:lvl1pPr>
              <a:defRPr/>
            </a:lvl1pPr>
          </a:lstStyle>
          <a:p>
            <a:pPr>
              <a:defRPr/>
            </a:pPr>
            <a:endParaRPr lang="el-GR"/>
          </a:p>
        </p:txBody>
      </p:sp>
      <p:sp>
        <p:nvSpPr>
          <p:cNvPr id="9" name="Rectangle 6"/>
          <p:cNvSpPr>
            <a:spLocks noGrp="1" noChangeArrowheads="1"/>
          </p:cNvSpPr>
          <p:nvPr>
            <p:ph type="sldNum" sz="quarter" idx="12"/>
          </p:nvPr>
        </p:nvSpPr>
        <p:spPr>
          <a:ln/>
        </p:spPr>
        <p:txBody>
          <a:bodyPr/>
          <a:lstStyle>
            <a:lvl1pPr>
              <a:defRPr/>
            </a:lvl1pPr>
          </a:lstStyle>
          <a:p>
            <a:pPr>
              <a:defRPr/>
            </a:pPr>
            <a:fld id="{00D976C6-B150-4C4C-A4B4-0C984051966D}" type="slidenum">
              <a:rPr lang="el-GR"/>
              <a:pPr>
                <a:defRPr/>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Rectangle 4"/>
          <p:cNvSpPr>
            <a:spLocks noGrp="1" noChangeArrowheads="1"/>
          </p:cNvSpPr>
          <p:nvPr>
            <p:ph type="dt" sz="half" idx="10"/>
          </p:nvPr>
        </p:nvSpPr>
        <p:spPr>
          <a:ln/>
        </p:spPr>
        <p:txBody>
          <a:bodyPr/>
          <a:lstStyle>
            <a:lvl1pPr>
              <a:defRPr/>
            </a:lvl1pPr>
          </a:lstStyle>
          <a:p>
            <a:pPr>
              <a:defRPr/>
            </a:pPr>
            <a:endParaRPr lang="el-GR"/>
          </a:p>
        </p:txBody>
      </p:sp>
      <p:sp>
        <p:nvSpPr>
          <p:cNvPr id="4" name="Rectangle 5"/>
          <p:cNvSpPr>
            <a:spLocks noGrp="1" noChangeArrowheads="1"/>
          </p:cNvSpPr>
          <p:nvPr>
            <p:ph type="ftr" sz="quarter" idx="11"/>
          </p:nvPr>
        </p:nvSpPr>
        <p:spPr>
          <a:ln/>
        </p:spPr>
        <p:txBody>
          <a:bodyPr/>
          <a:lstStyle>
            <a:lvl1pPr>
              <a:defRPr/>
            </a:lvl1pPr>
          </a:lstStyle>
          <a:p>
            <a:pPr>
              <a:defRPr/>
            </a:pPr>
            <a:endParaRPr lang="el-GR"/>
          </a:p>
        </p:txBody>
      </p:sp>
      <p:sp>
        <p:nvSpPr>
          <p:cNvPr id="5" name="Rectangle 6"/>
          <p:cNvSpPr>
            <a:spLocks noGrp="1" noChangeArrowheads="1"/>
          </p:cNvSpPr>
          <p:nvPr>
            <p:ph type="sldNum" sz="quarter" idx="12"/>
          </p:nvPr>
        </p:nvSpPr>
        <p:spPr>
          <a:ln/>
        </p:spPr>
        <p:txBody>
          <a:bodyPr/>
          <a:lstStyle>
            <a:lvl1pPr>
              <a:defRPr/>
            </a:lvl1pPr>
          </a:lstStyle>
          <a:p>
            <a:pPr>
              <a:defRPr/>
            </a:pPr>
            <a:fld id="{182056D9-A217-42BC-A5EF-418B20CDA309}" type="slidenum">
              <a:rPr lang="el-GR"/>
              <a:pPr>
                <a:defRPr/>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l-GR"/>
          </a:p>
        </p:txBody>
      </p:sp>
      <p:sp>
        <p:nvSpPr>
          <p:cNvPr id="3" name="Rectangle 5"/>
          <p:cNvSpPr>
            <a:spLocks noGrp="1" noChangeArrowheads="1"/>
          </p:cNvSpPr>
          <p:nvPr>
            <p:ph type="ftr" sz="quarter" idx="11"/>
          </p:nvPr>
        </p:nvSpPr>
        <p:spPr>
          <a:ln/>
        </p:spPr>
        <p:txBody>
          <a:bodyPr/>
          <a:lstStyle>
            <a:lvl1pPr>
              <a:defRPr/>
            </a:lvl1pPr>
          </a:lstStyle>
          <a:p>
            <a:pPr>
              <a:defRPr/>
            </a:pPr>
            <a:endParaRPr lang="el-GR"/>
          </a:p>
        </p:txBody>
      </p:sp>
      <p:sp>
        <p:nvSpPr>
          <p:cNvPr id="4" name="Rectangle 6"/>
          <p:cNvSpPr>
            <a:spLocks noGrp="1" noChangeArrowheads="1"/>
          </p:cNvSpPr>
          <p:nvPr>
            <p:ph type="sldNum" sz="quarter" idx="12"/>
          </p:nvPr>
        </p:nvSpPr>
        <p:spPr>
          <a:ln/>
        </p:spPr>
        <p:txBody>
          <a:bodyPr/>
          <a:lstStyle>
            <a:lvl1pPr>
              <a:defRPr/>
            </a:lvl1pPr>
          </a:lstStyle>
          <a:p>
            <a:pPr>
              <a:defRPr/>
            </a:pPr>
            <a:fld id="{43D451B4-0D31-4D31-A2BB-49D3A5D5F5B6}" type="slidenum">
              <a:rPr lang="el-GR"/>
              <a:pPr>
                <a:defRPr/>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l-GR"/>
          </a:p>
        </p:txBody>
      </p:sp>
      <p:sp>
        <p:nvSpPr>
          <p:cNvPr id="6" name="Rectangle 5"/>
          <p:cNvSpPr>
            <a:spLocks noGrp="1" noChangeArrowheads="1"/>
          </p:cNvSpPr>
          <p:nvPr>
            <p:ph type="ftr" sz="quarter" idx="11"/>
          </p:nvPr>
        </p:nvSpPr>
        <p:spPr>
          <a:ln/>
        </p:spPr>
        <p:txBody>
          <a:bodyPr/>
          <a:lstStyle>
            <a:lvl1pPr>
              <a:defRPr/>
            </a:lvl1pPr>
          </a:lstStyle>
          <a:p>
            <a:pPr>
              <a:defRPr/>
            </a:pPr>
            <a:endParaRPr lang="el-GR"/>
          </a:p>
        </p:txBody>
      </p:sp>
      <p:sp>
        <p:nvSpPr>
          <p:cNvPr id="7" name="Rectangle 6"/>
          <p:cNvSpPr>
            <a:spLocks noGrp="1" noChangeArrowheads="1"/>
          </p:cNvSpPr>
          <p:nvPr>
            <p:ph type="sldNum" sz="quarter" idx="12"/>
          </p:nvPr>
        </p:nvSpPr>
        <p:spPr>
          <a:ln/>
        </p:spPr>
        <p:txBody>
          <a:bodyPr/>
          <a:lstStyle>
            <a:lvl1pPr>
              <a:defRPr/>
            </a:lvl1pPr>
          </a:lstStyle>
          <a:p>
            <a:pPr>
              <a:defRPr/>
            </a:pPr>
            <a:fld id="{CC236F40-EFF1-41DA-AE7F-E1D00BED0963}" type="slidenum">
              <a:rPr lang="el-GR"/>
              <a:pPr>
                <a:defRPr/>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l-GR"/>
          </a:p>
        </p:txBody>
      </p:sp>
      <p:sp>
        <p:nvSpPr>
          <p:cNvPr id="6" name="Rectangle 5"/>
          <p:cNvSpPr>
            <a:spLocks noGrp="1" noChangeArrowheads="1"/>
          </p:cNvSpPr>
          <p:nvPr>
            <p:ph type="ftr" sz="quarter" idx="11"/>
          </p:nvPr>
        </p:nvSpPr>
        <p:spPr>
          <a:ln/>
        </p:spPr>
        <p:txBody>
          <a:bodyPr/>
          <a:lstStyle>
            <a:lvl1pPr>
              <a:defRPr/>
            </a:lvl1pPr>
          </a:lstStyle>
          <a:p>
            <a:pPr>
              <a:defRPr/>
            </a:pPr>
            <a:endParaRPr lang="el-GR"/>
          </a:p>
        </p:txBody>
      </p:sp>
      <p:sp>
        <p:nvSpPr>
          <p:cNvPr id="7" name="Rectangle 6"/>
          <p:cNvSpPr>
            <a:spLocks noGrp="1" noChangeArrowheads="1"/>
          </p:cNvSpPr>
          <p:nvPr>
            <p:ph type="sldNum" sz="quarter" idx="12"/>
          </p:nvPr>
        </p:nvSpPr>
        <p:spPr>
          <a:ln/>
        </p:spPr>
        <p:txBody>
          <a:bodyPr/>
          <a:lstStyle>
            <a:lvl1pPr>
              <a:defRPr/>
            </a:lvl1pPr>
          </a:lstStyle>
          <a:p>
            <a:pPr>
              <a:defRPr/>
            </a:pPr>
            <a:fld id="{C8F5157C-8197-4797-8CB1-F6DC516E8D80}" type="slidenum">
              <a:rPr lang="el-GR"/>
              <a:pPr>
                <a:defRPr/>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l-GR" dirty="0" err="1" smtClean="0"/>
              <a:t>Click</a:t>
            </a:r>
            <a:r>
              <a:rPr lang="el-GR" dirty="0" smtClean="0"/>
              <a:t> </a:t>
            </a:r>
            <a:r>
              <a:rPr lang="el-GR" dirty="0" err="1" smtClean="0"/>
              <a:t>to</a:t>
            </a:r>
            <a:r>
              <a:rPr lang="el-GR" dirty="0" smtClean="0"/>
              <a:t> </a:t>
            </a:r>
            <a:r>
              <a:rPr lang="el-GR" dirty="0" err="1" smtClean="0"/>
              <a:t>edit</a:t>
            </a:r>
            <a:r>
              <a:rPr lang="el-GR" dirty="0" smtClean="0"/>
              <a:t> </a:t>
            </a:r>
            <a:r>
              <a:rPr lang="el-GR" dirty="0" err="1" smtClean="0"/>
              <a:t>Master</a:t>
            </a:r>
            <a:r>
              <a:rPr lang="el-GR" dirty="0" smtClean="0"/>
              <a:t> </a:t>
            </a:r>
            <a:r>
              <a:rPr lang="el-GR" dirty="0" err="1" smtClean="0"/>
              <a:t>title</a:t>
            </a:r>
            <a:r>
              <a:rPr lang="el-GR" dirty="0" smtClean="0"/>
              <a:t> </a:t>
            </a:r>
            <a:r>
              <a:rPr lang="el-GR" dirty="0" err="1" smtClean="0"/>
              <a:t>style</a:t>
            </a:r>
            <a:endParaRPr lang="el-GR" dirty="0" smtClean="0"/>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l-GR" smtClean="0"/>
              <a:t>Click to edit Master text styles</a:t>
            </a:r>
          </a:p>
          <a:p>
            <a:pPr lvl="1"/>
            <a:r>
              <a:rPr lang="el-GR" smtClean="0"/>
              <a:t>Second level</a:t>
            </a:r>
          </a:p>
          <a:p>
            <a:pPr lvl="2"/>
            <a:r>
              <a:rPr lang="el-GR" smtClean="0"/>
              <a:t>Third level</a:t>
            </a:r>
          </a:p>
          <a:p>
            <a:pPr lvl="3"/>
            <a:r>
              <a:rPr lang="el-GR" smtClean="0"/>
              <a:t>Fourth level</a:t>
            </a:r>
          </a:p>
          <a:p>
            <a:pPr lvl="4"/>
            <a:r>
              <a:rPr lang="el-GR" smtClean="0"/>
              <a:t>Fifth level</a:t>
            </a:r>
          </a:p>
        </p:txBody>
      </p:sp>
      <p:sp>
        <p:nvSpPr>
          <p:cNvPr id="11059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l-GR"/>
          </a:p>
        </p:txBody>
      </p:sp>
      <p:sp>
        <p:nvSpPr>
          <p:cNvPr id="11059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l-GR"/>
          </a:p>
        </p:txBody>
      </p:sp>
      <p:sp>
        <p:nvSpPr>
          <p:cNvPr id="11059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vl1pPr>
          </a:lstStyle>
          <a:p>
            <a:pPr>
              <a:defRPr/>
            </a:pPr>
            <a:fld id="{462C27F3-84A0-4FEF-B4D9-0FA4F2819554}" type="slidenum">
              <a:rPr lang="el-GR"/>
              <a:pPr>
                <a:defRPr/>
              </a:pPr>
              <a:t>‹#›</a:t>
            </a:fld>
            <a:endParaRPr lang="el-GR"/>
          </a:p>
        </p:txBody>
      </p:sp>
      <p:pic>
        <p:nvPicPr>
          <p:cNvPr id="2" name="Picture 1"/>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539552" y="404664"/>
            <a:ext cx="1077349" cy="956422"/>
          </a:xfrm>
          <a:prstGeom prst="rect">
            <a:avLst/>
          </a:prstGeom>
        </p:spPr>
      </p:pic>
      <p:pic>
        <p:nvPicPr>
          <p:cNvPr id="3" name="Picture 2"/>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7308304" y="74814"/>
            <a:ext cx="1286272" cy="1286272"/>
          </a:xfrm>
          <a:prstGeom prst="rect">
            <a:avLst/>
          </a:prstGeom>
        </p:spPr>
      </p:pic>
    </p:spTree>
  </p:cSld>
  <p:clrMap bg1="lt1" tx1="dk1" bg2="lt2" tx2="dk2" accent1="accent1" accent2="accent2" accent3="accent3" accent4="accent4" accent5="accent5" accent6="accent6" hlink="hlink" folHlink="folHlink"/>
  <p:sldLayoutIdLst>
    <p:sldLayoutId id="2147483666" r:id="rId1"/>
    <p:sldLayoutId id="2147483665" r:id="rId2"/>
    <p:sldLayoutId id="2147483664" r:id="rId3"/>
    <p:sldLayoutId id="2147483663" r:id="rId4"/>
    <p:sldLayoutId id="2147483662" r:id="rId5"/>
    <p:sldLayoutId id="2147483661" r:id="rId6"/>
    <p:sldLayoutId id="2147483660" r:id="rId7"/>
    <p:sldLayoutId id="2147483659" r:id="rId8"/>
    <p:sldLayoutId id="2147483658" r:id="rId9"/>
    <p:sldLayoutId id="2147483657" r:id="rId10"/>
    <p:sldLayoutId id="2147483656" r:id="rId11"/>
    <p:sldLayoutId id="2147483655" r:id="rId12"/>
    <p:sldLayoutId id="2147483654"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http://www.oasp.gr/userfiles/image/3b.jpg" TargetMode="External"/><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www.geophysics.geol.uoa.gr/frame_en/netwo/nationalnet_en.html"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file:///\\upload.wikimedia.org\wikipedia\commons\a\ae\EastHanSeismograph.JPG"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9.xml.rels><?xml version="1.0" encoding="UTF-8" standalone="yes"?>
<Relationships xmlns="http://schemas.openxmlformats.org/package/2006/relationships"><Relationship Id="rId3" Type="http://schemas.openxmlformats.org/officeDocument/2006/relationships/hyperlink" Target="http://youtube.googleapis.com/v/ctt1_eU9Zfg&amp;fs=1&amp;source=uds&amp;autoplay=1" TargetMode="External"/><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hyperlink" Target="http://www.youtube.com/watch?v=MEo7bcNojcc&amp;feature=related"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hyperlink" Target="http://www.youtube.com/watch?v=lNqtSpFSGTs"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www.geophysics.geol.uoa.gr/stations/maps/recent.html" TargetMode="External"/><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hyperlink" Target="http://el.wikipedia.org/wiki/%CE%91%CF%81%CF%87%CE%B5%CE%AF%CE%BF:Pangea_animation_03.gif" TargetMode="External"/><Relationship Id="rId1" Type="http://schemas.openxmlformats.org/officeDocument/2006/relationships/slideLayout" Target="../slideLayouts/slideLayout7.xml"/><Relationship Id="rId4" Type="http://schemas.openxmlformats.org/officeDocument/2006/relationships/hyperlink" Target="http://www.youtube.com/watch?v=3ngbLgdyUAg"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hyperlink" Target="http://www.youtube.com/watch?v=jsVwVlU-qMQ&amp;feature=related"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gi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idx="4294967295"/>
          </p:nvPr>
        </p:nvSpPr>
        <p:spPr>
          <a:xfrm>
            <a:off x="467544" y="-531440"/>
            <a:ext cx="8193088" cy="4537075"/>
          </a:xfrm>
        </p:spPr>
        <p:txBody>
          <a:bodyPr lIns="0" rIns="0" bIns="0" anchor="b">
            <a:normAutofit fontScale="90000"/>
          </a:bodyPr>
          <a:lstStyle/>
          <a:p>
            <a:r>
              <a:rPr lang="en-US" sz="3900" dirty="0" smtClean="0">
                <a:solidFill>
                  <a:srgbClr val="7030A0"/>
                </a:solidFill>
              </a:rPr>
              <a:t/>
            </a:r>
            <a:br>
              <a:rPr lang="en-US" sz="3900" dirty="0" smtClean="0">
                <a:solidFill>
                  <a:srgbClr val="7030A0"/>
                </a:solidFill>
              </a:rPr>
            </a:br>
            <a:r>
              <a:rPr lang="en-US" sz="3900" dirty="0" smtClean="0">
                <a:solidFill>
                  <a:srgbClr val="7030A0"/>
                </a:solidFill>
              </a:rPr>
              <a:t/>
            </a:r>
            <a:br>
              <a:rPr lang="en-US" sz="3900" dirty="0" smtClean="0">
                <a:solidFill>
                  <a:srgbClr val="7030A0"/>
                </a:solidFill>
              </a:rPr>
            </a:br>
            <a:r>
              <a:rPr lang="el-GR" sz="3900" dirty="0" smtClean="0">
                <a:solidFill>
                  <a:srgbClr val="7030A0"/>
                </a:solidFill>
              </a:rPr>
              <a:t/>
            </a:r>
            <a:br>
              <a:rPr lang="el-GR" sz="3900" dirty="0" smtClean="0">
                <a:solidFill>
                  <a:srgbClr val="7030A0"/>
                </a:solidFill>
              </a:rPr>
            </a:br>
            <a:r>
              <a:rPr lang="en-US" sz="3900" dirty="0" smtClean="0">
                <a:solidFill>
                  <a:srgbClr val="7030A0"/>
                </a:solidFill>
              </a:rPr>
              <a:t/>
            </a:r>
            <a:br>
              <a:rPr lang="en-US" sz="3900" dirty="0" smtClean="0">
                <a:solidFill>
                  <a:srgbClr val="7030A0"/>
                </a:solidFill>
              </a:rPr>
            </a:br>
            <a:r>
              <a:rPr lang="el-GR" sz="3500" dirty="0" smtClean="0">
                <a:solidFill>
                  <a:schemeClr val="tx1">
                    <a:lumMod val="75000"/>
                    <a:lumOff val="25000"/>
                  </a:schemeClr>
                </a:solidFill>
              </a:rPr>
              <a:t/>
            </a:r>
            <a:br>
              <a:rPr lang="el-GR" sz="3500" dirty="0" smtClean="0">
                <a:solidFill>
                  <a:schemeClr val="tx1">
                    <a:lumMod val="75000"/>
                    <a:lumOff val="25000"/>
                  </a:schemeClr>
                </a:solidFill>
              </a:rPr>
            </a:br>
            <a:r>
              <a:rPr lang="el-GR" sz="3500" dirty="0" smtClean="0">
                <a:solidFill>
                  <a:schemeClr val="accent1"/>
                </a:solidFill>
              </a:rPr>
              <a:t>ΕΚΠΑΙΔΕΥΤΙΚΗ ΔΙΑΔΡΟΜΗ</a:t>
            </a:r>
            <a:r>
              <a:rPr lang="el-GR" sz="3500" dirty="0" smtClean="0">
                <a:solidFill>
                  <a:schemeClr val="tx1">
                    <a:lumMod val="75000"/>
                    <a:lumOff val="25000"/>
                  </a:schemeClr>
                </a:solidFill>
              </a:rPr>
              <a:t/>
            </a:r>
            <a:br>
              <a:rPr lang="el-GR" sz="3500" dirty="0" smtClean="0">
                <a:solidFill>
                  <a:schemeClr val="tx1">
                    <a:lumMod val="75000"/>
                    <a:lumOff val="25000"/>
                  </a:schemeClr>
                </a:solidFill>
              </a:rPr>
            </a:br>
            <a:r>
              <a:rPr lang="el-GR" sz="3500" dirty="0">
                <a:solidFill>
                  <a:schemeClr val="tx1">
                    <a:lumMod val="75000"/>
                    <a:lumOff val="25000"/>
                  </a:schemeClr>
                </a:solidFill>
              </a:rPr>
              <a:t/>
            </a:r>
            <a:br>
              <a:rPr lang="el-GR" sz="3500" dirty="0">
                <a:solidFill>
                  <a:schemeClr val="tx1">
                    <a:lumMod val="75000"/>
                    <a:lumOff val="25000"/>
                  </a:schemeClr>
                </a:solidFill>
              </a:rPr>
            </a:br>
            <a:r>
              <a:rPr lang="el-GR" sz="3200" dirty="0" smtClean="0">
                <a:solidFill>
                  <a:schemeClr val="tx1">
                    <a:lumMod val="75000"/>
                    <a:lumOff val="25000"/>
                  </a:schemeClr>
                </a:solidFill>
                <a:latin typeface="Calibri" panose="020F0502020204030204" pitchFamily="34" charset="0"/>
              </a:rPr>
              <a:t>ΥΠΟΛΟΓΙΣΜΟΣ ΕΠΙΚΕΝΤΡΟΥ ΣΕΙΣΜΟΥ</a:t>
            </a:r>
            <a:br>
              <a:rPr lang="el-GR" sz="3200" dirty="0" smtClean="0">
                <a:solidFill>
                  <a:schemeClr val="tx1">
                    <a:lumMod val="75000"/>
                    <a:lumOff val="25000"/>
                  </a:schemeClr>
                </a:solidFill>
                <a:latin typeface="Calibri" panose="020F0502020204030204" pitchFamily="34" charset="0"/>
              </a:rPr>
            </a:br>
            <a:r>
              <a:rPr lang="el-GR" sz="3200" dirty="0" smtClean="0">
                <a:solidFill>
                  <a:schemeClr val="tx1">
                    <a:lumMod val="75000"/>
                    <a:lumOff val="25000"/>
                  </a:schemeClr>
                </a:solidFill>
                <a:latin typeface="Calibri" panose="020F0502020204030204" pitchFamily="34" charset="0"/>
              </a:rPr>
              <a:t>ΑΠΟ ΣΕΙΣΜΟΛΟΓΟΥΣ ΤΗΣ</a:t>
            </a:r>
            <a:br>
              <a:rPr lang="el-GR" sz="3200" dirty="0" smtClean="0">
                <a:solidFill>
                  <a:schemeClr val="tx1">
                    <a:lumMod val="75000"/>
                    <a:lumOff val="25000"/>
                  </a:schemeClr>
                </a:solidFill>
                <a:latin typeface="Calibri" panose="020F0502020204030204" pitchFamily="34" charset="0"/>
              </a:rPr>
            </a:br>
            <a:r>
              <a:rPr lang="el-GR" sz="3200" dirty="0" smtClean="0">
                <a:solidFill>
                  <a:schemeClr val="tx1">
                    <a:lumMod val="75000"/>
                    <a:lumOff val="25000"/>
                  </a:schemeClr>
                </a:solidFill>
                <a:latin typeface="Calibri" panose="020F0502020204030204" pitchFamily="34" charset="0"/>
              </a:rPr>
              <a:t> Γ’ ΓΥΜΝΑΣΙΟ</a:t>
            </a:r>
            <a:r>
              <a:rPr lang="en-US" sz="3200" dirty="0" smtClean="0">
                <a:solidFill>
                  <a:schemeClr val="tx1">
                    <a:lumMod val="75000"/>
                    <a:lumOff val="25000"/>
                  </a:schemeClr>
                </a:solidFill>
                <a:latin typeface="Calibri" panose="020F0502020204030204" pitchFamily="34" charset="0"/>
              </a:rPr>
              <a:t>Y</a:t>
            </a:r>
            <a:r>
              <a:rPr lang="el-GR" sz="3900" dirty="0" smtClean="0">
                <a:solidFill>
                  <a:schemeClr val="tx1">
                    <a:lumMod val="75000"/>
                    <a:lumOff val="25000"/>
                  </a:schemeClr>
                </a:solidFill>
                <a:latin typeface="Calibri" panose="020F0502020204030204" pitchFamily="34" charset="0"/>
              </a:rPr>
              <a:t/>
            </a:r>
            <a:br>
              <a:rPr lang="el-GR" sz="3900" dirty="0" smtClean="0">
                <a:solidFill>
                  <a:schemeClr val="tx1">
                    <a:lumMod val="75000"/>
                    <a:lumOff val="25000"/>
                  </a:schemeClr>
                </a:solidFill>
                <a:latin typeface="Calibri" panose="020F0502020204030204" pitchFamily="34" charset="0"/>
              </a:rPr>
            </a:br>
            <a:endParaRPr lang="el-GR" sz="1900" dirty="0" smtClean="0">
              <a:solidFill>
                <a:schemeClr val="tx1">
                  <a:lumMod val="75000"/>
                  <a:lumOff val="25000"/>
                </a:schemeClr>
              </a:solidFill>
              <a:latin typeface="Calibri" panose="020F0502020204030204" pitchFamily="34" charset="0"/>
            </a:endParaRPr>
          </a:p>
        </p:txBody>
      </p:sp>
      <p:sp>
        <p:nvSpPr>
          <p:cNvPr id="14339" name="2 - Θέση περιεχομένου"/>
          <p:cNvSpPr>
            <a:spLocks noGrp="1"/>
          </p:cNvSpPr>
          <p:nvPr>
            <p:ph idx="4294967295"/>
          </p:nvPr>
        </p:nvSpPr>
        <p:spPr>
          <a:xfrm>
            <a:off x="611560" y="3861048"/>
            <a:ext cx="8064500" cy="1160463"/>
          </a:xfrm>
        </p:spPr>
        <p:txBody>
          <a:bodyPr/>
          <a:lstStyle/>
          <a:p>
            <a:pPr marL="273050" indent="-273050" algn="ctr">
              <a:buFontTx/>
              <a:buNone/>
            </a:pPr>
            <a:endParaRPr lang="el-GR" sz="2600" dirty="0" smtClean="0"/>
          </a:p>
          <a:p>
            <a:pPr marL="273050" indent="-273050" algn="ctr">
              <a:buFontTx/>
              <a:buNone/>
            </a:pPr>
            <a:r>
              <a:rPr lang="el-GR" sz="3600" dirty="0" smtClean="0">
                <a:solidFill>
                  <a:schemeClr val="accent4"/>
                </a:solidFill>
                <a:latin typeface="Calibri" panose="020F0502020204030204" pitchFamily="34" charset="0"/>
              </a:rPr>
              <a:t>Δρ. </a:t>
            </a:r>
            <a:r>
              <a:rPr lang="el-GR" sz="3600" dirty="0" err="1" smtClean="0">
                <a:solidFill>
                  <a:schemeClr val="accent4"/>
                </a:solidFill>
                <a:latin typeface="Calibri" panose="020F0502020204030204" pitchFamily="34" charset="0"/>
              </a:rPr>
              <a:t>Γιαλούρη</a:t>
            </a:r>
            <a:r>
              <a:rPr lang="el-GR" sz="3600" dirty="0" smtClean="0">
                <a:solidFill>
                  <a:schemeClr val="accent4"/>
                </a:solidFill>
                <a:latin typeface="Calibri" panose="020F0502020204030204" pitchFamily="34" charset="0"/>
              </a:rPr>
              <a:t> Ελπίδα</a:t>
            </a:r>
            <a:endParaRPr lang="en-US" sz="3600" dirty="0" smtClean="0">
              <a:solidFill>
                <a:schemeClr val="accent4"/>
              </a:solidFill>
              <a:latin typeface="Calibri" panose="020F0502020204030204" pitchFamily="34" charset="0"/>
            </a:endParaRPr>
          </a:p>
          <a:p>
            <a:pPr marL="273050" indent="-273050"/>
            <a:endParaRPr lang="el-GR" sz="3700"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95536" y="548680"/>
            <a:ext cx="8305800" cy="1359024"/>
          </a:xfrm>
          <a:noFill/>
          <a:ln/>
        </p:spPr>
        <p:txBody>
          <a:bodyPr lIns="0" rIns="0" bIns="0" anchor="b">
            <a:normAutofit/>
            <a:scene3d>
              <a:camera prst="orthographicFront"/>
              <a:lightRig rig="freezing" dir="t">
                <a:rot lat="0" lon="0" rev="5640000"/>
              </a:lightRig>
            </a:scene3d>
            <a:sp3d prstMaterial="flat">
              <a:contourClr>
                <a:schemeClr val="tx2"/>
              </a:contourClr>
            </a:sp3d>
          </a:bodyPr>
          <a:lstStyle/>
          <a:p>
            <a:pPr eaLnBrk="1" fontAlgn="auto" hangingPunct="1">
              <a:spcAft>
                <a:spcPts val="0"/>
              </a:spcAft>
              <a:defRPr/>
            </a:pPr>
            <a:r>
              <a:rPr lang="el-GR" sz="3600" kern="1200" dirty="0" smtClean="0">
                <a:solidFill>
                  <a:schemeClr val="accent5"/>
                </a:solidFill>
                <a:latin typeface="Calibri" panose="020F0502020204030204" pitchFamily="34" charset="0"/>
              </a:rPr>
              <a:t>ΕΠΙΚΕΝΤΡΟ- ΕΣΤΙΑ- ΕΣΤΙΑΚΟ ΒΑΘΟΣ</a:t>
            </a:r>
            <a:endParaRPr lang="el-GR" sz="3600" kern="1200" dirty="0">
              <a:solidFill>
                <a:schemeClr val="accent5"/>
              </a:solidFill>
              <a:latin typeface="Calibri" panose="020F0502020204030204" pitchFamily="34" charset="0"/>
            </a:endParaRPr>
          </a:p>
        </p:txBody>
      </p:sp>
      <p:pic>
        <p:nvPicPr>
          <p:cNvPr id="3" name="3 - Εικόνα" descr="σεισμοσ.jpg"/>
          <p:cNvPicPr>
            <a:picLocks noChangeAspect="1"/>
          </p:cNvPicPr>
          <p:nvPr/>
        </p:nvPicPr>
        <p:blipFill>
          <a:blip r:embed="rId2" cstate="print">
            <a:duotone>
              <a:prstClr val="black"/>
              <a:schemeClr val="accent1">
                <a:tint val="45000"/>
                <a:satMod val="400000"/>
              </a:schemeClr>
            </a:duotone>
          </a:blip>
          <a:stretch>
            <a:fillRect/>
          </a:stretch>
        </p:blipFill>
        <p:spPr>
          <a:xfrm>
            <a:off x="1547664" y="2276872"/>
            <a:ext cx="6081713" cy="4248150"/>
          </a:xfrm>
          <a:prstGeom prst="rect">
            <a:avLst/>
          </a:prstGeom>
        </p:spPr>
        <p:style>
          <a:lnRef idx="2">
            <a:schemeClr val="accent1"/>
          </a:lnRef>
          <a:fillRef idx="1">
            <a:schemeClr val="lt1"/>
          </a:fillRef>
          <a:effectRef idx="0">
            <a:schemeClr val="accent1"/>
          </a:effectRef>
          <a:fontRef idx="minor">
            <a:schemeClr val="dk1"/>
          </a:fontRef>
        </p:style>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dirty="0">
              <a:latin typeface="Calibri" panose="020F0502020204030204" pitchFamily="34" charset="0"/>
            </a:endParaRPr>
          </a:p>
        </p:txBody>
      </p:sp>
      <p:sp>
        <p:nvSpPr>
          <p:cNvPr id="3" name="Content Placeholder 2"/>
          <p:cNvSpPr>
            <a:spLocks noGrp="1"/>
          </p:cNvSpPr>
          <p:nvPr>
            <p:ph idx="1"/>
          </p:nvPr>
        </p:nvSpPr>
        <p:spPr>
          <a:prstGeom prst="roundRect">
            <a:avLst/>
          </a:prstGeom>
        </p:spPr>
        <p:style>
          <a:lnRef idx="2">
            <a:schemeClr val="accent4"/>
          </a:lnRef>
          <a:fillRef idx="1">
            <a:schemeClr val="lt1"/>
          </a:fillRef>
          <a:effectRef idx="0">
            <a:schemeClr val="accent4"/>
          </a:effectRef>
          <a:fontRef idx="minor">
            <a:schemeClr val="dk1"/>
          </a:fontRef>
        </p:style>
        <p:txBody>
          <a:bodyPr/>
          <a:lstStyle/>
          <a:p>
            <a:pPr algn="just">
              <a:buFont typeface="Arial" pitchFamily="34" charset="0"/>
              <a:buChar char="•"/>
            </a:pPr>
            <a:r>
              <a:rPr lang="el-GR" b="1" kern="1200" dirty="0" smtClean="0">
                <a:latin typeface="Calibri" panose="020F0502020204030204" pitchFamily="34" charset="0"/>
              </a:rPr>
              <a:t>Εστία</a:t>
            </a:r>
            <a:r>
              <a:rPr lang="el-GR" kern="1200" dirty="0" smtClean="0">
                <a:latin typeface="Calibri" panose="020F0502020204030204" pitchFamily="34" charset="0"/>
              </a:rPr>
              <a:t> το σημείο από το οποίο τα σεισμικά κύματα ξεκινούν το ταξίδι τους</a:t>
            </a:r>
          </a:p>
          <a:p>
            <a:pPr algn="just">
              <a:buFont typeface="Arial" pitchFamily="34" charset="0"/>
              <a:buChar char="•"/>
            </a:pPr>
            <a:endParaRPr lang="el-GR" kern="1200" dirty="0" smtClean="0">
              <a:latin typeface="Calibri" panose="020F0502020204030204" pitchFamily="34" charset="0"/>
            </a:endParaRPr>
          </a:p>
          <a:p>
            <a:pPr algn="just">
              <a:buFont typeface="Arial" pitchFamily="34" charset="0"/>
              <a:buChar char="•"/>
            </a:pPr>
            <a:r>
              <a:rPr lang="el-GR" b="1" kern="1200" dirty="0" smtClean="0">
                <a:latin typeface="Calibri" panose="020F0502020204030204" pitchFamily="34" charset="0"/>
              </a:rPr>
              <a:t>Επίκεντρο </a:t>
            </a:r>
            <a:r>
              <a:rPr lang="el-GR" kern="1200" dirty="0" smtClean="0">
                <a:latin typeface="Calibri" panose="020F0502020204030204" pitchFamily="34" charset="0"/>
              </a:rPr>
              <a:t>είναι η προβολή της εστίας στην επιφάνεια της γης. </a:t>
            </a:r>
          </a:p>
          <a:p>
            <a:pPr algn="just">
              <a:buNone/>
            </a:pPr>
            <a:endParaRPr lang="el-GR" kern="1200" dirty="0" smtClean="0">
              <a:latin typeface="Calibri" panose="020F0502020204030204" pitchFamily="34" charset="0"/>
            </a:endParaRPr>
          </a:p>
          <a:p>
            <a:pPr algn="just">
              <a:buFont typeface="Arial" pitchFamily="34" charset="0"/>
              <a:buChar char="•"/>
            </a:pPr>
            <a:r>
              <a:rPr lang="el-GR" b="1" kern="1200" dirty="0" smtClean="0">
                <a:latin typeface="Calibri" panose="020F0502020204030204" pitchFamily="34" charset="0"/>
              </a:rPr>
              <a:t>Εστιακό βάθος </a:t>
            </a:r>
            <a:r>
              <a:rPr lang="el-GR" kern="1200" dirty="0" smtClean="0">
                <a:latin typeface="Calibri" panose="020F0502020204030204" pitchFamily="34" charset="0"/>
              </a:rPr>
              <a:t>η απόσταση της εστίας από το επίκεντρο.</a:t>
            </a:r>
            <a:endParaRPr lang="el-GR" dirty="0">
              <a:latin typeface="Calibri" panose="020F0502020204030204"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il_fi" descr="http://www.oasp.gr/userfiles/image/3b.jpg"/>
          <p:cNvPicPr>
            <a:picLocks noChangeAspect="1" noChangeArrowheads="1"/>
          </p:cNvPicPr>
          <p:nvPr/>
        </p:nvPicPr>
        <p:blipFill>
          <a:blip r:embed="rId2" r:link="rId3" cstate="print"/>
          <a:srcRect/>
          <a:stretch>
            <a:fillRect/>
          </a:stretch>
        </p:blipFill>
        <p:spPr bwMode="auto">
          <a:xfrm>
            <a:off x="-71438" y="0"/>
            <a:ext cx="9215438"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idx="4294967295"/>
          </p:nvPr>
        </p:nvSpPr>
        <p:spPr>
          <a:xfrm>
            <a:off x="489669" y="1268760"/>
            <a:ext cx="8229600" cy="1143000"/>
          </a:xfrm>
        </p:spPr>
        <p:txBody>
          <a:bodyPr/>
          <a:lstStyle/>
          <a:p>
            <a:pPr eaLnBrk="1" hangingPunct="1">
              <a:defRPr/>
            </a:pPr>
            <a:r>
              <a:rPr lang="en-US" sz="2400" b="1" dirty="0" smtClean="0">
                <a:effectLst>
                  <a:outerShdw blurRad="38100" dist="38100" dir="2700000" algn="tl">
                    <a:srgbClr val="C0C0C0"/>
                  </a:outerShdw>
                </a:effectLst>
              </a:rPr>
              <a:t>1</a:t>
            </a:r>
            <a:r>
              <a:rPr lang="el-GR" sz="2400" b="1" baseline="30000" dirty="0" smtClean="0">
                <a:effectLst>
                  <a:outerShdw blurRad="38100" dist="38100" dir="2700000" algn="tl">
                    <a:srgbClr val="C0C0C0"/>
                  </a:outerShdw>
                </a:effectLst>
                <a:latin typeface="Calibri" panose="020F0502020204030204" pitchFamily="34" charset="0"/>
              </a:rPr>
              <a:t>η</a:t>
            </a:r>
            <a:r>
              <a:rPr lang="el-GR" sz="2400" b="1" dirty="0" smtClean="0">
                <a:effectLst>
                  <a:outerShdw blurRad="38100" dist="38100" dir="2700000" algn="tl">
                    <a:srgbClr val="C0C0C0"/>
                  </a:outerShdw>
                </a:effectLst>
                <a:latin typeface="Calibri" panose="020F0502020204030204" pitchFamily="34" charset="0"/>
              </a:rPr>
              <a:t> Διδακτική φάση</a:t>
            </a:r>
            <a:r>
              <a:rPr lang="en-US" sz="2400" b="1" dirty="0" smtClean="0">
                <a:effectLst>
                  <a:outerShdw blurRad="38100" dist="38100" dir="2700000" algn="tl">
                    <a:srgbClr val="C0C0C0"/>
                  </a:outerShdw>
                </a:effectLst>
                <a:latin typeface="Calibri" panose="020F0502020204030204" pitchFamily="34" charset="0"/>
              </a:rPr>
              <a:t>:  </a:t>
            </a:r>
            <a:r>
              <a:rPr lang="el-GR" sz="2400" dirty="0" smtClean="0">
                <a:effectLst>
                  <a:outerShdw blurRad="38100" dist="38100" dir="2700000" algn="tl">
                    <a:srgbClr val="C0C0C0"/>
                  </a:outerShdw>
                </a:effectLst>
                <a:latin typeface="Calibri" panose="020F0502020204030204" pitchFamily="34" charset="0"/>
              </a:rPr>
              <a:t>Δραστηριότητες για την εκμαίευση ερωτήσεων</a:t>
            </a:r>
            <a:r>
              <a:rPr lang="en-US" sz="2400" dirty="0" smtClean="0">
                <a:effectLst>
                  <a:outerShdw blurRad="38100" dist="38100" dir="2700000" algn="tl">
                    <a:srgbClr val="C0C0C0"/>
                  </a:outerShdw>
                </a:effectLst>
                <a:latin typeface="Calibri" panose="020F0502020204030204" pitchFamily="34" charset="0"/>
              </a:rPr>
              <a:t> – </a:t>
            </a:r>
            <a:r>
              <a:rPr lang="el-GR" sz="2400" dirty="0" smtClean="0">
                <a:effectLst>
                  <a:outerShdw blurRad="38100" dist="38100" dir="2700000" algn="tl">
                    <a:srgbClr val="C0C0C0"/>
                  </a:outerShdw>
                </a:effectLst>
                <a:latin typeface="Calibri" panose="020F0502020204030204" pitchFamily="34" charset="0"/>
              </a:rPr>
              <a:t>ΕΚΜΑΙΕΥΣΗ ΕΡΩΤΗΣΕΩΝ</a:t>
            </a:r>
          </a:p>
        </p:txBody>
      </p:sp>
      <p:pic>
        <p:nvPicPr>
          <p:cNvPr id="32773" name="Picture 5">
            <a:hlinkClick r:id="rId2"/>
          </p:cNvPr>
          <p:cNvPicPr>
            <a:picLocks noChangeAspect="1" noChangeArrowheads="1"/>
          </p:cNvPicPr>
          <p:nvPr/>
        </p:nvPicPr>
        <p:blipFill>
          <a:blip r:embed="rId3" cstate="print"/>
          <a:srcRect/>
          <a:stretch>
            <a:fillRect/>
          </a:stretch>
        </p:blipFill>
        <p:spPr bwMode="auto">
          <a:xfrm>
            <a:off x="2339752" y="2636912"/>
            <a:ext cx="4838776" cy="331236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94804" y="917848"/>
            <a:ext cx="8305800" cy="1143000"/>
          </a:xfrm>
          <a:noFill/>
          <a:ln/>
        </p:spPr>
        <p:txBody>
          <a:bodyPr lIns="0" rIns="0" bIns="0" anchor="b">
            <a:normAutofit/>
            <a:scene3d>
              <a:camera prst="orthographicFront"/>
              <a:lightRig rig="freezing" dir="t">
                <a:rot lat="0" lon="0" rev="5640000"/>
              </a:lightRig>
            </a:scene3d>
            <a:sp3d prstMaterial="flat">
              <a:contourClr>
                <a:schemeClr val="tx2"/>
              </a:contourClr>
            </a:sp3d>
          </a:bodyPr>
          <a:lstStyle/>
          <a:p>
            <a:pPr eaLnBrk="1" fontAlgn="auto" hangingPunct="1">
              <a:spcAft>
                <a:spcPts val="0"/>
              </a:spcAft>
              <a:defRPr/>
            </a:pPr>
            <a:r>
              <a:rPr lang="el-GR" kern="1200" dirty="0" smtClean="0">
                <a:solidFill>
                  <a:schemeClr val="accent5"/>
                </a:solidFill>
                <a:latin typeface="Calibri" panose="020F0502020204030204" pitchFamily="34" charset="0"/>
              </a:rPr>
              <a:t>ΚΛΙΜΑΚΑ ΡΙΧΤΕΡ ΚΑΙ ΜΕΡΚΑΛΙ</a:t>
            </a:r>
            <a:endParaRPr lang="el-GR" kern="1200" dirty="0">
              <a:solidFill>
                <a:schemeClr val="accent5"/>
              </a:solidFill>
              <a:latin typeface="Calibri" panose="020F0502020204030204" pitchFamily="34" charset="0"/>
            </a:endParaRPr>
          </a:p>
        </p:txBody>
      </p:sp>
      <p:pic>
        <p:nvPicPr>
          <p:cNvPr id="3" name="Picture 2"/>
          <p:cNvPicPr>
            <a:picLocks noChangeAspect="1" noChangeArrowheads="1"/>
          </p:cNvPicPr>
          <p:nvPr/>
        </p:nvPicPr>
        <p:blipFill>
          <a:blip r:embed="rId2" cstate="print"/>
          <a:srcRect/>
          <a:stretch>
            <a:fillRect/>
          </a:stretch>
        </p:blipFill>
        <p:spPr bwMode="auto">
          <a:xfrm>
            <a:off x="2006228" y="2060848"/>
            <a:ext cx="5282952" cy="3962214"/>
          </a:xfrm>
          <a:prstGeom prst="roundRect">
            <a:avLst>
              <a:gd name="adj" fmla="val 8594"/>
            </a:avLst>
          </a:prstGeom>
          <a:solidFill>
            <a:srgbClr val="FFFFFF">
              <a:shade val="85000"/>
            </a:srgbClr>
          </a:solidFill>
          <a:ln>
            <a:noFill/>
          </a:ln>
          <a:effectLs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Τίτλος 1"/>
          <p:cNvSpPr>
            <a:spLocks noGrp="1"/>
          </p:cNvSpPr>
          <p:nvPr>
            <p:ph type="title" idx="4294967295"/>
          </p:nvPr>
        </p:nvSpPr>
        <p:spPr>
          <a:xfrm>
            <a:off x="2915816" y="404664"/>
            <a:ext cx="2665412" cy="995363"/>
          </a:xfrm>
        </p:spPr>
        <p:txBody>
          <a:bodyPr lIns="0" rIns="0" bIns="0" anchor="b"/>
          <a:lstStyle/>
          <a:p>
            <a:r>
              <a:rPr lang="el-GR" dirty="0" smtClean="0">
                <a:solidFill>
                  <a:schemeClr val="accent2"/>
                </a:solidFill>
                <a:latin typeface="Calibri" panose="020F0502020204030204" pitchFamily="34" charset="0"/>
              </a:rPr>
              <a:t>ΡΙΧΤΕΡ</a:t>
            </a:r>
          </a:p>
        </p:txBody>
      </p:sp>
      <p:sp>
        <p:nvSpPr>
          <p:cNvPr id="3" name="Θέση περιεχομένου 2"/>
          <p:cNvSpPr>
            <a:spLocks noGrp="1"/>
          </p:cNvSpPr>
          <p:nvPr>
            <p:ph idx="4294967295"/>
          </p:nvPr>
        </p:nvSpPr>
        <p:spPr>
          <a:xfrm>
            <a:off x="4283969" y="1700213"/>
            <a:ext cx="4032447" cy="3960812"/>
          </a:xfrm>
        </p:spPr>
        <p:txBody>
          <a:bodyPr>
            <a:normAutofit fontScale="92500" lnSpcReduction="20000"/>
          </a:bodyPr>
          <a:lstStyle/>
          <a:p>
            <a:pPr marL="273050" indent="-273050">
              <a:lnSpc>
                <a:spcPct val="90000"/>
              </a:lnSpc>
            </a:pPr>
            <a:r>
              <a:rPr lang="el-GR" sz="2800" dirty="0" smtClean="0">
                <a:solidFill>
                  <a:srgbClr val="03495C"/>
                </a:solidFill>
                <a:latin typeface="Calibri" pitchFamily="34" charset="0"/>
              </a:rPr>
              <a:t>Η κλίμακα αναπτύχθηκε το 1935, στην Νότια Καλιφόρνια των ΗΠΑ, από τον Αμερικανό φυσικό και σεισμολόγο Τσαρλς Ρίχτερ και τον Γερμανό </a:t>
            </a:r>
            <a:r>
              <a:rPr lang="el-GR" sz="2800" dirty="0" err="1" smtClean="0">
                <a:solidFill>
                  <a:srgbClr val="03495C"/>
                </a:solidFill>
                <a:latin typeface="Calibri" pitchFamily="34" charset="0"/>
              </a:rPr>
              <a:t>Μπένο</a:t>
            </a:r>
            <a:r>
              <a:rPr lang="el-GR" sz="2800" dirty="0" smtClean="0">
                <a:solidFill>
                  <a:srgbClr val="03495C"/>
                </a:solidFill>
                <a:latin typeface="Calibri" pitchFamily="34" charset="0"/>
              </a:rPr>
              <a:t> </a:t>
            </a:r>
            <a:r>
              <a:rPr lang="el-GR" sz="2800" dirty="0" err="1" smtClean="0">
                <a:solidFill>
                  <a:srgbClr val="03495C"/>
                </a:solidFill>
                <a:latin typeface="Calibri" pitchFamily="34" charset="0"/>
              </a:rPr>
              <a:t>Γκούτενμπεργκ</a:t>
            </a:r>
            <a:r>
              <a:rPr lang="el-GR" sz="2800" dirty="0" smtClean="0">
                <a:solidFill>
                  <a:srgbClr val="03495C"/>
                </a:solidFill>
                <a:latin typeface="Calibri" pitchFamily="34" charset="0"/>
              </a:rPr>
              <a:t> </a:t>
            </a:r>
            <a:r>
              <a:rPr lang="en-US" sz="2800" dirty="0" smtClean="0">
                <a:solidFill>
                  <a:srgbClr val="03495C"/>
                </a:solidFill>
                <a:latin typeface="Calibri" pitchFamily="34" charset="0"/>
              </a:rPr>
              <a:t>.</a:t>
            </a:r>
          </a:p>
          <a:p>
            <a:pPr marL="273050" indent="-273050">
              <a:lnSpc>
                <a:spcPct val="90000"/>
              </a:lnSpc>
            </a:pPr>
            <a:endParaRPr lang="el-GR" sz="2800" dirty="0" smtClean="0">
              <a:solidFill>
                <a:srgbClr val="03495C"/>
              </a:solidFill>
              <a:latin typeface="Calibri" pitchFamily="34" charset="0"/>
            </a:endParaRPr>
          </a:p>
          <a:p>
            <a:pPr marL="273050" indent="-273050">
              <a:lnSpc>
                <a:spcPct val="90000"/>
              </a:lnSpc>
            </a:pPr>
            <a:endParaRPr lang="el-GR" sz="2800" dirty="0" smtClean="0">
              <a:solidFill>
                <a:srgbClr val="03495C"/>
              </a:solidFill>
              <a:latin typeface="Calibri" pitchFamily="34" charset="0"/>
            </a:endParaRPr>
          </a:p>
          <a:p>
            <a:pPr marL="273050" indent="-273050">
              <a:lnSpc>
                <a:spcPct val="90000"/>
              </a:lnSpc>
            </a:pPr>
            <a:r>
              <a:rPr lang="el-GR" sz="2800" dirty="0" smtClean="0">
                <a:solidFill>
                  <a:srgbClr val="03495C"/>
                </a:solidFill>
                <a:latin typeface="Calibri" pitchFamily="34" charset="0"/>
              </a:rPr>
              <a:t>Η κλίμακα </a:t>
            </a:r>
            <a:r>
              <a:rPr lang="el-GR" sz="2800" b="1" dirty="0" smtClean="0">
                <a:solidFill>
                  <a:srgbClr val="03495C"/>
                </a:solidFill>
                <a:latin typeface="Calibri" pitchFamily="34" charset="0"/>
              </a:rPr>
              <a:t>αποδίδει την ενέργεια</a:t>
            </a:r>
            <a:r>
              <a:rPr lang="el-GR" sz="2800" dirty="0" smtClean="0">
                <a:solidFill>
                  <a:srgbClr val="03495C"/>
                </a:solidFill>
                <a:latin typeface="Calibri" pitchFamily="34" charset="0"/>
              </a:rPr>
              <a:t> που απελευθερώνεται από ένα σεισμό.</a:t>
            </a:r>
          </a:p>
          <a:p>
            <a:pPr marL="273050" indent="-273050">
              <a:lnSpc>
                <a:spcPct val="90000"/>
              </a:lnSpc>
            </a:pPr>
            <a:endParaRPr lang="el-GR" sz="2800" dirty="0" smtClean="0"/>
          </a:p>
        </p:txBody>
      </p:sp>
      <p:pic>
        <p:nvPicPr>
          <p:cNvPr id="27652" name="Picture 4" descr="https://encrypted-tbn2.google.com/images?q=tbn:ANd9GcShOTCU6BBlTD7sdnJfOr9ucWIrStM8k04zkPqm2IB7279VzVKnMQ"/>
          <p:cNvPicPr>
            <a:picLocks noChangeAspect="1" noChangeArrowheads="1"/>
          </p:cNvPicPr>
          <p:nvPr/>
        </p:nvPicPr>
        <p:blipFill>
          <a:blip r:embed="rId2" cstate="print"/>
          <a:srcRect/>
          <a:stretch>
            <a:fillRect/>
          </a:stretch>
        </p:blipFill>
        <p:spPr bwMode="auto">
          <a:xfrm>
            <a:off x="395536" y="1628801"/>
            <a:ext cx="3744416" cy="393294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Τίτλος 1"/>
          <p:cNvSpPr>
            <a:spLocks noGrp="1"/>
          </p:cNvSpPr>
          <p:nvPr>
            <p:ph type="title" idx="4294967295"/>
          </p:nvPr>
        </p:nvSpPr>
        <p:spPr>
          <a:xfrm>
            <a:off x="611188" y="260350"/>
            <a:ext cx="8229600" cy="1049338"/>
          </a:xfrm>
        </p:spPr>
        <p:txBody>
          <a:bodyPr lIns="0" rIns="0" bIns="0" anchor="b"/>
          <a:lstStyle/>
          <a:p>
            <a:r>
              <a:rPr lang="el-GR" sz="3500" dirty="0" smtClean="0">
                <a:solidFill>
                  <a:schemeClr val="accent2"/>
                </a:solidFill>
                <a:latin typeface="Calibri" panose="020F0502020204030204" pitchFamily="34" charset="0"/>
              </a:rPr>
              <a:t>ΜΕΓΕΘΗ ΣΥΜΦΩΝΑ ΜΕ ΤΗΝ </a:t>
            </a:r>
            <a:br>
              <a:rPr lang="el-GR" sz="3500" dirty="0" smtClean="0">
                <a:solidFill>
                  <a:schemeClr val="accent2"/>
                </a:solidFill>
                <a:latin typeface="Calibri" panose="020F0502020204030204" pitchFamily="34" charset="0"/>
              </a:rPr>
            </a:br>
            <a:r>
              <a:rPr lang="el-GR" sz="3500" dirty="0" smtClean="0">
                <a:solidFill>
                  <a:schemeClr val="accent2"/>
                </a:solidFill>
                <a:latin typeface="Calibri" panose="020F0502020204030204" pitchFamily="34" charset="0"/>
              </a:rPr>
              <a:t>ΚΛΙΜΑΚΑ ΡΙΧΤΕΡ</a:t>
            </a:r>
          </a:p>
        </p:txBody>
      </p:sp>
      <p:graphicFrame>
        <p:nvGraphicFramePr>
          <p:cNvPr id="12" name="Content Placeholder 11"/>
          <p:cNvGraphicFramePr>
            <a:graphicFrameLocks noGrp="1"/>
          </p:cNvGraphicFramePr>
          <p:nvPr>
            <p:ph idx="4294967295"/>
          </p:nvPr>
        </p:nvGraphicFramePr>
        <p:xfrm>
          <a:off x="539552" y="1412776"/>
          <a:ext cx="8229600" cy="6035040"/>
        </p:xfrm>
        <a:graphic>
          <a:graphicData uri="http://schemas.openxmlformats.org/drawingml/2006/table">
            <a:tbl>
              <a:tblPr/>
              <a:tblGrid>
                <a:gridCol w="1089025"/>
                <a:gridCol w="7140575"/>
              </a:tblGrid>
              <a:tr h="138688">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l-GR" sz="2200" b="1" i="0" u="none" strike="noStrike" cap="none" normalizeH="0" baseline="0" dirty="0" smtClean="0">
                          <a:ln>
                            <a:noFill/>
                          </a:ln>
                          <a:solidFill>
                            <a:srgbClr val="FFFFFF"/>
                          </a:solidFill>
                          <a:effectLst/>
                          <a:latin typeface="Calibri" pitchFamily="34" charset="0"/>
                        </a:rPr>
                        <a:t>ΡΙΧΤΕΡ</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BD0D9"/>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l-GR" sz="2200" b="1" i="0" u="none" strike="noStrike" cap="none" normalizeH="0" baseline="0" dirty="0" smtClean="0">
                          <a:ln>
                            <a:noFill/>
                          </a:ln>
                          <a:solidFill>
                            <a:srgbClr val="FFFFFF"/>
                          </a:solidFill>
                          <a:effectLst/>
                          <a:latin typeface="Calibri" pitchFamily="34" charset="0"/>
                        </a:rPr>
                        <a:t>ΤΙ ΜΠΟΡΕΙ ΝΑ ΠΡΟΚΑΛΕΣΟΥΝ</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BD0D9"/>
                    </a:solidFill>
                  </a:tcPr>
                </a:tc>
              </a:tr>
              <a:tr h="671081">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l-GR" sz="2200" b="0" i="0" u="none" strike="noStrike" cap="none" normalizeH="0" baseline="0" smtClean="0">
                          <a:ln>
                            <a:noFill/>
                          </a:ln>
                          <a:solidFill>
                            <a:srgbClr val="000000"/>
                          </a:solidFill>
                          <a:effectLst/>
                          <a:latin typeface="Calibri" pitchFamily="34" charset="0"/>
                        </a:rPr>
                        <a:t>0-1,9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EEF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sz="2200" b="0" i="0" u="none" strike="noStrike" cap="none" normalizeH="0" baseline="0" smtClean="0">
                          <a:ln>
                            <a:noFill/>
                          </a:ln>
                          <a:solidFill>
                            <a:srgbClr val="000000"/>
                          </a:solidFill>
                          <a:effectLst/>
                          <a:latin typeface="Calibri" pitchFamily="34" charset="0"/>
                        </a:rPr>
                        <a:t>Μικροσεισμός. Δεν γίνεται αισθητός.  Καταγράφεται μόνο από σεισμογράφο.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EEF1"/>
                    </a:solidFill>
                  </a:tcPr>
                </a:tc>
              </a:tr>
              <a:tr h="671081">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l-GR" sz="2200" b="0" i="0" u="none" strike="noStrike" cap="none" normalizeH="0" baseline="0" smtClean="0">
                          <a:ln>
                            <a:noFill/>
                          </a:ln>
                          <a:solidFill>
                            <a:srgbClr val="000000"/>
                          </a:solidFill>
                          <a:effectLst/>
                          <a:latin typeface="Calibri" pitchFamily="34" charset="0"/>
                        </a:rPr>
                        <a:t>2-2,9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7F8"/>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sz="2200" b="0" i="0" u="none" strike="noStrike" cap="none" normalizeH="0" baseline="0" dirty="0" smtClean="0">
                          <a:ln>
                            <a:noFill/>
                          </a:ln>
                          <a:solidFill>
                            <a:srgbClr val="000000"/>
                          </a:solidFill>
                          <a:effectLst/>
                          <a:latin typeface="Calibri" pitchFamily="34" charset="0"/>
                        </a:rPr>
                        <a:t>Σχεδόν πάντα μη αισθητός. Πιθανώς αισθητός από μερικούς ανθρώπους κοντά στο επίκεντρο.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7F8"/>
                    </a:solidFill>
                  </a:tcPr>
                </a:tc>
              </a:tr>
              <a:tr h="375805">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l-GR" sz="2200" b="0" i="0" u="none" strike="noStrike" cap="none" normalizeH="0" baseline="0" smtClean="0">
                          <a:ln>
                            <a:noFill/>
                          </a:ln>
                          <a:solidFill>
                            <a:srgbClr val="000000"/>
                          </a:solidFill>
                          <a:effectLst/>
                          <a:latin typeface="Calibri" pitchFamily="34" charset="0"/>
                        </a:rPr>
                        <a:t>3-3,9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EEF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sz="2200" b="0" i="0" u="none" strike="noStrike" cap="none" normalizeH="0" baseline="0" smtClean="0">
                          <a:ln>
                            <a:noFill/>
                          </a:ln>
                          <a:solidFill>
                            <a:srgbClr val="000000"/>
                          </a:solidFill>
                          <a:effectLst/>
                          <a:latin typeface="Calibri" pitchFamily="34" charset="0"/>
                        </a:rPr>
                        <a:t>Αισθητός, χωρίς ζημιές</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EEF1"/>
                    </a:solidFill>
                  </a:tcPr>
                </a:tc>
              </a:tr>
              <a:tr h="375805">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l-GR" sz="2200" b="0" i="0" u="none" strike="noStrike" cap="none" normalizeH="0" baseline="0" smtClean="0">
                          <a:ln>
                            <a:noFill/>
                          </a:ln>
                          <a:solidFill>
                            <a:srgbClr val="000000"/>
                          </a:solidFill>
                          <a:effectLst/>
                          <a:latin typeface="Calibri" pitchFamily="34" charset="0"/>
                        </a:rPr>
                        <a:t>4-4,9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7F8"/>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sz="2200" b="0" i="0" u="none" strike="noStrike" cap="none" normalizeH="0" baseline="0" smtClean="0">
                          <a:ln>
                            <a:noFill/>
                          </a:ln>
                          <a:solidFill>
                            <a:srgbClr val="000000"/>
                          </a:solidFill>
                          <a:effectLst/>
                          <a:latin typeface="Calibri" pitchFamily="34" charset="0"/>
                        </a:rPr>
                        <a:t>Αισθητός  , με ελαφρές ζημιές κοντά στο επίκεντρο</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7F8"/>
                    </a:solidFill>
                  </a:tcPr>
                </a:tc>
              </a:tr>
              <a:tr h="375805">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l-GR" sz="2200" b="0" i="0" u="none" strike="noStrike" cap="none" normalizeH="0" baseline="0" smtClean="0">
                          <a:ln>
                            <a:noFill/>
                          </a:ln>
                          <a:solidFill>
                            <a:srgbClr val="000000"/>
                          </a:solidFill>
                          <a:effectLst/>
                          <a:latin typeface="Calibri" pitchFamily="34" charset="0"/>
                        </a:rPr>
                        <a:t>5-5,9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EEF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sz="2200" b="0" i="0" u="none" strike="noStrike" cap="none" normalizeH="0" baseline="0" dirty="0" smtClean="0">
                          <a:ln>
                            <a:noFill/>
                          </a:ln>
                          <a:solidFill>
                            <a:srgbClr val="000000"/>
                          </a:solidFill>
                          <a:effectLst/>
                          <a:latin typeface="Calibri" pitchFamily="34" charset="0"/>
                        </a:rPr>
                        <a:t>Ζημιές συνήθως  εντός 10 τετραγωνικών  </a:t>
                      </a:r>
                      <a:r>
                        <a:rPr kumimoji="0" lang="el-GR" sz="2200" b="0" i="0" u="none" strike="noStrike" cap="none" normalizeH="0" baseline="0" dirty="0" err="1" smtClean="0">
                          <a:ln>
                            <a:noFill/>
                          </a:ln>
                          <a:solidFill>
                            <a:srgbClr val="000000"/>
                          </a:solidFill>
                          <a:effectLst/>
                          <a:latin typeface="Calibri" pitchFamily="34" charset="0"/>
                        </a:rPr>
                        <a:t>χλμ</a:t>
                      </a:r>
                      <a:r>
                        <a:rPr kumimoji="0" lang="el-GR" sz="2200" b="0" i="0" u="none" strike="noStrike" cap="none" normalizeH="0" baseline="0" dirty="0" smtClean="0">
                          <a:ln>
                            <a:noFill/>
                          </a:ln>
                          <a:solidFill>
                            <a:srgbClr val="000000"/>
                          </a:solidFill>
                          <a:effectLst/>
                          <a:latin typeface="Calibri" pitchFamily="34" charset="0"/>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EEF1"/>
                    </a:solidFill>
                  </a:tcPr>
                </a:tc>
              </a:tr>
              <a:tr h="375805">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l-GR" sz="2200" b="0" i="0" u="none" strike="noStrike" cap="none" normalizeH="0" baseline="0" smtClean="0">
                          <a:ln>
                            <a:noFill/>
                          </a:ln>
                          <a:solidFill>
                            <a:srgbClr val="000000"/>
                          </a:solidFill>
                          <a:effectLst/>
                          <a:latin typeface="Calibri" pitchFamily="34" charset="0"/>
                        </a:rPr>
                        <a:t>6-6,9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7F8"/>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sz="2200" b="0" i="0" u="none" strike="noStrike" cap="none" normalizeH="0" baseline="0" dirty="0" smtClean="0">
                          <a:ln>
                            <a:noFill/>
                          </a:ln>
                          <a:solidFill>
                            <a:srgbClr val="000000"/>
                          </a:solidFill>
                          <a:effectLst/>
                          <a:latin typeface="Calibri" pitchFamily="34" charset="0"/>
                        </a:rPr>
                        <a:t>Σοβαρότατες ζημιές εντός 100 τετραγωνικών </a:t>
                      </a:r>
                      <a:r>
                        <a:rPr kumimoji="0" lang="el-GR" sz="2200" b="0" i="0" u="none" strike="noStrike" cap="none" normalizeH="0" baseline="0" dirty="0" err="1" smtClean="0">
                          <a:ln>
                            <a:noFill/>
                          </a:ln>
                          <a:solidFill>
                            <a:srgbClr val="000000"/>
                          </a:solidFill>
                          <a:effectLst/>
                          <a:latin typeface="Calibri" pitchFamily="34" charset="0"/>
                        </a:rPr>
                        <a:t>χλμ</a:t>
                      </a:r>
                      <a:r>
                        <a:rPr kumimoji="0" lang="el-GR" sz="2200" b="0" i="0" u="none" strike="noStrike" cap="none" normalizeH="0" baseline="0" dirty="0" smtClean="0">
                          <a:ln>
                            <a:noFill/>
                          </a:ln>
                          <a:solidFill>
                            <a:srgbClr val="000000"/>
                          </a:solidFill>
                          <a:effectLst/>
                          <a:latin typeface="Calibri" pitchFamily="34" charset="0"/>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7F8"/>
                    </a:solidFill>
                  </a:tcPr>
                </a:tc>
              </a:tr>
              <a:tr h="375805">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l-GR" sz="2200" b="0" i="0" u="none" strike="noStrike" cap="none" normalizeH="0" baseline="0" smtClean="0">
                          <a:ln>
                            <a:noFill/>
                          </a:ln>
                          <a:solidFill>
                            <a:srgbClr val="000000"/>
                          </a:solidFill>
                          <a:effectLst/>
                          <a:latin typeface="Calibri" pitchFamily="34" charset="0"/>
                        </a:rPr>
                        <a:t>7-7,9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EEF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sz="2200" b="0" i="0" u="none" strike="noStrike" cap="none" normalizeH="0" baseline="0" smtClean="0">
                          <a:ln>
                            <a:noFill/>
                          </a:ln>
                          <a:solidFill>
                            <a:srgbClr val="000000"/>
                          </a:solidFill>
                          <a:effectLst/>
                          <a:latin typeface="Calibri" pitchFamily="34" charset="0"/>
                        </a:rPr>
                        <a:t>Μεγάλες ζημιές και ανθρώπινες απώλειες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EEF1"/>
                    </a:solidFill>
                  </a:tcPr>
                </a:tc>
              </a:tr>
              <a:tr h="375805">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l-GR" sz="2200" b="0" i="0" u="none" strike="noStrike" cap="none" normalizeH="0" baseline="0" smtClean="0">
                          <a:ln>
                            <a:noFill/>
                          </a:ln>
                          <a:solidFill>
                            <a:srgbClr val="000000"/>
                          </a:solidFill>
                          <a:effectLst/>
                          <a:latin typeface="Calibri" pitchFamily="34" charset="0"/>
                        </a:rPr>
                        <a:t>8-8,9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7F8"/>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sz="2200" b="0" i="0" u="none" strike="noStrike" cap="none" normalizeH="0" baseline="0" smtClean="0">
                          <a:ln>
                            <a:noFill/>
                          </a:ln>
                          <a:solidFill>
                            <a:srgbClr val="000000"/>
                          </a:solidFill>
                          <a:effectLst/>
                          <a:latin typeface="Calibri" pitchFamily="34" charset="0"/>
                        </a:rPr>
                        <a:t>Εξαιρετικά μεγάλες καταστροφές και ανθρώπινες απώλειες</a:t>
                      </a:r>
                      <a:r>
                        <a:rPr kumimoji="0" lang="en-US" sz="2200" b="0" i="0" u="none" strike="noStrike" cap="none" normalizeH="0" baseline="0" smtClean="0">
                          <a:ln>
                            <a:noFill/>
                          </a:ln>
                          <a:solidFill>
                            <a:srgbClr val="000000"/>
                          </a:solidFill>
                          <a:effectLst/>
                          <a:latin typeface="Calibri" pitchFamily="34" charset="0"/>
                        </a:rPr>
                        <a:t>.</a:t>
                      </a:r>
                      <a:endParaRPr kumimoji="0" lang="el-GR" sz="2200" b="0" i="0" u="none" strike="noStrike" cap="none" normalizeH="0" baseline="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7F8"/>
                    </a:solidFill>
                  </a:tcPr>
                </a:tc>
              </a:tr>
              <a:tr h="671081">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l-GR" sz="2200" b="0" i="0" u="none" strike="noStrike" cap="none" normalizeH="0" baseline="0" smtClean="0">
                          <a:ln>
                            <a:noFill/>
                          </a:ln>
                          <a:solidFill>
                            <a:srgbClr val="000000"/>
                          </a:solidFill>
                          <a:effectLst/>
                          <a:latin typeface="Calibri" pitchFamily="34" charset="0"/>
                        </a:rPr>
                        <a:t>9-9,9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EEF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sz="2200" b="0" i="0" u="none" strike="noStrike" cap="none" normalizeH="0" baseline="0" smtClean="0">
                          <a:ln>
                            <a:noFill/>
                          </a:ln>
                          <a:solidFill>
                            <a:srgbClr val="000000"/>
                          </a:solidFill>
                          <a:effectLst/>
                          <a:latin typeface="Calibri" pitchFamily="34" charset="0"/>
                        </a:rPr>
                        <a:t>Τεράστιες καταστροφές και τεράστιες ανθρώπινες απώλειες. Ισχυρότερος 9,5 ρίχτερ στη Χιλή το 1960.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EEF1"/>
                    </a:solidFill>
                  </a:tcPr>
                </a:tc>
              </a:tr>
              <a:tr h="671081">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l-GR" sz="2200" b="0" i="0" u="none" strike="noStrike" cap="none" normalizeH="0" baseline="0" smtClean="0">
                          <a:ln>
                            <a:noFill/>
                          </a:ln>
                          <a:solidFill>
                            <a:srgbClr val="000000"/>
                          </a:solidFill>
                          <a:effectLst/>
                          <a:latin typeface="Calibri" pitchFamily="34" charset="0"/>
                        </a:rPr>
                        <a:t>10+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7F8"/>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sz="2200" b="0" i="0" u="none" strike="noStrike" cap="none" normalizeH="0" baseline="0" dirty="0" smtClean="0">
                          <a:ln>
                            <a:noFill/>
                          </a:ln>
                          <a:solidFill>
                            <a:srgbClr val="000000"/>
                          </a:solidFill>
                          <a:effectLst/>
                          <a:latin typeface="Calibri" pitchFamily="34" charset="0"/>
                        </a:rPr>
                        <a:t>Δεν υπάρχει τέτοιο σεισμογόνο ρήγμα στη γη, μόνο από πτώση αστεροειδή ή κ</a:t>
                      </a:r>
                      <a:r>
                        <a:rPr kumimoji="0" lang="en-US" sz="2200" b="0" i="0" u="none" strike="noStrike" cap="none" normalizeH="0" baseline="0" dirty="0" smtClean="0">
                          <a:ln>
                            <a:noFill/>
                          </a:ln>
                          <a:solidFill>
                            <a:srgbClr val="000000"/>
                          </a:solidFill>
                          <a:effectLst/>
                          <a:latin typeface="Calibri" pitchFamily="34" charset="0"/>
                        </a:rPr>
                        <a:t>o</a:t>
                      </a:r>
                      <a:r>
                        <a:rPr kumimoji="0" lang="el-GR" sz="2200" b="0" i="0" u="none" strike="noStrike" cap="none" normalizeH="0" baseline="0" dirty="0" err="1" smtClean="0">
                          <a:ln>
                            <a:noFill/>
                          </a:ln>
                          <a:solidFill>
                            <a:srgbClr val="000000"/>
                          </a:solidFill>
                          <a:effectLst/>
                          <a:latin typeface="Calibri" pitchFamily="34" charset="0"/>
                        </a:rPr>
                        <a:t>μήτη</a:t>
                      </a:r>
                      <a:r>
                        <a:rPr kumimoji="0" lang="el-GR" sz="2200" b="0" i="0" u="none" strike="noStrike" cap="none" normalizeH="0" baseline="0" dirty="0" smtClean="0">
                          <a:ln>
                            <a:noFill/>
                          </a:ln>
                          <a:solidFill>
                            <a:srgbClr val="000000"/>
                          </a:solidFill>
                          <a:effectLst/>
                          <a:latin typeface="Calibri" pitchFamily="34" charset="0"/>
                        </a:rPr>
                        <a:t>.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7F8"/>
                    </a:solidFill>
                  </a:tcPr>
                </a:tc>
              </a:tr>
            </a:tbl>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704088"/>
            <a:ext cx="8305800" cy="1143000"/>
          </a:xfrm>
          <a:noFill/>
          <a:ln/>
        </p:spPr>
        <p:txBody>
          <a:bodyPr lIns="0" rIns="0" bIns="0" anchor="b">
            <a:normAutofit/>
            <a:scene3d>
              <a:camera prst="orthographicFront"/>
              <a:lightRig rig="freezing" dir="t">
                <a:rot lat="0" lon="0" rev="5640000"/>
              </a:lightRig>
            </a:scene3d>
            <a:sp3d prstMaterial="flat">
              <a:contourClr>
                <a:schemeClr val="tx2"/>
              </a:contourClr>
            </a:sp3d>
          </a:bodyPr>
          <a:lstStyle/>
          <a:p>
            <a:pPr eaLnBrk="1" fontAlgn="auto" hangingPunct="1">
              <a:spcAft>
                <a:spcPts val="0"/>
              </a:spcAft>
              <a:defRPr/>
            </a:pPr>
            <a:r>
              <a:rPr lang="el-GR" sz="5000" kern="1200" dirty="0" smtClean="0">
                <a:solidFill>
                  <a:schemeClr val="accent2"/>
                </a:solidFill>
                <a:latin typeface="Calibri" panose="020F0502020204030204" pitchFamily="34" charset="0"/>
              </a:rPr>
              <a:t>ΜΕΡΚΑΛΙ</a:t>
            </a:r>
            <a:endParaRPr lang="el-GR" sz="5000" kern="1200" dirty="0">
              <a:solidFill>
                <a:schemeClr val="accent2"/>
              </a:solidFill>
              <a:latin typeface="Calibri" panose="020F0502020204030204" pitchFamily="34" charset="0"/>
            </a:endParaRPr>
          </a:p>
        </p:txBody>
      </p:sp>
      <p:sp>
        <p:nvSpPr>
          <p:cNvPr id="29699" name="Rectangle 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r>
              <a:rPr lang="el-GR" sz="800">
                <a:cs typeface="Arial" charset="0"/>
              </a:rPr>
              <a:t/>
            </a:r>
            <a:br>
              <a:rPr lang="el-GR" sz="800">
                <a:cs typeface="Arial" charset="0"/>
              </a:rPr>
            </a:br>
            <a:endParaRPr lang="el-GR">
              <a:cs typeface="Arial" charset="0"/>
            </a:endParaRPr>
          </a:p>
        </p:txBody>
      </p:sp>
      <p:graphicFrame>
        <p:nvGraphicFramePr>
          <p:cNvPr id="7" name="Table 6"/>
          <p:cNvGraphicFramePr>
            <a:graphicFrameLocks noGrp="1"/>
          </p:cNvGraphicFramePr>
          <p:nvPr/>
        </p:nvGraphicFramePr>
        <p:xfrm>
          <a:off x="611188" y="2133600"/>
          <a:ext cx="3313112" cy="3422650"/>
        </p:xfrm>
        <a:graphic>
          <a:graphicData uri="http://schemas.openxmlformats.org/drawingml/2006/table">
            <a:tbl>
              <a:tblPr/>
              <a:tblGrid>
                <a:gridCol w="3313112"/>
              </a:tblGrid>
              <a:tr h="48895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l-GR" sz="2500" b="1" i="0" u="none" strike="noStrike" cap="none" normalizeH="0" baseline="0" dirty="0" smtClean="0">
                          <a:ln>
                            <a:noFill/>
                          </a:ln>
                          <a:solidFill>
                            <a:srgbClr val="FFFFFF"/>
                          </a:solidFill>
                          <a:effectLst/>
                          <a:latin typeface="Arial" charset="0"/>
                        </a:rPr>
                        <a:t>ΚΛΙΜΑΚΑ  ΜΕΡΚΑΛΙ</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BD0D9"/>
                    </a:solidFill>
                  </a:tcPr>
                </a:tc>
              </a:tr>
              <a:tr h="48895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l-GR" sz="2500" b="0" i="0" u="none" strike="noStrike" cap="none" normalizeH="0" baseline="0" smtClean="0">
                          <a:ln>
                            <a:noFill/>
                          </a:ln>
                          <a:solidFill>
                            <a:srgbClr val="000000"/>
                          </a:solidFill>
                          <a:effectLst/>
                          <a:latin typeface="Arial" charset="0"/>
                        </a:rPr>
                        <a:t>Ι</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EEF1"/>
                    </a:solidFill>
                  </a:tcPr>
                </a:tc>
              </a:tr>
              <a:tr h="48895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l-GR" sz="2500" b="0" i="0" u="none" strike="noStrike" cap="none" normalizeH="0" baseline="0" smtClean="0">
                          <a:ln>
                            <a:noFill/>
                          </a:ln>
                          <a:solidFill>
                            <a:srgbClr val="000000"/>
                          </a:solidFill>
                          <a:effectLst/>
                          <a:latin typeface="Arial" charset="0"/>
                        </a:rPr>
                        <a:t>ΙΙ-ΙΙΙ</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7F8"/>
                    </a:solidFill>
                  </a:tcPr>
                </a:tc>
              </a:tr>
              <a:tr h="48895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500" b="0" i="0" u="none" strike="noStrike" cap="none" normalizeH="0" baseline="0" smtClean="0">
                          <a:ln>
                            <a:noFill/>
                          </a:ln>
                          <a:solidFill>
                            <a:srgbClr val="000000"/>
                          </a:solidFill>
                          <a:effectLst/>
                          <a:latin typeface="Arial" charset="0"/>
                        </a:rPr>
                        <a:t>IV-V</a:t>
                      </a:r>
                      <a:endParaRPr kumimoji="0" lang="el-GR" sz="2500" b="0" i="0" u="none" strike="noStrike" cap="none" normalizeH="0" baseline="0" smtClean="0">
                        <a:ln>
                          <a:noFill/>
                        </a:ln>
                        <a:solidFill>
                          <a:srgbClr val="000000"/>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EEF1"/>
                    </a:solidFill>
                  </a:tcPr>
                </a:tc>
              </a:tr>
              <a:tr h="48895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500" b="0" i="0" u="none" strike="noStrike" cap="none" normalizeH="0" baseline="0" dirty="0" smtClean="0">
                          <a:ln>
                            <a:noFill/>
                          </a:ln>
                          <a:solidFill>
                            <a:srgbClr val="000000"/>
                          </a:solidFill>
                          <a:effectLst/>
                          <a:latin typeface="Arial" charset="0"/>
                        </a:rPr>
                        <a:t>VI-VII</a:t>
                      </a:r>
                      <a:endParaRPr kumimoji="0" lang="el-GR" sz="2500" b="0" i="0" u="none" strike="noStrike" cap="none" normalizeH="0" baseline="0" dirty="0" smtClean="0">
                        <a:ln>
                          <a:noFill/>
                        </a:ln>
                        <a:solidFill>
                          <a:srgbClr val="000000"/>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7F8"/>
                    </a:solidFill>
                  </a:tcPr>
                </a:tc>
              </a:tr>
              <a:tr h="48895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500" b="0" i="0" u="none" strike="noStrike" cap="none" normalizeH="0" baseline="0" smtClean="0">
                          <a:ln>
                            <a:noFill/>
                          </a:ln>
                          <a:solidFill>
                            <a:srgbClr val="000000"/>
                          </a:solidFill>
                          <a:effectLst/>
                          <a:latin typeface="Arial" charset="0"/>
                        </a:rPr>
                        <a:t>VII-IX</a:t>
                      </a:r>
                      <a:endParaRPr kumimoji="0" lang="el-GR" sz="2500" b="0" i="0" u="none" strike="noStrike" cap="none" normalizeH="0" baseline="0" smtClean="0">
                        <a:ln>
                          <a:noFill/>
                        </a:ln>
                        <a:solidFill>
                          <a:srgbClr val="000000"/>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EEF1"/>
                    </a:solidFill>
                  </a:tcPr>
                </a:tc>
              </a:tr>
              <a:tr h="48895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500" b="0" i="0" u="none" strike="noStrike" cap="none" normalizeH="0" baseline="0" smtClean="0">
                          <a:ln>
                            <a:noFill/>
                          </a:ln>
                          <a:solidFill>
                            <a:srgbClr val="000000"/>
                          </a:solidFill>
                          <a:effectLst/>
                          <a:latin typeface="Arial" charset="0"/>
                        </a:rPr>
                        <a:t>VIII</a:t>
                      </a:r>
                      <a:endParaRPr kumimoji="0" lang="el-GR" sz="2500" b="0" i="0" u="none" strike="noStrike" cap="none" normalizeH="0" baseline="0" smtClean="0">
                        <a:ln>
                          <a:noFill/>
                        </a:ln>
                        <a:solidFill>
                          <a:srgbClr val="000000"/>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7F8"/>
                    </a:solidFill>
                  </a:tcPr>
                </a:tc>
              </a:tr>
            </a:tbl>
          </a:graphicData>
        </a:graphic>
      </p:graphicFrame>
      <p:sp>
        <p:nvSpPr>
          <p:cNvPr id="9" name="Rectangle 8"/>
          <p:cNvSpPr/>
          <p:nvPr/>
        </p:nvSpPr>
        <p:spPr>
          <a:xfrm>
            <a:off x="4211960" y="2132856"/>
            <a:ext cx="4572000" cy="3416320"/>
          </a:xfrm>
          <a:prstGeom prst="rect">
            <a:avLst/>
          </a:prstGeom>
        </p:spPr>
        <p:txBody>
          <a:bodyPr>
            <a:spAutoFit/>
          </a:bodyPr>
          <a:lstStyle/>
          <a:p>
            <a:pPr algn="just" fontAlgn="auto">
              <a:spcBef>
                <a:spcPts val="0"/>
              </a:spcBef>
              <a:spcAft>
                <a:spcPts val="0"/>
              </a:spcAft>
              <a:buFont typeface="Wingdings" pitchFamily="2" charset="2"/>
              <a:buChar char="Ø"/>
              <a:defRPr/>
            </a:pPr>
            <a:r>
              <a:rPr lang="el-GR" sz="2400" dirty="0">
                <a:solidFill>
                  <a:schemeClr val="tx2">
                    <a:lumMod val="75000"/>
                  </a:schemeClr>
                </a:solidFill>
                <a:latin typeface="+mj-lt"/>
              </a:rPr>
              <a:t>Η κλίμακα Μερκάλι είναι μία κλίμακα που χρησιμοποιείται για την </a:t>
            </a:r>
            <a:r>
              <a:rPr lang="el-GR" sz="2400" b="1" dirty="0">
                <a:solidFill>
                  <a:schemeClr val="tx2">
                    <a:lumMod val="75000"/>
                  </a:schemeClr>
                </a:solidFill>
                <a:latin typeface="+mj-lt"/>
              </a:rPr>
              <a:t>μέτρηση της έντασης </a:t>
            </a:r>
            <a:r>
              <a:rPr lang="el-GR" sz="2400" dirty="0">
                <a:solidFill>
                  <a:schemeClr val="tx2">
                    <a:lumMod val="75000"/>
                  </a:schemeClr>
                </a:solidFill>
                <a:latin typeface="+mj-lt"/>
              </a:rPr>
              <a:t>των σεισμών</a:t>
            </a:r>
            <a:r>
              <a:rPr lang="el-GR" sz="2400" dirty="0" smtClean="0">
                <a:solidFill>
                  <a:schemeClr val="tx2">
                    <a:lumMod val="75000"/>
                  </a:schemeClr>
                </a:solidFill>
                <a:latin typeface="+mj-lt"/>
              </a:rPr>
              <a:t>.</a:t>
            </a:r>
          </a:p>
          <a:p>
            <a:pPr algn="just" fontAlgn="auto">
              <a:spcBef>
                <a:spcPts val="0"/>
              </a:spcBef>
              <a:spcAft>
                <a:spcPts val="0"/>
              </a:spcAft>
              <a:defRPr/>
            </a:pPr>
            <a:r>
              <a:rPr lang="el-GR" sz="2400" dirty="0" smtClean="0">
                <a:solidFill>
                  <a:schemeClr val="tx2">
                    <a:lumMod val="75000"/>
                  </a:schemeClr>
                </a:solidFill>
                <a:latin typeface="+mj-lt"/>
              </a:rPr>
              <a:t> </a:t>
            </a:r>
            <a:endParaRPr lang="el-GR" sz="2400" dirty="0">
              <a:solidFill>
                <a:schemeClr val="tx2">
                  <a:lumMod val="75000"/>
                </a:schemeClr>
              </a:solidFill>
              <a:latin typeface="+mj-lt"/>
            </a:endParaRPr>
          </a:p>
          <a:p>
            <a:pPr algn="just" fontAlgn="auto">
              <a:spcBef>
                <a:spcPts val="0"/>
              </a:spcBef>
              <a:spcAft>
                <a:spcPts val="0"/>
              </a:spcAft>
              <a:buFont typeface="Wingdings" pitchFamily="2" charset="2"/>
              <a:buChar char="Ø"/>
              <a:defRPr/>
            </a:pPr>
            <a:r>
              <a:rPr lang="el-GR" sz="2400" dirty="0">
                <a:solidFill>
                  <a:schemeClr val="tx2">
                    <a:lumMod val="75000"/>
                  </a:schemeClr>
                </a:solidFill>
                <a:latin typeface="+mj-lt"/>
              </a:rPr>
              <a:t>Πήρε το όνομά της από το δημιουργό της, Τζουζέπε Μερκάλι, Ιταλό ηφαιστειολόγο, που την επινόησε το 1902.</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5" descr="Αρχείο:EastHanSeismograph.JPG">
            <a:hlinkClick r:id="rId3" action="ppaction://hlinkfile"/>
          </p:cNvPr>
          <p:cNvPicPr>
            <a:picLocks noGrp="1" noChangeAspect="1" noChangeArrowheads="1"/>
          </p:cNvPicPr>
          <p:nvPr>
            <p:ph idx="4294967295"/>
          </p:nvPr>
        </p:nvPicPr>
        <p:blipFill>
          <a:blip r:embed="rId4" cstate="print"/>
          <a:srcRect/>
          <a:stretch>
            <a:fillRect/>
          </a:stretch>
        </p:blipFill>
        <p:spPr>
          <a:xfrm>
            <a:off x="2339752" y="1916832"/>
            <a:ext cx="4464248" cy="4336297"/>
          </a:xfrm>
          <a:prstGeom prst="roundRect">
            <a:avLst>
              <a:gd name="adj" fmla="val 8594"/>
            </a:avLst>
          </a:prstGeom>
          <a:solidFill>
            <a:srgbClr val="FFFFFF">
              <a:shade val="85000"/>
            </a:srgbClr>
          </a:solidFill>
          <a:ln>
            <a:noFill/>
          </a:ln>
          <a:effectLst/>
        </p:spPr>
      </p:pic>
      <p:sp>
        <p:nvSpPr>
          <p:cNvPr id="30723" name="Rectangle 4"/>
          <p:cNvSpPr>
            <a:spLocks noChangeArrowheads="1"/>
          </p:cNvSpPr>
          <p:nvPr/>
        </p:nvSpPr>
        <p:spPr bwMode="auto">
          <a:xfrm>
            <a:off x="971600" y="1052736"/>
            <a:ext cx="6697290" cy="584775"/>
          </a:xfrm>
          <a:prstGeom prst="rect">
            <a:avLst/>
          </a:prstGeom>
          <a:noFill/>
          <a:ln w="9525">
            <a:noFill/>
            <a:miter lim="800000"/>
            <a:headEnd/>
            <a:tailEnd/>
          </a:ln>
        </p:spPr>
        <p:txBody>
          <a:bodyPr wrap="square">
            <a:spAutoFit/>
          </a:bodyPr>
          <a:lstStyle/>
          <a:p>
            <a:pPr algn="ctr"/>
            <a:r>
              <a:rPr lang="el-GR" sz="3200" dirty="0" smtClean="0">
                <a:solidFill>
                  <a:srgbClr val="7030A0"/>
                </a:solidFill>
                <a:latin typeface="Constantia" pitchFamily="18" charset="0"/>
              </a:rPr>
              <a:t>       </a:t>
            </a:r>
            <a:r>
              <a:rPr lang="el-GR" sz="3200" dirty="0" smtClean="0">
                <a:solidFill>
                  <a:schemeClr val="accent2"/>
                </a:solidFill>
                <a:latin typeface="Calibri" panose="020F0502020204030204" pitchFamily="34" charset="0"/>
              </a:rPr>
              <a:t>Ο ΠΡΩΤΟΣ  ΣΕΙΣΜΟΓΡΑΦΟΣ</a:t>
            </a:r>
            <a:endParaRPr lang="el-GR" sz="3200" dirty="0">
              <a:solidFill>
                <a:schemeClr val="accent2"/>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9631" y="1236858"/>
            <a:ext cx="8305800" cy="636680"/>
          </a:xfrm>
          <a:noFill/>
          <a:ln/>
        </p:spPr>
        <p:txBody>
          <a:bodyPr lIns="0" rIns="0" bIns="0" anchor="b">
            <a:noAutofit/>
            <a:scene3d>
              <a:camera prst="orthographicFront"/>
              <a:lightRig rig="freezing" dir="t">
                <a:rot lat="0" lon="0" rev="5640000"/>
              </a:lightRig>
            </a:scene3d>
            <a:sp3d prstMaterial="flat">
              <a:contourClr>
                <a:schemeClr val="tx2"/>
              </a:contourClr>
            </a:sp3d>
          </a:bodyPr>
          <a:lstStyle/>
          <a:p>
            <a:pPr eaLnBrk="1" fontAlgn="auto" hangingPunct="1">
              <a:spcAft>
                <a:spcPts val="0"/>
              </a:spcAft>
              <a:defRPr/>
            </a:pPr>
            <a:r>
              <a:rPr lang="el-GR" sz="4000" kern="1200" dirty="0" smtClean="0">
                <a:solidFill>
                  <a:schemeClr val="accent2"/>
                </a:solidFill>
                <a:latin typeface="Calibri" panose="020F0502020204030204" pitchFamily="34" charset="0"/>
              </a:rPr>
              <a:t>ΠΡΟΣΟΜΟΙΩΤΕΣ ΣΕΙΣΜΩΝ</a:t>
            </a:r>
            <a:endParaRPr lang="el-GR" sz="4000" kern="1200" dirty="0">
              <a:solidFill>
                <a:schemeClr val="accent2"/>
              </a:solidFill>
              <a:latin typeface="Calibri" panose="020F0502020204030204" pitchFamily="34" charset="0"/>
            </a:endParaRPr>
          </a:p>
        </p:txBody>
      </p:sp>
      <p:pic>
        <p:nvPicPr>
          <p:cNvPr id="33795" name="3 - Θέση περιεχομένου" descr="prosomiotes seismon.jpg"/>
          <p:cNvPicPr>
            <a:picLocks noChangeAspect="1"/>
          </p:cNvPicPr>
          <p:nvPr/>
        </p:nvPicPr>
        <p:blipFill>
          <a:blip r:embed="rId2" cstate="print"/>
          <a:srcRect/>
          <a:stretch>
            <a:fillRect/>
          </a:stretch>
        </p:blipFill>
        <p:spPr bwMode="auto">
          <a:xfrm>
            <a:off x="4572000" y="2204864"/>
            <a:ext cx="4232275" cy="3168650"/>
          </a:xfrm>
          <a:prstGeom prst="roundRect">
            <a:avLst>
              <a:gd name="adj" fmla="val 8594"/>
            </a:avLst>
          </a:prstGeom>
          <a:solidFill>
            <a:srgbClr val="FFFFFF">
              <a:shade val="85000"/>
            </a:srgbClr>
          </a:solidFill>
          <a:ln>
            <a:noFill/>
          </a:ln>
          <a:effectLst/>
        </p:spPr>
      </p:pic>
      <p:sp>
        <p:nvSpPr>
          <p:cNvPr id="4" name="Rectangle 3"/>
          <p:cNvSpPr/>
          <p:nvPr/>
        </p:nvSpPr>
        <p:spPr>
          <a:xfrm>
            <a:off x="395536" y="2047900"/>
            <a:ext cx="3744416" cy="5201424"/>
          </a:xfrm>
          <a:prstGeom prst="rect">
            <a:avLst/>
          </a:prstGeom>
        </p:spPr>
        <p:txBody>
          <a:bodyPr wrap="square">
            <a:spAutoFit/>
          </a:bodyPr>
          <a:lstStyle/>
          <a:p>
            <a:pPr algn="just" fontAlgn="auto">
              <a:spcBef>
                <a:spcPts val="0"/>
              </a:spcBef>
              <a:spcAft>
                <a:spcPts val="0"/>
              </a:spcAft>
              <a:buFont typeface="Wingdings" pitchFamily="2" charset="2"/>
              <a:buChar char="Ø"/>
              <a:defRPr/>
            </a:pPr>
            <a:r>
              <a:rPr lang="el-GR" sz="2000" dirty="0">
                <a:solidFill>
                  <a:schemeClr val="accent5"/>
                </a:solidFill>
                <a:latin typeface="+mn-lt"/>
              </a:rPr>
              <a:t>Η εμπειρία της σεισμικής κίνησης φέρνει τους συμμετέχοντες σε επαφή με το φαινόμενο του σεισμού και βοηθά στην αποβολή του αισθήματος πανικού. </a:t>
            </a:r>
          </a:p>
          <a:p>
            <a:pPr fontAlgn="auto">
              <a:spcBef>
                <a:spcPts val="0"/>
              </a:spcBef>
              <a:spcAft>
                <a:spcPts val="0"/>
              </a:spcAft>
              <a:defRPr/>
            </a:pPr>
            <a:endParaRPr lang="en-US" sz="2000" dirty="0">
              <a:solidFill>
                <a:schemeClr val="accent5"/>
              </a:solidFill>
              <a:latin typeface="+mn-lt"/>
            </a:endParaRPr>
          </a:p>
          <a:p>
            <a:pPr algn="just" fontAlgn="auto">
              <a:spcBef>
                <a:spcPts val="0"/>
              </a:spcBef>
              <a:spcAft>
                <a:spcPts val="0"/>
              </a:spcAft>
              <a:buFont typeface="Wingdings" pitchFamily="2" charset="2"/>
              <a:buChar char="Ø"/>
              <a:defRPr/>
            </a:pPr>
            <a:r>
              <a:rPr lang="el-GR" sz="2000" dirty="0">
                <a:solidFill>
                  <a:schemeClr val="accent5"/>
                </a:solidFill>
                <a:latin typeface="+mn-lt"/>
              </a:rPr>
              <a:t>Παράλληλα  επιτρέπει να συνειδητοποιήσουν την ανάγκη σωστής προετοιμασίας για την αντιμετώπιση του σεισμικού κινδύνου</a:t>
            </a:r>
            <a:r>
              <a:rPr lang="el-GR" sz="2000" dirty="0" smtClean="0">
                <a:solidFill>
                  <a:schemeClr val="accent5"/>
                </a:solidFill>
                <a:latin typeface="+mn-lt"/>
              </a:rPr>
              <a:t>.</a:t>
            </a:r>
          </a:p>
          <a:p>
            <a:pPr algn="just" fontAlgn="auto">
              <a:spcBef>
                <a:spcPts val="0"/>
              </a:spcBef>
              <a:spcAft>
                <a:spcPts val="0"/>
              </a:spcAft>
              <a:defRPr/>
            </a:pPr>
            <a:endParaRPr lang="en-US" sz="2000" dirty="0" smtClean="0">
              <a:solidFill>
                <a:schemeClr val="tx2">
                  <a:lumMod val="75000"/>
                </a:schemeClr>
              </a:solidFill>
              <a:latin typeface="+mn-lt"/>
            </a:endParaRPr>
          </a:p>
          <a:p>
            <a:pPr fontAlgn="auto">
              <a:spcBef>
                <a:spcPts val="0"/>
              </a:spcBef>
              <a:spcAft>
                <a:spcPts val="0"/>
              </a:spcAft>
              <a:defRPr/>
            </a:pPr>
            <a:r>
              <a:rPr lang="en-US" sz="1200" dirty="0" smtClean="0">
                <a:solidFill>
                  <a:schemeClr val="tx2">
                    <a:lumMod val="75000"/>
                  </a:schemeClr>
                </a:solidFill>
                <a:latin typeface="+mn-lt"/>
                <a:hlinkClick r:id="rId3"/>
              </a:rPr>
              <a:t>http://youtube.googleapis.com/v/ctt1_eU9Zfg&amp;fs=1&amp;source=uds&amp;autoplay=1</a:t>
            </a:r>
            <a:endParaRPr lang="el-GR" sz="1200" dirty="0" smtClean="0">
              <a:solidFill>
                <a:schemeClr val="tx2">
                  <a:lumMod val="75000"/>
                </a:schemeClr>
              </a:solidFill>
              <a:latin typeface="+mn-lt"/>
            </a:endParaRPr>
          </a:p>
          <a:p>
            <a:pPr fontAlgn="auto">
              <a:spcBef>
                <a:spcPts val="0"/>
              </a:spcBef>
              <a:spcAft>
                <a:spcPts val="0"/>
              </a:spcAft>
              <a:defRPr/>
            </a:pPr>
            <a:endParaRPr lang="en-US" sz="1200" dirty="0" smtClean="0">
              <a:solidFill>
                <a:schemeClr val="tx2">
                  <a:lumMod val="75000"/>
                </a:schemeClr>
              </a:solidFill>
              <a:latin typeface="+mn-lt"/>
            </a:endParaRPr>
          </a:p>
          <a:p>
            <a:pPr fontAlgn="auto">
              <a:spcBef>
                <a:spcPts val="0"/>
              </a:spcBef>
              <a:spcAft>
                <a:spcPts val="0"/>
              </a:spcAft>
              <a:defRPr/>
            </a:pPr>
            <a:endParaRPr lang="el-GR" sz="1200" dirty="0" smtClean="0"/>
          </a:p>
          <a:p>
            <a:pPr fontAlgn="auto">
              <a:spcBef>
                <a:spcPts val="0"/>
              </a:spcBef>
              <a:spcAft>
                <a:spcPts val="0"/>
              </a:spcAft>
              <a:defRPr/>
            </a:pPr>
            <a:endParaRPr lang="el-GR" sz="2400" dirty="0">
              <a:solidFill>
                <a:schemeClr val="tx2">
                  <a:lumMod val="75000"/>
                </a:schemeClr>
              </a:solidFill>
              <a:latin typeface="+mn-l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95536" y="1628800"/>
            <a:ext cx="8496944" cy="864890"/>
          </a:xfrm>
          <a:prstGeom prst="roundRect">
            <a:avLst/>
          </a:prstGeom>
          <a:ln>
            <a:solidFill>
              <a:srgbClr val="C00000"/>
            </a:solidFill>
          </a:ln>
        </p:spPr>
        <p:txBody>
          <a:bodyPr/>
          <a:lstStyle/>
          <a:p>
            <a:pPr eaLnBrk="1" hangingPunct="1">
              <a:defRPr/>
            </a:pPr>
            <a:r>
              <a:rPr lang="el-GR" sz="2800" b="1" dirty="0" smtClean="0">
                <a:effectLst>
                  <a:outerShdw blurRad="38100" dist="38100" dir="2700000" algn="tl">
                    <a:srgbClr val="C0C0C0"/>
                  </a:outerShdw>
                </a:effectLst>
                <a:latin typeface="Calibri" panose="020F0502020204030204" pitchFamily="34" charset="0"/>
              </a:rPr>
              <a:t>Εισαγωγικός τομέας και προκαταρτική φάση</a:t>
            </a:r>
            <a:endParaRPr lang="el-GR" sz="2800" b="1" dirty="0" smtClean="0">
              <a:latin typeface="Calibri" panose="020F0502020204030204" pitchFamily="34" charset="0"/>
            </a:endParaRPr>
          </a:p>
        </p:txBody>
      </p:sp>
      <p:sp>
        <p:nvSpPr>
          <p:cNvPr id="3075" name="Rectangle 3"/>
          <p:cNvSpPr>
            <a:spLocks noGrp="1" noChangeArrowheads="1"/>
          </p:cNvSpPr>
          <p:nvPr>
            <p:ph type="body" idx="1"/>
          </p:nvPr>
        </p:nvSpPr>
        <p:spPr>
          <a:xfrm>
            <a:off x="323528" y="2780928"/>
            <a:ext cx="8567861" cy="3312368"/>
          </a:xfrm>
          <a:prstGeom prst="roundRect">
            <a:avLst/>
          </a:prstGeom>
          <a:solidFill>
            <a:srgbClr val="C00000"/>
          </a:solidFill>
          <a:ln>
            <a:solidFill>
              <a:srgbClr val="C00000"/>
            </a:solidFill>
          </a:ln>
        </p:spPr>
        <p:txBody>
          <a:bodyPr/>
          <a:lstStyle/>
          <a:p>
            <a:pPr algn="just" eaLnBrk="1" hangingPunct="1">
              <a:lnSpc>
                <a:spcPct val="90000"/>
              </a:lnSpc>
            </a:pPr>
            <a:r>
              <a:rPr lang="el-GR" sz="1800" b="1" dirty="0" smtClean="0">
                <a:solidFill>
                  <a:schemeClr val="bg1"/>
                </a:solidFill>
                <a:latin typeface="Calibri" panose="020F0502020204030204" pitchFamily="34" charset="0"/>
              </a:rPr>
              <a:t>Μικρή Περιγραφή: </a:t>
            </a:r>
            <a:r>
              <a:rPr lang="el-GR" sz="1800" dirty="0" smtClean="0">
                <a:solidFill>
                  <a:schemeClr val="bg1"/>
                </a:solidFill>
                <a:latin typeface="Calibri" panose="020F0502020204030204" pitchFamily="34" charset="0"/>
              </a:rPr>
              <a:t>Η δραστηριότητα αυτή παρουσιάζει έναν απλό τρόπο υπολογισμού του επικέντρου ενός σεισμού με βάση τη χρονική διαφορά άφιξης των σεισμικών κυμάτων </a:t>
            </a:r>
            <a:r>
              <a:rPr lang="en-US" sz="1800" dirty="0" smtClean="0">
                <a:solidFill>
                  <a:schemeClr val="bg1"/>
                </a:solidFill>
                <a:latin typeface="Calibri" panose="020F0502020204030204" pitchFamily="34" charset="0"/>
              </a:rPr>
              <a:t>S-P </a:t>
            </a:r>
            <a:r>
              <a:rPr lang="el-GR" sz="1800" dirty="0" smtClean="0">
                <a:solidFill>
                  <a:schemeClr val="bg1"/>
                </a:solidFill>
                <a:latin typeface="Calibri" panose="020F0502020204030204" pitchFamily="34" charset="0"/>
              </a:rPr>
              <a:t>σε τρεις διαφορετικούς σταθμούς καταγραφής. </a:t>
            </a:r>
            <a:endParaRPr lang="en-US" sz="1800" dirty="0" smtClean="0">
              <a:solidFill>
                <a:schemeClr val="bg1"/>
              </a:solidFill>
              <a:latin typeface="Calibri" panose="020F0502020204030204" pitchFamily="34" charset="0"/>
            </a:endParaRPr>
          </a:p>
          <a:p>
            <a:pPr algn="just" eaLnBrk="1" hangingPunct="1">
              <a:lnSpc>
                <a:spcPct val="90000"/>
              </a:lnSpc>
            </a:pPr>
            <a:r>
              <a:rPr lang="el-GR" sz="1800" b="1" dirty="0" smtClean="0">
                <a:solidFill>
                  <a:schemeClr val="bg1"/>
                </a:solidFill>
                <a:latin typeface="Calibri" panose="020F0502020204030204" pitchFamily="34" charset="0"/>
              </a:rPr>
              <a:t>Λεξιλόγιο</a:t>
            </a:r>
            <a:r>
              <a:rPr lang="en-US" sz="1800" b="1" dirty="0" smtClean="0">
                <a:solidFill>
                  <a:schemeClr val="bg1"/>
                </a:solidFill>
                <a:latin typeface="Calibri" panose="020F0502020204030204" pitchFamily="34" charset="0"/>
              </a:rPr>
              <a:t>:</a:t>
            </a:r>
            <a:r>
              <a:rPr lang="el-GR" sz="1800" b="1" dirty="0" smtClean="0">
                <a:solidFill>
                  <a:schemeClr val="bg1"/>
                </a:solidFill>
                <a:latin typeface="Calibri" panose="020F0502020204030204" pitchFamily="34" charset="0"/>
              </a:rPr>
              <a:t> </a:t>
            </a:r>
            <a:r>
              <a:rPr lang="el-GR" sz="1800" dirty="0" smtClean="0">
                <a:solidFill>
                  <a:schemeClr val="bg1"/>
                </a:solidFill>
                <a:latin typeface="Calibri" panose="020F0502020204030204" pitchFamily="34" charset="0"/>
              </a:rPr>
              <a:t>Σεισμός, Κύματα, Εγκάρσια και Διαμήκη, Επίκεντρο Σεισμού, Γραφικές Παραστάσεις</a:t>
            </a:r>
            <a:endParaRPr lang="en-US" sz="1800" dirty="0" smtClean="0">
              <a:solidFill>
                <a:schemeClr val="bg1"/>
              </a:solidFill>
              <a:latin typeface="Calibri" panose="020F0502020204030204" pitchFamily="34" charset="0"/>
            </a:endParaRPr>
          </a:p>
          <a:p>
            <a:pPr algn="just" eaLnBrk="1" hangingPunct="1">
              <a:lnSpc>
                <a:spcPct val="90000"/>
              </a:lnSpc>
            </a:pPr>
            <a:r>
              <a:rPr lang="el-GR" sz="1800" b="1" dirty="0" smtClean="0">
                <a:solidFill>
                  <a:schemeClr val="bg1"/>
                </a:solidFill>
                <a:latin typeface="Calibri" panose="020F0502020204030204" pitchFamily="34" charset="0"/>
              </a:rPr>
              <a:t>Κοινό που απευθύνεται</a:t>
            </a:r>
            <a:r>
              <a:rPr lang="en-US" sz="1800" b="1" dirty="0" smtClean="0">
                <a:solidFill>
                  <a:schemeClr val="bg1"/>
                </a:solidFill>
                <a:latin typeface="Calibri" panose="020F0502020204030204" pitchFamily="34" charset="0"/>
              </a:rPr>
              <a:t>:</a:t>
            </a:r>
            <a:r>
              <a:rPr lang="el-GR" sz="1800" b="1" dirty="0" smtClean="0">
                <a:solidFill>
                  <a:schemeClr val="bg1"/>
                </a:solidFill>
                <a:latin typeface="Calibri" panose="020F0502020204030204" pitchFamily="34" charset="0"/>
              </a:rPr>
              <a:t> </a:t>
            </a:r>
            <a:r>
              <a:rPr lang="el-GR" sz="1800" dirty="0" smtClean="0">
                <a:solidFill>
                  <a:schemeClr val="bg1"/>
                </a:solidFill>
                <a:latin typeface="Calibri" panose="020F0502020204030204" pitchFamily="34" charset="0"/>
              </a:rPr>
              <a:t>Μαθητές</a:t>
            </a:r>
            <a:endParaRPr lang="en-US" sz="1800" dirty="0" smtClean="0">
              <a:solidFill>
                <a:schemeClr val="bg1"/>
              </a:solidFill>
              <a:latin typeface="Calibri" panose="020F0502020204030204" pitchFamily="34" charset="0"/>
            </a:endParaRPr>
          </a:p>
          <a:p>
            <a:pPr algn="just" eaLnBrk="1" hangingPunct="1">
              <a:lnSpc>
                <a:spcPct val="90000"/>
              </a:lnSpc>
            </a:pPr>
            <a:r>
              <a:rPr lang="el-GR" sz="1800" b="1" dirty="0" smtClean="0">
                <a:solidFill>
                  <a:schemeClr val="bg1"/>
                </a:solidFill>
                <a:latin typeface="Calibri" panose="020F0502020204030204" pitchFamily="34" charset="0"/>
              </a:rPr>
              <a:t>Ηλικία</a:t>
            </a:r>
            <a:r>
              <a:rPr lang="en-US" sz="1800" b="1" dirty="0" smtClean="0">
                <a:solidFill>
                  <a:schemeClr val="bg1"/>
                </a:solidFill>
                <a:latin typeface="Calibri" panose="020F0502020204030204" pitchFamily="34" charset="0"/>
              </a:rPr>
              <a:t>:</a:t>
            </a:r>
            <a:r>
              <a:rPr lang="el-GR" sz="1800" b="1" dirty="0" smtClean="0">
                <a:solidFill>
                  <a:schemeClr val="bg1"/>
                </a:solidFill>
                <a:latin typeface="Calibri" panose="020F0502020204030204" pitchFamily="34" charset="0"/>
              </a:rPr>
              <a:t> </a:t>
            </a:r>
            <a:r>
              <a:rPr lang="el-GR" sz="1800" dirty="0" smtClean="0">
                <a:solidFill>
                  <a:schemeClr val="bg1"/>
                </a:solidFill>
                <a:latin typeface="Calibri" panose="020F0502020204030204" pitchFamily="34" charset="0"/>
              </a:rPr>
              <a:t>14 ετών</a:t>
            </a:r>
            <a:endParaRPr lang="en-US" sz="1800" dirty="0" smtClean="0">
              <a:solidFill>
                <a:schemeClr val="bg1"/>
              </a:solidFill>
              <a:latin typeface="Calibri" panose="020F0502020204030204" pitchFamily="34" charset="0"/>
            </a:endParaRPr>
          </a:p>
          <a:p>
            <a:pPr algn="just" eaLnBrk="1" hangingPunct="1">
              <a:lnSpc>
                <a:spcPct val="90000"/>
              </a:lnSpc>
            </a:pPr>
            <a:r>
              <a:rPr lang="el-GR" sz="1800" b="1" dirty="0" smtClean="0">
                <a:solidFill>
                  <a:schemeClr val="bg1"/>
                </a:solidFill>
                <a:latin typeface="Calibri" panose="020F0502020204030204" pitchFamily="34" charset="0"/>
              </a:rPr>
              <a:t>Περιβάλλον</a:t>
            </a:r>
            <a:r>
              <a:rPr lang="en-US" sz="1800" b="1" dirty="0" smtClean="0">
                <a:solidFill>
                  <a:schemeClr val="bg1"/>
                </a:solidFill>
                <a:latin typeface="Calibri" panose="020F0502020204030204" pitchFamily="34" charset="0"/>
              </a:rPr>
              <a:t>:</a:t>
            </a:r>
            <a:r>
              <a:rPr lang="el-GR" sz="1800" b="1" dirty="0" smtClean="0">
                <a:solidFill>
                  <a:schemeClr val="bg1"/>
                </a:solidFill>
                <a:latin typeface="Calibri" panose="020F0502020204030204" pitchFamily="34" charset="0"/>
              </a:rPr>
              <a:t> </a:t>
            </a:r>
            <a:r>
              <a:rPr lang="el-GR" sz="1800" dirty="0" smtClean="0">
                <a:solidFill>
                  <a:schemeClr val="bg1"/>
                </a:solidFill>
                <a:latin typeface="Calibri" panose="020F0502020204030204" pitchFamily="34" charset="0"/>
              </a:rPr>
              <a:t>Σχολική Τάξη</a:t>
            </a:r>
            <a:endParaRPr lang="en-US" sz="1800" b="1" dirty="0" smtClean="0">
              <a:solidFill>
                <a:schemeClr val="bg1"/>
              </a:solidFill>
              <a:latin typeface="Calibri" panose="020F0502020204030204" pitchFamily="34" charset="0"/>
            </a:endParaRPr>
          </a:p>
          <a:p>
            <a:pPr algn="just" eaLnBrk="1" hangingPunct="1">
              <a:lnSpc>
                <a:spcPct val="90000"/>
              </a:lnSpc>
            </a:pPr>
            <a:r>
              <a:rPr lang="el-GR" sz="1800" b="1" dirty="0" smtClean="0">
                <a:solidFill>
                  <a:schemeClr val="bg1"/>
                </a:solidFill>
                <a:latin typeface="Calibri" panose="020F0502020204030204" pitchFamily="34" charset="0"/>
              </a:rPr>
              <a:t>Χρονική διάρκεια</a:t>
            </a:r>
            <a:r>
              <a:rPr lang="en-US" sz="1800" b="1" dirty="0" smtClean="0">
                <a:solidFill>
                  <a:schemeClr val="bg1"/>
                </a:solidFill>
                <a:latin typeface="Calibri" panose="020F0502020204030204" pitchFamily="34" charset="0"/>
              </a:rPr>
              <a:t>:</a:t>
            </a:r>
            <a:r>
              <a:rPr lang="el-GR" sz="1800" b="1" dirty="0" smtClean="0">
                <a:solidFill>
                  <a:schemeClr val="bg1"/>
                </a:solidFill>
                <a:latin typeface="Calibri" panose="020F0502020204030204" pitchFamily="34" charset="0"/>
              </a:rPr>
              <a:t> </a:t>
            </a:r>
            <a:r>
              <a:rPr lang="en-US" sz="1800" dirty="0" smtClean="0">
                <a:solidFill>
                  <a:schemeClr val="bg1"/>
                </a:solidFill>
                <a:latin typeface="Calibri" panose="020F0502020204030204" pitchFamily="34" charset="0"/>
              </a:rPr>
              <a:t> </a:t>
            </a:r>
            <a:r>
              <a:rPr lang="el-GR" sz="1800" dirty="0" smtClean="0">
                <a:solidFill>
                  <a:schemeClr val="bg1"/>
                </a:solidFill>
                <a:latin typeface="Calibri" panose="020F0502020204030204" pitchFamily="34" charset="0"/>
              </a:rPr>
              <a:t>4 διδακτικές ώρες (Μπορεί να περιλαμβάνει και επίσκεψη στη σεισμική Τράπεζα του ΕΜΠ – ή στο Μουσείο Φυσικής Ιστορίας της Κρήτης)</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1835696" y="1052736"/>
            <a:ext cx="6336704" cy="1143000"/>
          </a:xfrm>
          <a:prstGeom prst="roundRect">
            <a:avLst/>
          </a:prstGeom>
        </p:spPr>
        <p:style>
          <a:lnRef idx="2">
            <a:schemeClr val="accent2"/>
          </a:lnRef>
          <a:fillRef idx="1">
            <a:schemeClr val="lt1"/>
          </a:fillRef>
          <a:effectRef idx="0">
            <a:schemeClr val="accent2"/>
          </a:effectRef>
          <a:fontRef idx="minor">
            <a:schemeClr val="dk1"/>
          </a:fontRef>
        </p:style>
        <p:txBody>
          <a:bodyPr/>
          <a:lstStyle/>
          <a:p>
            <a:pPr eaLnBrk="1" hangingPunct="1">
              <a:defRPr/>
            </a:pPr>
            <a:r>
              <a:rPr lang="el-GR" sz="2400" b="1" dirty="0" smtClean="0">
                <a:solidFill>
                  <a:schemeClr val="accent2"/>
                </a:solidFill>
                <a:effectLst>
                  <a:outerShdw blurRad="38100" dist="38100" dir="2700000" algn="tl">
                    <a:srgbClr val="C0C0C0"/>
                  </a:outerShdw>
                </a:effectLst>
                <a:latin typeface="Calibri" panose="020F0502020204030204" pitchFamily="34" charset="0"/>
              </a:rPr>
              <a:t>2</a:t>
            </a:r>
            <a:r>
              <a:rPr lang="el-GR" sz="2400" b="1" baseline="30000" dirty="0" smtClean="0">
                <a:solidFill>
                  <a:schemeClr val="accent2"/>
                </a:solidFill>
                <a:effectLst>
                  <a:outerShdw blurRad="38100" dist="38100" dir="2700000" algn="tl">
                    <a:srgbClr val="C0C0C0"/>
                  </a:outerShdw>
                </a:effectLst>
                <a:latin typeface="Calibri" panose="020F0502020204030204" pitchFamily="34" charset="0"/>
              </a:rPr>
              <a:t>η</a:t>
            </a:r>
            <a:r>
              <a:rPr lang="el-GR" sz="2400" b="1" dirty="0" smtClean="0">
                <a:solidFill>
                  <a:schemeClr val="accent2"/>
                </a:solidFill>
                <a:effectLst>
                  <a:outerShdw blurRad="38100" dist="38100" dir="2700000" algn="tl">
                    <a:srgbClr val="C0C0C0"/>
                  </a:outerShdw>
                </a:effectLst>
                <a:latin typeface="Calibri" panose="020F0502020204030204" pitchFamily="34" charset="0"/>
              </a:rPr>
              <a:t> Διδακτική φάση</a:t>
            </a:r>
            <a:r>
              <a:rPr lang="en-US" sz="2400" b="1" dirty="0" smtClean="0">
                <a:solidFill>
                  <a:schemeClr val="accent2"/>
                </a:solidFill>
                <a:effectLst>
                  <a:outerShdw blurRad="38100" dist="38100" dir="2700000" algn="tl">
                    <a:srgbClr val="C0C0C0"/>
                  </a:outerShdw>
                </a:effectLst>
                <a:latin typeface="Calibri" panose="020F0502020204030204" pitchFamily="34" charset="0"/>
              </a:rPr>
              <a:t>: </a:t>
            </a:r>
            <a:r>
              <a:rPr lang="el-GR" sz="2400" dirty="0" smtClean="0">
                <a:solidFill>
                  <a:schemeClr val="accent2"/>
                </a:solidFill>
                <a:effectLst>
                  <a:outerShdw blurRad="38100" dist="38100" dir="2700000" algn="tl">
                    <a:srgbClr val="C0C0C0"/>
                  </a:outerShdw>
                </a:effectLst>
                <a:latin typeface="Calibri" panose="020F0502020204030204" pitchFamily="34" charset="0"/>
              </a:rPr>
              <a:t>Ενεργή διερεύνηση</a:t>
            </a:r>
            <a:r>
              <a:rPr lang="en-US" sz="2400" dirty="0" smtClean="0">
                <a:solidFill>
                  <a:schemeClr val="accent2"/>
                </a:solidFill>
                <a:effectLst>
                  <a:outerShdw blurRad="38100" dist="38100" dir="2700000" algn="tl">
                    <a:srgbClr val="C0C0C0"/>
                  </a:outerShdw>
                </a:effectLst>
                <a:latin typeface="Calibri" panose="020F0502020204030204" pitchFamily="34" charset="0"/>
              </a:rPr>
              <a:t> </a:t>
            </a:r>
            <a:r>
              <a:rPr lang="el-GR" sz="2400" dirty="0" smtClean="0">
                <a:solidFill>
                  <a:schemeClr val="accent2"/>
                </a:solidFill>
                <a:effectLst>
                  <a:outerShdw blurRad="38100" dist="38100" dir="2700000" algn="tl">
                    <a:srgbClr val="C0C0C0"/>
                  </a:outerShdw>
                </a:effectLst>
                <a:latin typeface="Calibri" panose="020F0502020204030204" pitchFamily="34" charset="0"/>
              </a:rPr>
              <a:t/>
            </a:r>
            <a:br>
              <a:rPr lang="el-GR" sz="2400" dirty="0" smtClean="0">
                <a:solidFill>
                  <a:schemeClr val="accent2"/>
                </a:solidFill>
                <a:effectLst>
                  <a:outerShdw blurRad="38100" dist="38100" dir="2700000" algn="tl">
                    <a:srgbClr val="C0C0C0"/>
                  </a:outerShdw>
                </a:effectLst>
                <a:latin typeface="Calibri" panose="020F0502020204030204" pitchFamily="34" charset="0"/>
              </a:rPr>
            </a:br>
            <a:r>
              <a:rPr lang="en-US" sz="2400" dirty="0" smtClean="0">
                <a:solidFill>
                  <a:schemeClr val="accent2"/>
                </a:solidFill>
                <a:effectLst>
                  <a:outerShdw blurRad="38100" dist="38100" dir="2700000" algn="tl">
                    <a:srgbClr val="C0C0C0"/>
                  </a:outerShdw>
                </a:effectLst>
                <a:latin typeface="Calibri" panose="020F0502020204030204" pitchFamily="34" charset="0"/>
              </a:rPr>
              <a:t> </a:t>
            </a:r>
            <a:r>
              <a:rPr lang="el-GR" sz="2400" dirty="0" smtClean="0">
                <a:solidFill>
                  <a:schemeClr val="accent2"/>
                </a:solidFill>
                <a:effectLst>
                  <a:outerShdw blurRad="38100" dist="38100" dir="2700000" algn="tl">
                    <a:srgbClr val="C0C0C0"/>
                  </a:outerShdw>
                </a:effectLst>
                <a:latin typeface="Calibri" panose="020F0502020204030204" pitchFamily="34" charset="0"/>
              </a:rPr>
              <a:t>ΠΡΟΤΑΣΗ ΑΡΧΙΚΩΝ ΥΠΟΘΕΣΕΩΝ Ή ΠΡΟΒΛΕΨΕΩΝ</a:t>
            </a:r>
          </a:p>
        </p:txBody>
      </p:sp>
      <p:sp>
        <p:nvSpPr>
          <p:cNvPr id="5" name="Title 1"/>
          <p:cNvSpPr txBox="1">
            <a:spLocks/>
          </p:cNvSpPr>
          <p:nvPr/>
        </p:nvSpPr>
        <p:spPr bwMode="auto">
          <a:xfrm>
            <a:off x="445716" y="2564904"/>
            <a:ext cx="8305800" cy="3951312"/>
          </a:xfrm>
          <a:prstGeom prst="roundRect">
            <a:avLst/>
          </a:prstGeom>
          <a:solidFill>
            <a:srgbClr val="C00000"/>
          </a:solidFill>
          <a:ln>
            <a:headEnd/>
            <a:tailEnd/>
          </a:ln>
        </p:spPr>
        <p:style>
          <a:lnRef idx="2">
            <a:schemeClr val="accent2"/>
          </a:lnRef>
          <a:fillRef idx="1">
            <a:schemeClr val="lt1"/>
          </a:fillRef>
          <a:effectRef idx="0">
            <a:schemeClr val="accent2"/>
          </a:effectRef>
          <a:fontRef idx="minor">
            <a:schemeClr val="dk1"/>
          </a:fontRef>
        </p:style>
        <p:txBody>
          <a:bodyPr vert="horz" wrap="square" lIns="0" tIns="45720" rIns="0" bIns="0" numCol="1" anchor="b" anchorCtr="0" compatLnSpc="1">
            <a:prstTxWarp prst="textNoShape">
              <a:avLst/>
            </a:prstTxWarp>
            <a:noAutofit/>
            <a:scene3d>
              <a:camera prst="orthographicFront"/>
              <a:lightRig rig="freezing" dir="t">
                <a:rot lat="0" lon="0" rev="5640000"/>
              </a:lightRig>
            </a:scene3d>
            <a:sp3d prstMaterial="flat">
              <a:contourClr>
                <a:schemeClr val="tx2"/>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2400" b="1" i="0" u="none" strike="noStrike" kern="1200" cap="none" spc="0" normalizeH="0" baseline="0" noProof="0" dirty="0" smtClean="0">
                <a:ln>
                  <a:noFill/>
                </a:ln>
                <a:solidFill>
                  <a:schemeClr val="bg1"/>
                </a:solidFill>
                <a:effectLst/>
                <a:uLnTx/>
                <a:uFillTx/>
                <a:latin typeface="Calibri" panose="020F0502020204030204" pitchFamily="34" charset="0"/>
                <a:ea typeface="+mj-ea"/>
                <a:cs typeface="+mj-cs"/>
              </a:rPr>
              <a:t>ΣΚΟΠΟΣ</a:t>
            </a:r>
            <a:r>
              <a:rPr kumimoji="0" lang="el-GR" sz="2400" b="0" i="0" u="none" strike="noStrike" kern="1200" cap="none" spc="0" normalizeH="0" baseline="0" noProof="0" dirty="0" smtClean="0">
                <a:ln>
                  <a:noFill/>
                </a:ln>
                <a:solidFill>
                  <a:schemeClr val="bg1"/>
                </a:solidFill>
                <a:effectLst/>
                <a:uLnTx/>
                <a:uFillTx/>
                <a:latin typeface="Calibri" panose="020F0502020204030204" pitchFamily="34" charset="0"/>
                <a:ea typeface="+mj-ea"/>
                <a:cs typeface="+mj-cs"/>
              </a:rPr>
              <a:t/>
            </a:r>
            <a:br>
              <a:rPr kumimoji="0" lang="el-GR" sz="2400" b="0" i="0" u="none" strike="noStrike" kern="1200" cap="none" spc="0" normalizeH="0" baseline="0" noProof="0" dirty="0" smtClean="0">
                <a:ln>
                  <a:noFill/>
                </a:ln>
                <a:solidFill>
                  <a:schemeClr val="bg1"/>
                </a:solidFill>
                <a:effectLst/>
                <a:uLnTx/>
                <a:uFillTx/>
                <a:latin typeface="Calibri" panose="020F0502020204030204" pitchFamily="34" charset="0"/>
                <a:ea typeface="+mj-ea"/>
                <a:cs typeface="+mj-cs"/>
              </a:rPr>
            </a:br>
            <a:r>
              <a:rPr kumimoji="0" lang="el-GR" sz="2400" b="0" i="0" u="none" strike="noStrike" kern="1200" cap="none" spc="0" normalizeH="0" baseline="0" noProof="0" dirty="0" smtClean="0">
                <a:ln>
                  <a:noFill/>
                </a:ln>
                <a:solidFill>
                  <a:schemeClr val="bg1"/>
                </a:solidFill>
                <a:effectLst/>
                <a:uLnTx/>
                <a:uFillTx/>
                <a:latin typeface="Calibri" panose="020F0502020204030204" pitchFamily="34" charset="0"/>
                <a:ea typeface="+mj-ea"/>
                <a:cs typeface="+mj-cs"/>
              </a:rPr>
              <a:t>Ο  υπολογισμός του επικέντρου ενός σεισμού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2400" b="0" i="0" u="none" strike="noStrike" kern="1200" cap="none" spc="0" normalizeH="0" baseline="0" noProof="0" dirty="0" smtClean="0">
                <a:ln>
                  <a:noFill/>
                </a:ln>
                <a:solidFill>
                  <a:schemeClr val="bg1"/>
                </a:solidFill>
                <a:effectLst/>
                <a:uLnTx/>
                <a:uFillTx/>
                <a:latin typeface="Calibri" panose="020F0502020204030204" pitchFamily="34" charset="0"/>
                <a:ea typeface="+mj-ea"/>
                <a:cs typeface="+mj-cs"/>
              </a:rPr>
              <a:t/>
            </a:r>
            <a:br>
              <a:rPr kumimoji="0" lang="el-GR" sz="2400" b="0" i="0" u="none" strike="noStrike" kern="1200" cap="none" spc="0" normalizeH="0" baseline="0" noProof="0" dirty="0" smtClean="0">
                <a:ln>
                  <a:noFill/>
                </a:ln>
                <a:solidFill>
                  <a:schemeClr val="bg1"/>
                </a:solidFill>
                <a:effectLst/>
                <a:uLnTx/>
                <a:uFillTx/>
                <a:latin typeface="Calibri" panose="020F0502020204030204" pitchFamily="34" charset="0"/>
                <a:ea typeface="+mj-ea"/>
                <a:cs typeface="+mj-cs"/>
              </a:rPr>
            </a:br>
            <a:r>
              <a:rPr kumimoji="0" lang="el-GR" sz="2400" b="1" i="0" u="none" strike="noStrike" kern="1200" cap="none" spc="0" normalizeH="0" baseline="0" noProof="0" dirty="0" smtClean="0">
                <a:ln>
                  <a:noFill/>
                </a:ln>
                <a:solidFill>
                  <a:schemeClr val="bg1"/>
                </a:solidFill>
                <a:effectLst/>
                <a:uLnTx/>
                <a:uFillTx/>
                <a:latin typeface="Calibri" panose="020F0502020204030204" pitchFamily="34" charset="0"/>
                <a:ea typeface="+mj-ea"/>
                <a:cs typeface="+mj-cs"/>
              </a:rPr>
              <a:t>ΠΑΡΑΤΗΡΗΣΗ</a:t>
            </a:r>
            <a:r>
              <a:rPr kumimoji="0" lang="el-GR" sz="2400" b="0" i="0" u="none" strike="noStrike" kern="1200" cap="none" spc="0" normalizeH="0" baseline="0" noProof="0" dirty="0" smtClean="0">
                <a:ln>
                  <a:noFill/>
                </a:ln>
                <a:solidFill>
                  <a:schemeClr val="bg1"/>
                </a:solidFill>
                <a:effectLst/>
                <a:uLnTx/>
                <a:uFillTx/>
                <a:latin typeface="Calibri" panose="020F0502020204030204" pitchFamily="34" charset="0"/>
                <a:ea typeface="+mj-ea"/>
                <a:cs typeface="+mj-cs"/>
              </a:rPr>
              <a:t/>
            </a:r>
            <a:br>
              <a:rPr kumimoji="0" lang="el-GR" sz="2400" b="0" i="0" u="none" strike="noStrike" kern="1200" cap="none" spc="0" normalizeH="0" baseline="0" noProof="0" dirty="0" smtClean="0">
                <a:ln>
                  <a:noFill/>
                </a:ln>
                <a:solidFill>
                  <a:schemeClr val="bg1"/>
                </a:solidFill>
                <a:effectLst/>
                <a:uLnTx/>
                <a:uFillTx/>
                <a:latin typeface="Calibri" panose="020F0502020204030204" pitchFamily="34" charset="0"/>
                <a:ea typeface="+mj-ea"/>
                <a:cs typeface="+mj-cs"/>
              </a:rPr>
            </a:br>
            <a:r>
              <a:rPr kumimoji="0" lang="el-GR" sz="2400" b="0" i="0" u="none" strike="noStrike" kern="1200" cap="none" spc="0" normalizeH="0" baseline="0" noProof="0" dirty="0" smtClean="0">
                <a:ln>
                  <a:noFill/>
                </a:ln>
                <a:solidFill>
                  <a:schemeClr val="bg1"/>
                </a:solidFill>
                <a:effectLst/>
                <a:uLnTx/>
                <a:uFillTx/>
                <a:latin typeface="Calibri" panose="020F0502020204030204" pitchFamily="34" charset="0"/>
                <a:ea typeface="+mj-ea"/>
                <a:cs typeface="+mj-cs"/>
              </a:rPr>
              <a:t>Χρονική διαφορά άφιξης των </a:t>
            </a:r>
            <a:r>
              <a:rPr kumimoji="0" lang="en-US" sz="2400" b="0" i="0" u="none" strike="noStrike" kern="1200" cap="none" spc="0" normalizeH="0" baseline="0" noProof="0" dirty="0" smtClean="0">
                <a:ln>
                  <a:noFill/>
                </a:ln>
                <a:solidFill>
                  <a:schemeClr val="bg1"/>
                </a:solidFill>
                <a:effectLst/>
                <a:uLnTx/>
                <a:uFillTx/>
                <a:latin typeface="Calibri" panose="020F0502020204030204" pitchFamily="34" charset="0"/>
                <a:ea typeface="+mj-ea"/>
                <a:cs typeface="+mj-cs"/>
              </a:rPr>
              <a:t>P</a:t>
            </a:r>
            <a:r>
              <a:rPr kumimoji="0" lang="el-GR" sz="2400" b="0" i="0" u="none" strike="noStrike" kern="1200" cap="none" spc="0" normalizeH="0" baseline="0" noProof="0" dirty="0" smtClean="0">
                <a:ln>
                  <a:noFill/>
                </a:ln>
                <a:solidFill>
                  <a:schemeClr val="bg1"/>
                </a:solidFill>
                <a:effectLst/>
                <a:uLnTx/>
                <a:uFillTx/>
                <a:latin typeface="Calibri" panose="020F0502020204030204" pitchFamily="34" charset="0"/>
                <a:ea typeface="+mj-ea"/>
                <a:cs typeface="+mj-cs"/>
              </a:rPr>
              <a:t> και </a:t>
            </a:r>
            <a:r>
              <a:rPr kumimoji="0" lang="en-US" sz="2400" b="0" i="0" u="none" strike="noStrike" kern="1200" cap="none" spc="0" normalizeH="0" baseline="0" noProof="0" dirty="0" smtClean="0">
                <a:ln>
                  <a:noFill/>
                </a:ln>
                <a:solidFill>
                  <a:schemeClr val="bg1"/>
                </a:solidFill>
                <a:effectLst/>
                <a:uLnTx/>
                <a:uFillTx/>
                <a:latin typeface="Calibri" panose="020F0502020204030204" pitchFamily="34" charset="0"/>
                <a:ea typeface="+mj-ea"/>
                <a:cs typeface="+mj-cs"/>
              </a:rPr>
              <a:t>S</a:t>
            </a:r>
            <a:r>
              <a:rPr kumimoji="0" lang="el-GR" sz="2400" b="0" i="0" u="none" strike="noStrike" kern="1200" cap="none" spc="0" normalizeH="0" baseline="0" noProof="0" dirty="0" smtClean="0">
                <a:ln>
                  <a:noFill/>
                </a:ln>
                <a:solidFill>
                  <a:schemeClr val="bg1"/>
                </a:solidFill>
                <a:effectLst/>
                <a:uLnTx/>
                <a:uFillTx/>
                <a:latin typeface="Calibri" panose="020F0502020204030204" pitchFamily="34" charset="0"/>
                <a:ea typeface="+mj-ea"/>
                <a:cs typeface="+mj-cs"/>
              </a:rPr>
              <a:t> κυμάτων στο σεισμογραφικό σταθμό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2400" b="0" i="0" u="none" strike="noStrike" kern="1200" cap="none" spc="0" normalizeH="0" baseline="0" noProof="0" dirty="0" smtClean="0">
                <a:ln>
                  <a:noFill/>
                </a:ln>
                <a:solidFill>
                  <a:schemeClr val="bg1"/>
                </a:solidFill>
                <a:effectLst/>
                <a:uLnTx/>
                <a:uFillTx/>
                <a:latin typeface="Calibri" panose="020F0502020204030204" pitchFamily="34" charset="0"/>
                <a:ea typeface="+mj-ea"/>
                <a:cs typeface="+mj-cs"/>
              </a:rPr>
              <a:t/>
            </a:r>
            <a:br>
              <a:rPr kumimoji="0" lang="el-GR" sz="2400" b="0" i="0" u="none" strike="noStrike" kern="1200" cap="none" spc="0" normalizeH="0" baseline="0" noProof="0" dirty="0" smtClean="0">
                <a:ln>
                  <a:noFill/>
                </a:ln>
                <a:solidFill>
                  <a:schemeClr val="bg1"/>
                </a:solidFill>
                <a:effectLst/>
                <a:uLnTx/>
                <a:uFillTx/>
                <a:latin typeface="Calibri" panose="020F0502020204030204" pitchFamily="34" charset="0"/>
                <a:ea typeface="+mj-ea"/>
                <a:cs typeface="+mj-cs"/>
              </a:rPr>
            </a:br>
            <a:r>
              <a:rPr kumimoji="0" lang="el-GR" sz="2400" b="1" i="0" u="none" strike="noStrike" kern="1200" cap="none" spc="0" normalizeH="0" baseline="0" noProof="0" dirty="0" smtClean="0">
                <a:ln>
                  <a:noFill/>
                </a:ln>
                <a:solidFill>
                  <a:schemeClr val="bg1"/>
                </a:solidFill>
                <a:effectLst/>
                <a:uLnTx/>
                <a:uFillTx/>
                <a:latin typeface="Calibri" panose="020F0502020204030204" pitchFamily="34" charset="0"/>
                <a:ea typeface="+mj-ea"/>
                <a:cs typeface="+mj-cs"/>
              </a:rPr>
              <a:t>ΥΠΟΘΕΣΗ</a:t>
            </a:r>
            <a:r>
              <a:rPr kumimoji="0" lang="el-GR" sz="2400" b="0" i="0" u="none" strike="noStrike" kern="1200" cap="none" spc="0" normalizeH="0" baseline="0" noProof="0" dirty="0" smtClean="0">
                <a:ln>
                  <a:noFill/>
                </a:ln>
                <a:solidFill>
                  <a:schemeClr val="bg1"/>
                </a:solidFill>
                <a:effectLst/>
                <a:uLnTx/>
                <a:uFillTx/>
                <a:latin typeface="Calibri" panose="020F0502020204030204" pitchFamily="34" charset="0"/>
                <a:ea typeface="+mj-ea"/>
                <a:cs typeface="+mj-cs"/>
              </a:rPr>
              <a:t/>
            </a:r>
            <a:br>
              <a:rPr kumimoji="0" lang="el-GR" sz="2400" b="0" i="0" u="none" strike="noStrike" kern="1200" cap="none" spc="0" normalizeH="0" baseline="0" noProof="0" dirty="0" smtClean="0">
                <a:ln>
                  <a:noFill/>
                </a:ln>
                <a:solidFill>
                  <a:schemeClr val="bg1"/>
                </a:solidFill>
                <a:effectLst/>
                <a:uLnTx/>
                <a:uFillTx/>
                <a:latin typeface="Calibri" panose="020F0502020204030204" pitchFamily="34" charset="0"/>
                <a:ea typeface="+mj-ea"/>
                <a:cs typeface="+mj-cs"/>
              </a:rPr>
            </a:br>
            <a:r>
              <a:rPr kumimoji="0" lang="el-GR" sz="2400" b="0" i="0" u="none" strike="noStrike" kern="1200" cap="none" spc="0" normalizeH="0" baseline="0" noProof="0" dirty="0" smtClean="0">
                <a:ln>
                  <a:noFill/>
                </a:ln>
                <a:solidFill>
                  <a:schemeClr val="bg1"/>
                </a:solidFill>
                <a:effectLst/>
                <a:uLnTx/>
                <a:uFillTx/>
                <a:latin typeface="Calibri" panose="020F0502020204030204" pitchFamily="34" charset="0"/>
                <a:ea typeface="+mj-ea"/>
                <a:cs typeface="+mj-cs"/>
              </a:rPr>
              <a:t>Υποθέτουμε ότι από την χρονική διαφορά άφιξης των </a:t>
            </a:r>
            <a:r>
              <a:rPr kumimoji="0" lang="en-US" sz="2400" b="0" i="0" u="none" strike="noStrike" kern="1200" cap="none" spc="0" normalizeH="0" baseline="0" noProof="0" dirty="0" smtClean="0">
                <a:ln>
                  <a:noFill/>
                </a:ln>
                <a:solidFill>
                  <a:schemeClr val="bg1"/>
                </a:solidFill>
                <a:effectLst/>
                <a:uLnTx/>
                <a:uFillTx/>
                <a:latin typeface="Calibri" panose="020F0502020204030204" pitchFamily="34" charset="0"/>
                <a:ea typeface="+mj-ea"/>
                <a:cs typeface="+mj-cs"/>
              </a:rPr>
              <a:t>P</a:t>
            </a:r>
            <a:r>
              <a:rPr kumimoji="0" lang="el-GR" sz="2400" b="0" i="0" u="none" strike="noStrike" kern="1200" cap="none" spc="0" normalizeH="0" baseline="0" noProof="0" dirty="0" smtClean="0">
                <a:ln>
                  <a:noFill/>
                </a:ln>
                <a:solidFill>
                  <a:schemeClr val="bg1"/>
                </a:solidFill>
                <a:effectLst/>
                <a:uLnTx/>
                <a:uFillTx/>
                <a:latin typeface="Calibri" panose="020F0502020204030204" pitchFamily="34" charset="0"/>
                <a:ea typeface="+mj-ea"/>
                <a:cs typeface="+mj-cs"/>
              </a:rPr>
              <a:t> και </a:t>
            </a:r>
            <a:r>
              <a:rPr kumimoji="0" lang="en-US" sz="2400" b="0" i="0" u="none" strike="noStrike" kern="1200" cap="none" spc="0" normalizeH="0" baseline="0" noProof="0" dirty="0" smtClean="0">
                <a:ln>
                  <a:noFill/>
                </a:ln>
                <a:solidFill>
                  <a:schemeClr val="bg1"/>
                </a:solidFill>
                <a:effectLst/>
                <a:uLnTx/>
                <a:uFillTx/>
                <a:latin typeface="Calibri" panose="020F0502020204030204" pitchFamily="34" charset="0"/>
                <a:ea typeface="+mj-ea"/>
                <a:cs typeface="+mj-cs"/>
              </a:rPr>
              <a:t>S</a:t>
            </a:r>
            <a:r>
              <a:rPr kumimoji="0" lang="el-GR" sz="2400" b="0" i="0" u="none" strike="noStrike" kern="1200" cap="none" spc="0" normalizeH="0" baseline="0" noProof="0" dirty="0" smtClean="0">
                <a:ln>
                  <a:noFill/>
                </a:ln>
                <a:solidFill>
                  <a:schemeClr val="bg1"/>
                </a:solidFill>
                <a:effectLst/>
                <a:uLnTx/>
                <a:uFillTx/>
                <a:latin typeface="Calibri" panose="020F0502020204030204" pitchFamily="34" charset="0"/>
                <a:ea typeface="+mj-ea"/>
                <a:cs typeface="+mj-cs"/>
              </a:rPr>
              <a:t> κυμάτων μπορούμε να υπολογίσουμε την απόσταση του επικέντρου από τους σεισμογραφικούς</a:t>
            </a:r>
            <a:r>
              <a:rPr kumimoji="0" lang="el-GR" sz="2400" b="0" i="0" u="none" strike="noStrike" kern="1200" cap="none" spc="0" normalizeH="0" noProof="0" dirty="0" smtClean="0">
                <a:ln>
                  <a:noFill/>
                </a:ln>
                <a:solidFill>
                  <a:schemeClr val="bg1"/>
                </a:solidFill>
                <a:effectLst/>
                <a:uLnTx/>
                <a:uFillTx/>
                <a:latin typeface="Calibri" panose="020F0502020204030204" pitchFamily="34" charset="0"/>
                <a:ea typeface="+mj-ea"/>
                <a:cs typeface="+mj-cs"/>
              </a:rPr>
              <a:t> σταθμούς</a:t>
            </a:r>
            <a:r>
              <a:rPr kumimoji="0" lang="el-GR" sz="2400" b="0" i="0" u="none" strike="noStrike" kern="1200" cap="none" spc="0" normalizeH="0" baseline="0" noProof="0" dirty="0" smtClean="0">
                <a:ln>
                  <a:noFill/>
                </a:ln>
                <a:solidFill>
                  <a:schemeClr val="bg1"/>
                </a:solidFill>
                <a:effectLst/>
                <a:uLnTx/>
                <a:uFillTx/>
                <a:latin typeface="Calibri" panose="020F0502020204030204" pitchFamily="34" charset="0"/>
                <a:ea typeface="+mj-ea"/>
                <a:cs typeface="+mj-cs"/>
              </a:rPr>
              <a:t>.</a:t>
            </a:r>
            <a:endParaRPr kumimoji="0" lang="el-GR" sz="2400" b="0" i="0" u="none" strike="noStrike" kern="1200" cap="none" spc="0" normalizeH="0" baseline="0" noProof="0" dirty="0">
              <a:ln>
                <a:noFill/>
              </a:ln>
              <a:solidFill>
                <a:schemeClr val="bg1"/>
              </a:solidFill>
              <a:effectLst/>
              <a:uLnTx/>
              <a:uFillTx/>
              <a:latin typeface="Calibri" panose="020F0502020204030204" pitchFamily="34" charset="0"/>
              <a:ea typeface="+mj-ea"/>
              <a:cs typeface="+mj-cs"/>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505408" y="1008088"/>
            <a:ext cx="8229600" cy="1143000"/>
          </a:xfrm>
        </p:spPr>
        <p:txBody>
          <a:bodyPr/>
          <a:lstStyle/>
          <a:p>
            <a:pPr eaLnBrk="1" hangingPunct="1">
              <a:defRPr/>
            </a:pPr>
            <a:r>
              <a:rPr lang="el-GR" sz="2400" b="1" dirty="0" smtClean="0">
                <a:effectLst>
                  <a:outerShdw blurRad="38100" dist="38100" dir="2700000" algn="tl">
                    <a:srgbClr val="C0C0C0"/>
                  </a:outerShdw>
                </a:effectLst>
                <a:latin typeface="Calibri" panose="020F0502020204030204" pitchFamily="34" charset="0"/>
              </a:rPr>
              <a:t>2</a:t>
            </a:r>
            <a:r>
              <a:rPr lang="el-GR" sz="2400" b="1" baseline="30000" dirty="0" smtClean="0">
                <a:effectLst>
                  <a:outerShdw blurRad="38100" dist="38100" dir="2700000" algn="tl">
                    <a:srgbClr val="C0C0C0"/>
                  </a:outerShdw>
                </a:effectLst>
                <a:latin typeface="Calibri" panose="020F0502020204030204" pitchFamily="34" charset="0"/>
              </a:rPr>
              <a:t>η</a:t>
            </a:r>
            <a:r>
              <a:rPr lang="el-GR" sz="2400" b="1" dirty="0" smtClean="0">
                <a:effectLst>
                  <a:outerShdw blurRad="38100" dist="38100" dir="2700000" algn="tl">
                    <a:srgbClr val="C0C0C0"/>
                  </a:outerShdw>
                </a:effectLst>
                <a:latin typeface="Calibri" panose="020F0502020204030204" pitchFamily="34" charset="0"/>
              </a:rPr>
              <a:t> Διδακτική φάση</a:t>
            </a:r>
            <a:r>
              <a:rPr lang="en-US" sz="2400" b="1" dirty="0" smtClean="0">
                <a:effectLst>
                  <a:outerShdw blurRad="38100" dist="38100" dir="2700000" algn="tl">
                    <a:srgbClr val="C0C0C0"/>
                  </a:outerShdw>
                </a:effectLst>
                <a:latin typeface="Calibri" panose="020F0502020204030204" pitchFamily="34" charset="0"/>
              </a:rPr>
              <a:t>:  </a:t>
            </a:r>
            <a:r>
              <a:rPr lang="el-GR" sz="2400" dirty="0" smtClean="0">
                <a:effectLst>
                  <a:outerShdw blurRad="38100" dist="38100" dir="2700000" algn="tl">
                    <a:srgbClr val="C0C0C0"/>
                  </a:outerShdw>
                </a:effectLst>
                <a:latin typeface="Calibri" panose="020F0502020204030204" pitchFamily="34" charset="0"/>
              </a:rPr>
              <a:t>Ενεργή διερεύνηση</a:t>
            </a:r>
            <a:r>
              <a:rPr lang="en-US" sz="2400" dirty="0" smtClean="0">
                <a:effectLst>
                  <a:outerShdw blurRad="38100" dist="38100" dir="2700000" algn="tl">
                    <a:srgbClr val="C0C0C0"/>
                  </a:outerShdw>
                </a:effectLst>
                <a:latin typeface="Calibri" panose="020F0502020204030204" pitchFamily="34" charset="0"/>
              </a:rPr>
              <a:t> </a:t>
            </a:r>
            <a:r>
              <a:rPr lang="el-GR" sz="2400" dirty="0" smtClean="0">
                <a:effectLst>
                  <a:outerShdw blurRad="38100" dist="38100" dir="2700000" algn="tl">
                    <a:srgbClr val="C0C0C0"/>
                  </a:outerShdw>
                </a:effectLst>
                <a:latin typeface="Calibri" panose="020F0502020204030204" pitchFamily="34" charset="0"/>
              </a:rPr>
              <a:t/>
            </a:r>
            <a:br>
              <a:rPr lang="el-GR" sz="2400" dirty="0" smtClean="0">
                <a:effectLst>
                  <a:outerShdw blurRad="38100" dist="38100" dir="2700000" algn="tl">
                    <a:srgbClr val="C0C0C0"/>
                  </a:outerShdw>
                </a:effectLst>
                <a:latin typeface="Calibri" panose="020F0502020204030204" pitchFamily="34" charset="0"/>
              </a:rPr>
            </a:br>
            <a:r>
              <a:rPr lang="en-US" sz="2400" dirty="0" smtClean="0">
                <a:effectLst>
                  <a:outerShdw blurRad="38100" dist="38100" dir="2700000" algn="tl">
                    <a:srgbClr val="C0C0C0"/>
                  </a:outerShdw>
                </a:effectLst>
                <a:latin typeface="Calibri" panose="020F0502020204030204" pitchFamily="34" charset="0"/>
              </a:rPr>
              <a:t> </a:t>
            </a:r>
            <a:r>
              <a:rPr lang="el-GR" sz="2400" dirty="0" smtClean="0">
                <a:effectLst>
                  <a:outerShdw blurRad="38100" dist="38100" dir="2700000" algn="tl">
                    <a:srgbClr val="C0C0C0"/>
                  </a:outerShdw>
                </a:effectLst>
                <a:latin typeface="Calibri" panose="020F0502020204030204" pitchFamily="34" charset="0"/>
              </a:rPr>
              <a:t>ΣΧΕΔΙΑΣΜΟΣ ΚΑΙ ΚΑΘΟΔΗΓΗΣΗ ΕΡΕΥΝΑΣ</a:t>
            </a:r>
          </a:p>
        </p:txBody>
      </p:sp>
      <p:sp>
        <p:nvSpPr>
          <p:cNvPr id="6" name="Title 1"/>
          <p:cNvSpPr txBox="1">
            <a:spLocks/>
          </p:cNvSpPr>
          <p:nvPr/>
        </p:nvSpPr>
        <p:spPr bwMode="auto">
          <a:xfrm>
            <a:off x="455104" y="2144440"/>
            <a:ext cx="8305800" cy="648072"/>
          </a:xfrm>
          <a:prstGeom prst="rect">
            <a:avLst/>
          </a:prstGeom>
          <a:noFill/>
          <a:ln w="9525">
            <a:noFill/>
            <a:miter lim="800000"/>
            <a:headEnd/>
            <a:tailEnd/>
          </a:ln>
          <a:effectLst/>
        </p:spPr>
        <p:txBody>
          <a:bodyPr vert="horz" wrap="square" lIns="0" tIns="45720" rIns="0" bIns="0" numCol="1" anchor="b" anchorCtr="0" compatLnSpc="1">
            <a:prstTxWarp prst="textNoShape">
              <a:avLst/>
            </a:prstTxWarp>
            <a:normAutofit/>
            <a:scene3d>
              <a:camera prst="orthographicFront"/>
              <a:lightRig rig="freezing" dir="t">
                <a:rot lat="0" lon="0" rev="5640000"/>
              </a:lightRig>
            </a:scene3d>
            <a:sp3d prstMaterial="flat">
              <a:contourClr>
                <a:schemeClr val="tx2"/>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2400" b="0" i="0" u="none" strike="noStrike" kern="1200" cap="none" spc="0" normalizeH="0" baseline="0" noProof="0" dirty="0" smtClean="0">
                <a:ln>
                  <a:noFill/>
                </a:ln>
                <a:solidFill>
                  <a:schemeClr val="accent1"/>
                </a:solidFill>
                <a:effectLst/>
                <a:uLnTx/>
                <a:uFillTx/>
                <a:latin typeface="Calibri" panose="020F0502020204030204" pitchFamily="34" charset="0"/>
                <a:ea typeface="+mj-ea"/>
                <a:cs typeface="+mj-cs"/>
              </a:rPr>
              <a:t>ΣΕΙΣΜΟΓΡΑΦΟΣ</a:t>
            </a:r>
            <a:endParaRPr kumimoji="0" lang="el-GR" sz="2400" b="0" i="0" u="none" strike="noStrike" kern="1200" cap="none" spc="0" normalizeH="0" baseline="0" noProof="0" dirty="0">
              <a:ln>
                <a:noFill/>
              </a:ln>
              <a:solidFill>
                <a:schemeClr val="accent1"/>
              </a:solidFill>
              <a:effectLst/>
              <a:uLnTx/>
              <a:uFillTx/>
              <a:latin typeface="Calibri" panose="020F0502020204030204" pitchFamily="34" charset="0"/>
              <a:ea typeface="+mj-ea"/>
              <a:cs typeface="+mj-cs"/>
            </a:endParaRPr>
          </a:p>
        </p:txBody>
      </p:sp>
      <p:pic>
        <p:nvPicPr>
          <p:cNvPr id="7" name="Picture 6" descr="http://www.zougla.gr/Image.ashx?fid=148563&amp;w=400&amp;h=300&amp;q=80"/>
          <p:cNvPicPr>
            <a:picLocks noChangeAspect="1" noChangeArrowheads="1"/>
          </p:cNvPicPr>
          <p:nvPr/>
        </p:nvPicPr>
        <p:blipFill>
          <a:blip r:embed="rId2" cstate="print"/>
          <a:srcRect/>
          <a:stretch>
            <a:fillRect/>
          </a:stretch>
        </p:blipFill>
        <p:spPr bwMode="auto">
          <a:xfrm>
            <a:off x="4765498" y="2826792"/>
            <a:ext cx="3334894" cy="2907505"/>
          </a:xfrm>
          <a:prstGeom prst="roundRect">
            <a:avLst>
              <a:gd name="adj" fmla="val 8594"/>
            </a:avLst>
          </a:prstGeom>
          <a:solidFill>
            <a:srgbClr val="FFFFFF">
              <a:shade val="85000"/>
            </a:srgbClr>
          </a:solidFill>
          <a:ln>
            <a:noFill/>
          </a:ln>
          <a:effectLst/>
        </p:spPr>
      </p:pic>
      <p:pic>
        <p:nvPicPr>
          <p:cNvPr id="8" name="Picture 2" descr="C:\Users\Nabil\Desktop\Eugenia\seismograph.gif"/>
          <p:cNvPicPr>
            <a:picLocks noChangeAspect="1" noChangeArrowheads="1" noCrop="1"/>
          </p:cNvPicPr>
          <p:nvPr/>
        </p:nvPicPr>
        <p:blipFill>
          <a:blip r:embed="rId3" cstate="print"/>
          <a:srcRect/>
          <a:stretch>
            <a:fillRect/>
          </a:stretch>
        </p:blipFill>
        <p:spPr bwMode="auto">
          <a:xfrm>
            <a:off x="1165098" y="2826792"/>
            <a:ext cx="3561159" cy="2907505"/>
          </a:xfrm>
          <a:prstGeom prst="roundRect">
            <a:avLst>
              <a:gd name="adj" fmla="val 8594"/>
            </a:avLst>
          </a:prstGeom>
          <a:solidFill>
            <a:srgbClr val="FFFFFF">
              <a:shade val="85000"/>
            </a:srgbClr>
          </a:solidFill>
          <a:ln>
            <a:noFill/>
          </a:ln>
          <a:effectLst/>
        </p:spPr>
      </p:pic>
      <p:sp>
        <p:nvSpPr>
          <p:cNvPr id="9" name="TextBox 8"/>
          <p:cNvSpPr txBox="1"/>
          <p:nvPr/>
        </p:nvSpPr>
        <p:spPr>
          <a:xfrm>
            <a:off x="1115616" y="6165304"/>
            <a:ext cx="6984776" cy="646331"/>
          </a:xfrm>
          <a:prstGeom prst="rect">
            <a:avLst/>
          </a:prstGeom>
          <a:noFill/>
        </p:spPr>
        <p:txBody>
          <a:bodyPr wrap="square" rtlCol="0">
            <a:spAutoFit/>
          </a:bodyPr>
          <a:lstStyle/>
          <a:p>
            <a:r>
              <a:rPr lang="el-GR" dirty="0" smtClean="0">
                <a:latin typeface="Calibri" panose="020F0502020204030204" pitchFamily="34" charset="0"/>
              </a:rPr>
              <a:t>Μπορούμε να ζητήσουμε από τους μαθητές να κατασκευάσουν ένα μοντέλο σεισμογράφου με καταγραφέα.</a:t>
            </a:r>
            <a:endParaRPr lang="el-GR" dirty="0">
              <a:latin typeface="Calibri" panose="020F0502020204030204"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250825" y="1557338"/>
            <a:ext cx="8424863" cy="4869418"/>
          </a:xfrm>
          <a:prstGeom prst="roundRect">
            <a:avLst/>
          </a:prstGeom>
        </p:spPr>
        <p:style>
          <a:lnRef idx="2">
            <a:schemeClr val="accent1"/>
          </a:lnRef>
          <a:fillRef idx="1">
            <a:schemeClr val="lt1"/>
          </a:fillRef>
          <a:effectRef idx="0">
            <a:schemeClr val="accent1"/>
          </a:effectRef>
          <a:fontRef idx="minor">
            <a:schemeClr val="dk1"/>
          </a:fontRef>
        </p:style>
        <p:txBody>
          <a:bodyPr>
            <a:spAutoFit/>
          </a:bodyPr>
          <a:lstStyle/>
          <a:p>
            <a:pPr fontAlgn="auto">
              <a:spcBef>
                <a:spcPts val="0"/>
              </a:spcBef>
              <a:spcAft>
                <a:spcPts val="0"/>
              </a:spcAft>
              <a:buFont typeface="Arial" pitchFamily="34" charset="0"/>
              <a:buChar char="•"/>
              <a:defRPr/>
            </a:pPr>
            <a:r>
              <a:rPr lang="el-GR" sz="2000" dirty="0" smtClean="0">
                <a:latin typeface="+mn-lt"/>
              </a:rPr>
              <a:t>    </a:t>
            </a:r>
            <a:r>
              <a:rPr lang="el-GR" sz="2000" dirty="0" err="1" smtClean="0">
                <a:solidFill>
                  <a:schemeClr val="tx2">
                    <a:lumMod val="75000"/>
                  </a:schemeClr>
                </a:solidFill>
                <a:latin typeface="+mn-lt"/>
              </a:rPr>
              <a:t>Σεισμογράμματα</a:t>
            </a:r>
            <a:r>
              <a:rPr lang="el-GR" sz="2000" dirty="0" smtClean="0">
                <a:solidFill>
                  <a:schemeClr val="tx2">
                    <a:lumMod val="75000"/>
                  </a:schemeClr>
                </a:solidFill>
                <a:latin typeface="+mn-lt"/>
              </a:rPr>
              <a:t> ενός σεισμού από </a:t>
            </a:r>
            <a:r>
              <a:rPr lang="el-GR" sz="2000" dirty="0">
                <a:solidFill>
                  <a:schemeClr val="tx2">
                    <a:lumMod val="75000"/>
                  </a:schemeClr>
                </a:solidFill>
                <a:latin typeface="+mn-lt"/>
              </a:rPr>
              <a:t>τρεις </a:t>
            </a:r>
            <a:r>
              <a:rPr lang="el-GR" sz="2000" dirty="0" smtClean="0">
                <a:solidFill>
                  <a:schemeClr val="tx2">
                    <a:lumMod val="75000"/>
                  </a:schemeClr>
                </a:solidFill>
                <a:latin typeface="+mn-lt"/>
              </a:rPr>
              <a:t>σεισμογραφικούς σταθμούς</a:t>
            </a:r>
          </a:p>
          <a:p>
            <a:pPr fontAlgn="auto">
              <a:spcBef>
                <a:spcPts val="0"/>
              </a:spcBef>
              <a:spcAft>
                <a:spcPts val="0"/>
              </a:spcAft>
              <a:defRPr/>
            </a:pPr>
            <a:endParaRPr lang="el-GR" sz="2000" dirty="0" smtClean="0">
              <a:solidFill>
                <a:schemeClr val="tx2">
                  <a:lumMod val="75000"/>
                </a:schemeClr>
              </a:solidFill>
              <a:latin typeface="+mn-lt"/>
            </a:endParaRPr>
          </a:p>
          <a:p>
            <a:pPr fontAlgn="auto">
              <a:spcBef>
                <a:spcPts val="0"/>
              </a:spcBef>
              <a:spcAft>
                <a:spcPts val="0"/>
              </a:spcAft>
              <a:buFont typeface="Arial" pitchFamily="34" charset="0"/>
              <a:buChar char="•"/>
              <a:defRPr/>
            </a:pPr>
            <a:r>
              <a:rPr lang="el-GR" sz="2000" dirty="0" smtClean="0">
                <a:solidFill>
                  <a:schemeClr val="tx2">
                    <a:lumMod val="75000"/>
                  </a:schemeClr>
                </a:solidFill>
                <a:latin typeface="+mn-lt"/>
              </a:rPr>
              <a:t>    Διάγραμμα </a:t>
            </a:r>
            <a:r>
              <a:rPr lang="el-GR" sz="2000" dirty="0">
                <a:solidFill>
                  <a:schemeClr val="tx2">
                    <a:lumMod val="75000"/>
                  </a:schemeClr>
                </a:solidFill>
                <a:latin typeface="+mn-lt"/>
              </a:rPr>
              <a:t>χρόνου κίνησης των Ρ και </a:t>
            </a:r>
            <a:r>
              <a:rPr lang="en-US" sz="2000" dirty="0">
                <a:solidFill>
                  <a:schemeClr val="tx2">
                    <a:lumMod val="75000"/>
                  </a:schemeClr>
                </a:solidFill>
                <a:latin typeface="+mn-lt"/>
              </a:rPr>
              <a:t>S</a:t>
            </a:r>
            <a:r>
              <a:rPr lang="el-GR" sz="2000" dirty="0">
                <a:solidFill>
                  <a:schemeClr val="tx2">
                    <a:lumMod val="75000"/>
                  </a:schemeClr>
                </a:solidFill>
                <a:latin typeface="+mn-lt"/>
              </a:rPr>
              <a:t> </a:t>
            </a:r>
            <a:r>
              <a:rPr lang="el-GR" sz="2000" dirty="0" smtClean="0">
                <a:solidFill>
                  <a:schemeClr val="tx2">
                    <a:lumMod val="75000"/>
                  </a:schemeClr>
                </a:solidFill>
                <a:latin typeface="+mn-lt"/>
              </a:rPr>
              <a:t>κυμάτων</a:t>
            </a:r>
          </a:p>
          <a:p>
            <a:pPr fontAlgn="auto">
              <a:spcBef>
                <a:spcPts val="0"/>
              </a:spcBef>
              <a:spcAft>
                <a:spcPts val="0"/>
              </a:spcAft>
              <a:defRPr/>
            </a:pPr>
            <a:endParaRPr lang="el-GR" sz="2000" dirty="0" smtClean="0">
              <a:solidFill>
                <a:schemeClr val="tx2">
                  <a:lumMod val="75000"/>
                </a:schemeClr>
              </a:solidFill>
              <a:latin typeface="+mn-lt"/>
            </a:endParaRPr>
          </a:p>
          <a:p>
            <a:pPr fontAlgn="auto">
              <a:spcBef>
                <a:spcPts val="0"/>
              </a:spcBef>
              <a:spcAft>
                <a:spcPts val="0"/>
              </a:spcAft>
              <a:buFont typeface="Arial" pitchFamily="34" charset="0"/>
              <a:buChar char="•"/>
              <a:defRPr/>
            </a:pPr>
            <a:r>
              <a:rPr lang="el-GR" sz="2000" dirty="0" smtClean="0">
                <a:solidFill>
                  <a:schemeClr val="tx2">
                    <a:lumMod val="75000"/>
                  </a:schemeClr>
                </a:solidFill>
                <a:latin typeface="+mn-lt"/>
              </a:rPr>
              <a:t>    Χάρτη </a:t>
            </a:r>
            <a:r>
              <a:rPr lang="el-GR" sz="2000" dirty="0">
                <a:solidFill>
                  <a:schemeClr val="tx2">
                    <a:lumMod val="75000"/>
                  </a:schemeClr>
                </a:solidFill>
                <a:latin typeface="+mn-lt"/>
              </a:rPr>
              <a:t>με τις τρεις πόλεις που </a:t>
            </a:r>
            <a:r>
              <a:rPr lang="el-GR" sz="2000" dirty="0" smtClean="0">
                <a:solidFill>
                  <a:schemeClr val="tx2">
                    <a:lumMod val="75000"/>
                  </a:schemeClr>
                </a:solidFill>
                <a:latin typeface="+mn-lt"/>
              </a:rPr>
              <a:t>έχουν σεισμογραφικούς σταθμούς</a:t>
            </a:r>
          </a:p>
          <a:p>
            <a:pPr fontAlgn="auto">
              <a:spcBef>
                <a:spcPts val="0"/>
              </a:spcBef>
              <a:spcAft>
                <a:spcPts val="0"/>
              </a:spcAft>
              <a:defRPr/>
            </a:pPr>
            <a:endParaRPr lang="el-GR" sz="2000" dirty="0" smtClean="0">
              <a:solidFill>
                <a:schemeClr val="tx2">
                  <a:lumMod val="75000"/>
                </a:schemeClr>
              </a:solidFill>
              <a:latin typeface="+mn-lt"/>
            </a:endParaRPr>
          </a:p>
          <a:p>
            <a:pPr fontAlgn="auto">
              <a:spcBef>
                <a:spcPts val="0"/>
              </a:spcBef>
              <a:spcAft>
                <a:spcPts val="0"/>
              </a:spcAft>
              <a:buFont typeface="Arial" pitchFamily="34" charset="0"/>
              <a:buChar char="•"/>
              <a:defRPr/>
            </a:pPr>
            <a:r>
              <a:rPr lang="el-GR" sz="2000" dirty="0">
                <a:solidFill>
                  <a:schemeClr val="tx2">
                    <a:lumMod val="75000"/>
                  </a:schemeClr>
                </a:solidFill>
                <a:latin typeface="+mn-lt"/>
              </a:rPr>
              <a:t> </a:t>
            </a:r>
            <a:r>
              <a:rPr lang="el-GR" sz="2000" dirty="0" smtClean="0">
                <a:solidFill>
                  <a:schemeClr val="tx2">
                    <a:lumMod val="75000"/>
                  </a:schemeClr>
                </a:solidFill>
                <a:latin typeface="+mn-lt"/>
              </a:rPr>
              <a:t>   Χάρτη </a:t>
            </a:r>
            <a:r>
              <a:rPr lang="el-GR" sz="2000" dirty="0">
                <a:solidFill>
                  <a:schemeClr val="tx2">
                    <a:lumMod val="75000"/>
                  </a:schemeClr>
                </a:solidFill>
                <a:latin typeface="+mn-lt"/>
              </a:rPr>
              <a:t>τεκτονικών </a:t>
            </a:r>
            <a:r>
              <a:rPr lang="el-GR" sz="2000" dirty="0" smtClean="0">
                <a:solidFill>
                  <a:schemeClr val="tx2">
                    <a:lumMod val="75000"/>
                  </a:schemeClr>
                </a:solidFill>
                <a:latin typeface="+mn-lt"/>
              </a:rPr>
              <a:t>πλακών</a:t>
            </a:r>
          </a:p>
          <a:p>
            <a:pPr fontAlgn="auto">
              <a:spcBef>
                <a:spcPts val="0"/>
              </a:spcBef>
              <a:spcAft>
                <a:spcPts val="0"/>
              </a:spcAft>
              <a:defRPr/>
            </a:pPr>
            <a:r>
              <a:rPr lang="el-GR" sz="2000" dirty="0" smtClean="0">
                <a:solidFill>
                  <a:schemeClr val="tx2">
                    <a:lumMod val="75000"/>
                  </a:schemeClr>
                </a:solidFill>
                <a:latin typeface="+mn-lt"/>
              </a:rPr>
              <a:t> </a:t>
            </a:r>
          </a:p>
          <a:p>
            <a:pPr fontAlgn="auto">
              <a:spcBef>
                <a:spcPts val="0"/>
              </a:spcBef>
              <a:spcAft>
                <a:spcPts val="0"/>
              </a:spcAft>
              <a:buFont typeface="Arial" pitchFamily="34" charset="0"/>
              <a:buChar char="•"/>
              <a:defRPr/>
            </a:pPr>
            <a:r>
              <a:rPr lang="el-GR" sz="2000" dirty="0">
                <a:solidFill>
                  <a:schemeClr val="tx2">
                    <a:lumMod val="75000"/>
                  </a:schemeClr>
                </a:solidFill>
                <a:latin typeface="+mn-lt"/>
              </a:rPr>
              <a:t> </a:t>
            </a:r>
            <a:r>
              <a:rPr lang="el-GR" sz="2000" dirty="0" smtClean="0">
                <a:solidFill>
                  <a:schemeClr val="tx2">
                    <a:lumMod val="75000"/>
                  </a:schemeClr>
                </a:solidFill>
                <a:latin typeface="+mn-lt"/>
              </a:rPr>
              <a:t>   Ένα </a:t>
            </a:r>
            <a:r>
              <a:rPr lang="el-GR" sz="2000" dirty="0">
                <a:solidFill>
                  <a:schemeClr val="tx2">
                    <a:lumMod val="75000"/>
                  </a:schemeClr>
                </a:solidFill>
                <a:latin typeface="+mn-lt"/>
              </a:rPr>
              <a:t>χαρτί για υπολογισμούς </a:t>
            </a:r>
            <a:endParaRPr lang="el-GR" sz="2000" dirty="0" smtClean="0">
              <a:solidFill>
                <a:schemeClr val="tx2">
                  <a:lumMod val="75000"/>
                </a:schemeClr>
              </a:solidFill>
              <a:latin typeface="+mn-lt"/>
            </a:endParaRPr>
          </a:p>
          <a:p>
            <a:pPr fontAlgn="auto">
              <a:spcBef>
                <a:spcPts val="0"/>
              </a:spcBef>
              <a:spcAft>
                <a:spcPts val="0"/>
              </a:spcAft>
              <a:defRPr/>
            </a:pPr>
            <a:endParaRPr lang="el-GR" sz="2000" dirty="0" smtClean="0">
              <a:solidFill>
                <a:schemeClr val="tx2">
                  <a:lumMod val="75000"/>
                </a:schemeClr>
              </a:solidFill>
              <a:latin typeface="+mn-lt"/>
            </a:endParaRPr>
          </a:p>
          <a:p>
            <a:pPr fontAlgn="auto">
              <a:spcBef>
                <a:spcPts val="0"/>
              </a:spcBef>
              <a:spcAft>
                <a:spcPts val="0"/>
              </a:spcAft>
              <a:buFont typeface="Arial" pitchFamily="34" charset="0"/>
              <a:buChar char="•"/>
              <a:defRPr/>
            </a:pPr>
            <a:r>
              <a:rPr lang="el-GR" sz="2000" dirty="0">
                <a:solidFill>
                  <a:schemeClr val="tx2">
                    <a:lumMod val="75000"/>
                  </a:schemeClr>
                </a:solidFill>
                <a:latin typeface="+mn-lt"/>
              </a:rPr>
              <a:t> </a:t>
            </a:r>
            <a:r>
              <a:rPr lang="el-GR" sz="2000" dirty="0" smtClean="0">
                <a:solidFill>
                  <a:schemeClr val="tx2">
                    <a:lumMod val="75000"/>
                  </a:schemeClr>
                </a:solidFill>
                <a:latin typeface="+mn-lt"/>
              </a:rPr>
              <a:t>   Έναν διαβήτη</a:t>
            </a:r>
          </a:p>
          <a:p>
            <a:pPr fontAlgn="auto">
              <a:spcBef>
                <a:spcPts val="0"/>
              </a:spcBef>
              <a:spcAft>
                <a:spcPts val="0"/>
              </a:spcAft>
              <a:buFont typeface="Arial" pitchFamily="34" charset="0"/>
              <a:buChar char="•"/>
              <a:defRPr/>
            </a:pPr>
            <a:endParaRPr lang="el-GR" sz="2000" dirty="0" smtClean="0">
              <a:solidFill>
                <a:schemeClr val="tx2">
                  <a:lumMod val="75000"/>
                </a:schemeClr>
              </a:solidFill>
              <a:latin typeface="+mn-lt"/>
            </a:endParaRPr>
          </a:p>
          <a:p>
            <a:pPr fontAlgn="auto">
              <a:spcBef>
                <a:spcPts val="0"/>
              </a:spcBef>
              <a:spcAft>
                <a:spcPts val="0"/>
              </a:spcAft>
              <a:buFont typeface="Arial" pitchFamily="34" charset="0"/>
              <a:buChar char="•"/>
              <a:defRPr/>
            </a:pPr>
            <a:r>
              <a:rPr lang="el-GR" sz="2000" dirty="0">
                <a:solidFill>
                  <a:schemeClr val="tx2">
                    <a:lumMod val="75000"/>
                  </a:schemeClr>
                </a:solidFill>
                <a:latin typeface="+mn-lt"/>
              </a:rPr>
              <a:t> </a:t>
            </a:r>
            <a:r>
              <a:rPr lang="el-GR" sz="2000" dirty="0" smtClean="0">
                <a:solidFill>
                  <a:schemeClr val="tx2">
                    <a:lumMod val="75000"/>
                  </a:schemeClr>
                </a:solidFill>
                <a:latin typeface="+mn-lt"/>
              </a:rPr>
              <a:t>   Έναν </a:t>
            </a:r>
            <a:r>
              <a:rPr lang="el-GR" sz="2000" dirty="0">
                <a:solidFill>
                  <a:schemeClr val="tx2">
                    <a:lumMod val="75000"/>
                  </a:schemeClr>
                </a:solidFill>
                <a:latin typeface="+mn-lt"/>
              </a:rPr>
              <a:t>χάρακα</a:t>
            </a:r>
          </a:p>
        </p:txBody>
      </p:sp>
      <p:sp>
        <p:nvSpPr>
          <p:cNvPr id="36874" name="Rectangle 12"/>
          <p:cNvSpPr>
            <a:spLocks noChangeArrowheads="1"/>
          </p:cNvSpPr>
          <p:nvPr/>
        </p:nvSpPr>
        <p:spPr bwMode="auto">
          <a:xfrm>
            <a:off x="3131840" y="476672"/>
            <a:ext cx="2230437" cy="831850"/>
          </a:xfrm>
          <a:prstGeom prst="rect">
            <a:avLst/>
          </a:prstGeom>
          <a:noFill/>
          <a:ln w="9525">
            <a:noFill/>
            <a:miter lim="800000"/>
            <a:headEnd/>
            <a:tailEnd/>
          </a:ln>
        </p:spPr>
        <p:txBody>
          <a:bodyPr wrap="none">
            <a:spAutoFit/>
          </a:bodyPr>
          <a:lstStyle/>
          <a:p>
            <a:pPr algn="ctr"/>
            <a:r>
              <a:rPr lang="el-GR" sz="4800" dirty="0">
                <a:solidFill>
                  <a:srgbClr val="7030A0"/>
                </a:solidFill>
                <a:latin typeface="Arial" pitchFamily="34" charset="0"/>
                <a:cs typeface="Arial" pitchFamily="34" charset="0"/>
              </a:rPr>
              <a:t> </a:t>
            </a:r>
            <a:r>
              <a:rPr lang="el-GR" sz="4800" dirty="0">
                <a:solidFill>
                  <a:schemeClr val="accent1"/>
                </a:solidFill>
                <a:latin typeface="Arial" pitchFamily="34" charset="0"/>
                <a:cs typeface="Arial" pitchFamily="34" charset="0"/>
              </a:rPr>
              <a:t>ΥΛΙΚΑ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491952" y="1340768"/>
            <a:ext cx="8229600" cy="1282154"/>
          </a:xfrm>
          <a:prstGeom prst="roundRect">
            <a:avLst/>
          </a:prstGeom>
        </p:spPr>
        <p:style>
          <a:lnRef idx="2">
            <a:schemeClr val="accent3"/>
          </a:lnRef>
          <a:fillRef idx="1">
            <a:schemeClr val="lt1"/>
          </a:fillRef>
          <a:effectRef idx="0">
            <a:schemeClr val="accent3"/>
          </a:effectRef>
          <a:fontRef idx="minor">
            <a:schemeClr val="dk1"/>
          </a:fontRef>
        </p:style>
        <p:txBody>
          <a:bodyPr/>
          <a:lstStyle/>
          <a:p>
            <a:pPr eaLnBrk="1" hangingPunct="1">
              <a:defRPr/>
            </a:pPr>
            <a:r>
              <a:rPr lang="el-GR" sz="2600" b="1" dirty="0" smtClean="0">
                <a:solidFill>
                  <a:schemeClr val="tx1">
                    <a:lumMod val="75000"/>
                    <a:lumOff val="25000"/>
                  </a:schemeClr>
                </a:solidFill>
                <a:effectLst>
                  <a:outerShdw blurRad="38100" dist="38100" dir="2700000" algn="tl">
                    <a:srgbClr val="C0C0C0"/>
                  </a:outerShdw>
                </a:effectLst>
              </a:rPr>
              <a:t>3</a:t>
            </a:r>
            <a:r>
              <a:rPr lang="el-GR" sz="2600" b="1" baseline="30000" dirty="0" smtClean="0">
                <a:solidFill>
                  <a:schemeClr val="tx1">
                    <a:lumMod val="75000"/>
                    <a:lumOff val="25000"/>
                  </a:schemeClr>
                </a:solidFill>
                <a:effectLst>
                  <a:outerShdw blurRad="38100" dist="38100" dir="2700000" algn="tl">
                    <a:srgbClr val="C0C0C0"/>
                  </a:outerShdw>
                </a:effectLst>
              </a:rPr>
              <a:t>η</a:t>
            </a:r>
            <a:r>
              <a:rPr lang="el-GR" sz="2600" b="1" dirty="0" smtClean="0">
                <a:solidFill>
                  <a:schemeClr val="tx1">
                    <a:lumMod val="75000"/>
                    <a:lumOff val="25000"/>
                  </a:schemeClr>
                </a:solidFill>
                <a:effectLst>
                  <a:outerShdw blurRad="38100" dist="38100" dir="2700000" algn="tl">
                    <a:srgbClr val="C0C0C0"/>
                  </a:outerShdw>
                </a:effectLst>
              </a:rPr>
              <a:t> Διδακτική φάση: </a:t>
            </a:r>
            <a:r>
              <a:rPr lang="el-GR" sz="2600" dirty="0" smtClean="0">
                <a:solidFill>
                  <a:schemeClr val="tx1">
                    <a:lumMod val="75000"/>
                    <a:lumOff val="25000"/>
                  </a:schemeClr>
                </a:solidFill>
                <a:effectLst>
                  <a:outerShdw blurRad="38100" dist="38100" dir="2700000" algn="tl">
                    <a:srgbClr val="C0C0C0"/>
                  </a:outerShdw>
                </a:effectLst>
              </a:rPr>
              <a:t>Δημιουργία</a:t>
            </a:r>
            <a:r>
              <a:rPr lang="en-US" sz="2600" dirty="0" smtClean="0">
                <a:solidFill>
                  <a:schemeClr val="tx1">
                    <a:lumMod val="75000"/>
                    <a:lumOff val="25000"/>
                  </a:schemeClr>
                </a:solidFill>
                <a:effectLst>
                  <a:outerShdw blurRad="38100" dist="38100" dir="2700000" algn="tl">
                    <a:srgbClr val="C0C0C0"/>
                  </a:outerShdw>
                </a:effectLst>
              </a:rPr>
              <a:t> </a:t>
            </a:r>
            <a:r>
              <a:rPr lang="el-GR" sz="2600" dirty="0" smtClean="0">
                <a:solidFill>
                  <a:schemeClr val="tx1">
                    <a:lumMod val="75000"/>
                    <a:lumOff val="25000"/>
                  </a:schemeClr>
                </a:solidFill>
                <a:effectLst>
                  <a:outerShdw blurRad="38100" dist="38100" dir="2700000" algn="tl">
                    <a:srgbClr val="C0C0C0"/>
                  </a:outerShdw>
                </a:effectLst>
              </a:rPr>
              <a:t/>
            </a:r>
            <a:br>
              <a:rPr lang="el-GR" sz="2600" dirty="0" smtClean="0">
                <a:solidFill>
                  <a:schemeClr val="tx1">
                    <a:lumMod val="75000"/>
                    <a:lumOff val="25000"/>
                  </a:schemeClr>
                </a:solidFill>
                <a:effectLst>
                  <a:outerShdw blurRad="38100" dist="38100" dir="2700000" algn="tl">
                    <a:srgbClr val="C0C0C0"/>
                  </a:outerShdw>
                </a:effectLst>
              </a:rPr>
            </a:br>
            <a:r>
              <a:rPr lang="en-US" sz="2600" dirty="0" smtClean="0">
                <a:solidFill>
                  <a:schemeClr val="tx1">
                    <a:lumMod val="75000"/>
                    <a:lumOff val="25000"/>
                  </a:schemeClr>
                </a:solidFill>
                <a:effectLst>
                  <a:outerShdw blurRad="38100" dist="38100" dir="2700000" algn="tl">
                    <a:srgbClr val="C0C0C0"/>
                  </a:outerShdw>
                </a:effectLst>
              </a:rPr>
              <a:t> </a:t>
            </a:r>
            <a:r>
              <a:rPr lang="el-GR" sz="2600" dirty="0" smtClean="0">
                <a:solidFill>
                  <a:schemeClr val="tx1">
                    <a:lumMod val="75000"/>
                    <a:lumOff val="25000"/>
                  </a:schemeClr>
                </a:solidFill>
                <a:effectLst>
                  <a:outerShdw blurRad="38100" dist="38100" dir="2700000" algn="tl">
                    <a:srgbClr val="C0C0C0"/>
                  </a:outerShdw>
                </a:effectLst>
              </a:rPr>
              <a:t>ΣΥΓΚΕΝΤΡΩΣΗ ΣΤΟΙΧΕΙΩΝ ΑΠΟ ΠΑΡΑΤΗΡΗΣΗ</a:t>
            </a:r>
            <a:endParaRPr lang="el-GR" sz="2800" dirty="0" smtClean="0">
              <a:solidFill>
                <a:schemeClr val="tx1">
                  <a:lumMod val="75000"/>
                  <a:lumOff val="25000"/>
                </a:schemeClr>
              </a:solidFill>
              <a:effectLst>
                <a:outerShdw blurRad="38100" dist="38100" dir="2700000" algn="tl">
                  <a:srgbClr val="C0C0C0"/>
                </a:outerShdw>
              </a:effectLst>
            </a:endParaRPr>
          </a:p>
        </p:txBody>
      </p:sp>
      <p:sp>
        <p:nvSpPr>
          <p:cNvPr id="5" name="Title 1"/>
          <p:cNvSpPr txBox="1">
            <a:spLocks/>
          </p:cNvSpPr>
          <p:nvPr/>
        </p:nvSpPr>
        <p:spPr bwMode="auto">
          <a:xfrm>
            <a:off x="453852" y="2780928"/>
            <a:ext cx="8305800" cy="3744416"/>
          </a:xfrm>
          <a:prstGeom prst="roundRect">
            <a:avLst/>
          </a:prstGeom>
          <a:solidFill>
            <a:schemeClr val="accent3"/>
          </a:solidFill>
          <a:ln>
            <a:headEnd/>
            <a:tailEnd/>
          </a:ln>
        </p:spPr>
        <p:style>
          <a:lnRef idx="2">
            <a:schemeClr val="accent3"/>
          </a:lnRef>
          <a:fillRef idx="1">
            <a:schemeClr val="lt1"/>
          </a:fillRef>
          <a:effectRef idx="0">
            <a:schemeClr val="accent3"/>
          </a:effectRef>
          <a:fontRef idx="minor">
            <a:schemeClr val="dk1"/>
          </a:fontRef>
        </p:style>
        <p:txBody>
          <a:bodyPr vert="horz" wrap="square" lIns="0" tIns="45720" rIns="0" bIns="0" numCol="1" anchor="b" anchorCtr="0" compatLnSpc="1">
            <a:prstTxWarp prst="textNoShape">
              <a:avLst/>
            </a:prstTxWarp>
            <a:noAutofit/>
            <a:scene3d>
              <a:camera prst="orthographicFront"/>
              <a:lightRig rig="freezing" dir="t">
                <a:rot lat="0" lon="0" rev="5640000"/>
              </a:lightRig>
            </a:scene3d>
            <a:sp3d prstMaterial="flat">
              <a:contourClr>
                <a:schemeClr val="tx2"/>
              </a:contourClr>
            </a:sp3d>
          </a:bodyPr>
          <a:lstStyle/>
          <a:p>
            <a:pPr marL="0" marR="0" lvl="0" indent="0" defTabSz="914400" rtl="0" eaLnBrk="1" fontAlgn="auto" latinLnBrk="0" hangingPunct="1">
              <a:lnSpc>
                <a:spcPct val="100000"/>
              </a:lnSpc>
              <a:spcBef>
                <a:spcPct val="0"/>
              </a:spcBef>
              <a:spcAft>
                <a:spcPts val="0"/>
              </a:spcAft>
              <a:buClrTx/>
              <a:buSzTx/>
              <a:buFontTx/>
              <a:buNone/>
              <a:tabLst/>
              <a:defRPr/>
            </a:pPr>
            <a:r>
              <a:rPr lang="el-GR" sz="2000" dirty="0" smtClean="0">
                <a:solidFill>
                  <a:schemeClr val="tx1">
                    <a:lumMod val="75000"/>
                    <a:lumOff val="25000"/>
                  </a:schemeClr>
                </a:solidFill>
                <a:latin typeface="+mj-lt"/>
                <a:ea typeface="+mj-ea"/>
                <a:cs typeface="+mj-cs"/>
              </a:rPr>
              <a:t>1)</a:t>
            </a:r>
            <a:r>
              <a:rPr kumimoji="0" lang="el-GR" sz="2000" b="0" i="0" u="none" strike="noStrike" kern="1200" cap="none" spc="0" normalizeH="0" baseline="0" noProof="0" dirty="0" smtClean="0">
                <a:ln>
                  <a:noFill/>
                </a:ln>
                <a:solidFill>
                  <a:schemeClr val="tx1">
                    <a:lumMod val="75000"/>
                    <a:lumOff val="25000"/>
                  </a:schemeClr>
                </a:solidFill>
                <a:effectLst/>
                <a:uLnTx/>
                <a:uFillTx/>
                <a:latin typeface="+mj-lt"/>
                <a:ea typeface="+mj-ea"/>
                <a:cs typeface="+mj-cs"/>
              </a:rPr>
              <a:t> Παρατηρώντας τα </a:t>
            </a:r>
            <a:r>
              <a:rPr kumimoji="0" lang="el-GR" sz="2000" b="0" i="0" u="none" strike="noStrike" kern="1200" cap="none" spc="0" normalizeH="0" baseline="0" noProof="0" dirty="0" err="1" smtClean="0">
                <a:ln>
                  <a:noFill/>
                </a:ln>
                <a:solidFill>
                  <a:schemeClr val="tx1">
                    <a:lumMod val="75000"/>
                    <a:lumOff val="25000"/>
                  </a:schemeClr>
                </a:solidFill>
                <a:effectLst/>
                <a:uLnTx/>
                <a:uFillTx/>
                <a:latin typeface="+mj-lt"/>
                <a:ea typeface="+mj-ea"/>
                <a:cs typeface="+mj-cs"/>
              </a:rPr>
              <a:t>σεισμογράμματα</a:t>
            </a:r>
            <a:r>
              <a:rPr kumimoji="0" lang="el-GR" sz="2000" b="0" i="0" u="none" strike="noStrike" kern="1200" cap="none" spc="0" normalizeH="0" baseline="0" noProof="0" dirty="0" smtClean="0">
                <a:ln>
                  <a:noFill/>
                </a:ln>
                <a:solidFill>
                  <a:schemeClr val="tx1">
                    <a:lumMod val="75000"/>
                    <a:lumOff val="25000"/>
                  </a:schemeClr>
                </a:solidFill>
                <a:effectLst/>
                <a:uLnTx/>
                <a:uFillTx/>
                <a:latin typeface="+mj-lt"/>
                <a:ea typeface="+mj-ea"/>
                <a:cs typeface="+mj-cs"/>
              </a:rPr>
              <a:t> υπολογίσαμε την χρονική διαφορά των </a:t>
            </a:r>
            <a:r>
              <a:rPr kumimoji="0" lang="en-US" sz="2000" b="0" i="0" u="none" strike="noStrike" kern="1200" cap="none" spc="0" normalizeH="0" baseline="0" noProof="0" dirty="0" smtClean="0">
                <a:ln>
                  <a:noFill/>
                </a:ln>
                <a:solidFill>
                  <a:schemeClr val="tx1">
                    <a:lumMod val="75000"/>
                    <a:lumOff val="25000"/>
                  </a:schemeClr>
                </a:solidFill>
                <a:effectLst/>
                <a:uLnTx/>
                <a:uFillTx/>
                <a:latin typeface="+mj-lt"/>
                <a:ea typeface="+mj-ea"/>
                <a:cs typeface="+mj-cs"/>
              </a:rPr>
              <a:t>P </a:t>
            </a:r>
            <a:r>
              <a:rPr kumimoji="0" lang="el-GR" sz="2000" b="0" i="0" u="none" strike="noStrike" kern="1200" cap="none" spc="0" normalizeH="0" baseline="0" noProof="0" dirty="0" smtClean="0">
                <a:ln>
                  <a:noFill/>
                </a:ln>
                <a:solidFill>
                  <a:schemeClr val="tx1">
                    <a:lumMod val="75000"/>
                    <a:lumOff val="25000"/>
                  </a:schemeClr>
                </a:solidFill>
                <a:effectLst/>
                <a:uLnTx/>
                <a:uFillTx/>
                <a:latin typeface="+mj-lt"/>
                <a:ea typeface="+mj-ea"/>
                <a:cs typeface="+mj-cs"/>
              </a:rPr>
              <a:t>και </a:t>
            </a:r>
            <a:r>
              <a:rPr kumimoji="0" lang="en-US" sz="2000" b="0" i="0" u="none" strike="noStrike" kern="1200" cap="none" spc="0" normalizeH="0" baseline="0" noProof="0" dirty="0" smtClean="0">
                <a:ln>
                  <a:noFill/>
                </a:ln>
                <a:solidFill>
                  <a:schemeClr val="tx1">
                    <a:lumMod val="75000"/>
                    <a:lumOff val="25000"/>
                  </a:schemeClr>
                </a:solidFill>
                <a:effectLst/>
                <a:uLnTx/>
                <a:uFillTx/>
                <a:latin typeface="+mj-lt"/>
                <a:ea typeface="+mj-ea"/>
                <a:cs typeface="+mj-cs"/>
              </a:rPr>
              <a:t>S</a:t>
            </a:r>
            <a:r>
              <a:rPr kumimoji="0" lang="el-GR" sz="2000" b="0" i="0" u="none" strike="noStrike" kern="1200" cap="none" spc="0" normalizeH="0" baseline="0" noProof="0" dirty="0" smtClean="0">
                <a:ln>
                  <a:noFill/>
                </a:ln>
                <a:solidFill>
                  <a:schemeClr val="tx1">
                    <a:lumMod val="75000"/>
                    <a:lumOff val="25000"/>
                  </a:schemeClr>
                </a:solidFill>
                <a:effectLst/>
                <a:uLnTx/>
                <a:uFillTx/>
                <a:latin typeface="+mj-lt"/>
                <a:ea typeface="+mj-ea"/>
                <a:cs typeface="+mj-cs"/>
              </a:rPr>
              <a:t> κυμάτων</a:t>
            </a:r>
            <a:r>
              <a:rPr kumimoji="0" lang="en-US" sz="2000" b="0" i="0" u="none" strike="noStrike" kern="1200" cap="none" spc="0" normalizeH="0" baseline="0" noProof="0" dirty="0" smtClean="0">
                <a:ln>
                  <a:noFill/>
                </a:ln>
                <a:solidFill>
                  <a:schemeClr val="tx1">
                    <a:lumMod val="75000"/>
                    <a:lumOff val="25000"/>
                  </a:schemeClr>
                </a:solidFill>
                <a:effectLst/>
                <a:uLnTx/>
                <a:uFillTx/>
                <a:latin typeface="+mj-lt"/>
                <a:ea typeface="+mj-ea"/>
                <a:cs typeface="+mj-cs"/>
              </a:rPr>
              <a:t>. </a:t>
            </a:r>
            <a:r>
              <a:rPr kumimoji="0" lang="el-GR" sz="2000" b="0" i="0" u="none" strike="noStrike" kern="1200" cap="none" spc="0" normalizeH="0" baseline="0" noProof="0" dirty="0" smtClean="0">
                <a:ln>
                  <a:noFill/>
                </a:ln>
                <a:solidFill>
                  <a:schemeClr val="tx1">
                    <a:lumMod val="75000"/>
                    <a:lumOff val="25000"/>
                  </a:schemeClr>
                </a:solidFill>
                <a:effectLst/>
                <a:uLnTx/>
                <a:uFillTx/>
                <a:latin typeface="+mj-lt"/>
                <a:ea typeface="+mj-ea"/>
                <a:cs typeface="+mj-cs"/>
              </a:rPr>
              <a:t>Συμπληρώσαμε τον αντίστοιχο</a:t>
            </a:r>
            <a:r>
              <a:rPr kumimoji="0" lang="el-GR" sz="2000" b="0" i="0" u="none" strike="noStrike" kern="1200" cap="none" spc="0" normalizeH="0" noProof="0" dirty="0" smtClean="0">
                <a:ln>
                  <a:noFill/>
                </a:ln>
                <a:solidFill>
                  <a:schemeClr val="tx1">
                    <a:lumMod val="75000"/>
                    <a:lumOff val="25000"/>
                  </a:schemeClr>
                </a:solidFill>
                <a:effectLst/>
                <a:uLnTx/>
                <a:uFillTx/>
                <a:latin typeface="+mj-lt"/>
                <a:ea typeface="+mj-ea"/>
                <a:cs typeface="+mj-cs"/>
              </a:rPr>
              <a:t> </a:t>
            </a:r>
            <a:r>
              <a:rPr kumimoji="0" lang="el-GR" sz="2000" b="0" i="0" u="none" strike="noStrike" kern="1200" cap="none" spc="0" normalizeH="0" baseline="0" noProof="0" dirty="0" smtClean="0">
                <a:ln>
                  <a:noFill/>
                </a:ln>
                <a:solidFill>
                  <a:schemeClr val="tx1">
                    <a:lumMod val="75000"/>
                    <a:lumOff val="25000"/>
                  </a:schemeClr>
                </a:solidFill>
                <a:effectLst/>
                <a:uLnTx/>
                <a:uFillTx/>
                <a:latin typeface="+mj-lt"/>
                <a:ea typeface="+mj-ea"/>
                <a:cs typeface="+mj-cs"/>
              </a:rPr>
              <a:t>πίνακα.</a:t>
            </a:r>
          </a:p>
          <a:p>
            <a:pPr marL="0" marR="0" lvl="0" indent="0" defTabSz="914400" rtl="0" eaLnBrk="1" fontAlgn="auto" latinLnBrk="0" hangingPunct="1">
              <a:lnSpc>
                <a:spcPct val="100000"/>
              </a:lnSpc>
              <a:spcBef>
                <a:spcPct val="0"/>
              </a:spcBef>
              <a:spcAft>
                <a:spcPts val="0"/>
              </a:spcAft>
              <a:buClrTx/>
              <a:buSzTx/>
              <a:buFontTx/>
              <a:buNone/>
              <a:tabLst/>
              <a:defRPr/>
            </a:pPr>
            <a:r>
              <a:rPr kumimoji="0" lang="el-GR" sz="2000" b="0" i="0" u="none" strike="noStrike" kern="1200" cap="none" spc="0" normalizeH="0" baseline="0" noProof="0" dirty="0" smtClean="0">
                <a:ln>
                  <a:noFill/>
                </a:ln>
                <a:solidFill>
                  <a:schemeClr val="tx1">
                    <a:lumMod val="75000"/>
                    <a:lumOff val="25000"/>
                  </a:schemeClr>
                </a:solidFill>
                <a:effectLst/>
                <a:uLnTx/>
                <a:uFillTx/>
                <a:latin typeface="+mj-lt"/>
                <a:ea typeface="+mj-ea"/>
                <a:cs typeface="+mj-cs"/>
              </a:rPr>
              <a:t/>
            </a:r>
            <a:br>
              <a:rPr kumimoji="0" lang="el-GR" sz="2000" b="0" i="0" u="none" strike="noStrike" kern="1200" cap="none" spc="0" normalizeH="0" baseline="0" noProof="0" dirty="0" smtClean="0">
                <a:ln>
                  <a:noFill/>
                </a:ln>
                <a:solidFill>
                  <a:schemeClr val="tx1">
                    <a:lumMod val="75000"/>
                    <a:lumOff val="25000"/>
                  </a:schemeClr>
                </a:solidFill>
                <a:effectLst/>
                <a:uLnTx/>
                <a:uFillTx/>
                <a:latin typeface="+mj-lt"/>
                <a:ea typeface="+mj-ea"/>
                <a:cs typeface="+mj-cs"/>
              </a:rPr>
            </a:br>
            <a:r>
              <a:rPr kumimoji="0" lang="el-GR" sz="2000" b="0" i="0" u="none" strike="noStrike" kern="1200" cap="none" spc="0" normalizeH="0" baseline="0" noProof="0" dirty="0" smtClean="0">
                <a:ln>
                  <a:noFill/>
                </a:ln>
                <a:solidFill>
                  <a:schemeClr val="tx1">
                    <a:lumMod val="75000"/>
                    <a:lumOff val="25000"/>
                  </a:schemeClr>
                </a:solidFill>
                <a:effectLst/>
                <a:uLnTx/>
                <a:uFillTx/>
                <a:latin typeface="+mj-lt"/>
                <a:ea typeface="+mj-ea"/>
                <a:cs typeface="+mj-cs"/>
              </a:rPr>
              <a:t>2) Με βάση την γραφική παράσταση βρήκαμε την απόσταση του επίκεντρου από κάθε σεισμογραφικό σταθμό και συμπληρώσαμε τον πίνακα</a:t>
            </a:r>
            <a:r>
              <a:rPr kumimoji="0" lang="en-US" sz="2000" b="0" i="0" u="none" strike="noStrike" kern="1200" cap="none" spc="0" normalizeH="0" baseline="0" noProof="0" dirty="0" smtClean="0">
                <a:ln>
                  <a:noFill/>
                </a:ln>
                <a:solidFill>
                  <a:schemeClr val="tx1">
                    <a:lumMod val="75000"/>
                    <a:lumOff val="25000"/>
                  </a:schemeClr>
                </a:solidFill>
                <a:effectLst/>
                <a:uLnTx/>
                <a:uFillTx/>
                <a:latin typeface="+mj-lt"/>
                <a:ea typeface="+mj-ea"/>
                <a:cs typeface="+mj-cs"/>
              </a:rPr>
              <a:t> </a:t>
            </a:r>
            <a:r>
              <a:rPr kumimoji="0" lang="el-GR" sz="2000" b="0" i="0" u="none" strike="noStrike" kern="1200" cap="none" spc="0" normalizeH="0" baseline="0" noProof="0" dirty="0" smtClean="0">
                <a:ln>
                  <a:noFill/>
                </a:ln>
                <a:solidFill>
                  <a:schemeClr val="tx1">
                    <a:lumMod val="75000"/>
                    <a:lumOff val="25000"/>
                  </a:schemeClr>
                </a:solidFill>
                <a:effectLst/>
                <a:uLnTx/>
                <a:uFillTx/>
                <a:latin typeface="+mj-lt"/>
                <a:ea typeface="+mj-ea"/>
                <a:cs typeface="+mj-cs"/>
              </a:rPr>
              <a:t>μετρήσεων.</a:t>
            </a:r>
          </a:p>
          <a:p>
            <a:pPr marL="0" marR="0" lvl="0" indent="0" defTabSz="914400" rtl="0" eaLnBrk="1" fontAlgn="auto" latinLnBrk="0" hangingPunct="1">
              <a:lnSpc>
                <a:spcPct val="100000"/>
              </a:lnSpc>
              <a:spcBef>
                <a:spcPct val="0"/>
              </a:spcBef>
              <a:spcAft>
                <a:spcPts val="0"/>
              </a:spcAft>
              <a:buClrTx/>
              <a:buSzTx/>
              <a:buFontTx/>
              <a:buNone/>
              <a:tabLst/>
              <a:defRPr/>
            </a:pPr>
            <a:r>
              <a:rPr kumimoji="0" lang="el-GR" sz="2000" b="0" i="0" u="none" strike="noStrike" kern="1200" cap="none" spc="0" normalizeH="0" baseline="0" noProof="0" dirty="0" smtClean="0">
                <a:ln>
                  <a:noFill/>
                </a:ln>
                <a:solidFill>
                  <a:schemeClr val="tx1">
                    <a:lumMod val="75000"/>
                    <a:lumOff val="25000"/>
                  </a:schemeClr>
                </a:solidFill>
                <a:effectLst/>
                <a:uLnTx/>
                <a:uFillTx/>
                <a:latin typeface="+mj-lt"/>
                <a:ea typeface="+mj-ea"/>
                <a:cs typeface="+mj-cs"/>
              </a:rPr>
              <a:t/>
            </a:r>
            <a:br>
              <a:rPr kumimoji="0" lang="el-GR" sz="2000" b="0" i="0" u="none" strike="noStrike" kern="1200" cap="none" spc="0" normalizeH="0" baseline="0" noProof="0" dirty="0" smtClean="0">
                <a:ln>
                  <a:noFill/>
                </a:ln>
                <a:solidFill>
                  <a:schemeClr val="tx1">
                    <a:lumMod val="75000"/>
                    <a:lumOff val="25000"/>
                  </a:schemeClr>
                </a:solidFill>
                <a:effectLst/>
                <a:uLnTx/>
                <a:uFillTx/>
                <a:latin typeface="+mj-lt"/>
                <a:ea typeface="+mj-ea"/>
                <a:cs typeface="+mj-cs"/>
              </a:rPr>
            </a:br>
            <a:r>
              <a:rPr kumimoji="0" lang="el-GR" sz="2000" b="0" i="0" u="none" strike="noStrike" kern="1200" cap="none" spc="0" normalizeH="0" baseline="0" noProof="0" dirty="0" smtClean="0">
                <a:ln>
                  <a:noFill/>
                </a:ln>
                <a:solidFill>
                  <a:schemeClr val="tx1">
                    <a:lumMod val="75000"/>
                    <a:lumOff val="25000"/>
                  </a:schemeClr>
                </a:solidFill>
                <a:effectLst/>
                <a:uLnTx/>
                <a:uFillTx/>
                <a:latin typeface="+mj-lt"/>
                <a:ea typeface="+mj-ea"/>
                <a:cs typeface="+mj-cs"/>
              </a:rPr>
              <a:t>3) Σχεδιάσαμε τρεις κύκλους με κέντρο τους σεισμογραφικούς σταθμούς και ακτίνα τις αποστάσεις τους από το επίκεντρο.</a:t>
            </a:r>
          </a:p>
          <a:p>
            <a:pPr marL="0" marR="0" lvl="0" indent="0" defTabSz="914400" rtl="0" eaLnBrk="1" fontAlgn="auto" latinLnBrk="0" hangingPunct="1">
              <a:lnSpc>
                <a:spcPct val="100000"/>
              </a:lnSpc>
              <a:spcBef>
                <a:spcPct val="0"/>
              </a:spcBef>
              <a:spcAft>
                <a:spcPts val="0"/>
              </a:spcAft>
              <a:buClrTx/>
              <a:buSzTx/>
              <a:buFontTx/>
              <a:buNone/>
              <a:tabLst/>
              <a:defRPr/>
            </a:pPr>
            <a:r>
              <a:rPr kumimoji="0" lang="el-GR" sz="2000" b="0" i="0" u="none" strike="noStrike" kern="1200" cap="none" spc="0" normalizeH="0" baseline="0" noProof="0" dirty="0" smtClean="0">
                <a:ln>
                  <a:noFill/>
                </a:ln>
                <a:solidFill>
                  <a:schemeClr val="tx1">
                    <a:lumMod val="75000"/>
                    <a:lumOff val="25000"/>
                  </a:schemeClr>
                </a:solidFill>
                <a:effectLst/>
                <a:uLnTx/>
                <a:uFillTx/>
                <a:latin typeface="+mj-lt"/>
                <a:ea typeface="+mj-ea"/>
                <a:cs typeface="+mj-cs"/>
              </a:rPr>
              <a:t/>
            </a:r>
            <a:br>
              <a:rPr kumimoji="0" lang="el-GR" sz="2000" b="0" i="0" u="none" strike="noStrike" kern="1200" cap="none" spc="0" normalizeH="0" baseline="0" noProof="0" dirty="0" smtClean="0">
                <a:ln>
                  <a:noFill/>
                </a:ln>
                <a:solidFill>
                  <a:schemeClr val="tx1">
                    <a:lumMod val="75000"/>
                    <a:lumOff val="25000"/>
                  </a:schemeClr>
                </a:solidFill>
                <a:effectLst/>
                <a:uLnTx/>
                <a:uFillTx/>
                <a:latin typeface="+mj-lt"/>
                <a:ea typeface="+mj-ea"/>
                <a:cs typeface="+mj-cs"/>
              </a:rPr>
            </a:br>
            <a:r>
              <a:rPr kumimoji="0" lang="el-GR" sz="2000" b="0" i="0" u="none" strike="noStrike" kern="1200" cap="none" spc="0" normalizeH="0" baseline="0" noProof="0" dirty="0" smtClean="0">
                <a:ln>
                  <a:noFill/>
                </a:ln>
                <a:solidFill>
                  <a:schemeClr val="tx1">
                    <a:lumMod val="75000"/>
                    <a:lumOff val="25000"/>
                  </a:schemeClr>
                </a:solidFill>
                <a:effectLst/>
                <a:uLnTx/>
                <a:uFillTx/>
                <a:latin typeface="+mj-lt"/>
                <a:ea typeface="+mj-ea"/>
                <a:cs typeface="+mj-cs"/>
              </a:rPr>
              <a:t>4) Το σημείο τομής των τριών κύκλων δίνει το επίκεντρο του σεισμού. </a:t>
            </a:r>
            <a:endParaRPr kumimoji="0" lang="el-GR" sz="2000" b="0" i="0" u="none" strike="noStrike" kern="1200" cap="none" spc="0" normalizeH="0" baseline="0" noProof="0" dirty="0">
              <a:ln>
                <a:noFill/>
              </a:ln>
              <a:solidFill>
                <a:schemeClr val="tx1">
                  <a:lumMod val="75000"/>
                  <a:lumOff val="25000"/>
                </a:schemeClr>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48175" y="1124744"/>
            <a:ext cx="7550224" cy="1080120"/>
          </a:xfrm>
          <a:noFill/>
          <a:ln/>
        </p:spPr>
        <p:txBody>
          <a:bodyPr lIns="0" rIns="0" bIns="0" anchor="b">
            <a:normAutofit/>
            <a:scene3d>
              <a:camera prst="orthographicFront"/>
              <a:lightRig rig="freezing" dir="t">
                <a:rot lat="0" lon="0" rev="5640000"/>
              </a:lightRig>
            </a:scene3d>
            <a:sp3d prstMaterial="flat">
              <a:contourClr>
                <a:schemeClr val="tx2"/>
              </a:contourClr>
            </a:sp3d>
          </a:bodyPr>
          <a:lstStyle/>
          <a:p>
            <a:pPr eaLnBrk="1" fontAlgn="auto" hangingPunct="1">
              <a:spcAft>
                <a:spcPts val="0"/>
              </a:spcAft>
              <a:defRPr/>
            </a:pPr>
            <a:r>
              <a:rPr lang="el-GR" sz="3600" kern="1200" dirty="0" smtClean="0">
                <a:solidFill>
                  <a:schemeClr val="tx1">
                    <a:lumMod val="75000"/>
                    <a:lumOff val="25000"/>
                  </a:schemeClr>
                </a:solidFill>
                <a:latin typeface="Calibri" panose="020F0502020204030204" pitchFamily="34" charset="0"/>
              </a:rPr>
              <a:t>ΔΕΔΟΜΕΝΑ  ΑΠΟ ΣΕΙΣΜΟΓΡΑΜΜΑΤΑ</a:t>
            </a:r>
            <a:endParaRPr lang="el-GR" sz="5000" kern="1200" dirty="0">
              <a:solidFill>
                <a:schemeClr val="tx1">
                  <a:lumMod val="75000"/>
                  <a:lumOff val="25000"/>
                </a:schemeClr>
              </a:solidFill>
              <a:latin typeface="Calibri" panose="020F0502020204030204" pitchFamily="34" charset="0"/>
            </a:endParaRPr>
          </a:p>
        </p:txBody>
      </p:sp>
      <p:pic>
        <p:nvPicPr>
          <p:cNvPr id="39939" name="Picture 2"/>
          <p:cNvPicPr>
            <a:picLocks noChangeAspect="1" noChangeArrowheads="1"/>
          </p:cNvPicPr>
          <p:nvPr/>
        </p:nvPicPr>
        <p:blipFill>
          <a:blip r:embed="rId2" cstate="print"/>
          <a:srcRect/>
          <a:stretch>
            <a:fillRect/>
          </a:stretch>
        </p:blipFill>
        <p:spPr bwMode="auto">
          <a:xfrm>
            <a:off x="1619672" y="2420888"/>
            <a:ext cx="6007230" cy="410448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ChangeAspect="1" noChangeArrowheads="1"/>
          </p:cNvPicPr>
          <p:nvPr/>
        </p:nvPicPr>
        <p:blipFill>
          <a:blip r:embed="rId2" cstate="print"/>
          <a:srcRect/>
          <a:stretch>
            <a:fillRect/>
          </a:stretch>
        </p:blipFill>
        <p:spPr bwMode="auto">
          <a:xfrm>
            <a:off x="1223007" y="2132856"/>
            <a:ext cx="7058025" cy="4365823"/>
          </a:xfrm>
          <a:prstGeom prst="rect">
            <a:avLst/>
          </a:prstGeom>
          <a:noFill/>
          <a:ln w="9525">
            <a:noFill/>
            <a:miter lim="800000"/>
            <a:headEnd/>
            <a:tailEnd/>
          </a:ln>
        </p:spPr>
      </p:pic>
      <p:sp>
        <p:nvSpPr>
          <p:cNvPr id="41987" name="Title 3"/>
          <p:cNvSpPr>
            <a:spLocks noGrp="1"/>
          </p:cNvSpPr>
          <p:nvPr>
            <p:ph type="title" idx="4294967295"/>
          </p:nvPr>
        </p:nvSpPr>
        <p:spPr>
          <a:xfrm>
            <a:off x="539750" y="1"/>
            <a:ext cx="8229600" cy="980728"/>
          </a:xfrm>
        </p:spPr>
        <p:txBody>
          <a:bodyPr lIns="0" rIns="0" bIns="0" anchor="b"/>
          <a:lstStyle/>
          <a:p>
            <a:r>
              <a:rPr lang="el-GR" sz="3500" dirty="0" smtClean="0"/>
              <a:t/>
            </a:r>
            <a:br>
              <a:rPr lang="el-GR" sz="3500" dirty="0" smtClean="0"/>
            </a:br>
            <a:endParaRPr lang="el-GR" sz="3500" dirty="0" smtClean="0"/>
          </a:p>
        </p:txBody>
      </p:sp>
      <p:sp>
        <p:nvSpPr>
          <p:cNvPr id="4" name="TextBox 3"/>
          <p:cNvSpPr txBox="1"/>
          <p:nvPr/>
        </p:nvSpPr>
        <p:spPr>
          <a:xfrm>
            <a:off x="467544" y="1484784"/>
            <a:ext cx="8568952" cy="461665"/>
          </a:xfrm>
          <a:prstGeom prst="rect">
            <a:avLst/>
          </a:prstGeom>
          <a:noFill/>
        </p:spPr>
        <p:txBody>
          <a:bodyPr wrap="square" rtlCol="0">
            <a:spAutoFit/>
          </a:bodyPr>
          <a:lstStyle/>
          <a:p>
            <a:pPr algn="ctr"/>
            <a:r>
              <a:rPr lang="el-GR" sz="2400" dirty="0" smtClean="0">
                <a:solidFill>
                  <a:srgbClr val="7030A0"/>
                </a:solidFill>
              </a:rPr>
              <a:t> </a:t>
            </a:r>
            <a:r>
              <a:rPr lang="el-GR" sz="2400" dirty="0" smtClean="0">
                <a:solidFill>
                  <a:schemeClr val="accent3"/>
                </a:solidFill>
                <a:latin typeface="Calibri" panose="020F0502020204030204" pitchFamily="34" charset="0"/>
              </a:rPr>
              <a:t>ΚΑΜΠΥΛΕΣ ΧΡΟΝΟΥ- ΑΠΟΣΤΑΣΗΣ ΚΥΜΑΤΩΝ </a:t>
            </a:r>
            <a:r>
              <a:rPr lang="en-US" sz="2400" dirty="0" smtClean="0">
                <a:solidFill>
                  <a:schemeClr val="accent3"/>
                </a:solidFill>
              </a:rPr>
              <a:t>S</a:t>
            </a:r>
            <a:r>
              <a:rPr lang="el-GR" sz="2400" dirty="0" smtClean="0">
                <a:solidFill>
                  <a:schemeClr val="accent3"/>
                </a:solidFill>
              </a:rPr>
              <a:t>-</a:t>
            </a:r>
            <a:r>
              <a:rPr lang="en-US" sz="2400" dirty="0" smtClean="0">
                <a:solidFill>
                  <a:schemeClr val="accent3"/>
                </a:solidFill>
              </a:rPr>
              <a:t>P</a:t>
            </a:r>
            <a:r>
              <a:rPr lang="el-GR" sz="2400" dirty="0" smtClean="0">
                <a:solidFill>
                  <a:schemeClr val="accent3"/>
                </a:solidFill>
              </a:rPr>
              <a:t> </a:t>
            </a:r>
            <a:endParaRPr lang="el-GR" sz="2400" dirty="0">
              <a:solidFill>
                <a:schemeClr val="accent3"/>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323850" y="2349500"/>
          <a:ext cx="8604250" cy="3095625"/>
        </p:xfrm>
        <a:graphic>
          <a:graphicData uri="http://schemas.openxmlformats.org/drawingml/2006/table">
            <a:tbl>
              <a:tblPr/>
              <a:tblGrid>
                <a:gridCol w="1871886"/>
                <a:gridCol w="1317402"/>
                <a:gridCol w="1595437"/>
                <a:gridCol w="1839689"/>
                <a:gridCol w="1979836"/>
              </a:tblGrid>
              <a:tr h="119062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sz="2200" b="1" i="0" u="none" strike="noStrike" cap="none" normalizeH="0" baseline="0" dirty="0" smtClean="0">
                          <a:ln>
                            <a:noFill/>
                          </a:ln>
                          <a:solidFill>
                            <a:srgbClr val="FFFFFF"/>
                          </a:solidFill>
                          <a:effectLst/>
                          <a:latin typeface="Arial" charset="0"/>
                        </a:rPr>
                        <a:t>ΣΕΙΣΜΟ-ΓΡΑΦΟΣ</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sz="1800" b="1" i="0" u="none" strike="noStrike" cap="none" normalizeH="0" baseline="0" smtClean="0">
                          <a:ln>
                            <a:noFill/>
                          </a:ln>
                          <a:solidFill>
                            <a:srgbClr val="FFFFFF"/>
                          </a:solidFill>
                          <a:effectLst/>
                          <a:latin typeface="Arial" charset="0"/>
                        </a:rPr>
                        <a:t>ΑΦΙΞΗ Ρ ΚΥΜΑΤΟΣ</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sz="1800" b="1" i="0" u="none" strike="noStrike" cap="none" normalizeH="0" baseline="0" smtClean="0">
                          <a:ln>
                            <a:noFill/>
                          </a:ln>
                          <a:solidFill>
                            <a:srgbClr val="FFFFFF"/>
                          </a:solidFill>
                          <a:effectLst/>
                          <a:latin typeface="Arial" charset="0"/>
                        </a:rPr>
                        <a:t>ΑΦΙΞΗ </a:t>
                      </a:r>
                      <a:r>
                        <a:rPr kumimoji="0" lang="en-US" sz="1800" b="1" i="0" u="none" strike="noStrike" cap="none" normalizeH="0" baseline="0" smtClean="0">
                          <a:ln>
                            <a:noFill/>
                          </a:ln>
                          <a:solidFill>
                            <a:srgbClr val="FFFFFF"/>
                          </a:solidFill>
                          <a:effectLst/>
                          <a:latin typeface="Arial" charset="0"/>
                        </a:rPr>
                        <a:t>S</a:t>
                      </a:r>
                      <a:r>
                        <a:rPr kumimoji="0" lang="el-GR" sz="1800" b="1" i="0" u="none" strike="noStrike" cap="none" normalizeH="0" baseline="0" smtClean="0">
                          <a:ln>
                            <a:noFill/>
                          </a:ln>
                          <a:solidFill>
                            <a:srgbClr val="FFFFFF"/>
                          </a:solidFill>
                          <a:effectLst/>
                          <a:latin typeface="Arial" charset="0"/>
                        </a:rPr>
                        <a:t> ΚΥΜΑΤΟΣ</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sz="1800" b="1" i="0" u="none" strike="noStrike" cap="none" normalizeH="0" baseline="0" smtClean="0">
                          <a:ln>
                            <a:noFill/>
                          </a:ln>
                          <a:solidFill>
                            <a:srgbClr val="FFFFFF"/>
                          </a:solidFill>
                          <a:effectLst/>
                          <a:latin typeface="Arial" charset="0"/>
                        </a:rPr>
                        <a:t>ΧΡΟΝΙΚΗ ΔΙΑΦΟΡΑ ΑΦΙΞΗΣ </a:t>
                      </a:r>
                      <a:r>
                        <a:rPr kumimoji="0" lang="en-US" sz="1800" b="1" i="0" u="none" strike="noStrike" cap="none" normalizeH="0" baseline="0" smtClean="0">
                          <a:ln>
                            <a:noFill/>
                          </a:ln>
                          <a:solidFill>
                            <a:srgbClr val="FFFFFF"/>
                          </a:solidFill>
                          <a:effectLst/>
                          <a:latin typeface="Arial" charset="0"/>
                        </a:rPr>
                        <a:t>P </a:t>
                      </a:r>
                      <a:r>
                        <a:rPr kumimoji="0" lang="el-GR" sz="1800" b="1" i="0" u="none" strike="noStrike" cap="none" normalizeH="0" baseline="0" smtClean="0">
                          <a:ln>
                            <a:noFill/>
                          </a:ln>
                          <a:solidFill>
                            <a:srgbClr val="FFFFFF"/>
                          </a:solidFill>
                          <a:effectLst/>
                          <a:latin typeface="Arial" charset="0"/>
                        </a:rPr>
                        <a:t>ΚΑΙ</a:t>
                      </a:r>
                      <a:r>
                        <a:rPr kumimoji="0" lang="en-US" sz="1800" b="1" i="0" u="none" strike="noStrike" cap="none" normalizeH="0" baseline="0" smtClean="0">
                          <a:ln>
                            <a:noFill/>
                          </a:ln>
                          <a:solidFill>
                            <a:srgbClr val="FFFFFF"/>
                          </a:solidFill>
                          <a:effectLst/>
                          <a:latin typeface="Arial" charset="0"/>
                        </a:rPr>
                        <a:t> S </a:t>
                      </a:r>
                      <a:r>
                        <a:rPr kumimoji="0" lang="el-GR" sz="1800" b="1" i="0" u="none" strike="noStrike" cap="none" normalizeH="0" baseline="0" smtClean="0">
                          <a:ln>
                            <a:noFill/>
                          </a:ln>
                          <a:solidFill>
                            <a:srgbClr val="FFFFFF"/>
                          </a:solidFill>
                          <a:effectLst/>
                          <a:latin typeface="Arial" charset="0"/>
                        </a:rPr>
                        <a:t> ΚΥΜΑΤΩΝ</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sz="1600" b="1" i="0" u="none" strike="noStrike" cap="none" normalizeH="0" baseline="0" smtClean="0">
                          <a:ln>
                            <a:noFill/>
                          </a:ln>
                          <a:solidFill>
                            <a:srgbClr val="FFFFFF"/>
                          </a:solidFill>
                          <a:effectLst/>
                          <a:latin typeface="Arial" charset="0"/>
                        </a:rPr>
                        <a:t>ΑΠΟΣΤΑΣΗ ΣΕΙΣΜΟΓΡΑΦΟΥ-ΕΠΙΚΕΝΤΡΟΥ</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55562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sz="2200" b="0" i="0" u="none" strike="noStrike" cap="none" normalizeH="0" baseline="0" smtClean="0">
                          <a:ln>
                            <a:noFill/>
                          </a:ln>
                          <a:solidFill>
                            <a:srgbClr val="000000"/>
                          </a:solidFill>
                          <a:effectLst/>
                          <a:latin typeface="Arial" charset="0"/>
                        </a:rPr>
                        <a:t>ΠΥΡΓΟΥ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sz="2200" b="0" i="0" u="none" strike="noStrike" cap="none" normalizeH="0" baseline="0" smtClean="0">
                          <a:ln>
                            <a:noFill/>
                          </a:ln>
                          <a:solidFill>
                            <a:srgbClr val="000000"/>
                          </a:solidFill>
                          <a:effectLst/>
                          <a:latin typeface="Calibri" pitchFamily="34" charset="0"/>
                        </a:rPr>
                        <a:t>        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sz="2200" b="0" i="0" u="none" strike="noStrike" cap="none" normalizeH="0" baseline="0" smtClean="0">
                          <a:ln>
                            <a:noFill/>
                          </a:ln>
                          <a:solidFill>
                            <a:srgbClr val="000000"/>
                          </a:solidFill>
                          <a:effectLst/>
                          <a:latin typeface="Calibri" pitchFamily="34" charset="0"/>
                        </a:rPr>
                        <a:t>         18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sz="2200" b="0" i="0" u="none" strike="noStrike" cap="none" normalizeH="0" baseline="0" dirty="0" smtClean="0">
                          <a:ln>
                            <a:noFill/>
                          </a:ln>
                          <a:solidFill>
                            <a:srgbClr val="000000"/>
                          </a:solidFill>
                          <a:effectLst/>
                          <a:latin typeface="Calibri" pitchFamily="34" charset="0"/>
                        </a:rPr>
                        <a:t>         15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sz="2200" b="0" i="0" u="none" strike="noStrike" cap="none" normalizeH="0" baseline="0" smtClean="0">
                          <a:ln>
                            <a:noFill/>
                          </a:ln>
                          <a:solidFill>
                            <a:srgbClr val="000000"/>
                          </a:solidFill>
                          <a:effectLst/>
                          <a:latin typeface="Calibri" pitchFamily="34" charset="0"/>
                        </a:rPr>
                        <a:t>           120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r>
              <a:tr h="79375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sz="2200" b="0" i="0" u="none" strike="noStrike" cap="none" normalizeH="0" baseline="0" dirty="0" smtClean="0">
                          <a:ln>
                            <a:noFill/>
                          </a:ln>
                          <a:solidFill>
                            <a:srgbClr val="000000"/>
                          </a:solidFill>
                          <a:effectLst/>
                          <a:latin typeface="Arial" charset="0"/>
                        </a:rPr>
                        <a:t>ΑΣΤΡΟΥΣ</a:t>
                      </a:r>
                    </a:p>
                    <a:p>
                      <a:pPr marL="0" marR="0" lvl="0" indent="0" algn="l" defTabSz="914400" rtl="0" eaLnBrk="0" fontAlgn="base" latinLnBrk="0" hangingPunct="0">
                        <a:lnSpc>
                          <a:spcPct val="100000"/>
                        </a:lnSpc>
                        <a:spcBef>
                          <a:spcPct val="0"/>
                        </a:spcBef>
                        <a:spcAft>
                          <a:spcPct val="0"/>
                        </a:spcAft>
                        <a:buClrTx/>
                        <a:buSzTx/>
                        <a:buFontTx/>
                        <a:buNone/>
                        <a:tabLst/>
                      </a:pPr>
                      <a:r>
                        <a:rPr kumimoji="0" lang="el-GR" sz="2200" b="0" i="0" u="none" strike="noStrike" cap="none" normalizeH="0" baseline="0" dirty="0" smtClean="0">
                          <a:ln>
                            <a:noFill/>
                          </a:ln>
                          <a:solidFill>
                            <a:srgbClr val="000000"/>
                          </a:solidFill>
                          <a:effectLst/>
                          <a:latin typeface="Arial" charset="0"/>
                        </a:rPr>
                        <a:t>ΚΥΝΟΥΡΙΑΣ</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sz="2200" b="0" i="0" u="none" strike="noStrike" cap="none" normalizeH="0" baseline="0" dirty="0" smtClean="0">
                          <a:ln>
                            <a:noFill/>
                          </a:ln>
                          <a:solidFill>
                            <a:srgbClr val="000000"/>
                          </a:solidFill>
                          <a:effectLst/>
                          <a:latin typeface="Calibri"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l-GR" sz="2200" b="0" i="0" u="none" strike="noStrike" cap="none" normalizeH="0" baseline="0" dirty="0" smtClean="0">
                          <a:ln>
                            <a:noFill/>
                          </a:ln>
                          <a:solidFill>
                            <a:srgbClr val="000000"/>
                          </a:solidFill>
                          <a:effectLst/>
                          <a:latin typeface="Calibri" pitchFamily="34" charset="0"/>
                        </a:rPr>
                        <a:t>       2,5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l-GR" sz="2200" b="0" i="0" u="none" strike="noStrike" cap="none" normalizeH="0" baseline="0" dirty="0" smtClean="0">
                        <a:ln>
                          <a:noFill/>
                        </a:ln>
                        <a:solidFill>
                          <a:srgbClr val="000000"/>
                        </a:solidFill>
                        <a:effectLst/>
                        <a:latin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2200" b="0" i="0" u="none" strike="noStrike" cap="none" normalizeH="0" baseline="0" dirty="0" smtClean="0">
                          <a:ln>
                            <a:noFill/>
                          </a:ln>
                          <a:solidFill>
                            <a:srgbClr val="000000"/>
                          </a:solidFill>
                          <a:effectLst/>
                          <a:latin typeface="Calibri" pitchFamily="34" charset="0"/>
                        </a:rPr>
                        <a:t>        6,5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l-GR" sz="2200" b="0" i="0" u="none" strike="noStrike" cap="none" normalizeH="0" baseline="0" dirty="0" smtClean="0">
                        <a:ln>
                          <a:noFill/>
                        </a:ln>
                        <a:solidFill>
                          <a:srgbClr val="000000"/>
                        </a:solidFill>
                        <a:effectLst/>
                        <a:latin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2200" b="0" i="0" u="none" strike="noStrike" cap="none" normalizeH="0" baseline="0" dirty="0" smtClean="0">
                          <a:ln>
                            <a:noFill/>
                          </a:ln>
                          <a:solidFill>
                            <a:srgbClr val="000000"/>
                          </a:solidFill>
                          <a:effectLst/>
                          <a:latin typeface="Calibri" pitchFamily="34" charset="0"/>
                        </a:rPr>
                        <a:t>            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sz="2200" b="0" i="0" u="none" strike="noStrike" cap="none" normalizeH="0" baseline="0" dirty="0" smtClean="0">
                          <a:ln>
                            <a:noFill/>
                          </a:ln>
                          <a:solidFill>
                            <a:srgbClr val="000000"/>
                          </a:solidFill>
                          <a:effectLst/>
                          <a:latin typeface="Calibri"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l-GR" sz="2200" b="0" i="0" u="none" strike="noStrike" cap="none" normalizeH="0" baseline="0" dirty="0" smtClean="0">
                          <a:ln>
                            <a:noFill/>
                          </a:ln>
                          <a:solidFill>
                            <a:srgbClr val="000000"/>
                          </a:solidFill>
                          <a:effectLst/>
                          <a:latin typeface="Calibri" pitchFamily="34" charset="0"/>
                        </a:rPr>
                        <a:t>             40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r>
              <a:tr h="55562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sz="2200" b="0" i="0" u="none" strike="noStrike" cap="none" normalizeH="0" baseline="0" smtClean="0">
                          <a:ln>
                            <a:noFill/>
                          </a:ln>
                          <a:solidFill>
                            <a:srgbClr val="000000"/>
                          </a:solidFill>
                          <a:effectLst/>
                          <a:latin typeface="Arial" charset="0"/>
                        </a:rPr>
                        <a:t>ΚΟΡΙΝΘΟΥ</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sz="2200" b="0" i="0" u="none" strike="noStrike" cap="none" normalizeH="0" baseline="0" smtClean="0">
                          <a:ln>
                            <a:noFill/>
                          </a:ln>
                          <a:solidFill>
                            <a:srgbClr val="000000"/>
                          </a:solidFill>
                          <a:effectLst/>
                          <a:latin typeface="Calibri" pitchFamily="34" charset="0"/>
                        </a:rPr>
                        <a:t>         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sz="2200" b="0" i="0" u="none" strike="noStrike" cap="none" normalizeH="0" baseline="0" smtClean="0">
                          <a:ln>
                            <a:noFill/>
                          </a:ln>
                          <a:solidFill>
                            <a:srgbClr val="000000"/>
                          </a:solidFill>
                          <a:effectLst/>
                          <a:latin typeface="Calibri" pitchFamily="34" charset="0"/>
                        </a:rPr>
                        <a:t>      14,5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sz="2200" b="0" i="0" u="none" strike="noStrike" cap="none" normalizeH="0" baseline="0" smtClean="0">
                          <a:ln>
                            <a:noFill/>
                          </a:ln>
                          <a:solidFill>
                            <a:srgbClr val="000000"/>
                          </a:solidFill>
                          <a:effectLst/>
                          <a:latin typeface="Calibri" pitchFamily="34" charset="0"/>
                        </a:rPr>
                        <a:t>          12,5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sz="2200" b="0" i="0" u="none" strike="noStrike" cap="none" normalizeH="0" baseline="0" dirty="0" smtClean="0">
                          <a:ln>
                            <a:noFill/>
                          </a:ln>
                          <a:solidFill>
                            <a:srgbClr val="000000"/>
                          </a:solidFill>
                          <a:effectLst/>
                          <a:latin typeface="Calibri" pitchFamily="34" charset="0"/>
                        </a:rPr>
                        <a:t>           105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r>
            </a:tbl>
          </a:graphicData>
        </a:graphic>
      </p:graphicFrame>
      <p:sp>
        <p:nvSpPr>
          <p:cNvPr id="40994" name="Title 2"/>
          <p:cNvSpPr>
            <a:spLocks noGrp="1"/>
          </p:cNvSpPr>
          <p:nvPr>
            <p:ph type="title" idx="4294967295"/>
          </p:nvPr>
        </p:nvSpPr>
        <p:spPr>
          <a:xfrm>
            <a:off x="395288" y="836613"/>
            <a:ext cx="8229600" cy="1143000"/>
          </a:xfrm>
        </p:spPr>
        <p:txBody>
          <a:bodyPr lIns="0" rIns="0" bIns="0" anchor="b"/>
          <a:lstStyle/>
          <a:p>
            <a:r>
              <a:rPr lang="el-GR" dirty="0" smtClean="0">
                <a:solidFill>
                  <a:schemeClr val="accent3"/>
                </a:solidFill>
                <a:latin typeface="Calibri" panose="020F0502020204030204" pitchFamily="34" charset="0"/>
              </a:rPr>
              <a:t>ΠΙΝΑΚΑΣ ΜΕΤΡΗΣΕΩΝ</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lIns="0" rIns="0" bIns="0" anchor="b">
            <a:normAutofit fontScale="90000"/>
          </a:bodyPr>
          <a:lstStyle/>
          <a:p>
            <a:r>
              <a:rPr lang="el-GR" sz="3900" dirty="0" smtClean="0">
                <a:solidFill>
                  <a:srgbClr val="7030A0"/>
                </a:solidFill>
              </a:rPr>
              <a:t/>
            </a:r>
            <a:br>
              <a:rPr lang="el-GR" sz="3900" dirty="0" smtClean="0">
                <a:solidFill>
                  <a:srgbClr val="7030A0"/>
                </a:solidFill>
              </a:rPr>
            </a:br>
            <a:r>
              <a:rPr lang="el-GR" sz="3900" dirty="0" smtClean="0">
                <a:solidFill>
                  <a:schemeClr val="accent4"/>
                </a:solidFill>
                <a:latin typeface="Calibri" panose="020F0502020204030204" pitchFamily="34" charset="0"/>
              </a:rPr>
              <a:t>ΕΥΡΕΣΗ ΕΠΙΚΕΝΤΡΟΥ ΣΤΟ ΧΑΡΤΗ</a:t>
            </a:r>
          </a:p>
        </p:txBody>
      </p:sp>
      <p:pic>
        <p:nvPicPr>
          <p:cNvPr id="43011" name="Picture 2"/>
          <p:cNvPicPr>
            <a:picLocks noChangeAspect="1" noChangeArrowheads="1"/>
          </p:cNvPicPr>
          <p:nvPr/>
        </p:nvPicPr>
        <p:blipFill>
          <a:blip r:embed="rId2" cstate="print"/>
          <a:srcRect/>
          <a:stretch>
            <a:fillRect/>
          </a:stretch>
        </p:blipFill>
        <p:spPr bwMode="auto">
          <a:xfrm>
            <a:off x="1692275" y="1817688"/>
            <a:ext cx="5327650" cy="5040312"/>
          </a:xfrm>
          <a:prstGeom prst="rect">
            <a:avLst/>
          </a:prstGeom>
          <a:noFill/>
          <a:ln w="9525">
            <a:noFill/>
            <a:miter lim="800000"/>
            <a:headEnd/>
            <a:tailEnd/>
          </a:ln>
        </p:spPr>
      </p:pic>
      <p:sp>
        <p:nvSpPr>
          <p:cNvPr id="43012" name="Oval 4"/>
          <p:cNvSpPr>
            <a:spLocks noChangeArrowheads="1"/>
          </p:cNvSpPr>
          <p:nvPr/>
        </p:nvSpPr>
        <p:spPr bwMode="auto">
          <a:xfrm>
            <a:off x="4067175" y="3573463"/>
            <a:ext cx="1727200" cy="1800225"/>
          </a:xfrm>
          <a:prstGeom prst="ellipse">
            <a:avLst/>
          </a:prstGeom>
          <a:noFill/>
          <a:ln w="9525">
            <a:solidFill>
              <a:srgbClr val="FF3300"/>
            </a:solidFill>
            <a:round/>
            <a:headEnd/>
            <a:tailEnd/>
          </a:ln>
          <a:effectLst/>
        </p:spPr>
        <p:txBody>
          <a:bodyPr wrap="none" anchor="ctr"/>
          <a:lstStyle/>
          <a:p>
            <a:endParaRPr lang="el-GR"/>
          </a:p>
        </p:txBody>
      </p:sp>
      <p:sp>
        <p:nvSpPr>
          <p:cNvPr id="43013" name="Oval 5"/>
          <p:cNvSpPr>
            <a:spLocks noChangeArrowheads="1"/>
          </p:cNvSpPr>
          <p:nvPr/>
        </p:nvSpPr>
        <p:spPr bwMode="auto">
          <a:xfrm>
            <a:off x="-323850" y="549275"/>
            <a:ext cx="5795963" cy="5545138"/>
          </a:xfrm>
          <a:prstGeom prst="ellipse">
            <a:avLst/>
          </a:prstGeom>
          <a:noFill/>
          <a:ln w="9525">
            <a:solidFill>
              <a:srgbClr val="FF3300"/>
            </a:solidFill>
            <a:round/>
            <a:headEnd/>
            <a:tailEnd/>
          </a:ln>
          <a:effectLst/>
        </p:spPr>
        <p:txBody>
          <a:bodyPr wrap="none" anchor="ctr"/>
          <a:lstStyle/>
          <a:p>
            <a:endParaRPr lang="el-GR"/>
          </a:p>
        </p:txBody>
      </p:sp>
      <p:sp>
        <p:nvSpPr>
          <p:cNvPr id="43014" name="Oval 6"/>
          <p:cNvSpPr>
            <a:spLocks noChangeArrowheads="1"/>
          </p:cNvSpPr>
          <p:nvPr/>
        </p:nvSpPr>
        <p:spPr bwMode="auto">
          <a:xfrm>
            <a:off x="2555875" y="692150"/>
            <a:ext cx="5111750" cy="4681538"/>
          </a:xfrm>
          <a:prstGeom prst="ellipse">
            <a:avLst/>
          </a:prstGeom>
          <a:noFill/>
          <a:ln w="9525">
            <a:solidFill>
              <a:srgbClr val="FF3300"/>
            </a:solidFill>
            <a:round/>
            <a:headEnd/>
            <a:tailEnd/>
          </a:ln>
          <a:effectLst/>
        </p:spPr>
        <p:txBody>
          <a:bodyPr wrap="none" anchor="ctr"/>
          <a:lstStyle/>
          <a:p>
            <a:endParaRPr lang="el-G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3013"/>
                                        </p:tgtEl>
                                        <p:attrNameLst>
                                          <p:attrName>style.visibility</p:attrName>
                                        </p:attrNameLst>
                                      </p:cBhvr>
                                      <p:to>
                                        <p:strVal val="visible"/>
                                      </p:to>
                                    </p:set>
                                    <p:animEffect transition="in" filter="blinds(horizontal)">
                                      <p:cBhvr>
                                        <p:cTn id="7" dur="500"/>
                                        <p:tgtEl>
                                          <p:spTgt spid="4301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3012"/>
                                        </p:tgtEl>
                                        <p:attrNameLst>
                                          <p:attrName>style.visibility</p:attrName>
                                        </p:attrNameLst>
                                      </p:cBhvr>
                                      <p:to>
                                        <p:strVal val="visible"/>
                                      </p:to>
                                    </p:set>
                                    <p:animEffect transition="in" filter="blinds(horizontal)">
                                      <p:cBhvr>
                                        <p:cTn id="12" dur="500"/>
                                        <p:tgtEl>
                                          <p:spTgt spid="4301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3014"/>
                                        </p:tgtEl>
                                        <p:attrNameLst>
                                          <p:attrName>style.visibility</p:attrName>
                                        </p:attrNameLst>
                                      </p:cBhvr>
                                      <p:to>
                                        <p:strVal val="visible"/>
                                      </p:to>
                                    </p:set>
                                    <p:animEffect transition="in" filter="blinds(horizontal)">
                                      <p:cBhvr>
                                        <p:cTn id="17" dur="500"/>
                                        <p:tgtEl>
                                          <p:spTgt spid="430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2" grpId="0" animBg="1"/>
      <p:bldP spid="43013" grpId="0" animBg="1"/>
      <p:bldP spid="4301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4" name="Rectangle 4"/>
          <p:cNvSpPr>
            <a:spLocks noGrp="1" noChangeArrowheads="1"/>
          </p:cNvSpPr>
          <p:nvPr>
            <p:ph type="title"/>
          </p:nvPr>
        </p:nvSpPr>
        <p:spPr>
          <a:xfrm>
            <a:off x="1619672" y="1268760"/>
            <a:ext cx="6696744" cy="936104"/>
          </a:xfrm>
          <a:prstGeom prst="roundRect">
            <a:avLst/>
          </a:prstGeom>
        </p:spPr>
        <p:style>
          <a:lnRef idx="2">
            <a:schemeClr val="accent5"/>
          </a:lnRef>
          <a:fillRef idx="1">
            <a:schemeClr val="lt1"/>
          </a:fillRef>
          <a:effectRef idx="0">
            <a:schemeClr val="accent5"/>
          </a:effectRef>
          <a:fontRef idx="minor">
            <a:schemeClr val="dk1"/>
          </a:fontRef>
        </p:style>
        <p:txBody>
          <a:bodyPr/>
          <a:lstStyle/>
          <a:p>
            <a:pPr eaLnBrk="1" hangingPunct="1">
              <a:defRPr/>
            </a:pPr>
            <a:r>
              <a:rPr lang="el-GR" sz="2800" b="1" dirty="0" smtClean="0">
                <a:solidFill>
                  <a:schemeClr val="accent4"/>
                </a:solidFill>
                <a:effectLst>
                  <a:outerShdw blurRad="38100" dist="38100" dir="2700000" algn="tl">
                    <a:srgbClr val="C0C0C0"/>
                  </a:outerShdw>
                </a:effectLst>
                <a:latin typeface="Calibri" panose="020F0502020204030204" pitchFamily="34" charset="0"/>
              </a:rPr>
              <a:t>Επίσκεψη</a:t>
            </a:r>
            <a:r>
              <a:rPr lang="en-US" sz="2800" b="1" dirty="0" smtClean="0">
                <a:solidFill>
                  <a:schemeClr val="accent4"/>
                </a:solidFill>
                <a:effectLst>
                  <a:outerShdw blurRad="38100" dist="38100" dir="2700000" algn="tl">
                    <a:srgbClr val="C0C0C0"/>
                  </a:outerShdw>
                </a:effectLst>
                <a:latin typeface="Calibri" panose="020F0502020204030204" pitchFamily="34" charset="0"/>
              </a:rPr>
              <a:t> – </a:t>
            </a:r>
            <a:r>
              <a:rPr lang="el-GR" sz="2800" b="1" dirty="0" smtClean="0">
                <a:solidFill>
                  <a:schemeClr val="accent4"/>
                </a:solidFill>
                <a:effectLst>
                  <a:outerShdw blurRad="38100" dist="38100" dir="2700000" algn="tl">
                    <a:srgbClr val="C0C0C0"/>
                  </a:outerShdw>
                </a:effectLst>
                <a:latin typeface="Calibri" panose="020F0502020204030204" pitchFamily="34" charset="0"/>
              </a:rPr>
              <a:t>4</a:t>
            </a:r>
            <a:r>
              <a:rPr lang="el-GR" sz="2800" b="1" baseline="30000" dirty="0" smtClean="0">
                <a:solidFill>
                  <a:schemeClr val="accent4"/>
                </a:solidFill>
                <a:effectLst>
                  <a:outerShdw blurRad="38100" dist="38100" dir="2700000" algn="tl">
                    <a:srgbClr val="C0C0C0"/>
                  </a:outerShdw>
                </a:effectLst>
                <a:latin typeface="Calibri" panose="020F0502020204030204" pitchFamily="34" charset="0"/>
              </a:rPr>
              <a:t>η</a:t>
            </a:r>
            <a:r>
              <a:rPr lang="el-GR" sz="2800" b="1" dirty="0" smtClean="0">
                <a:solidFill>
                  <a:schemeClr val="accent4"/>
                </a:solidFill>
                <a:effectLst>
                  <a:outerShdw blurRad="38100" dist="38100" dir="2700000" algn="tl">
                    <a:srgbClr val="C0C0C0"/>
                  </a:outerShdw>
                </a:effectLst>
                <a:latin typeface="Calibri" panose="020F0502020204030204" pitchFamily="34" charset="0"/>
              </a:rPr>
              <a:t> Διδακτική φάση: </a:t>
            </a:r>
            <a:r>
              <a:rPr lang="en-US" sz="2800" dirty="0" smtClean="0">
                <a:solidFill>
                  <a:schemeClr val="accent4"/>
                </a:solidFill>
                <a:effectLst>
                  <a:outerShdw blurRad="38100" dist="38100" dir="2700000" algn="tl">
                    <a:srgbClr val="C0C0C0"/>
                  </a:outerShdw>
                </a:effectLst>
                <a:latin typeface="Calibri" panose="020F0502020204030204" pitchFamily="34" charset="0"/>
              </a:rPr>
              <a:t/>
            </a:r>
            <a:br>
              <a:rPr lang="en-US" sz="2800" dirty="0" smtClean="0">
                <a:solidFill>
                  <a:schemeClr val="accent4"/>
                </a:solidFill>
                <a:effectLst>
                  <a:outerShdw blurRad="38100" dist="38100" dir="2700000" algn="tl">
                    <a:srgbClr val="C0C0C0"/>
                  </a:outerShdw>
                </a:effectLst>
                <a:latin typeface="Calibri" panose="020F0502020204030204" pitchFamily="34" charset="0"/>
              </a:rPr>
            </a:br>
            <a:r>
              <a:rPr lang="el-GR" sz="2800" dirty="0" smtClean="0">
                <a:solidFill>
                  <a:schemeClr val="accent4"/>
                </a:solidFill>
                <a:effectLst>
                  <a:outerShdw blurRad="38100" dist="38100" dir="2700000" algn="tl">
                    <a:srgbClr val="C0C0C0"/>
                  </a:outerShdw>
                </a:effectLst>
                <a:latin typeface="Calibri" panose="020F0502020204030204" pitchFamily="34" charset="0"/>
              </a:rPr>
              <a:t>Συζήτηση</a:t>
            </a:r>
            <a:r>
              <a:rPr lang="en-US" sz="2800" dirty="0" smtClean="0">
                <a:solidFill>
                  <a:schemeClr val="accent4"/>
                </a:solidFill>
                <a:effectLst>
                  <a:outerShdw blurRad="38100" dist="38100" dir="2700000" algn="tl">
                    <a:srgbClr val="C0C0C0"/>
                  </a:outerShdw>
                </a:effectLst>
                <a:latin typeface="Calibri" panose="020F0502020204030204" pitchFamily="34" charset="0"/>
              </a:rPr>
              <a:t> – </a:t>
            </a:r>
            <a:r>
              <a:rPr lang="el-GR" sz="2800" dirty="0" smtClean="0">
                <a:solidFill>
                  <a:schemeClr val="accent4"/>
                </a:solidFill>
                <a:effectLst>
                  <a:outerShdw blurRad="38100" dist="38100" dir="2700000" algn="tl">
                    <a:srgbClr val="C0C0C0"/>
                  </a:outerShdw>
                </a:effectLst>
                <a:latin typeface="Calibri" panose="020F0502020204030204" pitchFamily="34" charset="0"/>
              </a:rPr>
              <a:t>ΕΡΜΗΝΕΙΑ ΑΠΟΤΕΛΕΣΜΑΤΩΝ</a:t>
            </a:r>
          </a:p>
        </p:txBody>
      </p:sp>
      <p:sp>
        <p:nvSpPr>
          <p:cNvPr id="5" name="Rounded Rectangle 4"/>
          <p:cNvSpPr/>
          <p:nvPr/>
        </p:nvSpPr>
        <p:spPr>
          <a:xfrm>
            <a:off x="539552" y="2348880"/>
            <a:ext cx="8064896" cy="3847862"/>
          </a:xfrm>
          <a:prstGeom prst="round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just">
              <a:buFont typeface="Arial" pitchFamily="34" charset="0"/>
              <a:buChar char="•"/>
            </a:pPr>
            <a:r>
              <a:rPr lang="el-GR" sz="2000" dirty="0">
                <a:solidFill>
                  <a:schemeClr val="accent4"/>
                </a:solidFill>
                <a:latin typeface="Calibri" panose="020F0502020204030204" pitchFamily="34" charset="0"/>
              </a:rPr>
              <a:t>Σύμφωνα με τους υπολογισμούς των σεισμολόγων της </a:t>
            </a:r>
            <a:r>
              <a:rPr lang="el-GR" sz="2000" dirty="0" smtClean="0">
                <a:solidFill>
                  <a:schemeClr val="accent4"/>
                </a:solidFill>
                <a:latin typeface="Calibri" panose="020F0502020204030204" pitchFamily="34" charset="0"/>
              </a:rPr>
              <a:t>Γ’ </a:t>
            </a:r>
            <a:r>
              <a:rPr lang="el-GR" sz="2000" dirty="0">
                <a:solidFill>
                  <a:schemeClr val="accent4"/>
                </a:solidFill>
                <a:latin typeface="Calibri" panose="020F0502020204030204" pitchFamily="34" charset="0"/>
              </a:rPr>
              <a:t>Γυμνασίου ο σεισμός έγινε στο </a:t>
            </a:r>
            <a:r>
              <a:rPr lang="el-GR" sz="2000" dirty="0" smtClean="0">
                <a:solidFill>
                  <a:schemeClr val="accent4"/>
                </a:solidFill>
                <a:latin typeface="Calibri" panose="020F0502020204030204" pitchFamily="34" charset="0"/>
              </a:rPr>
              <a:t>Γύθειο</a:t>
            </a:r>
            <a:r>
              <a:rPr lang="en-US" sz="2000" dirty="0" smtClean="0">
                <a:solidFill>
                  <a:schemeClr val="accent4"/>
                </a:solidFill>
                <a:latin typeface="Calibri" panose="020F0502020204030204" pitchFamily="34" charset="0"/>
              </a:rPr>
              <a:t>.</a:t>
            </a:r>
            <a:endParaRPr lang="el-GR" sz="2000" dirty="0" smtClean="0">
              <a:solidFill>
                <a:schemeClr val="accent4"/>
              </a:solidFill>
              <a:latin typeface="Calibri" panose="020F0502020204030204" pitchFamily="34" charset="0"/>
            </a:endParaRPr>
          </a:p>
          <a:p>
            <a:pPr algn="just">
              <a:buFont typeface="Arial" pitchFamily="34" charset="0"/>
              <a:buChar char="•"/>
            </a:pPr>
            <a:endParaRPr lang="en-US" sz="2000" dirty="0" smtClean="0">
              <a:solidFill>
                <a:schemeClr val="accent4"/>
              </a:solidFill>
              <a:latin typeface="Calibri" panose="020F0502020204030204" pitchFamily="34" charset="0"/>
            </a:endParaRPr>
          </a:p>
          <a:p>
            <a:pPr algn="just">
              <a:buFont typeface="Arial" pitchFamily="34" charset="0"/>
              <a:buChar char="•"/>
            </a:pPr>
            <a:r>
              <a:rPr lang="el-GR" sz="2000" dirty="0" smtClean="0">
                <a:solidFill>
                  <a:schemeClr val="accent4"/>
                </a:solidFill>
                <a:latin typeface="Calibri" panose="020F0502020204030204" pitchFamily="34" charset="0"/>
              </a:rPr>
              <a:t>Αναζήτηση του σεισμού στο αρχείο του Εθνικού Αστεροσκοπείου Αθηνών.</a:t>
            </a:r>
          </a:p>
          <a:p>
            <a:pPr>
              <a:buFont typeface="Arial" pitchFamily="34" charset="0"/>
              <a:buChar char="•"/>
            </a:pPr>
            <a:endParaRPr lang="el-GR" sz="2000" dirty="0" smtClean="0">
              <a:solidFill>
                <a:schemeClr val="accent4"/>
              </a:solidFill>
              <a:latin typeface="Calibri" panose="020F0502020204030204" pitchFamily="34" charset="0"/>
            </a:endParaRPr>
          </a:p>
          <a:p>
            <a:pPr algn="just">
              <a:buFont typeface="Arial" pitchFamily="34" charset="0"/>
              <a:buChar char="•"/>
            </a:pPr>
            <a:r>
              <a:rPr lang="el-GR" sz="2000" dirty="0" smtClean="0">
                <a:solidFill>
                  <a:schemeClr val="accent4"/>
                </a:solidFill>
                <a:latin typeface="Calibri" panose="020F0502020204030204" pitchFamily="34" charset="0"/>
              </a:rPr>
              <a:t>Σύγκριση αποτελεσμάτων.</a:t>
            </a:r>
            <a:endParaRPr lang="en-US" sz="2000" dirty="0" smtClean="0">
              <a:solidFill>
                <a:schemeClr val="accent4"/>
              </a:solidFill>
              <a:latin typeface="Calibri" panose="020F0502020204030204" pitchFamily="34" charset="0"/>
            </a:endParaRPr>
          </a:p>
          <a:p>
            <a:pPr algn="just"/>
            <a:r>
              <a:rPr lang="el-GR" sz="2000" dirty="0" smtClean="0">
                <a:solidFill>
                  <a:schemeClr val="accent4"/>
                </a:solidFill>
                <a:latin typeface="Calibri" panose="020F0502020204030204" pitchFamily="34" charset="0"/>
              </a:rPr>
              <a:t> Ελέγχουμε αν είναι ίδιο το επίκεντρο του σεισμού που εντόπισαν οι  μαθητές με αυτό του πραγματικού σεισμού.</a:t>
            </a:r>
            <a:endParaRPr lang="en-US" sz="2000" dirty="0" smtClean="0">
              <a:solidFill>
                <a:schemeClr val="accent4"/>
              </a:solidFill>
              <a:latin typeface="Calibri" panose="020F0502020204030204" pitchFamily="34" charset="0"/>
            </a:endParaRPr>
          </a:p>
          <a:p>
            <a:pPr algn="just"/>
            <a:r>
              <a:rPr lang="el-GR" sz="2000" dirty="0" smtClean="0">
                <a:solidFill>
                  <a:schemeClr val="accent4"/>
                </a:solidFill>
                <a:latin typeface="Calibri" panose="020F0502020204030204" pitchFamily="34" charset="0"/>
              </a:rPr>
              <a:t> Συζητάμε τις αιτίες των πιθανών αποκλίσεων και τονίζουμε το θέμα της ακριβής μέτρησης και των συνθηκών επίτευξης της.</a:t>
            </a:r>
            <a:endParaRPr lang="el-GR" sz="2000" dirty="0">
              <a:solidFill>
                <a:schemeClr val="accent4"/>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467544" y="1412776"/>
            <a:ext cx="8229600" cy="864096"/>
          </a:xfrm>
          <a:prstGeom prst="roundRect">
            <a:avLst/>
          </a:prstGeom>
        </p:spPr>
        <p:style>
          <a:lnRef idx="2">
            <a:schemeClr val="accent1"/>
          </a:lnRef>
          <a:fillRef idx="1">
            <a:schemeClr val="lt1"/>
          </a:fillRef>
          <a:effectRef idx="0">
            <a:schemeClr val="accent1"/>
          </a:effectRef>
          <a:fontRef idx="minor">
            <a:schemeClr val="dk1"/>
          </a:fontRef>
        </p:style>
        <p:txBody>
          <a:bodyPr/>
          <a:lstStyle/>
          <a:p>
            <a:pPr eaLnBrk="1" hangingPunct="1">
              <a:defRPr/>
            </a:pPr>
            <a:r>
              <a:rPr lang="el-GR" sz="2800" b="1" dirty="0" smtClean="0">
                <a:solidFill>
                  <a:schemeClr val="accent4"/>
                </a:solidFill>
                <a:effectLst>
                  <a:outerShdw blurRad="38100" dist="38100" dir="2700000" algn="tl">
                    <a:srgbClr val="C0C0C0"/>
                  </a:outerShdw>
                </a:effectLst>
                <a:latin typeface="Calibri" panose="020F0502020204030204" pitchFamily="34" charset="0"/>
              </a:rPr>
              <a:t>4</a:t>
            </a:r>
            <a:r>
              <a:rPr lang="el-GR" sz="2800" b="1" baseline="30000" dirty="0" smtClean="0">
                <a:solidFill>
                  <a:schemeClr val="accent4"/>
                </a:solidFill>
                <a:effectLst>
                  <a:outerShdw blurRad="38100" dist="38100" dir="2700000" algn="tl">
                    <a:srgbClr val="C0C0C0"/>
                  </a:outerShdw>
                </a:effectLst>
                <a:latin typeface="Calibri" panose="020F0502020204030204" pitchFamily="34" charset="0"/>
              </a:rPr>
              <a:t>η</a:t>
            </a:r>
            <a:r>
              <a:rPr lang="el-GR" sz="2800" b="1" dirty="0" smtClean="0">
                <a:solidFill>
                  <a:schemeClr val="accent4"/>
                </a:solidFill>
                <a:effectLst>
                  <a:outerShdw blurRad="38100" dist="38100" dir="2700000" algn="tl">
                    <a:srgbClr val="C0C0C0"/>
                  </a:outerShdw>
                </a:effectLst>
                <a:latin typeface="Calibri" panose="020F0502020204030204" pitchFamily="34" charset="0"/>
              </a:rPr>
              <a:t> Διδακτική φάση</a:t>
            </a:r>
            <a:r>
              <a:rPr lang="en-US" sz="2800" b="1" dirty="0" smtClean="0">
                <a:solidFill>
                  <a:schemeClr val="accent4"/>
                </a:solidFill>
                <a:effectLst>
                  <a:outerShdw blurRad="38100" dist="38100" dir="2700000" algn="tl">
                    <a:srgbClr val="C0C0C0"/>
                  </a:outerShdw>
                </a:effectLst>
                <a:latin typeface="Calibri" panose="020F0502020204030204" pitchFamily="34" charset="0"/>
              </a:rPr>
              <a:t>: </a:t>
            </a:r>
            <a:r>
              <a:rPr lang="el-GR" sz="2800" dirty="0" smtClean="0">
                <a:solidFill>
                  <a:schemeClr val="accent4"/>
                </a:solidFill>
                <a:effectLst>
                  <a:outerShdw blurRad="38100" dist="38100" dir="2700000" algn="tl">
                    <a:srgbClr val="C0C0C0"/>
                  </a:outerShdw>
                </a:effectLst>
                <a:latin typeface="Calibri" panose="020F0502020204030204" pitchFamily="34" charset="0"/>
              </a:rPr>
              <a:t>Συζήτηση </a:t>
            </a:r>
            <a:br>
              <a:rPr lang="el-GR" sz="2800" dirty="0" smtClean="0">
                <a:solidFill>
                  <a:schemeClr val="accent4"/>
                </a:solidFill>
                <a:effectLst>
                  <a:outerShdw blurRad="38100" dist="38100" dir="2700000" algn="tl">
                    <a:srgbClr val="C0C0C0"/>
                  </a:outerShdw>
                </a:effectLst>
                <a:latin typeface="Calibri" panose="020F0502020204030204" pitchFamily="34" charset="0"/>
              </a:rPr>
            </a:br>
            <a:r>
              <a:rPr lang="en-US" sz="2800" dirty="0" smtClean="0">
                <a:solidFill>
                  <a:schemeClr val="accent4"/>
                </a:solidFill>
                <a:effectLst>
                  <a:outerShdw blurRad="38100" dist="38100" dir="2700000" algn="tl">
                    <a:srgbClr val="C0C0C0"/>
                  </a:outerShdw>
                </a:effectLst>
                <a:latin typeface="Calibri" panose="020F0502020204030204" pitchFamily="34" charset="0"/>
              </a:rPr>
              <a:t> </a:t>
            </a:r>
            <a:r>
              <a:rPr lang="el-GR" sz="2800" dirty="0" smtClean="0">
                <a:solidFill>
                  <a:schemeClr val="accent4"/>
                </a:solidFill>
                <a:effectLst>
                  <a:outerShdw blurRad="38100" dist="38100" dir="2700000" algn="tl">
                    <a:srgbClr val="C0C0C0"/>
                  </a:outerShdw>
                </a:effectLst>
                <a:latin typeface="Calibri" panose="020F0502020204030204" pitchFamily="34" charset="0"/>
              </a:rPr>
              <a:t>ΘΕΩΡΗΣΗ ΑΛΛΩΝ ΠΙΘΑΝΩΝ ΕΡΜΗΝΕΙΩΝ</a:t>
            </a:r>
          </a:p>
        </p:txBody>
      </p:sp>
      <p:sp>
        <p:nvSpPr>
          <p:cNvPr id="5" name="Content Placeholder 4"/>
          <p:cNvSpPr>
            <a:spLocks noGrp="1"/>
          </p:cNvSpPr>
          <p:nvPr>
            <p:ph idx="1"/>
          </p:nvPr>
        </p:nvSpPr>
        <p:spPr>
          <a:xfrm>
            <a:off x="395536" y="2375372"/>
            <a:ext cx="8229600" cy="4221980"/>
          </a:xfrm>
          <a:prstGeom prst="roundRect">
            <a:avLst/>
          </a:prstGeom>
        </p:spPr>
        <p:style>
          <a:lnRef idx="2">
            <a:schemeClr val="accent1"/>
          </a:lnRef>
          <a:fillRef idx="1">
            <a:schemeClr val="lt1"/>
          </a:fillRef>
          <a:effectRef idx="0">
            <a:schemeClr val="accent1"/>
          </a:effectRef>
          <a:fontRef idx="minor">
            <a:schemeClr val="dk1"/>
          </a:fontRef>
        </p:style>
        <p:txBody>
          <a:bodyPr/>
          <a:lstStyle/>
          <a:p>
            <a:pPr algn="just">
              <a:buNone/>
            </a:pPr>
            <a:r>
              <a:rPr lang="el-GR" sz="1600" dirty="0" smtClean="0">
                <a:latin typeface="Calibri" panose="020F0502020204030204" pitchFamily="34" charset="0"/>
              </a:rPr>
              <a:t>Στη συγκεκριμένη εφαρμογή λόγω του τρόπου προσέγγισης, είναι</a:t>
            </a:r>
          </a:p>
          <a:p>
            <a:pPr algn="just">
              <a:buNone/>
            </a:pPr>
            <a:r>
              <a:rPr lang="el-GR" sz="1600" dirty="0" smtClean="0">
                <a:latin typeface="Calibri" panose="020F0502020204030204" pitchFamily="34" charset="0"/>
              </a:rPr>
              <a:t>δύσκολο να δοθούν από τους μαθητές άλλες πιθανές ερμηνείες.</a:t>
            </a:r>
          </a:p>
          <a:p>
            <a:pPr algn="just">
              <a:buNone/>
            </a:pPr>
            <a:endParaRPr lang="el-GR" sz="1600" dirty="0" smtClean="0">
              <a:latin typeface="Calibri" panose="020F0502020204030204" pitchFamily="34" charset="0"/>
            </a:endParaRPr>
          </a:p>
          <a:p>
            <a:pPr algn="just">
              <a:buNone/>
            </a:pPr>
            <a:r>
              <a:rPr lang="el-GR" sz="1600" dirty="0" smtClean="0">
                <a:latin typeface="Calibri" panose="020F0502020204030204" pitchFamily="34" charset="0"/>
              </a:rPr>
              <a:t>Τα λανθασμένα συμπεράσματα είναι πιθανόν να παρουσιαστούν σε προβλήματα που κυρίως οφείλονται στη</a:t>
            </a:r>
            <a:r>
              <a:rPr lang="en-US" sz="1600" dirty="0" smtClean="0">
                <a:latin typeface="Calibri" panose="020F0502020204030204" pitchFamily="34" charset="0"/>
              </a:rPr>
              <a:t>:</a:t>
            </a:r>
            <a:endParaRPr lang="el-GR" sz="1600" dirty="0" smtClean="0">
              <a:latin typeface="Calibri" panose="020F0502020204030204" pitchFamily="34" charset="0"/>
            </a:endParaRPr>
          </a:p>
          <a:p>
            <a:pPr marL="457200" indent="-457200" algn="just"/>
            <a:r>
              <a:rPr lang="el-GR" sz="1600" dirty="0" smtClean="0">
                <a:latin typeface="Calibri" panose="020F0502020204030204" pitchFamily="34" charset="0"/>
              </a:rPr>
              <a:t>δυσκολία χρήσης και ανάλυσης της γραφικής παράστασης των </a:t>
            </a:r>
            <a:r>
              <a:rPr lang="en-US" sz="1600" dirty="0" smtClean="0">
                <a:latin typeface="Calibri" panose="020F0502020204030204" pitchFamily="34" charset="0"/>
              </a:rPr>
              <a:t>S</a:t>
            </a:r>
            <a:r>
              <a:rPr lang="el-GR" sz="1600" dirty="0" smtClean="0">
                <a:latin typeface="Calibri" panose="020F0502020204030204" pitchFamily="34" charset="0"/>
              </a:rPr>
              <a:t>,</a:t>
            </a:r>
            <a:r>
              <a:rPr lang="en-US" sz="1600" dirty="0" smtClean="0">
                <a:latin typeface="Calibri" panose="020F0502020204030204" pitchFamily="34" charset="0"/>
              </a:rPr>
              <a:t> P</a:t>
            </a:r>
            <a:r>
              <a:rPr lang="el-GR" sz="1600" dirty="0" smtClean="0">
                <a:latin typeface="Calibri" panose="020F0502020204030204" pitchFamily="34" charset="0"/>
              </a:rPr>
              <a:t> κυμάτων γεγονός που σε ορισμένες περιπτώσεις οδηγεί σε λάθος εκτίμηση της απόστασης του σεισμογραφικού σταθμού από το επίκεντρο του σεισμού.</a:t>
            </a:r>
          </a:p>
          <a:p>
            <a:pPr marL="457200" indent="-457200" algn="just"/>
            <a:r>
              <a:rPr lang="el-GR" sz="1600" dirty="0" smtClean="0">
                <a:latin typeface="Calibri" panose="020F0502020204030204" pitchFamily="34" charset="0"/>
              </a:rPr>
              <a:t>δυσκολία εντοπισμού των πόλεων στο χάρτη</a:t>
            </a:r>
          </a:p>
          <a:p>
            <a:pPr marL="457200" indent="-457200" algn="just"/>
            <a:r>
              <a:rPr lang="el-GR" sz="1600" dirty="0" smtClean="0">
                <a:latin typeface="Calibri" panose="020F0502020204030204" pitchFamily="34" charset="0"/>
              </a:rPr>
              <a:t>δυσκολία υπολογισμού αποστάσεων πάνω στο χάρτη με βάση την κλίμακά του.</a:t>
            </a:r>
          </a:p>
          <a:p>
            <a:pPr marL="457200" indent="-457200" algn="just"/>
            <a:endParaRPr lang="el-GR" sz="1600" dirty="0" smtClean="0">
              <a:latin typeface="Calibri" panose="020F0502020204030204" pitchFamily="34" charset="0"/>
            </a:endParaRPr>
          </a:p>
          <a:p>
            <a:pPr algn="just">
              <a:buNone/>
            </a:pPr>
            <a:r>
              <a:rPr lang="el-GR" sz="1600" dirty="0" smtClean="0">
                <a:latin typeface="Calibri" panose="020F0502020204030204" pitchFamily="34" charset="0"/>
              </a:rPr>
              <a:t>Αναμένονται προβλήματα τόσο γνωστικής φύσεως όπως σε γνώσεις γεωγραφίας όσο και προβλήματα δεξιοτήτων όπως η ανάλυση γραφημάτων.</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a:xfrm>
            <a:off x="611560" y="1340768"/>
            <a:ext cx="8013576" cy="566937"/>
          </a:xfrm>
          <a:prstGeom prst="roundRect">
            <a:avLst/>
          </a:prstGeom>
          <a:ln>
            <a:solidFill>
              <a:schemeClr val="accent4"/>
            </a:solidFill>
          </a:ln>
        </p:spPr>
        <p:txBody>
          <a:bodyPr/>
          <a:lstStyle/>
          <a:p>
            <a:pPr eaLnBrk="1" hangingPunct="1">
              <a:defRPr/>
            </a:pPr>
            <a:r>
              <a:rPr lang="el-GR" sz="2400" b="1" dirty="0" smtClean="0">
                <a:effectLst>
                  <a:outerShdw blurRad="38100" dist="38100" dir="2700000" algn="tl">
                    <a:srgbClr val="C0C0C0"/>
                  </a:outerShdw>
                </a:effectLst>
              </a:rPr>
              <a:t>Εισαγωγικός τομέας και προκαταρτική φάση</a:t>
            </a:r>
          </a:p>
        </p:txBody>
      </p:sp>
      <p:sp>
        <p:nvSpPr>
          <p:cNvPr id="4099" name="Rectangle 3"/>
          <p:cNvSpPr>
            <a:spLocks noGrp="1" noChangeArrowheads="1"/>
          </p:cNvSpPr>
          <p:nvPr>
            <p:ph type="body" idx="1"/>
          </p:nvPr>
        </p:nvSpPr>
        <p:spPr>
          <a:xfrm>
            <a:off x="539552" y="1988840"/>
            <a:ext cx="8229600" cy="4752528"/>
          </a:xfrm>
          <a:prstGeom prst="roundRect">
            <a:avLst/>
          </a:prstGeom>
          <a:solidFill>
            <a:schemeClr val="accent4"/>
          </a:solidFill>
          <a:ln>
            <a:solidFill>
              <a:schemeClr val="accent4"/>
            </a:solidFill>
          </a:ln>
        </p:spPr>
        <p:txBody>
          <a:bodyPr/>
          <a:lstStyle/>
          <a:p>
            <a:pPr algn="just" eaLnBrk="1" hangingPunct="1">
              <a:lnSpc>
                <a:spcPct val="80000"/>
              </a:lnSpc>
            </a:pPr>
            <a:r>
              <a:rPr lang="el-GR" sz="1800" b="1" dirty="0" smtClean="0">
                <a:solidFill>
                  <a:schemeClr val="bg1"/>
                </a:solidFill>
                <a:latin typeface="Calibri" panose="020F0502020204030204" pitchFamily="34" charset="0"/>
              </a:rPr>
              <a:t>Τεχνικές απαιτήσεις</a:t>
            </a:r>
            <a:r>
              <a:rPr lang="en-US" sz="1800" b="1" dirty="0" smtClean="0">
                <a:solidFill>
                  <a:schemeClr val="bg1"/>
                </a:solidFill>
                <a:latin typeface="Calibri" panose="020F0502020204030204" pitchFamily="34" charset="0"/>
              </a:rPr>
              <a:t>:</a:t>
            </a:r>
            <a:r>
              <a:rPr lang="el-GR" sz="1800" b="1" dirty="0" smtClean="0">
                <a:solidFill>
                  <a:schemeClr val="bg1"/>
                </a:solidFill>
                <a:latin typeface="Calibri" panose="020F0502020204030204" pitchFamily="34" charset="0"/>
              </a:rPr>
              <a:t> </a:t>
            </a:r>
            <a:r>
              <a:rPr lang="el-GR" sz="1800" dirty="0" smtClean="0">
                <a:solidFill>
                  <a:schemeClr val="bg1"/>
                </a:solidFill>
                <a:latin typeface="Calibri" panose="020F0502020204030204" pitchFamily="34" charset="0"/>
              </a:rPr>
              <a:t>Υπολογιστής και σύνδεση στο Διαδίκτυο.</a:t>
            </a:r>
            <a:endParaRPr lang="en-US" sz="1800" b="1" dirty="0" smtClean="0">
              <a:solidFill>
                <a:schemeClr val="bg1"/>
              </a:solidFill>
              <a:latin typeface="Calibri" panose="020F0502020204030204" pitchFamily="34" charset="0"/>
            </a:endParaRPr>
          </a:p>
          <a:p>
            <a:pPr algn="just" eaLnBrk="1" hangingPunct="1">
              <a:lnSpc>
                <a:spcPct val="80000"/>
              </a:lnSpc>
            </a:pPr>
            <a:r>
              <a:rPr lang="el-GR" sz="1800" b="1" dirty="0" smtClean="0">
                <a:solidFill>
                  <a:schemeClr val="bg1"/>
                </a:solidFill>
                <a:latin typeface="Calibri" panose="020F0502020204030204" pitchFamily="34" charset="0"/>
              </a:rPr>
              <a:t>Υπόβαθρο συγγραφέα</a:t>
            </a:r>
            <a:r>
              <a:rPr lang="en-US" sz="1800" b="1" dirty="0" smtClean="0">
                <a:solidFill>
                  <a:schemeClr val="bg1"/>
                </a:solidFill>
                <a:latin typeface="Calibri" panose="020F0502020204030204" pitchFamily="34" charset="0"/>
              </a:rPr>
              <a:t>: </a:t>
            </a:r>
            <a:r>
              <a:rPr lang="el-GR" sz="1800" dirty="0" smtClean="0">
                <a:solidFill>
                  <a:schemeClr val="bg1"/>
                </a:solidFill>
                <a:latin typeface="Calibri" panose="020F0502020204030204" pitchFamily="34" charset="0"/>
              </a:rPr>
              <a:t>Φυσικός, Διδάκτωρ της Διδακτικής των Φυσικών Επιστημών.</a:t>
            </a:r>
            <a:endParaRPr lang="el-GR" sz="1800" b="1" dirty="0" smtClean="0">
              <a:solidFill>
                <a:schemeClr val="bg1"/>
              </a:solidFill>
              <a:latin typeface="Calibri" panose="020F0502020204030204" pitchFamily="34" charset="0"/>
            </a:endParaRPr>
          </a:p>
          <a:p>
            <a:pPr algn="just" eaLnBrk="1" hangingPunct="1">
              <a:lnSpc>
                <a:spcPct val="80000"/>
              </a:lnSpc>
            </a:pPr>
            <a:r>
              <a:rPr lang="el-GR" sz="1800" b="1" dirty="0" smtClean="0">
                <a:solidFill>
                  <a:schemeClr val="bg1"/>
                </a:solidFill>
                <a:latin typeface="Calibri" panose="020F0502020204030204" pitchFamily="34" charset="0"/>
              </a:rPr>
              <a:t>Σύνδεση με τη διδακτέα ύλη</a:t>
            </a:r>
            <a:r>
              <a:rPr lang="en-US" sz="1800" b="1" dirty="0" smtClean="0">
                <a:solidFill>
                  <a:schemeClr val="bg1"/>
                </a:solidFill>
                <a:latin typeface="Calibri" panose="020F0502020204030204" pitchFamily="34" charset="0"/>
              </a:rPr>
              <a:t>:</a:t>
            </a:r>
            <a:r>
              <a:rPr lang="el-GR" sz="1800" b="1" dirty="0" smtClean="0">
                <a:solidFill>
                  <a:schemeClr val="bg1"/>
                </a:solidFill>
                <a:latin typeface="Calibri" panose="020F0502020204030204" pitchFamily="34" charset="0"/>
              </a:rPr>
              <a:t> </a:t>
            </a:r>
            <a:r>
              <a:rPr lang="el-GR" sz="1800" dirty="0" smtClean="0">
                <a:solidFill>
                  <a:schemeClr val="bg1"/>
                </a:solidFill>
                <a:latin typeface="Calibri" panose="020F0502020204030204" pitchFamily="34" charset="0"/>
              </a:rPr>
              <a:t>Φυσική και Μαθηματικά Γ’ Γυμνασίου (συγκεκριμένα με το κεφάλαιο 5, σελ.100,  του σχολικού βιβλίου φυσικής).  Με κατάλληλη επεξεργασία, το σενάριο  μπορεί να προσαρμοστεί και στην ύλη της φυσικής γενικής παιδείας της Β’ λυκείου παράγραφο 4.2.5, καθώς και στη φυσική κατεύθυνσης Γ’ λυκείου κεφάλαιο 2.</a:t>
            </a:r>
            <a:endParaRPr lang="en-US" sz="1800" dirty="0" smtClean="0">
              <a:solidFill>
                <a:schemeClr val="bg1"/>
              </a:solidFill>
              <a:latin typeface="Calibri" panose="020F0502020204030204" pitchFamily="34" charset="0"/>
            </a:endParaRPr>
          </a:p>
          <a:p>
            <a:pPr algn="just" eaLnBrk="1" hangingPunct="1">
              <a:lnSpc>
                <a:spcPct val="80000"/>
              </a:lnSpc>
            </a:pPr>
            <a:r>
              <a:rPr lang="el-GR" sz="1800" b="1" dirty="0" smtClean="0">
                <a:solidFill>
                  <a:schemeClr val="bg1"/>
                </a:solidFill>
                <a:latin typeface="Calibri" panose="020F0502020204030204" pitchFamily="34" charset="0"/>
              </a:rPr>
              <a:t>Διδακτικοί στόχοι</a:t>
            </a:r>
            <a:r>
              <a:rPr lang="en-US" sz="1800" b="1" dirty="0" smtClean="0">
                <a:solidFill>
                  <a:schemeClr val="bg1"/>
                </a:solidFill>
                <a:latin typeface="Calibri" panose="020F0502020204030204" pitchFamily="34" charset="0"/>
              </a:rPr>
              <a:t>:</a:t>
            </a:r>
            <a:r>
              <a:rPr lang="el-GR" sz="1800" b="1" dirty="0" smtClean="0">
                <a:solidFill>
                  <a:schemeClr val="bg1"/>
                </a:solidFill>
                <a:latin typeface="Calibri" panose="020F0502020204030204" pitchFamily="34" charset="0"/>
              </a:rPr>
              <a:t> </a:t>
            </a:r>
          </a:p>
          <a:p>
            <a:pPr algn="just" eaLnBrk="1" hangingPunct="1">
              <a:lnSpc>
                <a:spcPct val="80000"/>
              </a:lnSpc>
              <a:buNone/>
            </a:pPr>
            <a:r>
              <a:rPr lang="el-GR" sz="1800" dirty="0" smtClean="0">
                <a:solidFill>
                  <a:schemeClr val="bg1"/>
                </a:solidFill>
                <a:latin typeface="Calibri" panose="020F0502020204030204" pitchFamily="34" charset="0"/>
              </a:rPr>
              <a:t>    Οι μαθητές πρέπει</a:t>
            </a:r>
            <a:r>
              <a:rPr lang="en-US" sz="1800" dirty="0" smtClean="0">
                <a:solidFill>
                  <a:schemeClr val="bg1"/>
                </a:solidFill>
                <a:latin typeface="Calibri" panose="020F0502020204030204" pitchFamily="34" charset="0"/>
              </a:rPr>
              <a:t>:</a:t>
            </a:r>
            <a:endParaRPr lang="el-GR" sz="1800" dirty="0" smtClean="0">
              <a:solidFill>
                <a:schemeClr val="bg1"/>
              </a:solidFill>
              <a:latin typeface="Calibri" panose="020F0502020204030204" pitchFamily="34" charset="0"/>
            </a:endParaRPr>
          </a:p>
          <a:p>
            <a:pPr algn="just" eaLnBrk="1" hangingPunct="1">
              <a:lnSpc>
                <a:spcPct val="80000"/>
              </a:lnSpc>
              <a:buFont typeface="Wingdings" pitchFamily="2" charset="2"/>
              <a:buChar char="Ø"/>
            </a:pPr>
            <a:r>
              <a:rPr lang="el-GR" sz="1800" dirty="0" smtClean="0">
                <a:solidFill>
                  <a:schemeClr val="bg1"/>
                </a:solidFill>
                <a:latin typeface="Calibri" panose="020F0502020204030204" pitchFamily="34" charset="0"/>
              </a:rPr>
              <a:t>να αντιλαμβάνονται τις διαφορές εγκάρσιων και διαμηκών κυμάτων</a:t>
            </a:r>
          </a:p>
          <a:p>
            <a:pPr algn="just" eaLnBrk="1" hangingPunct="1">
              <a:lnSpc>
                <a:spcPct val="80000"/>
              </a:lnSpc>
              <a:buFont typeface="Wingdings" pitchFamily="2" charset="2"/>
              <a:buChar char="Ø"/>
            </a:pPr>
            <a:r>
              <a:rPr lang="el-GR" sz="1800" dirty="0" smtClean="0">
                <a:solidFill>
                  <a:schemeClr val="bg1"/>
                </a:solidFill>
                <a:latin typeface="Calibri" panose="020F0502020204030204" pitchFamily="34" charset="0"/>
              </a:rPr>
              <a:t>να υπολογίζουν το επίκεντρο ενός σεισμού με βάση τα δεδομένα από τους σταθμούς καταγραφής</a:t>
            </a:r>
          </a:p>
          <a:p>
            <a:pPr algn="just" eaLnBrk="1" hangingPunct="1">
              <a:lnSpc>
                <a:spcPct val="80000"/>
              </a:lnSpc>
              <a:buFont typeface="Wingdings" pitchFamily="2" charset="2"/>
              <a:buChar char="Ø"/>
            </a:pPr>
            <a:r>
              <a:rPr lang="el-GR" sz="1800" dirty="0" smtClean="0">
                <a:solidFill>
                  <a:schemeClr val="bg1"/>
                </a:solidFill>
                <a:latin typeface="Calibri" panose="020F0502020204030204" pitchFamily="34" charset="0"/>
              </a:rPr>
              <a:t>να κατανοούν, να αναλύουν και να επεξεργάζονται δεδομένα από γραφικές παραστάσεις.</a:t>
            </a:r>
          </a:p>
          <a:p>
            <a:pPr algn="just" eaLnBrk="1" hangingPunct="1">
              <a:lnSpc>
                <a:spcPct val="80000"/>
              </a:lnSpc>
            </a:pPr>
            <a:r>
              <a:rPr lang="el-GR" sz="1800" b="1" dirty="0" smtClean="0">
                <a:solidFill>
                  <a:schemeClr val="bg1"/>
                </a:solidFill>
                <a:latin typeface="Calibri" panose="020F0502020204030204" pitchFamily="34" charset="0"/>
              </a:rPr>
              <a:t>Καθοδήγηση για προετοιμασία</a:t>
            </a:r>
            <a:r>
              <a:rPr lang="en-US" sz="1800" b="1" dirty="0" smtClean="0">
                <a:solidFill>
                  <a:schemeClr val="bg1"/>
                </a:solidFill>
                <a:latin typeface="Calibri" panose="020F0502020204030204" pitchFamily="34" charset="0"/>
              </a:rPr>
              <a:t>:</a:t>
            </a:r>
            <a:r>
              <a:rPr lang="el-GR" sz="1800" b="1" dirty="0" smtClean="0">
                <a:solidFill>
                  <a:schemeClr val="bg1"/>
                </a:solidFill>
                <a:latin typeface="Calibri" panose="020F0502020204030204" pitchFamily="34" charset="0"/>
              </a:rPr>
              <a:t> </a:t>
            </a:r>
            <a:r>
              <a:rPr lang="el-GR" sz="1800" dirty="0" smtClean="0">
                <a:solidFill>
                  <a:schemeClr val="bg1"/>
                </a:solidFill>
                <a:latin typeface="Calibri" panose="020F0502020204030204" pitchFamily="34" charset="0"/>
              </a:rPr>
              <a:t>Ο εκπαιδευτικός θα χρειαστεί να ανατρέξει σε υλικό στην Αγγλική γλώσσα. </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1907704" y="692696"/>
            <a:ext cx="5040560" cy="1143001"/>
          </a:xfrm>
          <a:prstGeom prst="roundRect">
            <a:avLst/>
          </a:prstGeom>
        </p:spPr>
        <p:style>
          <a:lnRef idx="2">
            <a:schemeClr val="accent3"/>
          </a:lnRef>
          <a:fillRef idx="1">
            <a:schemeClr val="lt1"/>
          </a:fillRef>
          <a:effectRef idx="0">
            <a:schemeClr val="accent3"/>
          </a:effectRef>
          <a:fontRef idx="minor">
            <a:schemeClr val="dk1"/>
          </a:fontRef>
        </p:style>
        <p:txBody>
          <a:bodyPr/>
          <a:lstStyle/>
          <a:p>
            <a:pPr eaLnBrk="1" hangingPunct="1">
              <a:defRPr/>
            </a:pPr>
            <a:r>
              <a:rPr lang="en-US" sz="2400" b="1" dirty="0" smtClean="0">
                <a:solidFill>
                  <a:schemeClr val="accent4"/>
                </a:solidFill>
                <a:effectLst>
                  <a:outerShdw blurRad="38100" dist="38100" dir="2700000" algn="tl">
                    <a:srgbClr val="C0C0C0"/>
                  </a:outerShdw>
                </a:effectLst>
                <a:latin typeface="Calibri" panose="020F0502020204030204" pitchFamily="34" charset="0"/>
              </a:rPr>
              <a:t>5</a:t>
            </a:r>
            <a:r>
              <a:rPr lang="el-GR" sz="2400" b="1" baseline="30000" dirty="0" smtClean="0">
                <a:solidFill>
                  <a:schemeClr val="accent4"/>
                </a:solidFill>
                <a:effectLst>
                  <a:outerShdw blurRad="38100" dist="38100" dir="2700000" algn="tl">
                    <a:srgbClr val="C0C0C0"/>
                  </a:outerShdw>
                </a:effectLst>
                <a:latin typeface="Calibri" panose="020F0502020204030204" pitchFamily="34" charset="0"/>
              </a:rPr>
              <a:t>η</a:t>
            </a:r>
            <a:r>
              <a:rPr lang="el-GR" sz="2400" b="1" dirty="0" smtClean="0">
                <a:solidFill>
                  <a:schemeClr val="accent4"/>
                </a:solidFill>
                <a:effectLst>
                  <a:outerShdw blurRad="38100" dist="38100" dir="2700000" algn="tl">
                    <a:srgbClr val="C0C0C0"/>
                  </a:outerShdw>
                </a:effectLst>
                <a:latin typeface="Calibri" panose="020F0502020204030204" pitchFamily="34" charset="0"/>
              </a:rPr>
              <a:t> Διδακτική φάση: </a:t>
            </a:r>
            <a:r>
              <a:rPr lang="el-GR" sz="2400" dirty="0" smtClean="0">
                <a:solidFill>
                  <a:schemeClr val="accent4"/>
                </a:solidFill>
                <a:effectLst>
                  <a:outerShdw blurRad="38100" dist="38100" dir="2700000" algn="tl">
                    <a:srgbClr val="C0C0C0"/>
                  </a:outerShdw>
                </a:effectLst>
                <a:latin typeface="Calibri" panose="020F0502020204030204" pitchFamily="34" charset="0"/>
              </a:rPr>
              <a:t>Ανάδραση</a:t>
            </a:r>
            <a:r>
              <a:rPr lang="en-US" sz="2400" dirty="0" smtClean="0">
                <a:solidFill>
                  <a:schemeClr val="accent4"/>
                </a:solidFill>
                <a:effectLst>
                  <a:outerShdw blurRad="38100" dist="38100" dir="2700000" algn="tl">
                    <a:srgbClr val="C0C0C0"/>
                  </a:outerShdw>
                </a:effectLst>
                <a:latin typeface="Calibri" panose="020F0502020204030204" pitchFamily="34" charset="0"/>
              </a:rPr>
              <a:t> </a:t>
            </a:r>
            <a:r>
              <a:rPr lang="el-GR" sz="2400" dirty="0" smtClean="0">
                <a:solidFill>
                  <a:schemeClr val="accent4"/>
                </a:solidFill>
                <a:effectLst>
                  <a:outerShdw blurRad="38100" dist="38100" dir="2700000" algn="tl">
                    <a:srgbClr val="C0C0C0"/>
                  </a:outerShdw>
                </a:effectLst>
                <a:latin typeface="Calibri" panose="020F0502020204030204" pitchFamily="34" charset="0"/>
              </a:rPr>
              <a:t/>
            </a:r>
            <a:br>
              <a:rPr lang="el-GR" sz="2400" dirty="0" smtClean="0">
                <a:solidFill>
                  <a:schemeClr val="accent4"/>
                </a:solidFill>
                <a:effectLst>
                  <a:outerShdw blurRad="38100" dist="38100" dir="2700000" algn="tl">
                    <a:srgbClr val="C0C0C0"/>
                  </a:outerShdw>
                </a:effectLst>
                <a:latin typeface="Calibri" panose="020F0502020204030204" pitchFamily="34" charset="0"/>
              </a:rPr>
            </a:br>
            <a:r>
              <a:rPr lang="en-US" sz="2400" dirty="0" smtClean="0">
                <a:solidFill>
                  <a:schemeClr val="accent4"/>
                </a:solidFill>
                <a:effectLst>
                  <a:outerShdw blurRad="38100" dist="38100" dir="2700000" algn="tl">
                    <a:srgbClr val="C0C0C0"/>
                  </a:outerShdw>
                </a:effectLst>
                <a:latin typeface="Calibri" panose="020F0502020204030204" pitchFamily="34" charset="0"/>
              </a:rPr>
              <a:t> </a:t>
            </a:r>
            <a:r>
              <a:rPr lang="el-GR" sz="2400" dirty="0" smtClean="0">
                <a:solidFill>
                  <a:schemeClr val="accent4"/>
                </a:solidFill>
                <a:effectLst>
                  <a:outerShdw blurRad="38100" dist="38100" dir="2700000" algn="tl">
                    <a:srgbClr val="C0C0C0"/>
                  </a:outerShdw>
                </a:effectLst>
                <a:latin typeface="Calibri" panose="020F0502020204030204" pitchFamily="34" charset="0"/>
              </a:rPr>
              <a:t>ΠΑΡΟΥΣΙΑΣΗ ΕΡΜΗΝΕΙΑΣ</a:t>
            </a:r>
          </a:p>
        </p:txBody>
      </p:sp>
      <p:sp>
        <p:nvSpPr>
          <p:cNvPr id="3" name="TextBox 2"/>
          <p:cNvSpPr txBox="1"/>
          <p:nvPr/>
        </p:nvSpPr>
        <p:spPr>
          <a:xfrm>
            <a:off x="539552" y="1988840"/>
            <a:ext cx="8352928" cy="4699159"/>
          </a:xfrm>
          <a:prstGeom prst="round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just"/>
            <a:r>
              <a:rPr lang="el-GR" dirty="0" smtClean="0">
                <a:solidFill>
                  <a:schemeClr val="accent4"/>
                </a:solidFill>
                <a:latin typeface="Calibri" panose="020F0502020204030204" pitchFamily="34" charset="0"/>
              </a:rPr>
              <a:t>Οι μαθητές ετοιμάζουν μία αναφορά και εξηγούν την επιστημονική προσέγγιση που ακολούθησαν ώστε να εντοπίσουν το επίκεντρο του σεισμού. Παρουσιάζουν τα δεδομένα που είχαν και τα συμπεράσματα τους. Στη συνέχεια «συνδέουν» τα αποτελέσματα τους με τον πραγματικό σεισμό με βάση τα στοιχεία από τη βάση δεδομένων του Εθνικού Αστεροσκοπείου Αθηνών.</a:t>
            </a:r>
          </a:p>
          <a:p>
            <a:pPr algn="just"/>
            <a:endParaRPr lang="el-GR" dirty="0" smtClean="0">
              <a:solidFill>
                <a:schemeClr val="accent4"/>
              </a:solidFill>
              <a:latin typeface="Calibri" panose="020F0502020204030204" pitchFamily="34" charset="0"/>
            </a:endParaRPr>
          </a:p>
          <a:p>
            <a:pPr algn="just"/>
            <a:r>
              <a:rPr lang="el-GR" dirty="0" smtClean="0">
                <a:solidFill>
                  <a:schemeClr val="accent4"/>
                </a:solidFill>
                <a:latin typeface="Calibri" panose="020F0502020204030204" pitchFamily="34" charset="0"/>
              </a:rPr>
              <a:t>Εξηγούμε στους μαθητές πως στην πραγματικότητα οι υπολογισμοί είναι πιο πολύπλοκοι. Πρέπει να ληφθούν υπόψη διάφοροι παράγοντες, όπως η καμπυλότητα της Γης, η ανομοιογένεια της Γης κλπ. Η χρήση πυκνών δικτύων σεισμογράφων δίνουν τη δυνατότητα να ορίσουμε με μεγαλύτερη ακρίβεια τους τοπικούς γεωλογικούς παράγοντες και άρα τις ταχύτητες διάδοσης των σεισμικών κυμάτων κατά περιοχή. Επιπλέον και η χρήση δεδομένων από ισχυρούς σεισμούς που έχουν καταγραφεί σε μεγάλες αποστάσεις βοηθάει σημαντικά, γιατί τα κύματα που αναγράφονται έχουν διεισδύσει σε μεγαλύτερα βάθη στο εσωτερικό της Γης και έτσι περιγράφουν το μοντέλο για το εσωτερικό της Γης.</a:t>
            </a:r>
            <a:endParaRPr lang="el-GR" dirty="0">
              <a:solidFill>
                <a:schemeClr val="accent4"/>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1 - Τίτλος"/>
          <p:cNvSpPr>
            <a:spLocks noGrp="1"/>
          </p:cNvSpPr>
          <p:nvPr>
            <p:ph type="title" idx="4294967295"/>
          </p:nvPr>
        </p:nvSpPr>
        <p:spPr>
          <a:xfrm>
            <a:off x="539552" y="1556792"/>
            <a:ext cx="8206680" cy="1162050"/>
          </a:xfrm>
          <a:prstGeom prst="roundRect">
            <a:avLst/>
          </a:prstGeom>
          <a:ln>
            <a:solidFill>
              <a:schemeClr val="accent5"/>
            </a:solidFill>
          </a:ln>
        </p:spPr>
        <p:txBody>
          <a:bodyPr lIns="0" rIns="0" bIns="0" anchor="b">
            <a:noAutofit/>
          </a:bodyPr>
          <a:lstStyle/>
          <a:p>
            <a:r>
              <a:rPr lang="en-US" sz="2400" b="1" dirty="0" smtClean="0">
                <a:effectLst>
                  <a:outerShdw blurRad="38100" dist="38100" dir="2700000" algn="tl">
                    <a:srgbClr val="C0C0C0"/>
                  </a:outerShdw>
                </a:effectLst>
                <a:latin typeface="Calibri" panose="020F0502020204030204" pitchFamily="34" charset="0"/>
              </a:rPr>
              <a:t>1</a:t>
            </a:r>
            <a:r>
              <a:rPr lang="el-GR" sz="2400" b="1" baseline="30000" dirty="0" smtClean="0">
                <a:effectLst>
                  <a:outerShdw blurRad="38100" dist="38100" dir="2700000" algn="tl">
                    <a:srgbClr val="C0C0C0"/>
                  </a:outerShdw>
                </a:effectLst>
                <a:latin typeface="Calibri" panose="020F0502020204030204" pitchFamily="34" charset="0"/>
              </a:rPr>
              <a:t>η</a:t>
            </a:r>
            <a:r>
              <a:rPr lang="el-GR" sz="2400" b="1" dirty="0" smtClean="0">
                <a:effectLst>
                  <a:outerShdw blurRad="38100" dist="38100" dir="2700000" algn="tl">
                    <a:srgbClr val="C0C0C0"/>
                  </a:outerShdw>
                </a:effectLst>
                <a:latin typeface="Calibri" panose="020F0502020204030204" pitchFamily="34" charset="0"/>
              </a:rPr>
              <a:t> Διδακτική φάση</a:t>
            </a:r>
            <a:r>
              <a:rPr lang="en-US" sz="2400" b="1" dirty="0" smtClean="0">
                <a:effectLst>
                  <a:outerShdw blurRad="38100" dist="38100" dir="2700000" algn="tl">
                    <a:srgbClr val="C0C0C0"/>
                  </a:outerShdw>
                </a:effectLst>
                <a:latin typeface="Calibri" panose="020F0502020204030204" pitchFamily="34" charset="0"/>
              </a:rPr>
              <a:t>:</a:t>
            </a:r>
            <a:br>
              <a:rPr lang="en-US" sz="2400" b="1" dirty="0" smtClean="0">
                <a:effectLst>
                  <a:outerShdw blurRad="38100" dist="38100" dir="2700000" algn="tl">
                    <a:srgbClr val="C0C0C0"/>
                  </a:outerShdw>
                </a:effectLst>
                <a:latin typeface="Calibri" panose="020F0502020204030204" pitchFamily="34" charset="0"/>
              </a:rPr>
            </a:br>
            <a:r>
              <a:rPr lang="el-GR" sz="2400" dirty="0" smtClean="0">
                <a:effectLst>
                  <a:outerShdw blurRad="38100" dist="38100" dir="2700000" algn="tl">
                    <a:srgbClr val="C0C0C0"/>
                  </a:outerShdw>
                </a:effectLst>
                <a:latin typeface="Calibri" panose="020F0502020204030204" pitchFamily="34" charset="0"/>
              </a:rPr>
              <a:t>Δραστηριότητες για την εκμαίευση ερωτήσεων</a:t>
            </a:r>
            <a:r>
              <a:rPr lang="en-US" sz="2400" dirty="0" smtClean="0">
                <a:effectLst>
                  <a:outerShdw blurRad="38100" dist="38100" dir="2700000" algn="tl">
                    <a:srgbClr val="C0C0C0"/>
                  </a:outerShdw>
                </a:effectLst>
                <a:latin typeface="Calibri" panose="020F0502020204030204" pitchFamily="34" charset="0"/>
              </a:rPr>
              <a:t> </a:t>
            </a:r>
            <a:r>
              <a:rPr lang="en-US" sz="2400" smtClean="0">
                <a:effectLst>
                  <a:outerShdw blurRad="38100" dist="38100" dir="2700000" algn="tl">
                    <a:srgbClr val="C0C0C0"/>
                  </a:outerShdw>
                </a:effectLst>
                <a:latin typeface="Calibri" panose="020F0502020204030204" pitchFamily="34" charset="0"/>
              </a:rPr>
              <a:t>– </a:t>
            </a:r>
            <a:r>
              <a:rPr lang="en-US" sz="2400" smtClean="0">
                <a:effectLst>
                  <a:outerShdw blurRad="38100" dist="38100" dir="2700000" algn="tl">
                    <a:srgbClr val="C0C0C0"/>
                  </a:outerShdw>
                </a:effectLst>
                <a:latin typeface="Calibri" panose="020F0502020204030204" pitchFamily="34" charset="0"/>
              </a:rPr>
              <a:t/>
            </a:r>
            <a:br>
              <a:rPr lang="en-US" sz="2400" smtClean="0">
                <a:effectLst>
                  <a:outerShdw blurRad="38100" dist="38100" dir="2700000" algn="tl">
                    <a:srgbClr val="C0C0C0"/>
                  </a:outerShdw>
                </a:effectLst>
                <a:latin typeface="Calibri" panose="020F0502020204030204" pitchFamily="34" charset="0"/>
              </a:rPr>
            </a:br>
            <a:r>
              <a:rPr lang="el-GR" sz="2400" smtClean="0">
                <a:effectLst>
                  <a:outerShdw blurRad="38100" dist="38100" dir="2700000" algn="tl">
                    <a:srgbClr val="C0C0C0"/>
                  </a:outerShdw>
                </a:effectLst>
                <a:latin typeface="Calibri" panose="020F0502020204030204" pitchFamily="34" charset="0"/>
              </a:rPr>
              <a:t>ΠΡΟΚΛΗΣΗ </a:t>
            </a:r>
            <a:r>
              <a:rPr lang="el-GR" sz="2400" dirty="0" smtClean="0">
                <a:effectLst>
                  <a:outerShdw blurRad="38100" dist="38100" dir="2700000" algn="tl">
                    <a:srgbClr val="C0C0C0"/>
                  </a:outerShdw>
                </a:effectLst>
                <a:latin typeface="Calibri" panose="020F0502020204030204" pitchFamily="34" charset="0"/>
              </a:rPr>
              <a:t>ΕΝΔΙΑΦΕΡΟΝΤΟΣ</a:t>
            </a:r>
            <a:endParaRPr lang="el-GR" sz="2400" dirty="0" smtClean="0">
              <a:solidFill>
                <a:srgbClr val="0076A3"/>
              </a:solidFill>
              <a:latin typeface="Calibri" panose="020F0502020204030204" pitchFamily="34" charset="0"/>
            </a:endParaRPr>
          </a:p>
        </p:txBody>
      </p:sp>
      <p:sp>
        <p:nvSpPr>
          <p:cNvPr id="4" name="3 - Θέση κειμένου"/>
          <p:cNvSpPr>
            <a:spLocks noGrp="1"/>
          </p:cNvSpPr>
          <p:nvPr>
            <p:ph type="body" idx="4294967295"/>
          </p:nvPr>
        </p:nvSpPr>
        <p:spPr>
          <a:xfrm>
            <a:off x="107504" y="2924944"/>
            <a:ext cx="5184576" cy="4572000"/>
          </a:xfrm>
          <a:prstGeom prst="roundRect">
            <a:avLst>
              <a:gd name="adj" fmla="val 16328"/>
            </a:avLst>
          </a:prstGeom>
        </p:spPr>
        <p:txBody>
          <a:bodyPr lIns="18288" rIns="18288">
            <a:normAutofit/>
          </a:bodyPr>
          <a:lstStyle/>
          <a:p>
            <a:pPr marL="0" indent="0">
              <a:buNone/>
            </a:pPr>
            <a:r>
              <a:rPr lang="el-GR" sz="2100" dirty="0" smtClean="0">
                <a:latin typeface="Calibri" panose="020F0502020204030204" pitchFamily="34" charset="0"/>
              </a:rPr>
              <a:t>Παρουσιάζουμε εντυπωσιακό οπτικοακουστικό υλικό στους μαθητές.</a:t>
            </a:r>
            <a:endParaRPr lang="el-GR" sz="2100" b="1" dirty="0" smtClean="0">
              <a:solidFill>
                <a:srgbClr val="0076A3"/>
              </a:solidFill>
              <a:latin typeface="Calibri" panose="020F0502020204030204" pitchFamily="34" charset="0"/>
            </a:endParaRPr>
          </a:p>
          <a:p>
            <a:pPr marL="400050" lvl="1" indent="0">
              <a:buNone/>
            </a:pPr>
            <a:r>
              <a:rPr lang="el-GR" sz="2100" dirty="0" smtClean="0">
                <a:latin typeface="Calibri" panose="020F0502020204030204" pitchFamily="34" charset="0"/>
                <a:hlinkClick r:id="rId3"/>
              </a:rPr>
              <a:t>Σεισμός – Απότομη κίνηση ή δόνηση του στερεού φλοιού της Γης. </a:t>
            </a:r>
            <a:endParaRPr lang="el-GR" sz="2100" dirty="0" smtClean="0">
              <a:latin typeface="Calibri" panose="020F0502020204030204" pitchFamily="34" charset="0"/>
              <a:hlinkClick r:id="rId4"/>
            </a:endParaRPr>
          </a:p>
          <a:p>
            <a:pPr marL="400050" lvl="1" indent="0">
              <a:buNone/>
            </a:pPr>
            <a:r>
              <a:rPr lang="el-GR" sz="2100" dirty="0" smtClean="0">
                <a:latin typeface="Calibri" panose="020F0502020204030204" pitchFamily="34" charset="0"/>
                <a:hlinkClick r:id="rId4"/>
              </a:rPr>
              <a:t>Προέρχεται από τη μετατόπιση των τεκτονικών πλακών.</a:t>
            </a:r>
            <a:endParaRPr lang="el-GR" sz="2100" dirty="0" smtClean="0">
              <a:latin typeface="Calibri" panose="020F0502020204030204" pitchFamily="34" charset="0"/>
            </a:endParaRPr>
          </a:p>
          <a:p>
            <a:pPr marL="400050" lvl="1" indent="0">
              <a:buNone/>
            </a:pPr>
            <a:r>
              <a:rPr lang="el-GR" sz="2100" dirty="0" smtClean="0">
                <a:latin typeface="Calibri" panose="020F0502020204030204" pitchFamily="34" charset="0"/>
              </a:rPr>
              <a:t>Η Ελλάδα είναι η τρίτη πιο σεισμογενής χώρα παγκοσμίως. </a:t>
            </a:r>
            <a:endParaRPr lang="en-US" sz="2100" dirty="0" smtClean="0">
              <a:latin typeface="Calibri" panose="020F0502020204030204" pitchFamily="34" charset="0"/>
            </a:endParaRPr>
          </a:p>
          <a:p>
            <a:pPr marL="0" indent="0">
              <a:buNone/>
            </a:pPr>
            <a:endParaRPr lang="el-GR" sz="3000" dirty="0" smtClean="0"/>
          </a:p>
          <a:p>
            <a:pPr marL="0" indent="0">
              <a:buNone/>
            </a:pPr>
            <a:endParaRPr lang="en-US" sz="3000" dirty="0" smtClean="0"/>
          </a:p>
          <a:p>
            <a:pPr marL="0" indent="0">
              <a:buNone/>
            </a:pPr>
            <a:endParaRPr lang="el-GR" sz="3000" dirty="0" smtClean="0"/>
          </a:p>
        </p:txBody>
      </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04048" y="3141464"/>
            <a:ext cx="3755909" cy="2816932"/>
          </a:xfrm>
          <a:prstGeom prst="roundRect">
            <a:avLst>
              <a:gd name="adj" fmla="val 8594"/>
            </a:avLst>
          </a:prstGeom>
          <a:solidFill>
            <a:srgbClr val="FFFFFF">
              <a:shade val="85000"/>
            </a:srgbClr>
          </a:solidFill>
          <a:ln>
            <a:noFill/>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0" y="1484784"/>
            <a:ext cx="9144000" cy="5760640"/>
          </a:xfrm>
          <a:prstGeom prst="rect">
            <a:avLst/>
          </a:prstGeom>
          <a:noFill/>
          <a:ln w="9525">
            <a:noFill/>
            <a:miter lim="800000"/>
            <a:headEnd/>
            <a:tailEnd/>
          </a:ln>
        </p:spPr>
      </p:pic>
      <p:sp>
        <p:nvSpPr>
          <p:cNvPr id="6" name="Text Placeholder 5"/>
          <p:cNvSpPr>
            <a:spLocks noGrp="1"/>
          </p:cNvSpPr>
          <p:nvPr>
            <p:ph type="body" sz="half" idx="2"/>
          </p:nvPr>
        </p:nvSpPr>
        <p:spPr>
          <a:xfrm>
            <a:off x="0" y="5367338"/>
            <a:ext cx="7278688" cy="804862"/>
          </a:xfrm>
        </p:spPr>
        <p:txBody>
          <a:bodyPr/>
          <a:lstStyle/>
          <a:p>
            <a:endParaRPr lang="en-US" dirty="0" smtClean="0">
              <a:hlinkClick r:id="rId3"/>
            </a:endParaRPr>
          </a:p>
          <a:p>
            <a:pPr algn="ctr"/>
            <a:r>
              <a:rPr lang="en-US" dirty="0" smtClean="0">
                <a:hlinkClick r:id="rId3"/>
              </a:rPr>
              <a:t>http://www.geophysics.geol.uoa.gr/stations/maps/recent.html</a:t>
            </a:r>
            <a:endParaRPr lang="en-US" dirty="0" smtClean="0"/>
          </a:p>
          <a:p>
            <a:endParaRPr lang="el-GR"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67544" y="476672"/>
            <a:ext cx="8305800" cy="1143000"/>
          </a:xfrm>
          <a:noFill/>
          <a:ln/>
        </p:spPr>
        <p:txBody>
          <a:bodyPr lIns="0" rIns="0" bIns="0" anchor="b">
            <a:normAutofit/>
            <a:scene3d>
              <a:camera prst="orthographicFront"/>
              <a:lightRig rig="freezing" dir="t">
                <a:rot lat="0" lon="0" rev="5640000"/>
              </a:lightRig>
            </a:scene3d>
            <a:sp3d prstMaterial="flat">
              <a:contourClr>
                <a:schemeClr val="tx2"/>
              </a:contourClr>
            </a:sp3d>
          </a:bodyPr>
          <a:lstStyle/>
          <a:p>
            <a:pPr eaLnBrk="1" fontAlgn="auto" hangingPunct="1">
              <a:spcAft>
                <a:spcPts val="0"/>
              </a:spcAft>
              <a:defRPr/>
            </a:pPr>
            <a:r>
              <a:rPr lang="el-GR" sz="5000" kern="1200" dirty="0" smtClean="0">
                <a:solidFill>
                  <a:schemeClr val="accent5"/>
                </a:solidFill>
                <a:latin typeface="Calibri" panose="020F0502020204030204" pitchFamily="34" charset="0"/>
              </a:rPr>
              <a:t>ΤΕΚΤΟΝΙΚΕΣ ΠΛΑΚΕΣ</a:t>
            </a:r>
            <a:endParaRPr lang="el-GR" sz="5000" kern="1200" dirty="0">
              <a:solidFill>
                <a:schemeClr val="accent5"/>
              </a:solidFill>
              <a:latin typeface="Calibri" panose="020F0502020204030204" pitchFamily="34" charset="0"/>
            </a:endParaRPr>
          </a:p>
        </p:txBody>
      </p:sp>
      <p:sp>
        <p:nvSpPr>
          <p:cNvPr id="3" name="Rectangle 2"/>
          <p:cNvSpPr/>
          <p:nvPr/>
        </p:nvSpPr>
        <p:spPr>
          <a:xfrm>
            <a:off x="827088" y="2132856"/>
            <a:ext cx="7129462" cy="2308225"/>
          </a:xfrm>
          <a:prstGeom prst="rect">
            <a:avLst/>
          </a:prstGeom>
        </p:spPr>
        <p:txBody>
          <a:bodyPr>
            <a:spAutoFit/>
          </a:bodyPr>
          <a:lstStyle/>
          <a:p>
            <a:pPr algn="just" fontAlgn="auto">
              <a:spcBef>
                <a:spcPts val="0"/>
              </a:spcBef>
              <a:spcAft>
                <a:spcPts val="0"/>
              </a:spcAft>
              <a:buFont typeface="Wingdings" pitchFamily="2" charset="2"/>
              <a:buChar char="Ø"/>
              <a:defRPr/>
            </a:pPr>
            <a:r>
              <a:rPr lang="el-GR" sz="2400" dirty="0">
                <a:solidFill>
                  <a:schemeClr val="accent5"/>
                </a:solidFill>
                <a:latin typeface="Calibri" panose="020F0502020204030204" pitchFamily="34" charset="0"/>
              </a:rPr>
              <a:t>Η άκαμπτη εξωτερική επιφάνεια της Γης είναι τεμαχισμένη σε τεκτονικές πλάκες, οι οποίες είναι σε διαρκή κίνηση η μία σε σχέση με την άλλη. </a:t>
            </a:r>
          </a:p>
          <a:p>
            <a:pPr algn="just" fontAlgn="auto">
              <a:spcBef>
                <a:spcPts val="0"/>
              </a:spcBef>
              <a:spcAft>
                <a:spcPts val="0"/>
              </a:spcAft>
              <a:buFont typeface="Wingdings" pitchFamily="2" charset="2"/>
              <a:buChar char="Ø"/>
              <a:defRPr/>
            </a:pPr>
            <a:r>
              <a:rPr lang="el-GR" sz="2400" dirty="0">
                <a:solidFill>
                  <a:schemeClr val="accent5"/>
                </a:solidFill>
                <a:latin typeface="Calibri" panose="020F0502020204030204" pitchFamily="34" charset="0"/>
              </a:rPr>
              <a:t>Τα περισσότερα από τα περίπου 550 ενεργά ηφαίστεια της Γης βρίσκονται κατά μήκος των ορίων των τεκτονικών πλακών</a:t>
            </a:r>
            <a:r>
              <a:rPr lang="el-GR" dirty="0">
                <a:solidFill>
                  <a:schemeClr val="accent5"/>
                </a:solidFill>
                <a:latin typeface="Calibri" panose="020F0502020204030204" pitchFamily="34" charset="0"/>
              </a:rPr>
              <a:t>.</a:t>
            </a:r>
          </a:p>
        </p:txBody>
      </p:sp>
      <p:pic>
        <p:nvPicPr>
          <p:cNvPr id="19460" name="Picture 2" descr="http://upload.wikimedia.org/wikipedia/commons/8/8e/Pangea_animation_03.gif">
            <a:hlinkClick r:id="rId2"/>
          </p:cNvPr>
          <p:cNvPicPr>
            <a:picLocks noChangeAspect="1" noChangeArrowheads="1" noCrop="1"/>
          </p:cNvPicPr>
          <p:nvPr/>
        </p:nvPicPr>
        <p:blipFill>
          <a:blip r:embed="rId3" cstate="print">
            <a:duotone>
              <a:schemeClr val="accent4">
                <a:shade val="45000"/>
                <a:satMod val="135000"/>
              </a:schemeClr>
              <a:prstClr val="white"/>
            </a:duotone>
          </a:blip>
          <a:srcRect/>
          <a:stretch>
            <a:fillRect/>
          </a:stretch>
        </p:blipFill>
        <p:spPr bwMode="auto">
          <a:xfrm>
            <a:off x="4932040" y="4293096"/>
            <a:ext cx="2699941" cy="2160180"/>
          </a:xfrm>
          <a:prstGeom prst="roundRect">
            <a:avLst>
              <a:gd name="adj" fmla="val 8594"/>
            </a:avLst>
          </a:prstGeom>
          <a:solidFill>
            <a:srgbClr val="FFFFFF">
              <a:shade val="85000"/>
            </a:srgbClr>
          </a:solidFill>
          <a:ln>
            <a:noFill/>
          </a:ln>
          <a:effectLst/>
        </p:spPr>
      </p:pic>
      <p:sp>
        <p:nvSpPr>
          <p:cNvPr id="5" name="TextBox 4"/>
          <p:cNvSpPr txBox="1"/>
          <p:nvPr/>
        </p:nvSpPr>
        <p:spPr>
          <a:xfrm>
            <a:off x="467544" y="4581128"/>
            <a:ext cx="4680520" cy="954107"/>
          </a:xfrm>
          <a:prstGeom prst="rect">
            <a:avLst/>
          </a:prstGeom>
          <a:noFill/>
        </p:spPr>
        <p:txBody>
          <a:bodyPr wrap="square" rtlCol="0">
            <a:spAutoFit/>
          </a:bodyPr>
          <a:lstStyle/>
          <a:p>
            <a:r>
              <a:rPr lang="el-GR" sz="2800" b="1" dirty="0" smtClean="0">
                <a:latin typeface="Calibri" panose="020F0502020204030204" pitchFamily="34" charset="0"/>
                <a:hlinkClick r:id="rId4"/>
              </a:rPr>
              <a:t>Τα μονοπάτια των</a:t>
            </a:r>
            <a:endParaRPr lang="en-US" sz="2800" b="1" dirty="0" smtClean="0">
              <a:latin typeface="Calibri" panose="020F0502020204030204" pitchFamily="34" charset="0"/>
              <a:hlinkClick r:id="rId4"/>
            </a:endParaRPr>
          </a:p>
          <a:p>
            <a:r>
              <a:rPr lang="el-GR" sz="2800" b="1" dirty="0" smtClean="0">
                <a:latin typeface="Calibri" panose="020F0502020204030204" pitchFamily="34" charset="0"/>
                <a:hlinkClick r:id="rId4"/>
              </a:rPr>
              <a:t> σεισμικών κυμάτων</a:t>
            </a:r>
            <a:endParaRPr lang="el-GR" sz="2800" b="1" dirty="0">
              <a:latin typeface="Calibri" panose="020F0502020204030204"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p:spPr>
        <p:txBody>
          <a:bodyPr lIns="0" rIns="0" bIns="0" anchor="b">
            <a:normAutofit/>
            <a:scene3d>
              <a:camera prst="orthographicFront"/>
              <a:lightRig rig="freezing" dir="t">
                <a:rot lat="0" lon="0" rev="5640000"/>
              </a:lightRig>
            </a:scene3d>
            <a:sp3d prstMaterial="flat">
              <a:contourClr>
                <a:schemeClr val="tx2"/>
              </a:contourClr>
            </a:sp3d>
          </a:bodyPr>
          <a:lstStyle/>
          <a:p>
            <a:pPr eaLnBrk="1" fontAlgn="auto" hangingPunct="1">
              <a:spcAft>
                <a:spcPts val="0"/>
              </a:spcAft>
              <a:defRPr/>
            </a:pPr>
            <a:r>
              <a:rPr lang="el-GR" sz="5000" kern="1200" dirty="0" smtClean="0">
                <a:solidFill>
                  <a:srgbClr val="7030A0"/>
                </a:solidFill>
              </a:rPr>
              <a:t>ΣΕΙΣΜΙΚΑ ΚΥΜΑΤΑ</a:t>
            </a:r>
            <a:endParaRPr lang="el-GR" sz="5000" kern="1200" dirty="0">
              <a:solidFill>
                <a:srgbClr val="7030A0"/>
              </a:solidFill>
            </a:endParaRPr>
          </a:p>
        </p:txBody>
      </p:sp>
      <p:sp>
        <p:nvSpPr>
          <p:cNvPr id="6" name="Content Placeholder 5"/>
          <p:cNvSpPr>
            <a:spLocks noGrp="1"/>
          </p:cNvSpPr>
          <p:nvPr>
            <p:ph idx="1"/>
          </p:nvPr>
        </p:nvSpPr>
        <p:spPr>
          <a:xfrm>
            <a:off x="457200" y="1600200"/>
            <a:ext cx="8229600" cy="4421088"/>
          </a:xfrm>
        </p:spPr>
        <p:txBody>
          <a:bodyPr/>
          <a:lstStyle/>
          <a:p>
            <a:pPr>
              <a:buNone/>
            </a:pPr>
            <a:endParaRPr lang="el-GR" dirty="0"/>
          </a:p>
        </p:txBody>
      </p:sp>
      <p:pic>
        <p:nvPicPr>
          <p:cNvPr id="20483" name="Picture 2" descr="http://t0.gstatic.com/images?q=tbn:ANd9GcQDDwcjzh1eiYFmLF-9e0nbE38_PeONDRVLq6resPzpwNKujEoY"/>
          <p:cNvPicPr>
            <a:picLocks noChangeAspect="1" noChangeArrowheads="1"/>
          </p:cNvPicPr>
          <p:nvPr/>
        </p:nvPicPr>
        <p:blipFill>
          <a:blip r:embed="rId3" cstate="print"/>
          <a:srcRect/>
          <a:stretch>
            <a:fillRect/>
          </a:stretch>
        </p:blipFill>
        <p:spPr bwMode="auto">
          <a:xfrm>
            <a:off x="1043608" y="1628800"/>
            <a:ext cx="2449512" cy="4392487"/>
          </a:xfrm>
          <a:prstGeom prst="rect">
            <a:avLst/>
          </a:prstGeom>
          <a:noFill/>
          <a:ln w="9525">
            <a:noFill/>
            <a:miter lim="800000"/>
            <a:headEnd/>
            <a:tailEnd/>
          </a:ln>
        </p:spPr>
      </p:pic>
      <p:pic>
        <p:nvPicPr>
          <p:cNvPr id="20484" name="Picture 2" descr="https://encrypted-tbn3.google.com/images?q=tbn:ANd9GcSYU_dAngZrdRwsPQe_IqbcyE1NLNbU6Tcnk_pm9zVMXdSIdiZeAA">
            <a:hlinkClick r:id="rId4"/>
          </p:cNvPr>
          <p:cNvPicPr>
            <a:picLocks noChangeAspect="1" noChangeArrowheads="1"/>
          </p:cNvPicPr>
          <p:nvPr/>
        </p:nvPicPr>
        <p:blipFill>
          <a:blip r:embed="rId5" cstate="print"/>
          <a:srcRect/>
          <a:stretch>
            <a:fillRect/>
          </a:stretch>
        </p:blipFill>
        <p:spPr bwMode="auto">
          <a:xfrm>
            <a:off x="5220072" y="1628801"/>
            <a:ext cx="2376488" cy="4392488"/>
          </a:xfrm>
          <a:prstGeom prst="rect">
            <a:avLst/>
          </a:prstGeom>
          <a:noFill/>
          <a:ln w="9525">
            <a:noFill/>
            <a:miter lim="800000"/>
            <a:headEnd/>
            <a:tailEnd/>
          </a:ln>
        </p:spPr>
      </p:pic>
      <p:sp>
        <p:nvSpPr>
          <p:cNvPr id="7" name="TextBox 6"/>
          <p:cNvSpPr txBox="1"/>
          <p:nvPr/>
        </p:nvSpPr>
        <p:spPr>
          <a:xfrm>
            <a:off x="1547664" y="6021288"/>
            <a:ext cx="6264696" cy="646331"/>
          </a:xfrm>
          <a:prstGeom prst="rect">
            <a:avLst/>
          </a:prstGeom>
          <a:noFill/>
        </p:spPr>
        <p:txBody>
          <a:bodyPr wrap="square" rtlCol="0">
            <a:spAutoFit/>
          </a:bodyPr>
          <a:lstStyle/>
          <a:p>
            <a:pPr algn="ctr"/>
            <a:r>
              <a:rPr lang="el-GR" dirty="0" smtClean="0">
                <a:solidFill>
                  <a:schemeClr val="accent5"/>
                </a:solidFill>
                <a:latin typeface="Calibri" panose="020F0502020204030204" pitchFamily="34" charset="0"/>
              </a:rPr>
              <a:t>Επιλέξτε τα κύματα για να πραγματοποιήσετε μια βιωματική αναπαράσταση των κυμάτων με τους μαθητές σας.</a:t>
            </a:r>
            <a:endParaRPr lang="el-GR" dirty="0">
              <a:solidFill>
                <a:schemeClr val="accent5"/>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90538" y="1268760"/>
            <a:ext cx="8305800" cy="1287016"/>
          </a:xfrm>
          <a:noFill/>
          <a:ln/>
        </p:spPr>
        <p:txBody>
          <a:bodyPr lIns="0" rIns="0" bIns="0" anchor="b">
            <a:normAutofit/>
            <a:scene3d>
              <a:camera prst="orthographicFront"/>
              <a:lightRig rig="freezing" dir="t">
                <a:rot lat="0" lon="0" rev="5640000"/>
              </a:lightRig>
            </a:scene3d>
            <a:sp3d prstMaterial="flat">
              <a:contourClr>
                <a:schemeClr val="tx2"/>
              </a:contourClr>
            </a:sp3d>
          </a:bodyPr>
          <a:lstStyle/>
          <a:p>
            <a:pPr algn="l" eaLnBrk="1" fontAlgn="auto" hangingPunct="1">
              <a:spcAft>
                <a:spcPts val="0"/>
              </a:spcAft>
              <a:defRPr/>
            </a:pPr>
            <a:r>
              <a:rPr lang="el-GR" sz="5000" kern="1200" dirty="0" smtClean="0">
                <a:solidFill>
                  <a:srgbClr val="7030A0"/>
                </a:solidFill>
              </a:rPr>
              <a:t>   </a:t>
            </a:r>
            <a:r>
              <a:rPr lang="el-GR" sz="5000" kern="1200" dirty="0" smtClean="0">
                <a:solidFill>
                  <a:schemeClr val="accent5"/>
                </a:solidFill>
                <a:latin typeface="Calibri" panose="020F0502020204030204" pitchFamily="34" charset="0"/>
              </a:rPr>
              <a:t>ΚΥΜΑΤΑ</a:t>
            </a:r>
            <a:r>
              <a:rPr lang="en-US" sz="5000" kern="1200" dirty="0" smtClean="0">
                <a:solidFill>
                  <a:schemeClr val="accent5"/>
                </a:solidFill>
                <a:latin typeface="Calibri" panose="020F0502020204030204" pitchFamily="34" charset="0"/>
              </a:rPr>
              <a:t> </a:t>
            </a:r>
            <a:r>
              <a:rPr lang="el-GR" sz="5000" kern="1200" dirty="0" smtClean="0">
                <a:solidFill>
                  <a:schemeClr val="accent5"/>
                </a:solidFill>
                <a:latin typeface="Calibri" panose="020F0502020204030204" pitchFamily="34" charset="0"/>
              </a:rPr>
              <a:t> </a:t>
            </a:r>
            <a:r>
              <a:rPr lang="en-US" sz="5000" kern="1200" dirty="0" smtClean="0">
                <a:solidFill>
                  <a:schemeClr val="accent5"/>
                </a:solidFill>
                <a:latin typeface="Calibri" panose="020F0502020204030204" pitchFamily="34" charset="0"/>
              </a:rPr>
              <a:t>P            </a:t>
            </a:r>
            <a:r>
              <a:rPr lang="el-GR" sz="5000" kern="1200" dirty="0" smtClean="0">
                <a:solidFill>
                  <a:schemeClr val="accent5"/>
                </a:solidFill>
                <a:latin typeface="Calibri" panose="020F0502020204030204" pitchFamily="34" charset="0"/>
              </a:rPr>
              <a:t>ΚΥΜΑΤΑ </a:t>
            </a:r>
            <a:r>
              <a:rPr lang="en-US" sz="5000" kern="1200" dirty="0" smtClean="0">
                <a:solidFill>
                  <a:schemeClr val="accent5"/>
                </a:solidFill>
                <a:latin typeface="Calibri" panose="020F0502020204030204" pitchFamily="34" charset="0"/>
              </a:rPr>
              <a:t> S</a:t>
            </a:r>
            <a:endParaRPr lang="el-GR" sz="5000" kern="1200" dirty="0">
              <a:solidFill>
                <a:schemeClr val="accent5"/>
              </a:solidFill>
              <a:latin typeface="Calibri" panose="020F0502020204030204" pitchFamily="34" charset="0"/>
            </a:endParaRPr>
          </a:p>
        </p:txBody>
      </p:sp>
      <p:pic>
        <p:nvPicPr>
          <p:cNvPr id="22531" name="Picture 2" descr="Διάδοση των επιμήκων κυμάτων"/>
          <p:cNvPicPr>
            <a:picLocks noChangeAspect="1" noChangeArrowheads="1" noCrop="1"/>
          </p:cNvPicPr>
          <p:nvPr/>
        </p:nvPicPr>
        <p:blipFill>
          <a:blip r:embed="rId2" cstate="print"/>
          <a:srcRect/>
          <a:stretch>
            <a:fillRect/>
          </a:stretch>
        </p:blipFill>
        <p:spPr bwMode="auto">
          <a:xfrm>
            <a:off x="0" y="2852936"/>
            <a:ext cx="4962525" cy="2481263"/>
          </a:xfrm>
          <a:prstGeom prst="rect">
            <a:avLst/>
          </a:prstGeom>
          <a:noFill/>
          <a:ln w="9525">
            <a:noFill/>
            <a:miter lim="800000"/>
            <a:headEnd/>
            <a:tailEnd/>
          </a:ln>
        </p:spPr>
      </p:pic>
      <p:pic>
        <p:nvPicPr>
          <p:cNvPr id="22532" name="Picture 4" descr="Διάδοση των εγκαρσίων κυμάτων"/>
          <p:cNvPicPr>
            <a:picLocks noChangeAspect="1" noChangeArrowheads="1" noCrop="1"/>
          </p:cNvPicPr>
          <p:nvPr/>
        </p:nvPicPr>
        <p:blipFill>
          <a:blip r:embed="rId3" cstate="print"/>
          <a:srcRect/>
          <a:stretch>
            <a:fillRect/>
          </a:stretch>
        </p:blipFill>
        <p:spPr bwMode="auto">
          <a:xfrm>
            <a:off x="4619650" y="3805833"/>
            <a:ext cx="4500562" cy="2409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5864" y="996395"/>
            <a:ext cx="8229600" cy="1143000"/>
          </a:xfrm>
          <a:noFill/>
          <a:ln/>
        </p:spPr>
        <p:txBody>
          <a:bodyPr lIns="0" rIns="0" bIns="0" anchor="b">
            <a:noAutofit/>
            <a:scene3d>
              <a:camera prst="orthographicFront"/>
              <a:lightRig rig="freezing" dir="t">
                <a:rot lat="0" lon="0" rev="5640000"/>
              </a:lightRig>
            </a:scene3d>
            <a:sp3d prstMaterial="flat">
              <a:contourClr>
                <a:schemeClr val="tx2"/>
              </a:contourClr>
            </a:sp3d>
          </a:bodyPr>
          <a:lstStyle/>
          <a:p>
            <a:pPr algn="l" eaLnBrk="1" fontAlgn="auto" hangingPunct="1">
              <a:spcAft>
                <a:spcPts val="0"/>
              </a:spcAft>
              <a:defRPr/>
            </a:pPr>
            <a:r>
              <a:rPr lang="en-US" sz="2800" kern="1200" dirty="0" smtClean="0">
                <a:solidFill>
                  <a:schemeClr val="accent5"/>
                </a:solidFill>
                <a:latin typeface="Calibri" panose="020F0502020204030204" pitchFamily="34" charset="0"/>
              </a:rPr>
              <a:t>    </a:t>
            </a:r>
            <a:r>
              <a:rPr lang="el-GR" sz="2800" kern="1200" dirty="0" smtClean="0">
                <a:solidFill>
                  <a:schemeClr val="accent5"/>
                </a:solidFill>
                <a:latin typeface="Calibri" panose="020F0502020204030204" pitchFamily="34" charset="0"/>
              </a:rPr>
              <a:t>ΣΕΙΣΜΙΚΑ ΚΥΜΑΤΑ ‘</a:t>
            </a:r>
            <a:r>
              <a:rPr lang="en-US" sz="2800" kern="1200" dirty="0" smtClean="0">
                <a:solidFill>
                  <a:schemeClr val="accent5"/>
                </a:solidFill>
                <a:latin typeface="Calibri" panose="020F0502020204030204" pitchFamily="34" charset="0"/>
              </a:rPr>
              <a:t>P’</a:t>
            </a:r>
            <a:r>
              <a:rPr lang="el-GR" sz="2800" kern="1200" dirty="0" smtClean="0">
                <a:solidFill>
                  <a:schemeClr val="accent5"/>
                </a:solidFill>
                <a:latin typeface="Calibri" panose="020F0502020204030204" pitchFamily="34" charset="0"/>
              </a:rPr>
              <a:t> </a:t>
            </a:r>
            <a:r>
              <a:rPr lang="en-US" sz="2800" kern="1200" dirty="0" smtClean="0">
                <a:solidFill>
                  <a:schemeClr val="accent5"/>
                </a:solidFill>
                <a:latin typeface="Calibri" panose="020F0502020204030204" pitchFamily="34" charset="0"/>
              </a:rPr>
              <a:t>             </a:t>
            </a:r>
            <a:r>
              <a:rPr lang="el-GR" sz="2800" kern="1200" dirty="0" smtClean="0">
                <a:solidFill>
                  <a:schemeClr val="accent5"/>
                </a:solidFill>
                <a:latin typeface="Calibri" panose="020F0502020204030204" pitchFamily="34" charset="0"/>
              </a:rPr>
              <a:t>ΣΕΙΣΜ</a:t>
            </a:r>
            <a:r>
              <a:rPr lang="en-US" sz="2800" kern="1200" dirty="0" smtClean="0">
                <a:solidFill>
                  <a:schemeClr val="accent5"/>
                </a:solidFill>
                <a:latin typeface="Calibri" panose="020F0502020204030204" pitchFamily="34" charset="0"/>
              </a:rPr>
              <a:t>I</a:t>
            </a:r>
            <a:r>
              <a:rPr lang="el-GR" sz="2800" kern="1200" dirty="0" smtClean="0">
                <a:solidFill>
                  <a:schemeClr val="accent5"/>
                </a:solidFill>
                <a:latin typeface="Calibri" panose="020F0502020204030204" pitchFamily="34" charset="0"/>
              </a:rPr>
              <a:t>ΚΑ ΚΥΜΑΤΑ ‘</a:t>
            </a:r>
            <a:r>
              <a:rPr lang="en-US" sz="2800" kern="1200" dirty="0" smtClean="0">
                <a:solidFill>
                  <a:schemeClr val="accent5"/>
                </a:solidFill>
                <a:latin typeface="Calibri" panose="020F0502020204030204" pitchFamily="34" charset="0"/>
              </a:rPr>
              <a:t>S’</a:t>
            </a:r>
            <a:endParaRPr lang="el-GR" sz="2800" kern="1200" dirty="0">
              <a:solidFill>
                <a:schemeClr val="accent5"/>
              </a:solidFill>
              <a:latin typeface="Calibri" panose="020F0502020204030204" pitchFamily="34" charset="0"/>
            </a:endParaRPr>
          </a:p>
        </p:txBody>
      </p:sp>
      <p:sp>
        <p:nvSpPr>
          <p:cNvPr id="21507" name="Rectangle 2"/>
          <p:cNvSpPr>
            <a:spLocks noChangeArrowheads="1"/>
          </p:cNvSpPr>
          <p:nvPr/>
        </p:nvSpPr>
        <p:spPr bwMode="auto">
          <a:xfrm>
            <a:off x="467544" y="2316361"/>
            <a:ext cx="3744416" cy="4449723"/>
          </a:xfrm>
          <a:prstGeom prst="roundRect">
            <a:avLst/>
          </a:prstGeom>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algn="just">
              <a:buFont typeface="Wingdings" pitchFamily="2" charset="2"/>
              <a:buChar char="Ø"/>
            </a:pPr>
            <a:r>
              <a:rPr lang="el-GR" sz="2000" dirty="0" smtClean="0">
                <a:solidFill>
                  <a:schemeClr val="accent5"/>
                </a:solidFill>
                <a:latin typeface="Calibri" panose="020F0502020204030204" pitchFamily="34" charset="0"/>
              </a:rPr>
              <a:t>Τα</a:t>
            </a:r>
            <a:r>
              <a:rPr lang="en-US" sz="2000" dirty="0" smtClean="0">
                <a:solidFill>
                  <a:schemeClr val="accent5"/>
                </a:solidFill>
                <a:latin typeface="Calibri" panose="020F0502020204030204" pitchFamily="34" charset="0"/>
              </a:rPr>
              <a:t> </a:t>
            </a:r>
            <a:r>
              <a:rPr lang="el-GR" sz="2000" dirty="0" smtClean="0">
                <a:solidFill>
                  <a:schemeClr val="accent5"/>
                </a:solidFill>
                <a:latin typeface="Calibri" panose="020F0502020204030204" pitchFamily="34" charset="0"/>
              </a:rPr>
              <a:t>πρωτεύοντα  κύματα  (</a:t>
            </a:r>
            <a:r>
              <a:rPr lang="en-US" sz="2000" dirty="0" smtClean="0">
                <a:solidFill>
                  <a:schemeClr val="accent5"/>
                </a:solidFill>
                <a:latin typeface="Calibri" panose="020F0502020204030204" pitchFamily="34" charset="0"/>
              </a:rPr>
              <a:t>primary)</a:t>
            </a:r>
            <a:r>
              <a:rPr lang="el-GR" sz="2000" dirty="0" smtClean="0">
                <a:solidFill>
                  <a:schemeClr val="accent5"/>
                </a:solidFill>
                <a:latin typeface="Calibri" panose="020F0502020204030204" pitchFamily="34" charset="0"/>
              </a:rPr>
              <a:t> </a:t>
            </a:r>
            <a:r>
              <a:rPr lang="el-GR" sz="2000" dirty="0">
                <a:solidFill>
                  <a:schemeClr val="accent5"/>
                </a:solidFill>
                <a:latin typeface="Calibri" panose="020F0502020204030204" pitchFamily="34" charset="0"/>
              </a:rPr>
              <a:t>είναι ο πρώτος παλμός της ενέργειας που έρχεται από το σημείο της εστίας όταν </a:t>
            </a:r>
            <a:r>
              <a:rPr lang="el-GR" sz="2000" dirty="0" smtClean="0">
                <a:solidFill>
                  <a:schemeClr val="accent5"/>
                </a:solidFill>
                <a:latin typeface="Calibri" panose="020F0502020204030204" pitchFamily="34" charset="0"/>
              </a:rPr>
              <a:t>γίνεται ένας σεισμός.</a:t>
            </a:r>
            <a:endParaRPr lang="el-GR" sz="2000" dirty="0">
              <a:solidFill>
                <a:schemeClr val="accent5"/>
              </a:solidFill>
              <a:latin typeface="Calibri" panose="020F0502020204030204" pitchFamily="34" charset="0"/>
            </a:endParaRPr>
          </a:p>
          <a:p>
            <a:pPr algn="just">
              <a:buFont typeface="Wingdings" pitchFamily="2" charset="2"/>
              <a:buChar char="Ø"/>
            </a:pPr>
            <a:endParaRPr lang="en-US" sz="2000" dirty="0">
              <a:solidFill>
                <a:schemeClr val="accent5"/>
              </a:solidFill>
              <a:latin typeface="Calibri" panose="020F0502020204030204" pitchFamily="34" charset="0"/>
            </a:endParaRPr>
          </a:p>
          <a:p>
            <a:pPr algn="just">
              <a:buFont typeface="Wingdings" pitchFamily="2" charset="2"/>
              <a:buChar char="Ø"/>
            </a:pPr>
            <a:r>
              <a:rPr lang="el-GR" sz="2000" dirty="0">
                <a:solidFill>
                  <a:schemeClr val="accent5"/>
                </a:solidFill>
                <a:latin typeface="Calibri" panose="020F0502020204030204" pitchFamily="34" charset="0"/>
              </a:rPr>
              <a:t>Διατρέχουν όλη τη</a:t>
            </a:r>
            <a:r>
              <a:rPr lang="en-US" sz="2000" dirty="0">
                <a:solidFill>
                  <a:schemeClr val="accent5"/>
                </a:solidFill>
                <a:latin typeface="Calibri" panose="020F0502020204030204" pitchFamily="34" charset="0"/>
              </a:rPr>
              <a:t> </a:t>
            </a:r>
            <a:r>
              <a:rPr lang="el-GR" sz="2000" dirty="0">
                <a:solidFill>
                  <a:schemeClr val="accent5"/>
                </a:solidFill>
                <a:latin typeface="Calibri" panose="020F0502020204030204" pitchFamily="34" charset="0"/>
              </a:rPr>
              <a:t>γη και είναι τα γρηγορότερα είδη σεισμικών κυμάτων και συνεπώς τα</a:t>
            </a:r>
            <a:r>
              <a:rPr lang="en-US" sz="2000" dirty="0">
                <a:solidFill>
                  <a:schemeClr val="accent5"/>
                </a:solidFill>
                <a:latin typeface="Calibri" panose="020F0502020204030204" pitchFamily="34" charset="0"/>
              </a:rPr>
              <a:t> </a:t>
            </a:r>
            <a:r>
              <a:rPr lang="el-GR" sz="2000" dirty="0">
                <a:solidFill>
                  <a:schemeClr val="accent5"/>
                </a:solidFill>
                <a:latin typeface="Calibri" panose="020F0502020204030204" pitchFamily="34" charset="0"/>
              </a:rPr>
              <a:t>πρώτα που αναγράφονται από </a:t>
            </a:r>
            <a:r>
              <a:rPr lang="el-GR" sz="2000" dirty="0" smtClean="0">
                <a:solidFill>
                  <a:schemeClr val="accent5"/>
                </a:solidFill>
                <a:latin typeface="Calibri" panose="020F0502020204030204" pitchFamily="34" charset="0"/>
              </a:rPr>
              <a:t>τους σεισμογράφους. </a:t>
            </a:r>
            <a:endParaRPr lang="el-GR" sz="2000" dirty="0">
              <a:solidFill>
                <a:schemeClr val="accent5"/>
              </a:solidFill>
              <a:latin typeface="Calibri" panose="020F0502020204030204" pitchFamily="34" charset="0"/>
            </a:endParaRPr>
          </a:p>
        </p:txBody>
      </p:sp>
      <p:sp>
        <p:nvSpPr>
          <p:cNvPr id="21508" name="Rectangle 3"/>
          <p:cNvSpPr>
            <a:spLocks noChangeArrowheads="1"/>
          </p:cNvSpPr>
          <p:nvPr/>
        </p:nvSpPr>
        <p:spPr bwMode="auto">
          <a:xfrm>
            <a:off x="5076056" y="2290589"/>
            <a:ext cx="3618780" cy="4410135"/>
          </a:xfrm>
          <a:prstGeom prst="roundRect">
            <a:avLst/>
          </a:prstGeom>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algn="just">
              <a:buFont typeface="Wingdings" pitchFamily="2" charset="2"/>
              <a:buChar char="Ø"/>
            </a:pPr>
            <a:r>
              <a:rPr lang="el-GR" sz="2000" dirty="0" smtClean="0">
                <a:solidFill>
                  <a:schemeClr val="accent5"/>
                </a:solidFill>
                <a:latin typeface="Calibri" panose="020F0502020204030204" pitchFamily="34" charset="0"/>
              </a:rPr>
              <a:t>Τα</a:t>
            </a:r>
            <a:r>
              <a:rPr lang="en-US" sz="2000" dirty="0" smtClean="0">
                <a:solidFill>
                  <a:schemeClr val="accent5"/>
                </a:solidFill>
                <a:latin typeface="Calibri" panose="020F0502020204030204" pitchFamily="34" charset="0"/>
              </a:rPr>
              <a:t> </a:t>
            </a:r>
            <a:r>
              <a:rPr lang="el-GR" sz="2000" dirty="0" smtClean="0">
                <a:solidFill>
                  <a:schemeClr val="accent5"/>
                </a:solidFill>
                <a:latin typeface="Calibri" panose="020F0502020204030204" pitchFamily="34" charset="0"/>
              </a:rPr>
              <a:t>δευτερεύοντα κύματα</a:t>
            </a:r>
            <a:r>
              <a:rPr lang="en-US" sz="2000" dirty="0" smtClean="0">
                <a:solidFill>
                  <a:schemeClr val="accent5"/>
                </a:solidFill>
                <a:latin typeface="Calibri" panose="020F0502020204030204" pitchFamily="34" charset="0"/>
              </a:rPr>
              <a:t> (secondary)</a:t>
            </a:r>
            <a:r>
              <a:rPr lang="el-GR" sz="2000" dirty="0" smtClean="0">
                <a:solidFill>
                  <a:schemeClr val="accent5"/>
                </a:solidFill>
                <a:latin typeface="Calibri" panose="020F0502020204030204" pitchFamily="34" charset="0"/>
              </a:rPr>
              <a:t> ταξιδεύουν περίπου δύο φορές αργότερα</a:t>
            </a:r>
            <a:r>
              <a:rPr lang="en-US" sz="2000" dirty="0" smtClean="0">
                <a:solidFill>
                  <a:schemeClr val="accent5"/>
                </a:solidFill>
                <a:latin typeface="Calibri" panose="020F0502020204030204" pitchFamily="34" charset="0"/>
              </a:rPr>
              <a:t> </a:t>
            </a:r>
            <a:r>
              <a:rPr lang="el-GR" sz="2000" dirty="0" smtClean="0">
                <a:solidFill>
                  <a:schemeClr val="accent5"/>
                </a:solidFill>
                <a:latin typeface="Calibri" panose="020F0502020204030204" pitchFamily="34" charset="0"/>
              </a:rPr>
              <a:t>από τα διαμήκη κύματα</a:t>
            </a:r>
            <a:r>
              <a:rPr lang="en-US" sz="2000" dirty="0" smtClean="0">
                <a:solidFill>
                  <a:schemeClr val="accent5"/>
                </a:solidFill>
                <a:latin typeface="Calibri" panose="020F0502020204030204" pitchFamily="34" charset="0"/>
              </a:rPr>
              <a:t>. </a:t>
            </a:r>
            <a:endParaRPr lang="el-GR" sz="2000" dirty="0" smtClean="0">
              <a:solidFill>
                <a:schemeClr val="accent5"/>
              </a:solidFill>
              <a:latin typeface="Calibri" panose="020F0502020204030204" pitchFamily="34" charset="0"/>
            </a:endParaRPr>
          </a:p>
          <a:p>
            <a:pPr algn="just"/>
            <a:endParaRPr lang="el-GR" sz="2000" dirty="0">
              <a:solidFill>
                <a:schemeClr val="accent5"/>
              </a:solidFill>
              <a:latin typeface="Calibri" panose="020F0502020204030204" pitchFamily="34" charset="0"/>
            </a:endParaRPr>
          </a:p>
          <a:p>
            <a:pPr algn="just"/>
            <a:endParaRPr lang="el-GR" sz="2000" dirty="0">
              <a:solidFill>
                <a:schemeClr val="accent5"/>
              </a:solidFill>
              <a:latin typeface="Calibri" panose="020F0502020204030204" pitchFamily="34" charset="0"/>
            </a:endParaRPr>
          </a:p>
          <a:p>
            <a:pPr algn="just">
              <a:buFont typeface="Wingdings" pitchFamily="2" charset="2"/>
              <a:buChar char="Ø"/>
            </a:pPr>
            <a:r>
              <a:rPr lang="el-GR" sz="2000" dirty="0" smtClean="0">
                <a:solidFill>
                  <a:schemeClr val="accent5"/>
                </a:solidFill>
                <a:latin typeface="Calibri" panose="020F0502020204030204" pitchFamily="34" charset="0"/>
              </a:rPr>
              <a:t>Τα </a:t>
            </a:r>
            <a:r>
              <a:rPr lang="en-US" sz="2000" dirty="0">
                <a:solidFill>
                  <a:schemeClr val="accent5"/>
                </a:solidFill>
                <a:latin typeface="Calibri" panose="020F0502020204030204" pitchFamily="34" charset="0"/>
              </a:rPr>
              <a:t>S waves</a:t>
            </a:r>
            <a:r>
              <a:rPr lang="el-GR" sz="2000" dirty="0">
                <a:solidFill>
                  <a:schemeClr val="accent5"/>
                </a:solidFill>
                <a:latin typeface="Calibri" panose="020F0502020204030204" pitchFamily="34" charset="0"/>
              </a:rPr>
              <a:t> είναι πιο αργά αλλά πιο ισχυρά και</a:t>
            </a:r>
            <a:r>
              <a:rPr lang="en-US" sz="2000" dirty="0">
                <a:solidFill>
                  <a:schemeClr val="accent5"/>
                </a:solidFill>
                <a:latin typeface="Calibri" panose="020F0502020204030204" pitchFamily="34" charset="0"/>
              </a:rPr>
              <a:t> </a:t>
            </a:r>
            <a:r>
              <a:rPr lang="el-GR" sz="2000" dirty="0">
                <a:solidFill>
                  <a:schemeClr val="accent5"/>
                </a:solidFill>
                <a:latin typeface="Calibri" panose="020F0502020204030204" pitchFamily="34" charset="0"/>
              </a:rPr>
              <a:t>καταστρεπτικά από τα </a:t>
            </a:r>
            <a:r>
              <a:rPr lang="el-GR" sz="2000" dirty="0" smtClean="0">
                <a:solidFill>
                  <a:schemeClr val="accent5"/>
                </a:solidFill>
                <a:latin typeface="Calibri" panose="020F0502020204030204" pitchFamily="34" charset="0"/>
              </a:rPr>
              <a:t>διαμήκη </a:t>
            </a:r>
            <a:r>
              <a:rPr lang="el-GR" sz="2000" dirty="0">
                <a:solidFill>
                  <a:schemeClr val="accent5"/>
                </a:solidFill>
                <a:latin typeface="Calibri" panose="020F0502020204030204" pitchFamily="34" charset="0"/>
              </a:rPr>
              <a:t>κύματα και ακολουθούν  τα </a:t>
            </a:r>
            <a:r>
              <a:rPr lang="el-GR" sz="2000" dirty="0" smtClean="0">
                <a:solidFill>
                  <a:schemeClr val="accent5"/>
                </a:solidFill>
                <a:latin typeface="Calibri" panose="020F0502020204030204" pitchFamily="34" charset="0"/>
              </a:rPr>
              <a:t>διαμήκη </a:t>
            </a:r>
            <a:r>
              <a:rPr lang="el-GR" sz="2000" dirty="0">
                <a:solidFill>
                  <a:schemeClr val="accent5"/>
                </a:solidFill>
                <a:latin typeface="Calibri" panose="020F0502020204030204" pitchFamily="34" charset="0"/>
              </a:rPr>
              <a:t>στο</a:t>
            </a:r>
            <a:r>
              <a:rPr lang="en-US" sz="2000" dirty="0">
                <a:solidFill>
                  <a:schemeClr val="accent5"/>
                </a:solidFill>
                <a:latin typeface="Calibri" panose="020F0502020204030204" pitchFamily="34" charset="0"/>
              </a:rPr>
              <a:t> </a:t>
            </a:r>
            <a:r>
              <a:rPr lang="el-GR" sz="2000" dirty="0" err="1" smtClean="0">
                <a:solidFill>
                  <a:schemeClr val="accent5"/>
                </a:solidFill>
                <a:latin typeface="Calibri" panose="020F0502020204030204" pitchFamily="34" charset="0"/>
              </a:rPr>
              <a:t>σεισμόγραμμα</a:t>
            </a:r>
            <a:r>
              <a:rPr lang="el-GR" sz="2000" dirty="0">
                <a:solidFill>
                  <a:schemeClr val="accent5"/>
                </a:solidFill>
                <a:latin typeface="Calibri" panose="020F0502020204030204" pitchFamily="34" charset="0"/>
              </a:rPr>
              <a:t>. </a:t>
            </a:r>
            <a:endParaRPr lang="en-US" sz="2000" dirty="0">
              <a:solidFill>
                <a:schemeClr val="accent5"/>
              </a:solidFill>
              <a:latin typeface="Calibri" panose="020F0502020204030204"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4088</TotalTime>
  <Words>1227</Words>
  <Application>Microsoft Office PowerPoint</Application>
  <PresentationFormat>On-screen Show (4:3)</PresentationFormat>
  <Paragraphs>183</Paragraphs>
  <Slides>30</Slides>
  <Notes>5</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Default Design</vt:lpstr>
      <vt:lpstr>     ΕΚΠΑΙΔΕΥΤΙΚΗ ΔΙΑΔΡΟΜΗ  ΥΠΟΛΟΓΙΣΜΟΣ ΕΠΙΚΕΝΤΡΟΥ ΣΕΙΣΜΟΥ ΑΠΟ ΣΕΙΣΜΟΛΟΓΟΥΣ ΤΗΣ  Γ’ ΓΥΜΝΑΣΙΟY </vt:lpstr>
      <vt:lpstr>Εισαγωγικός τομέας και προκαταρτική φάση</vt:lpstr>
      <vt:lpstr>Εισαγωγικός τομέας και προκαταρτική φάση</vt:lpstr>
      <vt:lpstr>1η Διδακτική φάση: Δραστηριότητες για την εκμαίευση ερωτήσεων –  ΠΡΟΚΛΗΣΗ ΕΝΔΙΑΦΕΡΟΝΤΟΣ</vt:lpstr>
      <vt:lpstr>PowerPoint Presentation</vt:lpstr>
      <vt:lpstr>ΤΕΚΤΟΝΙΚΕΣ ΠΛΑΚΕΣ</vt:lpstr>
      <vt:lpstr>ΣΕΙΣΜΙΚΑ ΚΥΜΑΤΑ</vt:lpstr>
      <vt:lpstr>   ΚΥΜΑΤΑ  P            ΚΥΜΑΤΑ  S</vt:lpstr>
      <vt:lpstr>    ΣΕΙΣΜΙΚΑ ΚΥΜΑΤΑ ‘P’              ΣΕΙΣΜIΚΑ ΚΥΜΑΤΑ ‘S’</vt:lpstr>
      <vt:lpstr>ΕΠΙΚΕΝΤΡΟ- ΕΣΤΙΑ- ΕΣΤΙΑΚΟ ΒΑΘΟΣ</vt:lpstr>
      <vt:lpstr>PowerPoint Presentation</vt:lpstr>
      <vt:lpstr>PowerPoint Presentation</vt:lpstr>
      <vt:lpstr>1η Διδακτική φάση:  Δραστηριότητες για την εκμαίευση ερωτήσεων – ΕΚΜΑΙΕΥΣΗ ΕΡΩΤΗΣΕΩΝ</vt:lpstr>
      <vt:lpstr>ΚΛΙΜΑΚΑ ΡΙΧΤΕΡ ΚΑΙ ΜΕΡΚΑΛΙ</vt:lpstr>
      <vt:lpstr>ΡΙΧΤΕΡ</vt:lpstr>
      <vt:lpstr>ΜΕΓΕΘΗ ΣΥΜΦΩΝΑ ΜΕ ΤΗΝ  ΚΛΙΜΑΚΑ ΡΙΧΤΕΡ</vt:lpstr>
      <vt:lpstr>ΜΕΡΚΑΛΙ</vt:lpstr>
      <vt:lpstr>PowerPoint Presentation</vt:lpstr>
      <vt:lpstr>ΠΡΟΣΟΜΟΙΩΤΕΣ ΣΕΙΣΜΩΝ</vt:lpstr>
      <vt:lpstr>2η Διδακτική φάση: Ενεργή διερεύνηση   ΠΡΟΤΑΣΗ ΑΡΧΙΚΩΝ ΥΠΟΘΕΣΕΩΝ Ή ΠΡΟΒΛΕΨΕΩΝ</vt:lpstr>
      <vt:lpstr>2η Διδακτική φάση:  Ενεργή διερεύνηση   ΣΧΕΔΙΑΣΜΟΣ ΚΑΙ ΚΑΘΟΔΗΓΗΣΗ ΕΡΕΥΝΑΣ</vt:lpstr>
      <vt:lpstr>PowerPoint Presentation</vt:lpstr>
      <vt:lpstr>3η Διδακτική φάση: Δημιουργία   ΣΥΓΚΕΝΤΡΩΣΗ ΣΤΟΙΧΕΙΩΝ ΑΠΟ ΠΑΡΑΤΗΡΗΣΗ</vt:lpstr>
      <vt:lpstr>ΔΕΔΟΜΕΝΑ  ΑΠΟ ΣΕΙΣΜΟΓΡΑΜΜΑΤΑ</vt:lpstr>
      <vt:lpstr> </vt:lpstr>
      <vt:lpstr>ΠΙΝΑΚΑΣ ΜΕΤΡΗΣΕΩΝ</vt:lpstr>
      <vt:lpstr> ΕΥΡΕΣΗ ΕΠΙΚΕΝΤΡΟΥ ΣΤΟ ΧΑΡΤΗ</vt:lpstr>
      <vt:lpstr>Επίσκεψη – 4η Διδακτική φάση:  Συζήτηση – ΕΡΜΗΝΕΙΑ ΑΠΟΤΕΛΕΣΜΑΤΩΝ</vt:lpstr>
      <vt:lpstr>4η Διδακτική φάση: Συζήτηση   ΘΕΩΡΗΣΗ ΑΛΛΩΝ ΠΙΘΑΝΩΝ ΕΡΜΗΝΕΙΩΝ</vt:lpstr>
      <vt:lpstr>5η Διδακτική φάση: Ανάδραση   ΠΑΡΟΥΣΙΑΣΗ ΕΡΜΗΝΕΙΑΣ</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Open Science Resources</dc:title>
  <dc:creator>Eleftheria</dc:creator>
  <cp:lastModifiedBy>Presentation</cp:lastModifiedBy>
  <cp:revision>160</cp:revision>
  <dcterms:created xsi:type="dcterms:W3CDTF">2010-01-07T10:06:43Z</dcterms:created>
  <dcterms:modified xsi:type="dcterms:W3CDTF">2014-10-20T11:18:28Z</dcterms:modified>
</cp:coreProperties>
</file>