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72" r:id="rId3"/>
    <p:sldId id="274" r:id="rId4"/>
    <p:sldId id="266" r:id="rId5"/>
    <p:sldId id="267" r:id="rId6"/>
    <p:sldId id="273" r:id="rId7"/>
    <p:sldId id="276" r:id="rId8"/>
    <p:sldId id="279" r:id="rId9"/>
    <p:sldId id="275" r:id="rId10"/>
    <p:sldId id="280" r:id="rId11"/>
    <p:sldId id="281" r:id="rId12"/>
    <p:sldId id="282" r:id="rId13"/>
    <p:sldId id="283" r:id="rId14"/>
    <p:sldId id="28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16" autoAdjust="0"/>
  </p:normalViewPr>
  <p:slideViewPr>
    <p:cSldViewPr showGuides="1">
      <p:cViewPr varScale="1">
        <p:scale>
          <a:sx n="62" d="100"/>
          <a:sy n="62" d="100"/>
        </p:scale>
        <p:origin x="-1560" y="-7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747" y="-5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83902F-03B8-4CB6-B37E-9919CB02FA5E}" type="datetimeFigureOut">
              <a:rPr lang="en-US" smtClean="0"/>
              <a:pPr/>
              <a:t>3/20/2016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325BF4-5141-4634-9CA1-905983B612C3}" type="slidenum">
              <a:rPr lang="en-US" smtClean="0"/>
              <a:pPr/>
              <a:t>‹#›</a:t>
            </a:fld>
            <a:endParaRPr lang="en-US" dirty="0"/>
          </a:p>
        </p:txBody>
      </p:sp>
    </p:spTree>
    <p:extLst>
      <p:ext uri="{BB962C8B-B14F-4D97-AF65-F5344CB8AC3E}">
        <p14:creationId xmlns:p14="http://schemas.microsoft.com/office/powerpoint/2010/main" xmlns="" val="1940941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7A8F7-243F-4B8F-9979-EC4B513B74D1}" type="datetimeFigureOut">
              <a:rPr lang="en-US" smtClean="0"/>
              <a:pPr/>
              <a:t>3/20/2016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623E2-143C-47CF-ACFE-2D7CFB3760A0}" type="slidenum">
              <a:rPr lang="en-US" smtClean="0"/>
              <a:pPr/>
              <a:t>‹#›</a:t>
            </a:fld>
            <a:endParaRPr lang="en-US" dirty="0"/>
          </a:p>
        </p:txBody>
      </p:sp>
      <p:sp>
        <p:nvSpPr>
          <p:cNvPr id="8" name="Notes Placeholder 7"/>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209267097"/>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1200"/>
      </a:spcBef>
      <a:buFont typeface="Arial" pitchFamily="34" charset="0"/>
      <a:buNone/>
      <a:defRPr sz="1200" kern="1200">
        <a:solidFill>
          <a:schemeClr val="tx1"/>
        </a:solidFill>
        <a:latin typeface="+mn-lt"/>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1</a:t>
            </a:fld>
            <a:endParaRPr lang="en-US" dirty="0"/>
          </a:p>
        </p:txBody>
      </p:sp>
    </p:spTree>
    <p:extLst>
      <p:ext uri="{BB962C8B-B14F-4D97-AF65-F5344CB8AC3E}">
        <p14:creationId xmlns:p14="http://schemas.microsoft.com/office/powerpoint/2010/main" xmlns="" val="82964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4</a:t>
            </a:fld>
            <a:endParaRPr lang="en-US" dirty="0"/>
          </a:p>
        </p:txBody>
      </p:sp>
    </p:spTree>
    <p:extLst>
      <p:ext uri="{BB962C8B-B14F-4D97-AF65-F5344CB8AC3E}">
        <p14:creationId xmlns:p14="http://schemas.microsoft.com/office/powerpoint/2010/main" xmlns="" val="261482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 ιδέα του ήρθε όταν μετά την επιστροφή από ένα ταξίδι κυνηγιού με τον σκύλο του στις Άλπεις, προσπαθούσε να βγάλει τις κολλιτσίδες από το παντελόνι του και από το τρίχωμα του σκύλου του. Εξετάζοντας αυτές με το μικροσκόπιο ανακάλυψε τους μικροσκοπικούς γάντζους και σκέφτηκε την δυνατότητα δύο υλικών να συνδέονται με έναν απλό τρόπο, εάν κατάφερνε κάπως να πολλαπλασιάσει τα άγκιστρα και τους βρόγχους. Έτσι κατέληξε στην εφεύρεση του velkro. Είναι μια σύνθεση από δύο γαλλικές λέξεις, τη velours που σημαίνει βελούδο και από την crochet που σημαίνει γάντζος.</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7</a:t>
            </a:fld>
            <a:endParaRPr lang="en-US" dirty="0"/>
          </a:p>
        </p:txBody>
      </p:sp>
    </p:spTree>
    <p:extLst>
      <p:ext uri="{BB962C8B-B14F-4D97-AF65-F5344CB8AC3E}">
        <p14:creationId xmlns:p14="http://schemas.microsoft.com/office/powerpoint/2010/main" xmlns="" val="198048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9" name="Slide Number Placeholder 8"/>
          <p:cNvSpPr>
            <a:spLocks noGrp="1"/>
          </p:cNvSpPr>
          <p:nvPr>
            <p:ph type="sldNum" sz="quarter" idx="11"/>
          </p:nvPr>
        </p:nvSpPr>
        <p:spPr/>
        <p:txBody>
          <a:bodyPr/>
          <a:lstStyle/>
          <a:p>
            <a:fld id="{911E8957-5754-4C19-A51A-9C104D1A0E08}"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1952"/>
            <a:ext cx="4038600" cy="4270248"/>
          </a:xfrm>
        </p:spPr>
        <p:txBody>
          <a:bodyPr anchor="ctr" anchorCtr="0">
            <a:normAutofit/>
          </a:bodyPr>
          <a:lstStyle>
            <a:lvl1pPr marL="114300" indent="0" algn="ctr">
              <a:buFontTx/>
              <a:buNone/>
              <a:defRPr sz="3400">
                <a:solidFill>
                  <a:schemeClr val="tx1"/>
                </a:solidFill>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
        <p:nvSpPr>
          <p:cNvPr id="9" name="Text Placeholder 8"/>
          <p:cNvSpPr>
            <a:spLocks noGrp="1"/>
          </p:cNvSpPr>
          <p:nvPr>
            <p:ph type="body" sz="quarter" idx="13"/>
          </p:nvPr>
        </p:nvSpPr>
        <p:spPr>
          <a:xfrm>
            <a:off x="457200" y="1143000"/>
            <a:ext cx="7620000" cy="381000"/>
          </a:xfrm>
        </p:spPr>
        <p:txBody>
          <a:bodyPr>
            <a:noAutofit/>
          </a:bodyPr>
          <a:lstStyle>
            <a:lvl1pPr marL="741363" indent="-1588">
              <a:spcBef>
                <a:spcPts val="0"/>
              </a:spcBef>
              <a:buFontTx/>
              <a:buNone/>
              <a:defRPr sz="2000" b="1">
                <a:solidFill>
                  <a:schemeClr val="tx2"/>
                </a:solidFill>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en-US" dirty="0" smtClean="0"/>
              <a:t>Click to edit Master text styles</a:t>
            </a:r>
            <a:endParaRPr lang="en-US" dirty="0"/>
          </a:p>
        </p:txBody>
      </p:sp>
      <p:sp>
        <p:nvSpPr>
          <p:cNvPr id="11" name="Picture Placeholder 10"/>
          <p:cNvSpPr>
            <a:spLocks noGrp="1"/>
          </p:cNvSpPr>
          <p:nvPr>
            <p:ph type="pic" sz="quarter" idx="14"/>
          </p:nvPr>
        </p:nvSpPr>
        <p:spPr>
          <a:xfrm rot="600000">
            <a:off x="4807311" y="2004284"/>
            <a:ext cx="3114715"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r>
              <a:rPr lang="en-US" dirty="0" smtClean="0"/>
              <a:t>Click icon to add picture</a:t>
            </a:r>
            <a:endParaRPr lang="en-US" dirty="0"/>
          </a:p>
        </p:txBody>
      </p:sp>
    </p:spTree>
    <p:extLst>
      <p:ext uri="{BB962C8B-B14F-4D97-AF65-F5344CB8AC3E}">
        <p14:creationId xmlns:p14="http://schemas.microsoft.com/office/powerpoint/2010/main" xmlns="" val="1280384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Al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543800" cy="990727"/>
          </a:xfrm>
        </p:spPr>
        <p:txBody>
          <a:bodyPr bIns="0" anchor="b"/>
          <a:lstStyle>
            <a:lvl1pPr>
              <a:defRPr sz="6600">
                <a:ln>
                  <a:noFill/>
                </a:ln>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61760" cy="762000"/>
          </a:xfrm>
        </p:spPr>
        <p:txBody>
          <a:bodyPr anchor="t">
            <a:norm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Room for two lines of text</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
        <p:nvSpPr>
          <p:cNvPr id="9" name="Text Placeholder 8"/>
          <p:cNvSpPr>
            <a:spLocks noGrp="1"/>
          </p:cNvSpPr>
          <p:nvPr>
            <p:ph type="body" sz="quarter" idx="13"/>
          </p:nvPr>
        </p:nvSpPr>
        <p:spPr>
          <a:xfrm>
            <a:off x="685801" y="2133600"/>
            <a:ext cx="7543800" cy="990600"/>
          </a:xfrm>
        </p:spPr>
        <p:txBody>
          <a:bodyPr tIns="0">
            <a:noAutofit/>
          </a:bodyPr>
          <a:lstStyle>
            <a:lvl1pPr marL="0" indent="0" algn="l">
              <a:buNone/>
              <a:defRPr sz="3600" spc="-100" baseline="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dirty="0" smtClean="0"/>
              <a:t>Click to edit Master text styles</a:t>
            </a:r>
            <a:endParaRPr lang="en-US" dirty="0"/>
          </a:p>
        </p:txBody>
      </p:sp>
      <p:sp>
        <p:nvSpPr>
          <p:cNvPr id="11" name="Text Placeholder 10"/>
          <p:cNvSpPr>
            <a:spLocks noGrp="1"/>
          </p:cNvSpPr>
          <p:nvPr>
            <p:ph type="body" sz="quarter" idx="14"/>
          </p:nvPr>
        </p:nvSpPr>
        <p:spPr>
          <a:xfrm>
            <a:off x="1371600" y="5715000"/>
            <a:ext cx="6477000" cy="762000"/>
          </a:xfrm>
        </p:spPr>
        <p:txBody>
          <a:bodyPr>
            <a:normAutofit/>
          </a:bodyPr>
          <a:lstStyle>
            <a:lvl1pPr marL="0" indent="0">
              <a:spcBef>
                <a:spcPts val="0"/>
              </a:spcBef>
              <a:buNone/>
              <a:defRPr sz="2000">
                <a:solidFill>
                  <a:srgbClr val="8E8D8C"/>
                </a:solidFill>
              </a:defRPr>
            </a:lvl1pPr>
            <a:lvl2pPr marL="411480" indent="0">
              <a:buNone/>
              <a:defRPr>
                <a:solidFill>
                  <a:srgbClr val="8E8D8C"/>
                </a:solidFill>
              </a:defRPr>
            </a:lvl2pPr>
            <a:lvl3pPr marL="777240" indent="0">
              <a:buNone/>
              <a:defRPr>
                <a:solidFill>
                  <a:srgbClr val="8E8D8C"/>
                </a:solidFill>
              </a:defRPr>
            </a:lvl3pPr>
            <a:lvl4pPr marL="1051560" indent="0">
              <a:buNone/>
              <a:defRPr>
                <a:solidFill>
                  <a:srgbClr val="8E8D8C"/>
                </a:solidFill>
              </a:defRPr>
            </a:lvl4pPr>
            <a:lvl5pPr marL="1325880" indent="0">
              <a:buNone/>
              <a:defRPr>
                <a:solidFill>
                  <a:srgbClr val="8E8D8C"/>
                </a:solidFill>
              </a:defRPr>
            </a:lvl5pPr>
          </a:lstStyle>
          <a:p>
            <a:pPr lvl="0"/>
            <a:r>
              <a:rPr lang="en-US" dirty="0" smtClean="0"/>
              <a:t>Click to edit Master text styles</a:t>
            </a:r>
          </a:p>
          <a:p>
            <a:pPr lvl="0"/>
            <a:r>
              <a:rPr lang="en-US" dirty="0" smtClean="0"/>
              <a:t>Room for two lines of text</a:t>
            </a:r>
            <a:endParaRPr lang="en-US" dirty="0"/>
          </a:p>
        </p:txBody>
      </p:sp>
      <p:sp>
        <p:nvSpPr>
          <p:cNvPr id="8" name="Picture Placeholder 7"/>
          <p:cNvSpPr>
            <a:spLocks noGrp="1"/>
          </p:cNvSpPr>
          <p:nvPr>
            <p:ph type="pic" sz="quarter" idx="15" hasCustomPrompt="1"/>
          </p:nvPr>
        </p:nvSpPr>
        <p:spPr>
          <a:xfrm>
            <a:off x="3311525" y="4721225"/>
            <a:ext cx="2530475" cy="876300"/>
          </a:xfrm>
        </p:spPr>
        <p:txBody>
          <a:bodyPr vert="horz" lIns="91440" tIns="45720" rIns="91440" bIns="45720" rtlCol="0" anchor="ctr" anchorCtr="0">
            <a:normAutofit/>
          </a:bodyPr>
          <a:lstStyle>
            <a:lvl1pPr algn="ctr">
              <a:defRPr lang="en-US" sz="1600" baseline="0" dirty="0">
                <a:solidFill>
                  <a:schemeClr val="tx1">
                    <a:tint val="75000"/>
                  </a:schemeClr>
                </a:solidFill>
              </a:defRPr>
            </a:lvl1pPr>
          </a:lstStyle>
          <a:p>
            <a:pPr marL="0" lvl="0">
              <a:spcBef>
                <a:spcPts val="0"/>
              </a:spcBef>
            </a:pPr>
            <a:r>
              <a:rPr lang="en-US" dirty="0" smtClean="0"/>
              <a:t>Insert logo here</a:t>
            </a:r>
            <a:endParaRPr lang="en-US" dirty="0"/>
          </a:p>
        </p:txBody>
      </p:sp>
    </p:spTree>
    <p:extLst>
      <p:ext uri="{BB962C8B-B14F-4D97-AF65-F5344CB8AC3E}">
        <p14:creationId xmlns:p14="http://schemas.microsoft.com/office/powerpoint/2010/main" xmlns="" val="243956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638300" y="1600200"/>
            <a:ext cx="5257800" cy="4800600"/>
          </a:xfrm>
        </p:spPr>
        <p:txBody>
          <a:bodyPr/>
          <a:lstStyle>
            <a:lvl1pPr algn="ctr">
              <a:lnSpc>
                <a:spcPct val="170000"/>
              </a:lnSpc>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Tree>
    <p:extLst>
      <p:ext uri="{BB962C8B-B14F-4D97-AF65-F5344CB8AC3E}">
        <p14:creationId xmlns:p14="http://schemas.microsoft.com/office/powerpoint/2010/main" xmlns="" val="7994180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noAutofit/>
          </a:bodyPr>
          <a:lstStyle/>
          <a:p>
            <a:r>
              <a:rPr lang="en-US" smtClean="0"/>
              <a:t>Click to edit Master title style</a:t>
            </a:r>
            <a:endParaRPr lang="en-US"/>
          </a:p>
        </p:txBody>
      </p:sp>
      <p:sp>
        <p:nvSpPr>
          <p:cNvPr id="3" name="Content Placeholder 2"/>
          <p:cNvSpPr>
            <a:spLocks noGrp="1"/>
          </p:cNvSpPr>
          <p:nvPr>
            <p:ph idx="1"/>
          </p:nvPr>
        </p:nvSpPr>
        <p:spPr>
          <a:xfrm>
            <a:off x="457200" y="1905000"/>
            <a:ext cx="76200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
        <p:nvSpPr>
          <p:cNvPr id="8" name="Text Placeholder 7"/>
          <p:cNvSpPr>
            <a:spLocks noGrp="1"/>
          </p:cNvSpPr>
          <p:nvPr>
            <p:ph type="body" sz="quarter" idx="13"/>
          </p:nvPr>
        </p:nvSpPr>
        <p:spPr>
          <a:xfrm>
            <a:off x="457200" y="1143000"/>
            <a:ext cx="7620000" cy="381000"/>
          </a:xfrm>
        </p:spPr>
        <p:txBody>
          <a:bodyPr>
            <a:noAutofit/>
          </a:bodyPr>
          <a:lstStyle>
            <a:lvl1pPr marL="740664" indent="0">
              <a:spcBef>
                <a:spcPts val="0"/>
              </a:spcBef>
              <a:buFontTx/>
              <a:buNone/>
              <a:defRPr sz="2000" b="1">
                <a:solidFill>
                  <a:schemeClr val="tx2"/>
                </a:solidFill>
              </a:defRPr>
            </a:lvl1pPr>
            <a:lvl2pPr marL="411480" indent="0">
              <a:buFontTx/>
              <a:buNone/>
              <a:defRPr sz="2000" b="1">
                <a:solidFill>
                  <a:schemeClr val="tx2"/>
                </a:solidFill>
              </a:defRPr>
            </a:lvl2pPr>
            <a:lvl3pPr marL="777240" indent="0">
              <a:buFontTx/>
              <a:buNone/>
              <a:defRPr sz="2000" b="1">
                <a:solidFill>
                  <a:schemeClr val="tx2"/>
                </a:solidFill>
              </a:defRPr>
            </a:lvl3pPr>
            <a:lvl4pPr marL="1051560" indent="0">
              <a:buFontTx/>
              <a:buNone/>
              <a:defRPr sz="2000" b="1">
                <a:solidFill>
                  <a:schemeClr val="tx2"/>
                </a:solidFill>
              </a:defRPr>
            </a:lvl4pPr>
            <a:lvl5pPr marL="1325880" indent="0">
              <a:buFontTx/>
              <a:buNone/>
              <a:defRPr sz="2000" b="1">
                <a:solidFill>
                  <a:schemeClr val="tx2"/>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xmlns="" val="20213519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B4FEF1-1C18-40D8-8A9A-AA7FFF43FE2E}" type="datetimeFigureOut">
              <a:rPr lang="en-US" smtClean="0"/>
              <a:pPr/>
              <a:t>3/20/2016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1E8957-5754-4C19-A51A-9C104D1A0E08}"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8B4FEF1-1C18-40D8-8A9A-AA7FFF43FE2E}" type="datetimeFigureOut">
              <a:rPr lang="en-US" smtClean="0"/>
              <a:pPr/>
              <a:t>3/20/2016</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6" r:id="rId4"/>
    <p:sldLayoutId id="2147483675" r:id="rId5"/>
    <p:sldLayoutId id="2147483663" r:id="rId6"/>
    <p:sldLayoutId id="2147483664" r:id="rId7"/>
    <p:sldLayoutId id="2147483665" r:id="rId8"/>
    <p:sldLayoutId id="2147483666" r:id="rId9"/>
    <p:sldLayoutId id="2147483667" r:id="rId10"/>
    <p:sldLayoutId id="2147483668" r:id="rId11"/>
    <p:sldLayoutId id="2147483669" r:id="rId12"/>
    <p:sldLayoutId id="2147483674" r:id="rId13"/>
    <p:sldLayoutId id="2147483670" r:id="rId14"/>
    <p:sldLayoutId id="2147483671" r:id="rId15"/>
  </p:sldLayoutIdLst>
  <p:timing>
    <p:tnLst>
      <p:par>
        <p:cTn id="1" dur="indefinite" restart="never" nodeType="tmRoot"/>
      </p:par>
    </p:tnLst>
  </p:timing>
  <p:txStyles>
    <p:titleStyle>
      <a:lvl1pPr algn="l" defTabSz="914400" rtl="0" eaLnBrk="1" latinLnBrk="0" hangingPunct="1">
        <a:spcBef>
          <a:spcPct val="0"/>
        </a:spcBef>
        <a:buNone/>
        <a:defRPr sz="4000" kern="1200" cap="none" spc="-100" baseline="0">
          <a:ln>
            <a:noFill/>
          </a:ln>
          <a:solidFill>
            <a:schemeClr val="tx2"/>
          </a:solidFill>
          <a:effectLst/>
          <a:latin typeface="+mj-lt"/>
          <a:ea typeface="+mj-ea"/>
          <a:cs typeface="+mj-cs"/>
        </a:defRPr>
      </a:lvl1pPr>
    </p:titleStyle>
    <p:bodyStyle>
      <a:lvl1pPr marL="1588" indent="0" algn="l" defTabSz="914400" rtl="0" eaLnBrk="1" latinLnBrk="0" hangingPunct="1">
        <a:spcBef>
          <a:spcPts val="1200"/>
        </a:spcBef>
        <a:buClr>
          <a:schemeClr val="accent1"/>
        </a:buClr>
        <a:buFont typeface="Arial" pitchFamily="34" charset="0"/>
        <a:buNone/>
        <a:defRPr sz="2200" kern="1200">
          <a:solidFill>
            <a:schemeClr val="tx1"/>
          </a:solidFill>
          <a:latin typeface="+mn-lt"/>
          <a:ea typeface="+mn-ea"/>
          <a:cs typeface="+mn-cs"/>
        </a:defRPr>
      </a:lvl1pPr>
      <a:lvl2pPr marL="285750" indent="-182563" algn="l" defTabSz="914400" rtl="0" eaLnBrk="1" latinLnBrk="0" hangingPunct="1">
        <a:spcBef>
          <a:spcPts val="1200"/>
        </a:spcBef>
        <a:buClr>
          <a:schemeClr val="accent1"/>
        </a:buClr>
        <a:buFont typeface="Arial" pitchFamily="34" charset="0"/>
        <a:buChar char="•"/>
        <a:defRPr sz="2200" kern="1200">
          <a:solidFill>
            <a:schemeClr val="tx1"/>
          </a:solidFill>
          <a:latin typeface="+mn-lt"/>
          <a:ea typeface="+mn-ea"/>
          <a:cs typeface="+mn-cs"/>
        </a:defRPr>
      </a:lvl2pPr>
      <a:lvl3pPr marL="622300" indent="-182563" algn="l" defTabSz="914400" rtl="0" eaLnBrk="1" latinLnBrk="0" hangingPunct="1">
        <a:spcBef>
          <a:spcPts val="600"/>
        </a:spcBef>
        <a:buClr>
          <a:schemeClr val="accent2"/>
        </a:buClr>
        <a:buFont typeface="Arial" pitchFamily="34" charset="0"/>
        <a:buChar char="•"/>
        <a:defRPr sz="2000" kern="1200">
          <a:solidFill>
            <a:schemeClr val="tx1"/>
          </a:solidFill>
          <a:latin typeface="+mn-lt"/>
          <a:ea typeface="+mn-ea"/>
          <a:cs typeface="+mn-cs"/>
        </a:defRPr>
      </a:lvl3pPr>
      <a:lvl4pPr marL="793750" indent="-182563" algn="l" defTabSz="914400" rtl="0" eaLnBrk="1" latinLnBrk="0" hangingPunct="1">
        <a:spcBef>
          <a:spcPts val="600"/>
        </a:spcBef>
        <a:buClr>
          <a:schemeClr val="accent3"/>
        </a:buClr>
        <a:buFont typeface="Arial" pitchFamily="34" charset="0"/>
        <a:buChar char="•"/>
        <a:defRPr sz="1800" kern="1200">
          <a:solidFill>
            <a:schemeClr val="tx1"/>
          </a:solidFill>
          <a:latin typeface="+mn-lt"/>
          <a:ea typeface="+mn-ea"/>
          <a:cs typeface="+mn-cs"/>
        </a:defRPr>
      </a:lvl4pPr>
      <a:lvl5pPr marL="992188" indent="-182563" algn="l" defTabSz="914400" rtl="0" eaLnBrk="1" latinLnBrk="0" hangingPunct="1">
        <a:spcBef>
          <a:spcPts val="600"/>
        </a:spcBef>
        <a:buClr>
          <a:schemeClr val="accent4"/>
        </a:buClr>
        <a:buFont typeface="Arial" pitchFamily="34" charset="0"/>
        <a:buChar char="•"/>
        <a:defRPr sz="1600" kern="1200" baseline="0">
          <a:solidFill>
            <a:schemeClr val="tx1"/>
          </a:solidFill>
          <a:latin typeface="+mn-lt"/>
          <a:ea typeface="+mn-ea"/>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chemeClr val="tx1"/>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chemeClr val="tx1"/>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chemeClr val="tx1"/>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543800" cy="990727"/>
          </a:xfrm>
        </p:spPr>
        <p:txBody>
          <a:bodyPr/>
          <a:lstStyle/>
          <a:p>
            <a:r>
              <a:rPr lang="el-GR" dirty="0" smtClean="0"/>
              <a:t>Μίμηση της Φύσης</a:t>
            </a:r>
            <a:endParaRPr lang="en-US" dirty="0"/>
          </a:p>
        </p:txBody>
      </p:sp>
      <p:sp>
        <p:nvSpPr>
          <p:cNvPr id="8" name="Subtitle 7"/>
          <p:cNvSpPr>
            <a:spLocks noGrp="1"/>
          </p:cNvSpPr>
          <p:nvPr>
            <p:ph type="subTitle" idx="1"/>
          </p:nvPr>
        </p:nvSpPr>
        <p:spPr>
          <a:xfrm>
            <a:off x="1219200" y="4419600"/>
            <a:ext cx="6461760" cy="762000"/>
          </a:xfrm>
        </p:spPr>
        <p:txBody>
          <a:bodyPr>
            <a:normAutofit fontScale="85000" lnSpcReduction="20000"/>
          </a:bodyPr>
          <a:lstStyle/>
          <a:p>
            <a:r>
              <a:rPr lang="el-GR" dirty="0" smtClean="0"/>
              <a:t>Ευαγγελία Μαυρικάκη</a:t>
            </a:r>
            <a:endParaRPr lang="en-US" dirty="0" smtClean="0"/>
          </a:p>
          <a:p>
            <a:r>
              <a:rPr lang="el-GR" dirty="0" smtClean="0"/>
              <a:t>Επίκ. Καθηγήτρια Παιδαγωγικού Τμήματος Δημοτικής Εκπαίδευσης</a:t>
            </a:r>
          </a:p>
          <a:p>
            <a:r>
              <a:rPr lang="el-GR" dirty="0" smtClean="0"/>
              <a:t>Εθνικού &amp; Καποδιστριακού Πανεπιστημίου Αθηνών</a:t>
            </a:r>
            <a:endParaRPr lang="en-US" dirty="0"/>
          </a:p>
        </p:txBody>
      </p:sp>
      <p:pic>
        <p:nvPicPr>
          <p:cNvPr id="13" name="Picture 12"/>
          <p:cNvPicPr>
            <a:picLocks noChangeAspect="1"/>
          </p:cNvPicPr>
          <p:nvPr/>
        </p:nvPicPr>
        <p:blipFill>
          <a:blip r:embed="rId3" cstate="print"/>
          <a:stretch>
            <a:fillRect/>
          </a:stretch>
        </p:blipFill>
        <p:spPr>
          <a:xfrm>
            <a:off x="304800" y="16814"/>
            <a:ext cx="5041900" cy="1689100"/>
          </a:xfrm>
          <a:prstGeom prst="rect">
            <a:avLst/>
          </a:prstGeom>
        </p:spPr>
      </p:pic>
    </p:spTree>
    <p:extLst>
      <p:ext uri="{BB962C8B-B14F-4D97-AF65-F5344CB8AC3E}">
        <p14:creationId xmlns:p14="http://schemas.microsoft.com/office/powerpoint/2010/main" xmlns="" val="2297127876"/>
      </p:ext>
    </p:extLst>
  </p:cSld>
  <p:clrMapOvr>
    <a:masterClrMapping/>
  </p:clrMapOvr>
  <mc:AlternateContent xmlns:mc="http://schemas.openxmlformats.org/markup-compatibility/2006">
    <mc:Choice xmlns:p14="http://schemas.microsoft.com/office/powerpoint/2010/main" xmlns="" Requires="p14">
      <p:transition spd="med" p14:dur="700" advTm="86000">
        <p:fade/>
      </p:transition>
    </mc:Choice>
    <mc:Fallback>
      <p:transition spd="med" advTm="86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28600" y="304800"/>
            <a:ext cx="8068011" cy="2285461"/>
          </a:xfrm>
          <a:prstGeom prst="rect">
            <a:avLst/>
          </a:prstGeom>
        </p:spPr>
      </p:pic>
      <p:pic>
        <p:nvPicPr>
          <p:cNvPr id="4" name="Picture 3"/>
          <p:cNvPicPr>
            <a:picLocks noChangeAspect="1"/>
          </p:cNvPicPr>
          <p:nvPr/>
        </p:nvPicPr>
        <p:blipFill>
          <a:blip r:embed="rId3" cstate="print"/>
          <a:stretch>
            <a:fillRect/>
          </a:stretch>
        </p:blipFill>
        <p:spPr>
          <a:xfrm>
            <a:off x="0" y="3581400"/>
            <a:ext cx="8145262" cy="2589389"/>
          </a:xfrm>
          <a:prstGeom prst="rect">
            <a:avLst/>
          </a:prstGeom>
        </p:spPr>
      </p:pic>
    </p:spTree>
    <p:extLst>
      <p:ext uri="{BB962C8B-B14F-4D97-AF65-F5344CB8AC3E}">
        <p14:creationId xmlns:p14="http://schemas.microsoft.com/office/powerpoint/2010/main" xmlns="" val="3108916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l-GR" dirty="0" smtClean="0"/>
              <a:t>Η μίμηση της φύσης</a:t>
            </a:r>
            <a:endParaRPr lang="en-US" dirty="0"/>
          </a:p>
        </p:txBody>
      </p:sp>
      <p:sp>
        <p:nvSpPr>
          <p:cNvPr id="4" name="Content Placeholder 3"/>
          <p:cNvSpPr>
            <a:spLocks noGrp="1"/>
          </p:cNvSpPr>
          <p:nvPr>
            <p:ph idx="1"/>
          </p:nvPr>
        </p:nvSpPr>
        <p:spPr/>
        <p:style>
          <a:lnRef idx="2">
            <a:schemeClr val="accent2"/>
          </a:lnRef>
          <a:fillRef idx="1">
            <a:schemeClr val="lt1"/>
          </a:fillRef>
          <a:effectRef idx="0">
            <a:schemeClr val="accent2"/>
          </a:effectRef>
          <a:fontRef idx="minor">
            <a:schemeClr val="dk1"/>
          </a:fontRef>
        </p:style>
        <p:txBody>
          <a:bodyPr>
            <a:noAutofit/>
          </a:bodyPr>
          <a:lstStyle/>
          <a:p>
            <a:r>
              <a:rPr lang="el-GR" sz="2400" b="1" dirty="0" smtClean="0"/>
              <a:t>Η φύση ως μοντέλο</a:t>
            </a:r>
            <a:r>
              <a:rPr lang="el-GR" sz="2400" dirty="0" smtClean="0"/>
              <a:t> Μελετάμε τα μοντέλα της φύσης και μετά τα μιμούμαστε ή εμπνεόμαστε από αυτά για να επιλύσουμε ανθρώπινα προβλήματα.</a:t>
            </a:r>
          </a:p>
          <a:p>
            <a:r>
              <a:rPr lang="el-GR" sz="2400" b="1" dirty="0" smtClean="0"/>
              <a:t>Η φύση ως μέτρο</a:t>
            </a:r>
            <a:r>
              <a:rPr lang="el-GR" sz="2400" dirty="0" smtClean="0"/>
              <a:t> Χρησιμοποιούμε οικολογικά πρότυπα για να κρίνουμε την «καταλληλότητα» των καινοτομιών μας. </a:t>
            </a:r>
            <a:endParaRPr lang="el-GR" sz="2400" dirty="0"/>
          </a:p>
          <a:p>
            <a:r>
              <a:rPr lang="el-GR" sz="2400" b="1" dirty="0" smtClean="0"/>
              <a:t>Η φύση ως μέντορας</a:t>
            </a:r>
            <a:r>
              <a:rPr lang="el-GR" sz="2400" dirty="0" smtClean="0"/>
              <a:t> Νέος τρόπος για να βλέπουμε και να αξιολογούμε τη φύση. </a:t>
            </a:r>
            <a:r>
              <a:rPr lang="el-GR" sz="2400" dirty="0" smtClean="0">
                <a:solidFill>
                  <a:srgbClr val="008000"/>
                </a:solidFill>
              </a:rPr>
              <a:t>Εισάγει μια εποχή που βασίζεται όχι στο τι μπορούμε να </a:t>
            </a:r>
            <a:r>
              <a:rPr lang="el-GR" sz="2400" i="1" dirty="0" smtClean="0">
                <a:solidFill>
                  <a:srgbClr val="008000"/>
                </a:solidFill>
              </a:rPr>
              <a:t>εξάγουμε </a:t>
            </a:r>
            <a:r>
              <a:rPr lang="el-GR" sz="2400" dirty="0" smtClean="0">
                <a:solidFill>
                  <a:srgbClr val="008000"/>
                </a:solidFill>
              </a:rPr>
              <a:t>από το φυσικό κόσμο, αλλά στο τι μπορούμε να </a:t>
            </a:r>
            <a:r>
              <a:rPr lang="el-GR" sz="2400" b="1" i="1" dirty="0" smtClean="0">
                <a:solidFill>
                  <a:srgbClr val="FF0000"/>
                </a:solidFill>
              </a:rPr>
              <a:t>μάθουμε </a:t>
            </a:r>
            <a:r>
              <a:rPr lang="el-GR" sz="2400" b="1" dirty="0" smtClean="0">
                <a:solidFill>
                  <a:srgbClr val="FF0000"/>
                </a:solidFill>
              </a:rPr>
              <a:t>από αυτόν</a:t>
            </a:r>
            <a:r>
              <a:rPr lang="el-GR" sz="2400" dirty="0" smtClean="0">
                <a:solidFill>
                  <a:srgbClr val="008000"/>
                </a:solidFill>
              </a:rPr>
              <a:t>. </a:t>
            </a:r>
          </a:p>
          <a:p>
            <a:pPr algn="r"/>
            <a:r>
              <a:rPr lang="en-US" sz="1800" dirty="0" err="1" smtClean="0">
                <a:solidFill>
                  <a:srgbClr val="000000"/>
                </a:solidFill>
              </a:rPr>
              <a:t>Benyus</a:t>
            </a:r>
            <a:r>
              <a:rPr lang="en-US" sz="1800" dirty="0" smtClean="0">
                <a:solidFill>
                  <a:srgbClr val="000000"/>
                </a:solidFill>
              </a:rPr>
              <a:t>,</a:t>
            </a:r>
            <a:endParaRPr lang="en-US" sz="1800" dirty="0">
              <a:solidFill>
                <a:srgbClr val="000000"/>
              </a:solidFill>
            </a:endParaRPr>
          </a:p>
        </p:txBody>
      </p:sp>
    </p:spTree>
    <p:extLst>
      <p:ext uri="{BB962C8B-B14F-4D97-AF65-F5344CB8AC3E}">
        <p14:creationId xmlns:p14="http://schemas.microsoft.com/office/powerpoint/2010/main" xmlns="" val="201930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1143000"/>
            <a:ext cx="2281344"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l-GR" sz="4000" dirty="0" smtClean="0"/>
              <a:t>ΑΕΙΦΟΡΙΑ</a:t>
            </a:r>
            <a:endParaRPr lang="en-US" sz="4000" dirty="0"/>
          </a:p>
        </p:txBody>
      </p:sp>
      <p:sp>
        <p:nvSpPr>
          <p:cNvPr id="5" name="Rectangle 4"/>
          <p:cNvSpPr/>
          <p:nvPr/>
        </p:nvSpPr>
        <p:spPr>
          <a:xfrm>
            <a:off x="4114800" y="2133600"/>
            <a:ext cx="505555" cy="923330"/>
          </a:xfrm>
          <a:prstGeom prst="rect">
            <a:avLst/>
          </a:prstGeom>
          <a:noFill/>
        </p:spPr>
        <p:txBody>
          <a:bodyPr wrap="none" lIns="91440" tIns="45720" rIns="91440" bIns="45720">
            <a:spAutoFit/>
          </a:bodyPr>
          <a:lstStyle/>
          <a:p>
            <a:pPr algn="ctr"/>
            <a:r>
              <a:rPr lang="el-G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l-G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533400" y="3352800"/>
            <a:ext cx="3721041"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l-GR" sz="4000" dirty="0" smtClean="0"/>
              <a:t>Τεχνοκεντρισμός</a:t>
            </a:r>
            <a:endParaRPr lang="en-US" sz="4000" dirty="0"/>
          </a:p>
        </p:txBody>
      </p:sp>
      <p:sp>
        <p:nvSpPr>
          <p:cNvPr id="8" name="TextBox 7"/>
          <p:cNvSpPr txBox="1"/>
          <p:nvPr/>
        </p:nvSpPr>
        <p:spPr>
          <a:xfrm>
            <a:off x="4648200" y="3352800"/>
            <a:ext cx="3502130"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l-GR" sz="4000" dirty="0"/>
              <a:t>Ο</a:t>
            </a:r>
            <a:r>
              <a:rPr lang="el-GR" sz="4000" dirty="0" smtClean="0"/>
              <a:t>ικοκεντρισμός</a:t>
            </a:r>
            <a:endParaRPr lang="en-US" sz="4000" dirty="0"/>
          </a:p>
        </p:txBody>
      </p:sp>
      <p:sp>
        <p:nvSpPr>
          <p:cNvPr id="9" name="Rectangle 8"/>
          <p:cNvSpPr/>
          <p:nvPr/>
        </p:nvSpPr>
        <p:spPr>
          <a:xfrm>
            <a:off x="4191000" y="3505200"/>
            <a:ext cx="492443" cy="461665"/>
          </a:xfrm>
          <a:prstGeom prst="rect">
            <a:avLst/>
          </a:prstGeom>
        </p:spPr>
        <p:txBody>
          <a:bodyPr wrap="none">
            <a:spAutoFit/>
          </a:bodyPr>
          <a:lstStyle/>
          <a:p>
            <a:r>
              <a:rPr lang="en-US" sz="2400" dirty="0">
                <a:latin typeface="ＭＳ ゴシック"/>
                <a:ea typeface="ＭＳ ゴシック"/>
                <a:cs typeface="ＭＳ ゴシック"/>
              </a:rPr>
              <a:t>≠</a:t>
            </a:r>
            <a:endParaRPr lang="en-US" sz="2400" dirty="0"/>
          </a:p>
        </p:txBody>
      </p:sp>
      <p:sp>
        <p:nvSpPr>
          <p:cNvPr id="10" name="TextBox 9"/>
          <p:cNvSpPr txBox="1"/>
          <p:nvPr/>
        </p:nvSpPr>
        <p:spPr>
          <a:xfrm>
            <a:off x="5334000" y="4419600"/>
            <a:ext cx="2057400" cy="369332"/>
          </a:xfrm>
          <a:prstGeom prst="rect">
            <a:avLst/>
          </a:prstGeom>
          <a:noFill/>
        </p:spPr>
        <p:txBody>
          <a:bodyPr wrap="square" rtlCol="0">
            <a:spAutoFit/>
          </a:bodyPr>
          <a:lstStyle/>
          <a:p>
            <a:r>
              <a:rPr lang="el-GR" dirty="0" smtClean="0"/>
              <a:t>Περμακουλτούρα</a:t>
            </a:r>
            <a:endParaRPr lang="en-US" dirty="0"/>
          </a:p>
        </p:txBody>
      </p:sp>
      <p:sp>
        <p:nvSpPr>
          <p:cNvPr id="11" name="TextBox 10"/>
          <p:cNvSpPr txBox="1"/>
          <p:nvPr/>
        </p:nvSpPr>
        <p:spPr>
          <a:xfrm>
            <a:off x="3352800" y="4953000"/>
            <a:ext cx="2159591" cy="369332"/>
          </a:xfrm>
          <a:prstGeom prst="rect">
            <a:avLst/>
          </a:prstGeom>
          <a:noFill/>
        </p:spPr>
        <p:txBody>
          <a:bodyPr wrap="none" rtlCol="0">
            <a:spAutoFit/>
          </a:bodyPr>
          <a:lstStyle/>
          <a:p>
            <a:r>
              <a:rPr lang="el-GR" dirty="0" smtClean="0"/>
              <a:t>Διαστημικά πρότζεκτ</a:t>
            </a:r>
            <a:endParaRPr lang="en-US" dirty="0"/>
          </a:p>
        </p:txBody>
      </p:sp>
      <p:sp>
        <p:nvSpPr>
          <p:cNvPr id="12" name="TextBox 11"/>
          <p:cNvSpPr txBox="1"/>
          <p:nvPr/>
        </p:nvSpPr>
        <p:spPr>
          <a:xfrm>
            <a:off x="990600" y="5410200"/>
            <a:ext cx="2364750" cy="369332"/>
          </a:xfrm>
          <a:prstGeom prst="rect">
            <a:avLst/>
          </a:prstGeom>
          <a:noFill/>
        </p:spPr>
        <p:txBody>
          <a:bodyPr wrap="none" rtlCol="0">
            <a:spAutoFit/>
          </a:bodyPr>
          <a:lstStyle/>
          <a:p>
            <a:r>
              <a:rPr lang="el-GR" dirty="0" smtClean="0"/>
              <a:t>Βιομηχανική οικολογία</a:t>
            </a:r>
            <a:endParaRPr lang="en-US" dirty="0"/>
          </a:p>
        </p:txBody>
      </p:sp>
    </p:spTree>
    <p:extLst>
      <p:ext uri="{BB962C8B-B14F-4D97-AF65-F5344CB8AC3E}">
        <p14:creationId xmlns:p14="http://schemas.microsoft.com/office/powerpoint/2010/main" xmlns="" val="429235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295400"/>
            <a:ext cx="6173573" cy="369332"/>
          </a:xfrm>
          <a:prstGeom prst="rect">
            <a:avLst/>
          </a:prstGeom>
          <a:noFill/>
        </p:spPr>
        <p:txBody>
          <a:bodyPr wrap="none" rtlCol="0">
            <a:spAutoFit/>
          </a:bodyPr>
          <a:lstStyle/>
          <a:p>
            <a:r>
              <a:rPr lang="el-GR" dirty="0" smtClean="0"/>
              <a:t>Κάθε τεχνολογία μπορεί να χρησιμοποιηθεί για καλό ή για κακό</a:t>
            </a:r>
            <a:endParaRPr lang="en-US" dirty="0"/>
          </a:p>
        </p:txBody>
      </p:sp>
      <p:pic>
        <p:nvPicPr>
          <p:cNvPr id="5" name="Picture 4" descr="αεροπλάνο φωτιά.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19600" y="4267200"/>
            <a:ext cx="3784600" cy="2146300"/>
          </a:xfrm>
          <a:prstGeom prst="rect">
            <a:avLst/>
          </a:prstGeom>
        </p:spPr>
      </p:pic>
      <p:pic>
        <p:nvPicPr>
          <p:cNvPr id="6" name="Picture 5" descr="gaza.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1" y="1872474"/>
            <a:ext cx="4648200" cy="2353451"/>
          </a:xfrm>
          <a:prstGeom prst="rect">
            <a:avLst/>
          </a:prstGeom>
        </p:spPr>
      </p:pic>
    </p:spTree>
    <p:extLst>
      <p:ext uri="{BB962C8B-B14F-4D97-AF65-F5344CB8AC3E}">
        <p14:creationId xmlns:p14="http://schemas.microsoft.com/office/powerpoint/2010/main" xmlns="" val="3358826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295400"/>
            <a:ext cx="6135687" cy="1633538"/>
          </a:xfrm>
        </p:spPr>
        <p:txBody>
          <a:bodyPr/>
          <a:lstStyle/>
          <a:p>
            <a:endParaRPr lang="el-GR" dirty="0"/>
          </a:p>
          <a:p>
            <a:endParaRPr lang="en-US" dirty="0"/>
          </a:p>
        </p:txBody>
      </p:sp>
      <p:sp>
        <p:nvSpPr>
          <p:cNvPr id="4" name="Title 3"/>
          <p:cNvSpPr txBox="1">
            <a:spLocks noGrp="1"/>
          </p:cNvSpPr>
          <p:nvPr>
            <p:ph type="title"/>
          </p:nvPr>
        </p:nvSpPr>
        <p:spPr>
          <a:xfrm>
            <a:off x="533400" y="2133600"/>
            <a:ext cx="7659687" cy="230832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l-GR" dirty="0" smtClean="0"/>
              <a:t>«Να μην κλέψουμε τον κεραυνό της φύσης και τον χρησιμοποιήσουμε στη συνεχή μας εκστρατεία ενάντια στη φύση»</a:t>
            </a:r>
            <a:r>
              <a:rPr lang="en-US" dirty="0" smtClean="0"/>
              <a:t> </a:t>
            </a:r>
            <a:endParaRPr lang="en-US" dirty="0"/>
          </a:p>
        </p:txBody>
      </p:sp>
    </p:spTree>
    <p:extLst>
      <p:ext uri="{BB962C8B-B14F-4D97-AF65-F5344CB8AC3E}">
        <p14:creationId xmlns:p14="http://schemas.microsoft.com/office/powerpoint/2010/main" xmlns="" val="134566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762000"/>
            <a:ext cx="43434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l-GR" dirty="0" smtClean="0"/>
              <a:t>Δισεκατομμύρια χρόνια </a:t>
            </a:r>
            <a:r>
              <a:rPr lang="el-GR" b="1" dirty="0" smtClean="0">
                <a:solidFill>
                  <a:schemeClr val="accent3">
                    <a:lumMod val="20000"/>
                    <a:lumOff val="80000"/>
                  </a:schemeClr>
                </a:solidFill>
              </a:rPr>
              <a:t>εξέλιξης</a:t>
            </a:r>
            <a:r>
              <a:rPr lang="el-GR" dirty="0" smtClean="0">
                <a:solidFill>
                  <a:schemeClr val="accent3">
                    <a:lumMod val="20000"/>
                    <a:lumOff val="80000"/>
                  </a:schemeClr>
                </a:solidFill>
              </a:rPr>
              <a:t> </a:t>
            </a:r>
            <a:r>
              <a:rPr lang="el-GR" dirty="0" smtClean="0"/>
              <a:t>οδήγησαν σε δομές και μηχανισμούς που είναι κατάλληλοι για συγκεκριμένες λειτουργίες.</a:t>
            </a:r>
          </a:p>
        </p:txBody>
      </p:sp>
      <p:pic>
        <p:nvPicPr>
          <p:cNvPr id="9" name="Picture 8" descr="evolution-of-human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0" y="76200"/>
            <a:ext cx="3818309" cy="2523370"/>
          </a:xfrm>
          <a:prstGeom prst="rect">
            <a:avLst/>
          </a:prstGeom>
        </p:spPr>
      </p:pic>
      <p:pic>
        <p:nvPicPr>
          <p:cNvPr id="10" name="Picture 9" descr="αρχείο λήψης (1).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4600" y="4800600"/>
            <a:ext cx="2857500" cy="1600200"/>
          </a:xfrm>
          <a:prstGeom prst="rect">
            <a:avLst/>
          </a:prstGeom>
        </p:spPr>
      </p:pic>
      <p:sp>
        <p:nvSpPr>
          <p:cNvPr id="13" name="Rectangle 12"/>
          <p:cNvSpPr/>
          <p:nvPr/>
        </p:nvSpPr>
        <p:spPr>
          <a:xfrm>
            <a:off x="228600" y="3352800"/>
            <a:ext cx="7848600" cy="121920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l-GR" dirty="0"/>
              <a:t>Οι «αποτυχημένες» λύσεις συχνά οδήγησαν σε εξαφάνιση ενός είδους</a:t>
            </a:r>
            <a:r>
              <a:rPr lang="el-GR" dirty="0" smtClean="0"/>
              <a:t>.</a:t>
            </a:r>
          </a:p>
          <a:p>
            <a:r>
              <a:rPr lang="el-GR" dirty="0" smtClean="0"/>
              <a:t> </a:t>
            </a:r>
            <a:endParaRPr lang="el-GR" dirty="0"/>
          </a:p>
          <a:p>
            <a:r>
              <a:rPr lang="el-GR" dirty="0"/>
              <a:t>Οι «επιτυχημένες» λύσεις συσσωρεύονται στα γονίδια των οργανισμών που ζουν γύρω μας. </a:t>
            </a:r>
          </a:p>
        </p:txBody>
      </p:sp>
    </p:spTree>
    <p:extLst>
      <p:ext uri="{BB962C8B-B14F-4D97-AF65-F5344CB8AC3E}">
        <p14:creationId xmlns:p14="http://schemas.microsoft.com/office/powerpoint/2010/main" xmlns="" val="284674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onardo.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1855176"/>
            <a:ext cx="1905000" cy="2881923"/>
          </a:xfrm>
          <a:prstGeom prst="rect">
            <a:avLst/>
          </a:prstGeom>
        </p:spPr>
      </p:pic>
      <p:pic>
        <p:nvPicPr>
          <p:cNvPr id="3" name="Picture 2" descr="Leonardo_Design_for_a_Flying_Machine,_c._148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4600" y="1066800"/>
            <a:ext cx="5149427" cy="3737487"/>
          </a:xfrm>
          <a:prstGeom prst="rect">
            <a:avLst/>
          </a:prstGeom>
        </p:spPr>
      </p:pic>
      <p:pic>
        <p:nvPicPr>
          <p:cNvPr id="4" name="Picture 3" descr="255px-Leonardo_flight_of_bird.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179667">
            <a:off x="6724039" y="1413579"/>
            <a:ext cx="1615385" cy="2654300"/>
          </a:xfrm>
          <a:prstGeom prst="rect">
            <a:avLst/>
          </a:prstGeom>
        </p:spPr>
      </p:pic>
      <p:sp>
        <p:nvSpPr>
          <p:cNvPr id="6" name="Rectangle 5"/>
          <p:cNvSpPr/>
          <p:nvPr/>
        </p:nvSpPr>
        <p:spPr>
          <a:xfrm>
            <a:off x="1143000" y="304800"/>
            <a:ext cx="6248400"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l-GR" dirty="0"/>
              <a:t>Ο άνθρωπος πάντα προσπαθούσε να μιμηθεί τη φύση </a:t>
            </a:r>
          </a:p>
        </p:txBody>
      </p:sp>
      <p:pic>
        <p:nvPicPr>
          <p:cNvPr id="7" name="Picture 6" descr="mythos-ikaroy-daidaloy-1.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362200" y="4911511"/>
            <a:ext cx="2590800" cy="1813560"/>
          </a:xfrm>
          <a:prstGeom prst="rect">
            <a:avLst/>
          </a:prstGeom>
        </p:spPr>
      </p:pic>
      <p:sp>
        <p:nvSpPr>
          <p:cNvPr id="8" name="TextBox 7"/>
          <p:cNvSpPr txBox="1"/>
          <p:nvPr/>
        </p:nvSpPr>
        <p:spPr>
          <a:xfrm>
            <a:off x="76200" y="1066800"/>
            <a:ext cx="220980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dirty="0" smtClean="0"/>
              <a:t>Λεονάρντο ντα Βίντσι</a:t>
            </a:r>
          </a:p>
          <a:p>
            <a:pPr algn="ctr"/>
            <a:r>
              <a:rPr lang="el-GR" dirty="0" smtClean="0"/>
              <a:t>(αναγέννηση)</a:t>
            </a:r>
            <a:endParaRPr lang="en-US" dirty="0"/>
          </a:p>
        </p:txBody>
      </p:sp>
      <p:sp>
        <p:nvSpPr>
          <p:cNvPr id="9" name="TextBox 8"/>
          <p:cNvSpPr txBox="1"/>
          <p:nvPr/>
        </p:nvSpPr>
        <p:spPr>
          <a:xfrm>
            <a:off x="5257800" y="5410200"/>
            <a:ext cx="297180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l-GR" dirty="0" smtClean="0"/>
              <a:t>ΙΚΑΡΟΣ </a:t>
            </a:r>
          </a:p>
          <a:p>
            <a:pPr algn="ctr"/>
            <a:r>
              <a:rPr lang="el-GR" dirty="0" smtClean="0"/>
              <a:t>(ελληνική μυθολογία)</a:t>
            </a:r>
            <a:endParaRPr lang="en-US" dirty="0"/>
          </a:p>
        </p:txBody>
      </p:sp>
    </p:spTree>
    <p:extLst>
      <p:ext uri="{BB962C8B-B14F-4D97-AF65-F5344CB8AC3E}">
        <p14:creationId xmlns:p14="http://schemas.microsoft.com/office/powerpoint/2010/main" xmlns="" val="292257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04800" y="1143000"/>
            <a:ext cx="7620000" cy="868680"/>
          </a:xfrm>
          <a:ln>
            <a:solidFill>
              <a:srgbClr val="08CFEE"/>
            </a:solidFill>
          </a:ln>
        </p:spPr>
        <p:txBody>
          <a:bodyPr/>
          <a:lstStyle/>
          <a:p>
            <a:r>
              <a:rPr lang="el-GR" dirty="0" smtClean="0"/>
              <a:t>Ευρεία χρήση του όρου</a:t>
            </a:r>
            <a:r>
              <a:rPr lang="en-US" dirty="0" smtClean="0"/>
              <a:t> (1997)</a:t>
            </a:r>
            <a:endParaRPr lang="en-US" dirty="0"/>
          </a:p>
        </p:txBody>
      </p:sp>
      <p:sp>
        <p:nvSpPr>
          <p:cNvPr id="12" name="Content Placeholder 11"/>
          <p:cNvSpPr>
            <a:spLocks noGrp="1"/>
          </p:cNvSpPr>
          <p:nvPr>
            <p:ph idx="1"/>
          </p:nvPr>
        </p:nvSpPr>
        <p:spPr>
          <a:xfrm>
            <a:off x="304800" y="2209800"/>
            <a:ext cx="4038600" cy="4270248"/>
          </a:xfrm>
        </p:spPr>
        <p:txBody>
          <a:bodyPr>
            <a:normAutofit fontScale="70000" lnSpcReduction="20000"/>
          </a:bodyPr>
          <a:lstStyle/>
          <a:p>
            <a:r>
              <a:rPr lang="el-GR" dirty="0" smtClean="0"/>
              <a:t>Για να περιγράψει χαρακτηριστικά φυτών και ζώων που μεγιστοποιούν την αποτελεσματική αλληλεπίδραση με το οικοσύστημα.</a:t>
            </a:r>
          </a:p>
          <a:p>
            <a:r>
              <a:rPr lang="el-GR" dirty="0" smtClean="0"/>
              <a:t>Προτρέπει για χρήση από τον άνθρωπο ανάλογων σχεδιαστικών χαρακτηριστικών σε κτήρια, συσκευές και εξοπλισμό που να αντιγράφει τα φυσικά συστήματα. </a:t>
            </a:r>
            <a:endParaRPr lang="en-US" dirty="0"/>
          </a:p>
        </p:txBody>
      </p:sp>
      <p:pic>
        <p:nvPicPr>
          <p:cNvPr id="15" name="Picture Placeholder 14" descr="biomimicrybook.jpg"/>
          <p:cNvPicPr>
            <a:picLocks noGrp="1" noChangeAspect="1"/>
          </p:cNvPicPr>
          <p:nvPr>
            <p:ph type="pic" sz="quarter" idx="14"/>
          </p:nvPr>
        </p:nvPicPr>
        <p:blipFill>
          <a:blip r:embed="rId3" cstate="print">
            <a:extLst>
              <a:ext uri="{28A0092B-C50C-407E-A947-70E740481C1C}">
                <a14:useLocalDpi xmlns:a14="http://schemas.microsoft.com/office/drawing/2010/main" xmlns="" val="0"/>
              </a:ext>
            </a:extLst>
          </a:blip>
          <a:srcRect t="-11533" b="-11533"/>
          <a:stretch>
            <a:fillRect/>
          </a:stretch>
        </p:blipFill>
        <p:spPr>
          <a:xfrm rot="670669">
            <a:off x="4717137" y="2340159"/>
            <a:ext cx="3114675" cy="4211638"/>
          </a:xfrm>
        </p:spPr>
      </p:pic>
      <p:sp>
        <p:nvSpPr>
          <p:cNvPr id="16" name="TextBox 15"/>
          <p:cNvSpPr txBox="1"/>
          <p:nvPr/>
        </p:nvSpPr>
        <p:spPr>
          <a:xfrm>
            <a:off x="381000" y="304800"/>
            <a:ext cx="74676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dirty="0" smtClean="0"/>
              <a:t>Πρώτη χρήση του όρου </a:t>
            </a:r>
            <a:r>
              <a:rPr lang="el-GR" b="1" dirty="0" smtClean="0">
                <a:solidFill>
                  <a:srgbClr val="FF0000"/>
                </a:solidFill>
              </a:rPr>
              <a:t>βιομιμητική</a:t>
            </a:r>
            <a:r>
              <a:rPr lang="en-US" dirty="0" smtClean="0">
                <a:solidFill>
                  <a:srgbClr val="FF0000"/>
                </a:solidFill>
              </a:rPr>
              <a:t> </a:t>
            </a:r>
            <a:r>
              <a:rPr lang="en-US" dirty="0" smtClean="0">
                <a:solidFill>
                  <a:schemeClr val="tx1"/>
                </a:solidFill>
              </a:rPr>
              <a:t>1969</a:t>
            </a:r>
          </a:p>
          <a:p>
            <a:r>
              <a:rPr lang="en-US" sz="1200" dirty="0" smtClean="0"/>
              <a:t>Schmitt </a:t>
            </a:r>
            <a:r>
              <a:rPr lang="en-US" sz="1200" dirty="0"/>
              <a:t>O H </a:t>
            </a:r>
            <a:r>
              <a:rPr lang="el-GR" sz="1200" dirty="0"/>
              <a:t>(</a:t>
            </a:r>
            <a:r>
              <a:rPr lang="en-US" sz="1200" dirty="0">
                <a:solidFill>
                  <a:srgbClr val="FF0000"/>
                </a:solidFill>
              </a:rPr>
              <a:t>1969</a:t>
            </a:r>
            <a:r>
              <a:rPr lang="el-GR" sz="1200" dirty="0"/>
              <a:t>).</a:t>
            </a:r>
            <a:r>
              <a:rPr lang="en-US" sz="1200" dirty="0"/>
              <a:t> Some interesting and useful </a:t>
            </a:r>
            <a:r>
              <a:rPr lang="en-US" sz="1200" dirty="0" smtClean="0"/>
              <a:t>biomimetic transforms </a:t>
            </a:r>
            <a:r>
              <a:rPr lang="en-US" sz="1200" dirty="0"/>
              <a:t>Proc. 3rd Int. Biophysics Congress (Boston, MA</a:t>
            </a:r>
            <a:r>
              <a:rPr lang="en-US" sz="1200" dirty="0" smtClean="0"/>
              <a:t>, 29 </a:t>
            </a:r>
            <a:r>
              <a:rPr lang="en-US" sz="1200" dirty="0"/>
              <a:t>Aug. to 3 Sept. ) p </a:t>
            </a:r>
            <a:r>
              <a:rPr lang="en-US" sz="1200" dirty="0" smtClean="0"/>
              <a:t>297</a:t>
            </a:r>
            <a:endParaRPr lang="en-US" b="1" dirty="0">
              <a:solidFill>
                <a:srgbClr val="FF0000"/>
              </a:solidFill>
            </a:endParaRPr>
          </a:p>
        </p:txBody>
      </p:sp>
    </p:spTree>
    <p:extLst>
      <p:ext uri="{BB962C8B-B14F-4D97-AF65-F5344CB8AC3E}">
        <p14:creationId xmlns:p14="http://schemas.microsoft.com/office/powerpoint/2010/main" xmlns="" val="38187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αρχείο λήψης.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05200" y="228600"/>
            <a:ext cx="2677767" cy="4038600"/>
          </a:xfrm>
          <a:prstGeom prst="rect">
            <a:avLst/>
          </a:prstGeom>
        </p:spPr>
      </p:pic>
      <p:pic>
        <p:nvPicPr>
          <p:cNvPr id="8" name="Picture 7" descr="images.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409942">
            <a:off x="5746306" y="3186075"/>
            <a:ext cx="2514600" cy="3238500"/>
          </a:xfrm>
          <a:prstGeom prst="rect">
            <a:avLst/>
          </a:prstGeom>
        </p:spPr>
      </p:pic>
      <p:pic>
        <p:nvPicPr>
          <p:cNvPr id="9" name="Picture 8" descr="518LkabeHkL._AC_UL320_SR214,320_.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1250270">
            <a:off x="580338" y="1727700"/>
            <a:ext cx="2717800" cy="4064000"/>
          </a:xfrm>
          <a:prstGeom prst="rect">
            <a:avLst/>
          </a:prstGeom>
        </p:spPr>
      </p:pic>
    </p:spTree>
    <p:extLst>
      <p:ext uri="{BB962C8B-B14F-4D97-AF65-F5344CB8AC3E}">
        <p14:creationId xmlns:p14="http://schemas.microsoft.com/office/powerpoint/2010/main" xmlns="" val="130457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ydia2.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67200" y="2057400"/>
            <a:ext cx="3810000" cy="3810000"/>
          </a:xfrm>
          <a:prstGeom prst="rect">
            <a:avLst/>
          </a:prstGeom>
        </p:spPr>
      </p:pic>
      <p:sp>
        <p:nvSpPr>
          <p:cNvPr id="4" name="TextBox 3"/>
          <p:cNvSpPr txBox="1"/>
          <p:nvPr/>
        </p:nvSpPr>
        <p:spPr>
          <a:xfrm>
            <a:off x="4267200" y="381000"/>
            <a:ext cx="358140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l-GR" dirty="0" smtClean="0"/>
              <a:t>Ισχυρή κόλλα ακόμα και μέσα στο νερό</a:t>
            </a:r>
            <a:endParaRPr lang="en-US" dirty="0"/>
          </a:p>
        </p:txBody>
      </p:sp>
      <p:pic>
        <p:nvPicPr>
          <p:cNvPr id="5" name="Picture 4" descr="nature-nanotech.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381000"/>
            <a:ext cx="2895600" cy="3803767"/>
          </a:xfrm>
          <a:prstGeom prst="rect">
            <a:avLst/>
          </a:prstGeom>
        </p:spPr>
      </p:pic>
    </p:spTree>
    <p:extLst>
      <p:ext uri="{BB962C8B-B14F-4D97-AF65-F5344CB8AC3E}">
        <p14:creationId xmlns:p14="http://schemas.microsoft.com/office/powerpoint/2010/main" xmlns="" val="265568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04800"/>
            <a:ext cx="18288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sz="4000" dirty="0" smtClean="0"/>
              <a:t>Βέλκρο</a:t>
            </a:r>
            <a:endParaRPr lang="en-US" sz="4000" dirty="0"/>
          </a:p>
        </p:txBody>
      </p:sp>
      <p:sp>
        <p:nvSpPr>
          <p:cNvPr id="3" name="Rectangle 2"/>
          <p:cNvSpPr/>
          <p:nvPr/>
        </p:nvSpPr>
        <p:spPr>
          <a:xfrm>
            <a:off x="5029200" y="609600"/>
            <a:ext cx="3352800"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l-GR" dirty="0" smtClean="0"/>
              <a:t>Τεχνολογία </a:t>
            </a:r>
            <a:r>
              <a:rPr lang="el-GR" i="1" dirty="0" smtClean="0"/>
              <a:t>hook</a:t>
            </a:r>
            <a:r>
              <a:rPr lang="el-GR" i="1" dirty="0"/>
              <a:t>-and-loop </a:t>
            </a:r>
            <a:r>
              <a:rPr lang="el-GR" i="1" dirty="0" smtClean="0"/>
              <a:t> - </a:t>
            </a:r>
          </a:p>
          <a:p>
            <a:r>
              <a:rPr lang="el-GR" dirty="0" smtClean="0"/>
              <a:t>τέλη δεκαετίας</a:t>
            </a:r>
            <a:r>
              <a:rPr lang="fr-FR" dirty="0" smtClean="0"/>
              <a:t>’</a:t>
            </a:r>
            <a:r>
              <a:rPr lang="el-GR" dirty="0" smtClean="0"/>
              <a:t>40 – </a:t>
            </a:r>
          </a:p>
          <a:p>
            <a:r>
              <a:rPr lang="el-GR" dirty="0" smtClean="0"/>
              <a:t>Ελβετό </a:t>
            </a:r>
            <a:r>
              <a:rPr lang="el-GR" dirty="0"/>
              <a:t>μηχανικό George de </a:t>
            </a:r>
            <a:r>
              <a:rPr lang="el-GR" dirty="0" smtClean="0"/>
              <a:t>Mestral</a:t>
            </a:r>
          </a:p>
        </p:txBody>
      </p:sp>
      <p:pic>
        <p:nvPicPr>
          <p:cNvPr id="6" name="Picture 5" descr="velcro1.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4419600"/>
            <a:ext cx="2971800" cy="2237456"/>
          </a:xfrm>
          <a:prstGeom prst="rect">
            <a:avLst/>
          </a:prstGeom>
        </p:spPr>
      </p:pic>
      <p:pic>
        <p:nvPicPr>
          <p:cNvPr id="7" name="Picture 6" descr="velcro2.jpe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0" y="304800"/>
            <a:ext cx="2514600" cy="1710298"/>
          </a:xfrm>
          <a:prstGeom prst="rect">
            <a:avLst/>
          </a:prstGeom>
        </p:spPr>
      </p:pic>
      <p:pic>
        <p:nvPicPr>
          <p:cNvPr id="8" name="Picture 7" descr="kollitsides.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8600" y="2895600"/>
            <a:ext cx="3526051" cy="1981200"/>
          </a:xfrm>
          <a:prstGeom prst="rect">
            <a:avLst/>
          </a:prstGeom>
        </p:spPr>
      </p:pic>
      <p:pic>
        <p:nvPicPr>
          <p:cNvPr id="10" name="Picture 9" descr="ideas.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429000" y="1676400"/>
            <a:ext cx="2438400" cy="1954376"/>
          </a:xfrm>
          <a:prstGeom prst="rect">
            <a:avLst/>
          </a:prstGeom>
          <a:effectLst>
            <a:softEdge rad="279400"/>
          </a:effectLst>
        </p:spPr>
      </p:pic>
      <p:cxnSp>
        <p:nvCxnSpPr>
          <p:cNvPr id="14" name="Straight Arrow Connector 13"/>
          <p:cNvCxnSpPr/>
          <p:nvPr/>
        </p:nvCxnSpPr>
        <p:spPr>
          <a:xfrm>
            <a:off x="5334000" y="3124200"/>
            <a:ext cx="609600" cy="11430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5587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φελπσ.jpg"/>
          <p:cNvPicPr>
            <a:picLocks noChangeAspect="1"/>
          </p:cNvPicPr>
          <p:nvPr/>
        </p:nvPicPr>
        <p:blipFill rotWithShape="1">
          <a:blip r:embed="rId2" cstate="print">
            <a:extLst>
              <a:ext uri="{28A0092B-C50C-407E-A947-70E740481C1C}">
                <a14:useLocalDpi xmlns:a14="http://schemas.microsoft.com/office/drawing/2010/main" xmlns="" val="0"/>
              </a:ext>
            </a:extLst>
          </a:blip>
          <a:srcRect r="51801"/>
          <a:stretch/>
        </p:blipFill>
        <p:spPr>
          <a:xfrm>
            <a:off x="1676400" y="381000"/>
            <a:ext cx="3733948" cy="6045200"/>
          </a:xfrm>
          <a:prstGeom prst="rect">
            <a:avLst/>
          </a:prstGeom>
        </p:spPr>
      </p:pic>
    </p:spTree>
    <p:extLst>
      <p:ext uri="{BB962C8B-B14F-4D97-AF65-F5344CB8AC3E}">
        <p14:creationId xmlns:p14="http://schemas.microsoft.com/office/powerpoint/2010/main" xmlns="" val="296785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63246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3600" dirty="0" smtClean="0"/>
              <a:t>Φωλιά τερμιτών - κτήρια</a:t>
            </a:r>
          </a:p>
          <a:p>
            <a:pPr algn="ctr"/>
            <a:endParaRPr lang="en-US" dirty="0"/>
          </a:p>
        </p:txBody>
      </p:sp>
      <p:pic>
        <p:nvPicPr>
          <p:cNvPr id="3" name="Picture 2" descr="Termiet-0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1676400"/>
            <a:ext cx="6510759" cy="4762500"/>
          </a:xfrm>
          <a:prstGeom prst="rect">
            <a:avLst/>
          </a:prstGeom>
        </p:spPr>
      </p:pic>
    </p:spTree>
    <p:extLst>
      <p:ext uri="{BB962C8B-B14F-4D97-AF65-F5344CB8AC3E}">
        <p14:creationId xmlns:p14="http://schemas.microsoft.com/office/powerpoint/2010/main" xmlns="" val="269401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t's All Too Much">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 Is All Too Much by Peter Walsh.potx</Template>
  <TotalTime>1823</TotalTime>
  <Words>415</Words>
  <Application>Microsoft Office PowerPoint</Application>
  <PresentationFormat>Προβολή στην οθόνη (4:3)</PresentationFormat>
  <Paragraphs>44</Paragraphs>
  <Slides>14</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It's All Too Much</vt:lpstr>
      <vt:lpstr>Μίμηση της Φύσης</vt:lpstr>
      <vt:lpstr>Διαφάνεια 2</vt:lpstr>
      <vt:lpstr>Διαφάνεια 3</vt:lpstr>
      <vt:lpstr>Ευρεία χρήση του όρου (1997)</vt:lpstr>
      <vt:lpstr>Διαφάνεια 5</vt:lpstr>
      <vt:lpstr>Διαφάνεια 6</vt:lpstr>
      <vt:lpstr>Διαφάνεια 7</vt:lpstr>
      <vt:lpstr>Διαφάνεια 8</vt:lpstr>
      <vt:lpstr>Διαφάνεια 9</vt:lpstr>
      <vt:lpstr>Διαφάνεια 10</vt:lpstr>
      <vt:lpstr>Η μίμηση της φύσης</vt:lpstr>
      <vt:lpstr>Διαφάνεια 12</vt:lpstr>
      <vt:lpstr>Διαφάνεια 13</vt:lpstr>
      <vt:lpstr>«Να μην κλέψουμε τον κεραυνό της φύσης και τον χρησιμοποιήσουμε στη συνεχή μας εκστρατεία ενάντια στη φύση» </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Too Much</dc:title>
  <dc:subject/>
  <dc:creator/>
  <cp:keywords/>
  <dc:description/>
  <cp:lastModifiedBy>Ioannis Kostikas</cp:lastModifiedBy>
  <cp:revision>91</cp:revision>
  <dcterms:created xsi:type="dcterms:W3CDTF">2010-05-18T20:31:16Z</dcterms:created>
  <dcterms:modified xsi:type="dcterms:W3CDTF">2016-03-20T09:45:55Z</dcterms:modified>
  <cp:category/>
</cp:coreProperties>
</file>