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4"/>
  </p:notesMasterIdLst>
  <p:handoutMasterIdLst>
    <p:handoutMasterId r:id="rId25"/>
  </p:handoutMasterIdLst>
  <p:sldIdLst>
    <p:sldId id="256" r:id="rId2"/>
    <p:sldId id="257" r:id="rId3"/>
    <p:sldId id="263" r:id="rId4"/>
    <p:sldId id="264" r:id="rId5"/>
    <p:sldId id="269" r:id="rId6"/>
    <p:sldId id="265" r:id="rId7"/>
    <p:sldId id="266" r:id="rId8"/>
    <p:sldId id="273" r:id="rId9"/>
    <p:sldId id="268" r:id="rId10"/>
    <p:sldId id="259" r:id="rId11"/>
    <p:sldId id="260" r:id="rId12"/>
    <p:sldId id="261" r:id="rId13"/>
    <p:sldId id="274" r:id="rId14"/>
    <p:sldId id="275" r:id="rId15"/>
    <p:sldId id="286" r:id="rId16"/>
    <p:sldId id="277" r:id="rId17"/>
    <p:sldId id="278" r:id="rId18"/>
    <p:sldId id="279" r:id="rId19"/>
    <p:sldId id="280" r:id="rId20"/>
    <p:sldId id="281" r:id="rId21"/>
    <p:sldId id="284" r:id="rId22"/>
    <p:sldId id="285"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4" autoAdjust="0"/>
    <p:restoredTop sz="87421" autoAdjust="0"/>
  </p:normalViewPr>
  <p:slideViewPr>
    <p:cSldViewPr>
      <p:cViewPr>
        <p:scale>
          <a:sx n="100" d="100"/>
          <a:sy n="100" d="100"/>
        </p:scale>
        <p:origin x="-210" y="270"/>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l-GR" smtClean="0"/>
              <a:t>Βλαστοκύτταρα - έχουν τη λύση για όλα;</a:t>
            </a:r>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CE77E8-F5FF-43A1-BA0F-DB36B553C3C5}" type="datetimeFigureOut">
              <a:rPr lang="el-GR" smtClean="0"/>
              <a:t>18/3/2016</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325238-1394-4B93-A60D-06BE88F86048}" type="slidenum">
              <a:rPr lang="el-GR" smtClean="0"/>
              <a:t>‹#›</a:t>
            </a:fld>
            <a:endParaRPr lang="el-GR"/>
          </a:p>
        </p:txBody>
      </p:sp>
    </p:spTree>
    <p:extLst>
      <p:ext uri="{BB962C8B-B14F-4D97-AF65-F5344CB8AC3E}">
        <p14:creationId xmlns:p14="http://schemas.microsoft.com/office/powerpoint/2010/main" val="359887627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l-GR" smtClean="0"/>
              <a:t>Βλαστοκύτταρα - έχουν τη λύση για όλα;</a:t>
            </a: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FE46E2-38BD-4C16-BC84-4B475EA3351E}" type="datetimeFigureOut">
              <a:rPr lang="el-GR" smtClean="0"/>
              <a:t>18/3/2016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D3404-3A83-4DF4-A0A8-10128E024208}" type="slidenum">
              <a:rPr lang="el-GR" smtClean="0"/>
              <a:t>‹#›</a:t>
            </a:fld>
            <a:endParaRPr lang="el-GR"/>
          </a:p>
        </p:txBody>
      </p:sp>
    </p:spTree>
    <p:extLst>
      <p:ext uri="{BB962C8B-B14F-4D97-AF65-F5344CB8AC3E}">
        <p14:creationId xmlns:p14="http://schemas.microsoft.com/office/powerpoint/2010/main" val="68693878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erth.gr/dat/0E98F387/fil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loserlookatstemcells.org/learn-about-stem-cells/types-of-stem-cell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erth.gr/dat/0E98F387/file.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logs.sch.gr/dryannis/files/2012/12/%CE%A6%CE%A5%CE%9B%CE%9B%CE%91%CE%94%CE%99%CE%9F.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xandasdocumentaries.com/gr/documentaries/chronologically/2009-2010/140-the-precious-cel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erth.gr/dat/0E98F387/file.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blogs.sch.gr/dryannis/files/2012/12/%CE%A6%CE%A5%CE%9B%CE%9B%CE%91%CE%94%CE%99%CE%9F.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erth.gr/dat/0E98F387/file.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806D3404-3A83-4DF4-A0A8-10128E024208}" type="slidenum">
              <a:rPr lang="el-GR" smtClean="0"/>
              <a:t>1</a:t>
            </a:fld>
            <a:endParaRPr lang="el-GR"/>
          </a:p>
        </p:txBody>
      </p:sp>
      <p:sp>
        <p:nvSpPr>
          <p:cNvPr id="5" name="Header Placeholder 4"/>
          <p:cNvSpPr>
            <a:spLocks noGrp="1"/>
          </p:cNvSpPr>
          <p:nvPr>
            <p:ph type="hdr" sz="quarter" idx="11"/>
          </p:nvPr>
        </p:nvSpPr>
        <p:spPr/>
        <p:txBody>
          <a:bodyPr/>
          <a:lstStyle/>
          <a:p>
            <a:r>
              <a:rPr lang="el-GR" smtClean="0"/>
              <a:t>Βλαστοκύτταρα - έχουν τη λύση για όλα;</a:t>
            </a:r>
            <a:endParaRPr lang="el-GR"/>
          </a:p>
        </p:txBody>
      </p:sp>
    </p:spTree>
    <p:extLst>
      <p:ext uri="{BB962C8B-B14F-4D97-AF65-F5344CB8AC3E}">
        <p14:creationId xmlns:p14="http://schemas.microsoft.com/office/powerpoint/2010/main" val="325513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err="1" smtClean="0">
                <a:solidFill>
                  <a:schemeClr val="bg1">
                    <a:lumMod val="65000"/>
                  </a:schemeClr>
                </a:solidFill>
              </a:rPr>
              <a:t>Stoltz</a:t>
            </a:r>
            <a:r>
              <a:rPr lang="en-US" sz="1200" i="0" dirty="0" smtClean="0">
                <a:solidFill>
                  <a:schemeClr val="bg1">
                    <a:lumMod val="65000"/>
                  </a:schemeClr>
                </a:solidFill>
              </a:rPr>
              <a:t> et al. 2015</a:t>
            </a:r>
            <a:endParaRPr lang="el-GR" sz="1200" b="1" i="0" dirty="0" smtClean="0">
              <a:solidFill>
                <a:schemeClr val="bg1">
                  <a:lumMod val="65000"/>
                </a:schemeClr>
              </a:solidFill>
              <a:latin typeface="Arial" pitchFamily="34" charset="0"/>
              <a:cs typeface="Arial" pitchFamily="34" charset="0"/>
            </a:endParaRPr>
          </a:p>
          <a:p>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11</a:t>
            </a:fld>
            <a:endParaRPr lang="el-GR"/>
          </a:p>
        </p:txBody>
      </p:sp>
    </p:spTree>
    <p:extLst>
      <p:ext uri="{BB962C8B-B14F-4D97-AF65-F5344CB8AC3E}">
        <p14:creationId xmlns:p14="http://schemas.microsoft.com/office/powerpoint/2010/main" val="3064132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http://www.isscr.org/visitor-types/public/stem-cell-faq</a:t>
            </a:r>
            <a:endParaRPr lang="el-GR" dirty="0" smtClean="0"/>
          </a:p>
          <a:p>
            <a:r>
              <a:rPr lang="en-US" dirty="0" smtClean="0"/>
              <a:t>Lo &amp; Parham 2009</a:t>
            </a:r>
          </a:p>
          <a:p>
            <a:r>
              <a:rPr lang="en-US" dirty="0" smtClean="0"/>
              <a:t>http://www.isth.gr/images/uploads/03-3-BOULTSOS.pdf</a:t>
            </a:r>
          </a:p>
          <a:p>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12</a:t>
            </a:fld>
            <a:endParaRPr lang="el-GR"/>
          </a:p>
        </p:txBody>
      </p:sp>
    </p:spTree>
    <p:extLst>
      <p:ext uri="{BB962C8B-B14F-4D97-AF65-F5344CB8AC3E}">
        <p14:creationId xmlns:p14="http://schemas.microsoft.com/office/powerpoint/2010/main" val="1311718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http://www.isscr.org/visitor-types/public/stem-cell-faq</a:t>
            </a:r>
            <a:endParaRPr lang="el-GR" dirty="0" smtClean="0"/>
          </a:p>
          <a:p>
            <a:r>
              <a:rPr lang="en-US" dirty="0" smtClean="0"/>
              <a:t>Lo &amp; Parham 2009</a:t>
            </a:r>
          </a:p>
          <a:p>
            <a:r>
              <a:rPr lang="en-US" dirty="0" smtClean="0"/>
              <a:t>http://www.isth.gr/images/uploads/03-3-BOULTSOS.pdf</a:t>
            </a:r>
          </a:p>
          <a:p>
            <a:r>
              <a:rPr lang="en-US" dirty="0" smtClean="0"/>
              <a:t>Lei et al.</a:t>
            </a:r>
            <a:r>
              <a:rPr lang="en-US" baseline="0" dirty="0" smtClean="0"/>
              <a:t> 2007</a:t>
            </a:r>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13</a:t>
            </a:fld>
            <a:endParaRPr lang="el-GR"/>
          </a:p>
        </p:txBody>
      </p:sp>
    </p:spTree>
    <p:extLst>
      <p:ext uri="{BB962C8B-B14F-4D97-AF65-F5344CB8AC3E}">
        <p14:creationId xmlns:p14="http://schemas.microsoft.com/office/powerpoint/2010/main" val="1311718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http://www.isscr.org/visitor-types/public/stem-cell-faq</a:t>
            </a:r>
            <a:endParaRPr lang="el-GR" dirty="0" smtClean="0"/>
          </a:p>
          <a:p>
            <a:r>
              <a:rPr lang="en-US" dirty="0" smtClean="0"/>
              <a:t>Lo &amp; Parham 2009</a:t>
            </a:r>
          </a:p>
          <a:p>
            <a:r>
              <a:rPr lang="en-US" dirty="0" smtClean="0"/>
              <a:t>http://www.isth.gr/images/uploads/03-3-BOULTSOS.pdf</a:t>
            </a:r>
          </a:p>
          <a:p>
            <a:r>
              <a:rPr lang="en-US" dirty="0" smtClean="0"/>
              <a:t>https://en.wikipedia.org/wiki/Stem_cell_controversy#Alternatives</a:t>
            </a:r>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14</a:t>
            </a:fld>
            <a:endParaRPr lang="el-GR"/>
          </a:p>
        </p:txBody>
      </p:sp>
    </p:spTree>
    <p:extLst>
      <p:ext uri="{BB962C8B-B14F-4D97-AF65-F5344CB8AC3E}">
        <p14:creationId xmlns:p14="http://schemas.microsoft.com/office/powerpoint/2010/main" val="131171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Παρουσιάσεις Μανώλη 12. </a:t>
            </a:r>
            <a:r>
              <a:rPr lang="en-US" dirty="0" smtClean="0"/>
              <a:t>Murdoch</a:t>
            </a:r>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15</a:t>
            </a:fld>
            <a:endParaRPr lang="el-GR"/>
          </a:p>
        </p:txBody>
      </p:sp>
    </p:spTree>
    <p:extLst>
      <p:ext uri="{BB962C8B-B14F-4D97-AF65-F5344CB8AC3E}">
        <p14:creationId xmlns:p14="http://schemas.microsoft.com/office/powerpoint/2010/main" val="1311718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http://www.isscr.org/visitor-types/public/stem-cell-faq</a:t>
            </a:r>
            <a:endParaRPr lang="el-GR" dirty="0" smtClean="0"/>
          </a:p>
          <a:p>
            <a:r>
              <a:rPr lang="en-US" dirty="0" smtClean="0"/>
              <a:t>Lo &amp; Parham 2009</a:t>
            </a:r>
          </a:p>
          <a:p>
            <a:r>
              <a:rPr lang="en-US" smtClean="0"/>
              <a:t>http://www.isth.gr/images/uploads/03-3-BOULTSOS.pdf</a:t>
            </a:r>
          </a:p>
          <a:p>
            <a:endParaRPr lang="el-GR"/>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16</a:t>
            </a:fld>
            <a:endParaRPr lang="el-GR"/>
          </a:p>
        </p:txBody>
      </p:sp>
    </p:spTree>
    <p:extLst>
      <p:ext uri="{BB962C8B-B14F-4D97-AF65-F5344CB8AC3E}">
        <p14:creationId xmlns:p14="http://schemas.microsoft.com/office/powerpoint/2010/main" val="1311718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http://www.isscr.org/visitor-types/public/stem-cell-faq</a:t>
            </a:r>
            <a:endParaRPr lang="el-GR" dirty="0" smtClean="0"/>
          </a:p>
          <a:p>
            <a:r>
              <a:rPr lang="en-US" dirty="0" smtClean="0"/>
              <a:t>Lo &amp; Parham 2009</a:t>
            </a:r>
          </a:p>
          <a:p>
            <a:r>
              <a:rPr lang="en-US" smtClean="0"/>
              <a:t>http://www.isth.gr/images/uploads/03-3-BOULTSOS.pdf</a:t>
            </a:r>
          </a:p>
          <a:p>
            <a:endParaRPr lang="el-GR"/>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17</a:t>
            </a:fld>
            <a:endParaRPr lang="el-GR"/>
          </a:p>
        </p:txBody>
      </p:sp>
    </p:spTree>
    <p:extLst>
      <p:ext uri="{BB962C8B-B14F-4D97-AF65-F5344CB8AC3E}">
        <p14:creationId xmlns:p14="http://schemas.microsoft.com/office/powerpoint/2010/main" val="1311718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&amp; Parham 2009</a:t>
            </a:r>
          </a:p>
          <a:p>
            <a:endParaRPr lang="en-US" dirty="0" smtClean="0"/>
          </a:p>
          <a:p>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18</a:t>
            </a:fld>
            <a:endParaRPr lang="el-GR"/>
          </a:p>
        </p:txBody>
      </p:sp>
    </p:spTree>
    <p:extLst>
      <p:ext uri="{BB962C8B-B14F-4D97-AF65-F5344CB8AC3E}">
        <p14:creationId xmlns:p14="http://schemas.microsoft.com/office/powerpoint/2010/main" val="1311718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http://www.exandasdocumentaries.com/gr/documentaries/chronologically/2009-2010/140-the-precious-cell</a:t>
            </a:r>
          </a:p>
          <a:p>
            <a:r>
              <a:rPr lang="en-US" dirty="0" smtClean="0"/>
              <a:t>http://www.femme.gr/stem_cells1.htm</a:t>
            </a:r>
            <a:endParaRPr lang="el-GR" dirty="0" smtClean="0"/>
          </a:p>
          <a:p>
            <a:r>
              <a:rPr lang="en-US" dirty="0" smtClean="0"/>
              <a:t>http://taxalia.blogspot.gr/2014/01/blog-post_5004.html</a:t>
            </a:r>
            <a:endParaRPr lang="el-GR" dirty="0" smtClean="0"/>
          </a:p>
          <a:p>
            <a:r>
              <a:rPr lang="en-US" dirty="0" smtClean="0"/>
              <a:t>https://vimeo.com/23804657</a:t>
            </a:r>
            <a:endParaRPr lang="el-GR" dirty="0" smtClean="0"/>
          </a:p>
          <a:p>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19</a:t>
            </a:fld>
            <a:endParaRPr lang="el-GR"/>
          </a:p>
        </p:txBody>
      </p:sp>
    </p:spTree>
    <p:extLst>
      <p:ext uri="{BB962C8B-B14F-4D97-AF65-F5344CB8AC3E}">
        <p14:creationId xmlns:p14="http://schemas.microsoft.com/office/powerpoint/2010/main" val="1311718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http://www.exandasdocumentaries.com/gr/documentaries/chronologically/2009-2010/140-the-precious-cell</a:t>
            </a:r>
          </a:p>
          <a:p>
            <a:r>
              <a:rPr lang="en-US" dirty="0" smtClean="0"/>
              <a:t>http://www.femme.gr/stem_cells1.htm</a:t>
            </a:r>
            <a:endParaRPr lang="el-GR" dirty="0" smtClean="0"/>
          </a:p>
          <a:p>
            <a:r>
              <a:rPr lang="en-US" dirty="0" smtClean="0"/>
              <a:t>http://taxalia.blogspot.gr/2014/01/blog-post_5004.html</a:t>
            </a:r>
            <a:endParaRPr lang="el-GR" dirty="0" smtClean="0"/>
          </a:p>
          <a:p>
            <a:r>
              <a:rPr lang="en-US" dirty="0" smtClean="0"/>
              <a:t>https://vimeo.com/23804657</a:t>
            </a:r>
            <a:endParaRPr lang="el-GR" dirty="0" smtClean="0"/>
          </a:p>
          <a:p>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20</a:t>
            </a:fld>
            <a:endParaRPr lang="el-GR"/>
          </a:p>
        </p:txBody>
      </p:sp>
    </p:spTree>
    <p:extLst>
      <p:ext uri="{BB962C8B-B14F-4D97-AF65-F5344CB8AC3E}">
        <p14:creationId xmlns:p14="http://schemas.microsoft.com/office/powerpoint/2010/main" val="131171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bg1">
                    <a:lumMod val="65000"/>
                  </a:schemeClr>
                </a:solidFill>
                <a:hlinkClick r:id="rId3"/>
              </a:rPr>
              <a:t>http://www.certh.gr/dat/0E98F387/file.pdf</a:t>
            </a:r>
            <a:r>
              <a:rPr lang="el-GR" sz="1200" i="0" dirty="0" smtClean="0">
                <a:solidFill>
                  <a:schemeClr val="bg1">
                    <a:lumMod val="65000"/>
                  </a:schemeClr>
                </a:solidFill>
              </a:rPr>
              <a:t> </a:t>
            </a:r>
            <a:endParaRPr lang="el-GR" sz="1200" b="1" i="0" dirty="0" smtClean="0">
              <a:solidFill>
                <a:schemeClr val="bg1">
                  <a:lumMod val="65000"/>
                </a:schemeClr>
              </a:solidFill>
              <a:latin typeface="Arial" pitchFamily="34" charset="0"/>
              <a:cs typeface="Arial" pitchFamily="34" charset="0"/>
            </a:endParaRPr>
          </a:p>
          <a:p>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2</a:t>
            </a:fld>
            <a:endParaRPr lang="el-GR"/>
          </a:p>
        </p:txBody>
      </p:sp>
    </p:spTree>
    <p:extLst>
      <p:ext uri="{BB962C8B-B14F-4D97-AF65-F5344CB8AC3E}">
        <p14:creationId xmlns:p14="http://schemas.microsoft.com/office/powerpoint/2010/main" val="2415707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http://www.isscr.org/visitor-types/public/stem-cell-faq</a:t>
            </a:r>
            <a:endParaRPr lang="el-GR" dirty="0" smtClean="0"/>
          </a:p>
          <a:p>
            <a:r>
              <a:rPr lang="en-US" dirty="0" smtClean="0"/>
              <a:t>Lo</a:t>
            </a:r>
            <a:r>
              <a:rPr lang="en-US" baseline="0" dirty="0" smtClean="0"/>
              <a:t> &amp; Parham 2009</a:t>
            </a:r>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21</a:t>
            </a:fld>
            <a:endParaRPr lang="el-GR"/>
          </a:p>
        </p:txBody>
      </p:sp>
    </p:spTree>
    <p:extLst>
      <p:ext uri="{BB962C8B-B14F-4D97-AF65-F5344CB8AC3E}">
        <p14:creationId xmlns:p14="http://schemas.microsoft.com/office/powerpoint/2010/main" val="1311718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t>
            </a:r>
            <a:r>
              <a:rPr lang="en-US" baseline="0" dirty="0" smtClean="0"/>
              <a:t> &amp; Parham 2009</a:t>
            </a:r>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22</a:t>
            </a:fld>
            <a:endParaRPr lang="el-GR"/>
          </a:p>
        </p:txBody>
      </p:sp>
    </p:spTree>
    <p:extLst>
      <p:ext uri="{BB962C8B-B14F-4D97-AF65-F5344CB8AC3E}">
        <p14:creationId xmlns:p14="http://schemas.microsoft.com/office/powerpoint/2010/main" val="131171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err="1" smtClean="0">
                <a:solidFill>
                  <a:schemeClr val="bg1">
                    <a:lumMod val="65000"/>
                  </a:schemeClr>
                </a:solidFill>
              </a:rPr>
              <a:t>Stoltz</a:t>
            </a:r>
            <a:r>
              <a:rPr lang="en-US" sz="1200" b="0" i="0" dirty="0" smtClean="0">
                <a:solidFill>
                  <a:schemeClr val="bg1">
                    <a:lumMod val="65000"/>
                  </a:schemeClr>
                </a:solidFill>
              </a:rPr>
              <a:t> et al. 2015</a:t>
            </a:r>
            <a:endParaRPr lang="el-GR" sz="1200" b="0" i="0" dirty="0" smtClean="0">
              <a:solidFill>
                <a:schemeClr val="bg1">
                  <a:lumMod val="65000"/>
                </a:schemeClr>
              </a:solidFill>
            </a:endParaRPr>
          </a:p>
          <a:p>
            <a:r>
              <a:rPr lang="en-US" sz="1200" b="0" i="0" dirty="0" smtClean="0">
                <a:solidFill>
                  <a:schemeClr val="bg1">
                    <a:lumMod val="65000"/>
                  </a:schemeClr>
                </a:solidFill>
                <a:latin typeface="Arial" pitchFamily="34" charset="0"/>
                <a:cs typeface="Arial" pitchFamily="34" charset="0"/>
                <a:hlinkClick r:id="rId3"/>
              </a:rPr>
              <a:t>http://www.closerlookatstemcells.org/learn-about-stem-cells/types-of-stem-cells</a:t>
            </a:r>
            <a:endParaRPr lang="el-GR" sz="1200" b="0" i="0" dirty="0" smtClean="0">
              <a:solidFill>
                <a:schemeClr val="bg1">
                  <a:lumMod val="65000"/>
                </a:schemeClr>
              </a:solidFill>
              <a:latin typeface="Arial" pitchFamily="34" charset="0"/>
              <a:cs typeface="Arial" pitchFamily="34" charset="0"/>
            </a:endParaRPr>
          </a:p>
          <a:p>
            <a:r>
              <a:rPr lang="en-US" sz="1200" b="0" i="0" dirty="0" smtClean="0">
                <a:solidFill>
                  <a:schemeClr val="bg1">
                    <a:lumMod val="65000"/>
                  </a:schemeClr>
                </a:solidFill>
                <a:latin typeface="Arial" pitchFamily="34" charset="0"/>
                <a:cs typeface="Arial" pitchFamily="34" charset="0"/>
              </a:rPr>
              <a:t>http://www.isth.gr/images/uploads/03-3-BOULTSOS.pdf</a:t>
            </a:r>
            <a:endParaRPr lang="el-GR" sz="1200" b="0" i="0" dirty="0" smtClean="0">
              <a:solidFill>
                <a:schemeClr val="bg1">
                  <a:lumMod val="65000"/>
                </a:schemeClr>
              </a:solidFill>
              <a:latin typeface="Arial" pitchFamily="34" charset="0"/>
              <a:cs typeface="Arial" pitchFamily="34" charset="0"/>
            </a:endParaRPr>
          </a:p>
          <a:p>
            <a:endParaRPr lang="el-GR" sz="1200" b="1" i="1" dirty="0" smtClean="0">
              <a:solidFill>
                <a:schemeClr val="bg1">
                  <a:lumMod val="65000"/>
                </a:schemeClr>
              </a:solidFill>
              <a:latin typeface="Arial" pitchFamily="34" charset="0"/>
              <a:cs typeface="Arial" pitchFamily="34" charset="0"/>
            </a:endParaRPr>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3</a:t>
            </a:fld>
            <a:endParaRPr lang="el-GR"/>
          </a:p>
        </p:txBody>
      </p:sp>
    </p:spTree>
    <p:extLst>
      <p:ext uri="{BB962C8B-B14F-4D97-AF65-F5344CB8AC3E}">
        <p14:creationId xmlns:p14="http://schemas.microsoft.com/office/powerpoint/2010/main" val="241570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err="1" smtClean="0">
                <a:solidFill>
                  <a:schemeClr val="bg1">
                    <a:lumMod val="65000"/>
                  </a:schemeClr>
                </a:solidFill>
              </a:rPr>
              <a:t>Stoltz</a:t>
            </a:r>
            <a:r>
              <a:rPr lang="en-US" sz="1200" i="0" dirty="0" smtClean="0">
                <a:solidFill>
                  <a:schemeClr val="bg1">
                    <a:lumMod val="65000"/>
                  </a:schemeClr>
                </a:solidFill>
              </a:rPr>
              <a:t> et al. 2015</a:t>
            </a:r>
            <a:endParaRPr lang="el-GR" sz="1200" i="0" dirty="0" smtClean="0">
              <a:solidFill>
                <a:schemeClr val="bg1">
                  <a:lumMod val="65000"/>
                </a:schemeClr>
              </a:solidFill>
            </a:endParaRPr>
          </a:p>
          <a:p>
            <a:r>
              <a:rPr lang="en-US" sz="1200" i="0" dirty="0" smtClean="0">
                <a:solidFill>
                  <a:schemeClr val="bg1">
                    <a:lumMod val="65000"/>
                  </a:schemeClr>
                </a:solidFill>
                <a:hlinkClick r:id="rId3"/>
              </a:rPr>
              <a:t>http://www.certh.gr/dat/0E98F387/file.pdf</a:t>
            </a:r>
            <a:r>
              <a:rPr lang="el-GR" sz="1200" i="0" dirty="0" smtClean="0">
                <a:solidFill>
                  <a:schemeClr val="bg1">
                    <a:lumMod val="65000"/>
                  </a:schemeClr>
                </a:solidFill>
              </a:rPr>
              <a:t> </a:t>
            </a:r>
          </a:p>
          <a:p>
            <a:r>
              <a:rPr lang="en-US" sz="1200" i="0" dirty="0" smtClean="0">
                <a:solidFill>
                  <a:schemeClr val="bg1">
                    <a:lumMod val="65000"/>
                  </a:schemeClr>
                </a:solidFill>
                <a:hlinkClick r:id="rId4"/>
              </a:rPr>
              <a:t>http://blogs.sch.gr/dryannis/files/2012/12/%CE%A6%CE%A5%CE%9B%CE%9B%CE%91%CE%94%CE%99%CE%9F.pdf</a:t>
            </a:r>
            <a:r>
              <a:rPr lang="el-GR" sz="1200" i="0" dirty="0" smtClean="0">
                <a:solidFill>
                  <a:schemeClr val="bg1">
                    <a:lumMod val="65000"/>
                  </a:schemeClr>
                </a:solidFill>
              </a:rPr>
              <a:t> </a:t>
            </a:r>
          </a:p>
          <a:p>
            <a:r>
              <a:rPr lang="en-US" dirty="0" smtClean="0"/>
              <a:t>http://nemertes.lis.upatras.gr/jspui/bitstream/10889/587/3/Nimertis_Amanetopoulou(i).pdf</a:t>
            </a:r>
            <a:endParaRPr lang="el-GR" dirty="0" smtClean="0"/>
          </a:p>
          <a:p>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4</a:t>
            </a:fld>
            <a:endParaRPr lang="el-GR"/>
          </a:p>
        </p:txBody>
      </p:sp>
    </p:spTree>
    <p:extLst>
      <p:ext uri="{BB962C8B-B14F-4D97-AF65-F5344CB8AC3E}">
        <p14:creationId xmlns:p14="http://schemas.microsoft.com/office/powerpoint/2010/main" val="241570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err="1" smtClean="0">
                <a:solidFill>
                  <a:schemeClr val="bg1">
                    <a:lumMod val="65000"/>
                  </a:schemeClr>
                </a:solidFill>
              </a:rPr>
              <a:t>O’Donoghue</a:t>
            </a:r>
            <a:r>
              <a:rPr lang="en-US" sz="1200" i="0" dirty="0" smtClean="0">
                <a:solidFill>
                  <a:schemeClr val="bg1">
                    <a:lumMod val="65000"/>
                  </a:schemeClr>
                </a:solidFill>
              </a:rPr>
              <a:t> 2004</a:t>
            </a:r>
            <a:endParaRPr lang="el-GR" sz="1200" i="0" dirty="0" smtClean="0">
              <a:solidFill>
                <a:schemeClr val="bg1">
                  <a:lumMod val="65000"/>
                </a:schemeClr>
              </a:solidFill>
            </a:endParaRPr>
          </a:p>
          <a:p>
            <a:r>
              <a:rPr lang="en-US" sz="1200" i="0" dirty="0" smtClean="0">
                <a:solidFill>
                  <a:schemeClr val="bg1">
                    <a:lumMod val="65000"/>
                  </a:schemeClr>
                </a:solidFill>
              </a:rPr>
              <a:t>Lo &amp; Parham 2009</a:t>
            </a:r>
            <a:endParaRPr lang="el-GR" sz="1200" i="0" dirty="0" smtClean="0">
              <a:solidFill>
                <a:schemeClr val="bg1">
                  <a:lumMod val="65000"/>
                </a:schemeClr>
              </a:solidFill>
            </a:endParaRPr>
          </a:p>
          <a:p>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5</a:t>
            </a:fld>
            <a:endParaRPr lang="el-GR"/>
          </a:p>
        </p:txBody>
      </p:sp>
    </p:spTree>
    <p:extLst>
      <p:ext uri="{BB962C8B-B14F-4D97-AF65-F5344CB8AC3E}">
        <p14:creationId xmlns:p14="http://schemas.microsoft.com/office/powerpoint/2010/main" val="241570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smtClean="0">
                <a:solidFill>
                  <a:schemeClr val="bg1">
                    <a:lumMod val="65000"/>
                  </a:schemeClr>
                </a:solidFill>
              </a:rPr>
              <a:t>Lo &amp; Parham 2009</a:t>
            </a:r>
            <a:endParaRPr lang="el-GR" sz="1200" i="0" dirty="0" smtClean="0">
              <a:solidFill>
                <a:schemeClr val="bg1">
                  <a:lumMod val="65000"/>
                </a:schemeClr>
              </a:solidFill>
            </a:endParaRPr>
          </a:p>
          <a:p>
            <a:r>
              <a:rPr lang="en-US" sz="1200" i="0" dirty="0" smtClean="0">
                <a:solidFill>
                  <a:schemeClr val="bg1">
                    <a:lumMod val="65000"/>
                  </a:schemeClr>
                </a:solidFill>
                <a:cs typeface="Arial" pitchFamily="34" charset="0"/>
                <a:hlinkClick r:id="rId3"/>
              </a:rPr>
              <a:t>http://www.exandasdocumentaries.com/gr/documentaries/chronologically/2009-2010/140-the-precious-cell</a:t>
            </a:r>
            <a:endParaRPr lang="el-GR" sz="1200" i="0" dirty="0" smtClean="0">
              <a:solidFill>
                <a:schemeClr val="bg1">
                  <a:lumMod val="65000"/>
                </a:schemeClr>
              </a:solidFill>
            </a:endParaRPr>
          </a:p>
          <a:p>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6</a:t>
            </a:fld>
            <a:endParaRPr lang="el-GR"/>
          </a:p>
        </p:txBody>
      </p:sp>
    </p:spTree>
    <p:extLst>
      <p:ext uri="{BB962C8B-B14F-4D97-AF65-F5344CB8AC3E}">
        <p14:creationId xmlns:p14="http://schemas.microsoft.com/office/powerpoint/2010/main" val="241570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smtClean="0">
                <a:solidFill>
                  <a:schemeClr val="bg1">
                    <a:lumMod val="65000"/>
                  </a:schemeClr>
                </a:solidFill>
                <a:hlinkClick r:id="rId3"/>
              </a:rPr>
              <a:t>http://www.certh.gr/dat/0E98F387/file.pdf</a:t>
            </a:r>
            <a:r>
              <a:rPr lang="el-GR" sz="1200" i="0" dirty="0" smtClean="0">
                <a:solidFill>
                  <a:schemeClr val="bg1">
                    <a:lumMod val="65000"/>
                  </a:schemeClr>
                </a:solidFill>
              </a:rPr>
              <a:t> </a:t>
            </a:r>
          </a:p>
          <a:p>
            <a:r>
              <a:rPr lang="en-US" sz="1200" i="0" dirty="0" smtClean="0">
                <a:solidFill>
                  <a:schemeClr val="bg1">
                    <a:lumMod val="65000"/>
                  </a:schemeClr>
                </a:solidFill>
                <a:hlinkClick r:id="rId4"/>
              </a:rPr>
              <a:t>http://blogs.sch.gr/dryannis/files/2012/12/%CE%A6%CE%A5%CE%9B%CE%9B%CE%91%CE%94%CE%99%CE%9F.pdf</a:t>
            </a:r>
            <a:r>
              <a:rPr lang="el-GR" sz="1200" i="0" dirty="0" smtClean="0">
                <a:solidFill>
                  <a:schemeClr val="bg1">
                    <a:lumMod val="65000"/>
                  </a:schemeClr>
                </a:solidFill>
              </a:rPr>
              <a:t> </a:t>
            </a:r>
          </a:p>
          <a:p>
            <a:r>
              <a:rPr lang="en-US" i="0" dirty="0" smtClean="0"/>
              <a:t>http://www.closerlookatstemcells.org/learn-about-stem-cells/types-of-stem-cells</a:t>
            </a:r>
            <a:r>
              <a:rPr lang="el-GR" i="0" dirty="0" smtClean="0"/>
              <a:t> </a:t>
            </a:r>
          </a:p>
          <a:p>
            <a:r>
              <a:rPr lang="en-US" i="0" dirty="0" smtClean="0"/>
              <a:t>Lo</a:t>
            </a:r>
            <a:r>
              <a:rPr lang="en-US" i="0" baseline="0" dirty="0" smtClean="0"/>
              <a:t> &amp; Parham 2009</a:t>
            </a:r>
            <a:endParaRPr lang="el-GR" i="0" dirty="0" smtClean="0"/>
          </a:p>
          <a:p>
            <a:endParaRPr lang="el-GR" i="0"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7</a:t>
            </a:fld>
            <a:endParaRPr lang="el-GR"/>
          </a:p>
        </p:txBody>
      </p:sp>
    </p:spTree>
    <p:extLst>
      <p:ext uri="{BB962C8B-B14F-4D97-AF65-F5344CB8AC3E}">
        <p14:creationId xmlns:p14="http://schemas.microsoft.com/office/powerpoint/2010/main" val="2415707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smtClean="0">
                <a:solidFill>
                  <a:schemeClr val="bg1">
                    <a:lumMod val="65000"/>
                  </a:schemeClr>
                </a:solidFill>
                <a:hlinkClick r:id="rId3"/>
              </a:rPr>
              <a:t>http://www.certh.gr/dat/0E98F387/file.pdf</a:t>
            </a:r>
            <a:r>
              <a:rPr lang="el-GR" sz="1200" i="0" dirty="0" smtClean="0">
                <a:solidFill>
                  <a:schemeClr val="bg1">
                    <a:lumMod val="65000"/>
                  </a:schemeClr>
                </a:solidFill>
              </a:rPr>
              <a:t> </a:t>
            </a:r>
          </a:p>
          <a:p>
            <a:r>
              <a:rPr lang="en-US" sz="1200" i="0" dirty="0" smtClean="0">
                <a:solidFill>
                  <a:schemeClr val="bg1">
                    <a:lumMod val="65000"/>
                  </a:schemeClr>
                </a:solidFill>
              </a:rPr>
              <a:t>http://www.closerlookatstemcells.org/learn-about-stem-cells/types-of-stem-cells</a:t>
            </a:r>
            <a:endParaRPr lang="el-GR" sz="1200" i="0" dirty="0" smtClean="0">
              <a:solidFill>
                <a:schemeClr val="bg1">
                  <a:lumMod val="65000"/>
                </a:schemeClr>
              </a:solidFill>
            </a:endParaRPr>
          </a:p>
          <a:p>
            <a:r>
              <a:rPr lang="en-US" sz="1200" i="0" dirty="0" err="1" smtClean="0">
                <a:solidFill>
                  <a:schemeClr val="bg1">
                    <a:lumMod val="65000"/>
                  </a:schemeClr>
                </a:solidFill>
              </a:rPr>
              <a:t>Stoltz</a:t>
            </a:r>
            <a:r>
              <a:rPr lang="en-US" sz="1200" i="0" dirty="0" smtClean="0">
                <a:solidFill>
                  <a:schemeClr val="bg1">
                    <a:lumMod val="65000"/>
                  </a:schemeClr>
                </a:solidFill>
              </a:rPr>
              <a:t> et al.</a:t>
            </a:r>
            <a:r>
              <a:rPr lang="en-US" sz="1200" i="0" baseline="0" dirty="0" smtClean="0">
                <a:solidFill>
                  <a:schemeClr val="bg1">
                    <a:lumMod val="65000"/>
                  </a:schemeClr>
                </a:solidFill>
              </a:rPr>
              <a:t> 2015</a:t>
            </a:r>
            <a:endParaRPr lang="el-GR" sz="1200" i="0" dirty="0" smtClean="0">
              <a:solidFill>
                <a:schemeClr val="bg1">
                  <a:lumMod val="65000"/>
                </a:schemeClr>
              </a:solidFill>
            </a:endParaRPr>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9</a:t>
            </a:fld>
            <a:endParaRPr lang="el-GR"/>
          </a:p>
        </p:txBody>
      </p:sp>
    </p:spTree>
    <p:extLst>
      <p:ext uri="{BB962C8B-B14F-4D97-AF65-F5344CB8AC3E}">
        <p14:creationId xmlns:p14="http://schemas.microsoft.com/office/powerpoint/2010/main" val="241570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bg1">
                    <a:lumMod val="65000"/>
                  </a:schemeClr>
                </a:solidFill>
              </a:rPr>
              <a:t>http://www.isscr.org/visitor-types/public/stem-cell-faq</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smtClean="0">
              <a:solidFill>
                <a:schemeClr val="bg1">
                  <a:lumMod val="6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err="1" smtClean="0">
                <a:solidFill>
                  <a:schemeClr val="bg1">
                    <a:lumMod val="65000"/>
                  </a:schemeClr>
                </a:solidFill>
              </a:rPr>
              <a:t>Stoltz</a:t>
            </a:r>
            <a:r>
              <a:rPr lang="en-US" sz="1200" i="0" dirty="0" smtClean="0">
                <a:solidFill>
                  <a:schemeClr val="bg1">
                    <a:lumMod val="65000"/>
                  </a:schemeClr>
                </a:solidFill>
              </a:rPr>
              <a:t> et al. 2015</a:t>
            </a:r>
            <a:endParaRPr lang="el-GR" sz="1200" b="1" i="0" dirty="0" smtClean="0">
              <a:solidFill>
                <a:schemeClr val="bg1">
                  <a:lumMod val="65000"/>
                </a:schemeClr>
              </a:solidFill>
              <a:latin typeface="Arial" pitchFamily="34" charset="0"/>
              <a:cs typeface="Arial" pitchFamily="34" charset="0"/>
            </a:endParaRPr>
          </a:p>
          <a:p>
            <a:endParaRPr lang="el-GR" dirty="0"/>
          </a:p>
        </p:txBody>
      </p:sp>
      <p:sp>
        <p:nvSpPr>
          <p:cNvPr id="4" name="Header Placeholder 3"/>
          <p:cNvSpPr>
            <a:spLocks noGrp="1"/>
          </p:cNvSpPr>
          <p:nvPr>
            <p:ph type="hdr" sz="quarter" idx="10"/>
          </p:nvPr>
        </p:nvSpPr>
        <p:spPr/>
        <p:txBody>
          <a:bodyPr/>
          <a:lstStyle/>
          <a:p>
            <a:r>
              <a:rPr lang="el-GR" smtClean="0"/>
              <a:t>Βλαστοκύτταρα - έχουν τη λύση για όλα;</a:t>
            </a:r>
            <a:endParaRPr lang="el-GR"/>
          </a:p>
        </p:txBody>
      </p:sp>
      <p:sp>
        <p:nvSpPr>
          <p:cNvPr id="5" name="Slide Number Placeholder 4"/>
          <p:cNvSpPr>
            <a:spLocks noGrp="1"/>
          </p:cNvSpPr>
          <p:nvPr>
            <p:ph type="sldNum" sz="quarter" idx="11"/>
          </p:nvPr>
        </p:nvSpPr>
        <p:spPr/>
        <p:txBody>
          <a:bodyPr/>
          <a:lstStyle/>
          <a:p>
            <a:fld id="{806D3404-3A83-4DF4-A0A8-10128E024208}" type="slidenum">
              <a:rPr lang="el-GR" smtClean="0"/>
              <a:t>10</a:t>
            </a:fld>
            <a:endParaRPr lang="el-GR"/>
          </a:p>
        </p:txBody>
      </p:sp>
    </p:spTree>
    <p:extLst>
      <p:ext uri="{BB962C8B-B14F-4D97-AF65-F5344CB8AC3E}">
        <p14:creationId xmlns:p14="http://schemas.microsoft.com/office/powerpoint/2010/main" val="18299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6EAA5EE-D017-4D82-97E9-128578663D16}" type="datetime1">
              <a:rPr lang="el-GR" smtClean="0"/>
              <a:t>18/3/2016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A43D03E-EE8D-4F90-9701-F6AFCBD659B1}" type="slidenum">
              <a:rPr lang="el-GR" smtClean="0"/>
              <a:t>‹#›</a:t>
            </a:fld>
            <a:endParaRPr lang="el-GR"/>
          </a:p>
        </p:txBody>
      </p:sp>
    </p:spTree>
    <p:extLst>
      <p:ext uri="{BB962C8B-B14F-4D97-AF65-F5344CB8AC3E}">
        <p14:creationId xmlns:p14="http://schemas.microsoft.com/office/powerpoint/2010/main" val="2930641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695B961-26ED-45A2-AE31-9985509AA674}" type="datetime1">
              <a:rPr lang="el-GR" smtClean="0"/>
              <a:t>18/3/2016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A43D03E-EE8D-4F90-9701-F6AFCBD659B1}" type="slidenum">
              <a:rPr lang="el-GR" smtClean="0"/>
              <a:t>‹#›</a:t>
            </a:fld>
            <a:endParaRPr lang="el-GR"/>
          </a:p>
        </p:txBody>
      </p:sp>
    </p:spTree>
    <p:extLst>
      <p:ext uri="{BB962C8B-B14F-4D97-AF65-F5344CB8AC3E}">
        <p14:creationId xmlns:p14="http://schemas.microsoft.com/office/powerpoint/2010/main" val="48724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1C2C45D-CA28-460F-A05E-87952279550F}" type="datetime1">
              <a:rPr lang="el-GR" smtClean="0"/>
              <a:t>18/3/2016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A43D03E-EE8D-4F90-9701-F6AFCBD659B1}" type="slidenum">
              <a:rPr lang="el-GR" smtClean="0"/>
              <a:t>‹#›</a:t>
            </a:fld>
            <a:endParaRPr lang="el-GR"/>
          </a:p>
        </p:txBody>
      </p:sp>
    </p:spTree>
    <p:extLst>
      <p:ext uri="{BB962C8B-B14F-4D97-AF65-F5344CB8AC3E}">
        <p14:creationId xmlns:p14="http://schemas.microsoft.com/office/powerpoint/2010/main" val="257238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63D340E-E5B9-4D1C-94CE-41BDA548CEF2}" type="datetime1">
              <a:rPr lang="el-GR" smtClean="0"/>
              <a:t>18/3/2016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A43D03E-EE8D-4F90-9701-F6AFCBD659B1}" type="slidenum">
              <a:rPr lang="el-GR" smtClean="0"/>
              <a:t>‹#›</a:t>
            </a:fld>
            <a:endParaRPr lang="el-GR"/>
          </a:p>
        </p:txBody>
      </p:sp>
    </p:spTree>
    <p:extLst>
      <p:ext uri="{BB962C8B-B14F-4D97-AF65-F5344CB8AC3E}">
        <p14:creationId xmlns:p14="http://schemas.microsoft.com/office/powerpoint/2010/main" val="175626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E9C15A-A9A4-43BE-8EE8-1F1CFC375885}" type="datetime1">
              <a:rPr lang="el-GR" smtClean="0"/>
              <a:t>18/3/2016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A43D03E-EE8D-4F90-9701-F6AFCBD659B1}" type="slidenum">
              <a:rPr lang="el-GR" smtClean="0"/>
              <a:t>‹#›</a:t>
            </a:fld>
            <a:endParaRPr lang="el-GR"/>
          </a:p>
        </p:txBody>
      </p:sp>
    </p:spTree>
    <p:extLst>
      <p:ext uri="{BB962C8B-B14F-4D97-AF65-F5344CB8AC3E}">
        <p14:creationId xmlns:p14="http://schemas.microsoft.com/office/powerpoint/2010/main" val="117299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1D799C0C-A304-4E80-AE7B-1D431DEF36C9}" type="datetime1">
              <a:rPr lang="el-GR" smtClean="0"/>
              <a:t>18/3/2016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A43D03E-EE8D-4F90-9701-F6AFCBD659B1}" type="slidenum">
              <a:rPr lang="el-GR" smtClean="0"/>
              <a:t>‹#›</a:t>
            </a:fld>
            <a:endParaRPr lang="el-GR"/>
          </a:p>
        </p:txBody>
      </p:sp>
    </p:spTree>
    <p:extLst>
      <p:ext uri="{BB962C8B-B14F-4D97-AF65-F5344CB8AC3E}">
        <p14:creationId xmlns:p14="http://schemas.microsoft.com/office/powerpoint/2010/main" val="88970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07FE8A03-182F-4BA4-ACE3-31C57A989BAB}" type="datetime1">
              <a:rPr lang="el-GR" smtClean="0"/>
              <a:t>18/3/2016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A43D03E-EE8D-4F90-9701-F6AFCBD659B1}" type="slidenum">
              <a:rPr lang="el-GR" smtClean="0"/>
              <a:t>‹#›</a:t>
            </a:fld>
            <a:endParaRPr lang="el-GR"/>
          </a:p>
        </p:txBody>
      </p:sp>
    </p:spTree>
    <p:extLst>
      <p:ext uri="{BB962C8B-B14F-4D97-AF65-F5344CB8AC3E}">
        <p14:creationId xmlns:p14="http://schemas.microsoft.com/office/powerpoint/2010/main" val="82501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FA404AF-F1A6-409B-8643-9F7BEF65D4D1}" type="datetime1">
              <a:rPr lang="el-GR" smtClean="0"/>
              <a:t>18/3/2016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A43D03E-EE8D-4F90-9701-F6AFCBD659B1}" type="slidenum">
              <a:rPr lang="el-GR" smtClean="0"/>
              <a:t>‹#›</a:t>
            </a:fld>
            <a:endParaRPr lang="el-GR"/>
          </a:p>
        </p:txBody>
      </p:sp>
    </p:spTree>
    <p:extLst>
      <p:ext uri="{BB962C8B-B14F-4D97-AF65-F5344CB8AC3E}">
        <p14:creationId xmlns:p14="http://schemas.microsoft.com/office/powerpoint/2010/main" val="421918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33BB8-C908-45B3-910C-B69258030EC1}" type="datetime1">
              <a:rPr lang="el-GR" smtClean="0"/>
              <a:t>18/3/2016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A43D03E-EE8D-4F90-9701-F6AFCBD659B1}" type="slidenum">
              <a:rPr lang="el-GR" smtClean="0"/>
              <a:t>‹#›</a:t>
            </a:fld>
            <a:endParaRPr lang="el-GR"/>
          </a:p>
        </p:txBody>
      </p:sp>
    </p:spTree>
    <p:extLst>
      <p:ext uri="{BB962C8B-B14F-4D97-AF65-F5344CB8AC3E}">
        <p14:creationId xmlns:p14="http://schemas.microsoft.com/office/powerpoint/2010/main" val="99400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0791C-E462-45A5-B066-D5F4E58BD76B}" type="datetime1">
              <a:rPr lang="el-GR" smtClean="0"/>
              <a:t>18/3/2016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A43D03E-EE8D-4F90-9701-F6AFCBD659B1}" type="slidenum">
              <a:rPr lang="el-GR" smtClean="0"/>
              <a:t>‹#›</a:t>
            </a:fld>
            <a:endParaRPr lang="el-GR"/>
          </a:p>
        </p:txBody>
      </p:sp>
    </p:spTree>
    <p:extLst>
      <p:ext uri="{BB962C8B-B14F-4D97-AF65-F5344CB8AC3E}">
        <p14:creationId xmlns:p14="http://schemas.microsoft.com/office/powerpoint/2010/main" val="73956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73C4E-65B5-4000-94FA-1FB58D508D07}" type="datetime1">
              <a:rPr lang="el-GR" smtClean="0"/>
              <a:t>18/3/2016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A43D03E-EE8D-4F90-9701-F6AFCBD659B1}" type="slidenum">
              <a:rPr lang="el-GR" smtClean="0"/>
              <a:t>‹#›</a:t>
            </a:fld>
            <a:endParaRPr lang="el-GR"/>
          </a:p>
        </p:txBody>
      </p:sp>
    </p:spTree>
    <p:extLst>
      <p:ext uri="{BB962C8B-B14F-4D97-AF65-F5344CB8AC3E}">
        <p14:creationId xmlns:p14="http://schemas.microsoft.com/office/powerpoint/2010/main" val="92061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D682D-9113-49FB-82CB-23CB7C1F108A}" type="datetime1">
              <a:rPr lang="el-GR" smtClean="0"/>
              <a:t>18/3/2016</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3D03E-EE8D-4F90-9701-F6AFCBD659B1}" type="slidenum">
              <a:rPr lang="el-GR" smtClean="0"/>
              <a:t>‹#›</a:t>
            </a:fld>
            <a:endParaRPr lang="el-GR"/>
          </a:p>
        </p:txBody>
      </p:sp>
    </p:spTree>
    <p:extLst>
      <p:ext uri="{BB962C8B-B14F-4D97-AF65-F5344CB8AC3E}">
        <p14:creationId xmlns:p14="http://schemas.microsoft.com/office/powerpoint/2010/main" val="34138629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1052736"/>
            <a:ext cx="6696744" cy="52322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sz="2800" b="1" dirty="0" err="1" smtClean="0">
                <a:solidFill>
                  <a:schemeClr val="accent3">
                    <a:lumMod val="75000"/>
                  </a:schemeClr>
                </a:solidFill>
              </a:rPr>
              <a:t>Βλαστοκύτταρα</a:t>
            </a:r>
            <a:r>
              <a:rPr lang="el-GR" sz="2800" b="1" dirty="0" smtClean="0">
                <a:solidFill>
                  <a:schemeClr val="accent3">
                    <a:lumMod val="75000"/>
                  </a:schemeClr>
                </a:solidFill>
              </a:rPr>
              <a:t> – έχουν τη λύση για όλα;</a:t>
            </a:r>
            <a:endParaRPr lang="el-GR" sz="2800" b="1" dirty="0">
              <a:solidFill>
                <a:schemeClr val="accent3">
                  <a:lumMod val="75000"/>
                </a:schemeClr>
              </a:solidFill>
            </a:endParaRPr>
          </a:p>
        </p:txBody>
      </p:sp>
      <p:sp>
        <p:nvSpPr>
          <p:cNvPr id="5" name="Rectangle 4"/>
          <p:cNvSpPr/>
          <p:nvPr/>
        </p:nvSpPr>
        <p:spPr>
          <a:xfrm>
            <a:off x="1030606" y="2132856"/>
            <a:ext cx="7128792" cy="2308324"/>
          </a:xfrm>
          <a:prstGeom prst="rect">
            <a:avLst/>
          </a:prstGeom>
        </p:spPr>
        <p:txBody>
          <a:bodyPr wrap="square">
            <a:spAutoFit/>
          </a:bodyPr>
          <a:lstStyle/>
          <a:p>
            <a:pPr algn="just"/>
            <a:r>
              <a:rPr lang="el-GR" dirty="0" smtClean="0"/>
              <a:t>Δε </a:t>
            </a:r>
            <a:r>
              <a:rPr lang="el-GR" dirty="0"/>
              <a:t>θα υπήρχε άνθρωπος ή οποιοδήποτε άλλο πολυκύτταρο πλάσμα χωρίς τα βλαστικά κύτταρα. </a:t>
            </a:r>
            <a:endParaRPr lang="el-GR" dirty="0" smtClean="0"/>
          </a:p>
          <a:p>
            <a:pPr algn="just"/>
            <a:endParaRPr lang="el-GR" dirty="0" smtClean="0"/>
          </a:p>
          <a:p>
            <a:pPr algn="just"/>
            <a:r>
              <a:rPr lang="el-GR" dirty="0" smtClean="0"/>
              <a:t>Τι </a:t>
            </a:r>
            <a:r>
              <a:rPr lang="el-GR" dirty="0"/>
              <a:t>είναι τα βλαστικά κύτταρα και γιατί είναι η διερεύνησή τους τόσο ελκυστική - και αποδοκιμαστέα την ίδια στιγμή; </a:t>
            </a:r>
            <a:endParaRPr lang="el-GR" dirty="0" smtClean="0"/>
          </a:p>
          <a:p>
            <a:pPr algn="just"/>
            <a:endParaRPr lang="el-GR" dirty="0"/>
          </a:p>
          <a:p>
            <a:pPr algn="just"/>
            <a:r>
              <a:rPr lang="el-GR" dirty="0" smtClean="0"/>
              <a:t>Πώς </a:t>
            </a:r>
            <a:r>
              <a:rPr lang="el-GR" dirty="0"/>
              <a:t>μπορεί να αλλάξει η ζωή μας αν μπορούμε να κατευθύνουμε τα βλαστικά κύτταρα - και πώς υποτίθεται ότι μπορεί να λειτουργήσει αυτό;</a:t>
            </a:r>
          </a:p>
        </p:txBody>
      </p:sp>
      <p:sp>
        <p:nvSpPr>
          <p:cNvPr id="7" name="Rectangle 6"/>
          <p:cNvSpPr/>
          <p:nvPr/>
        </p:nvSpPr>
        <p:spPr>
          <a:xfrm>
            <a:off x="72008" y="6117624"/>
            <a:ext cx="4572000" cy="738664"/>
          </a:xfrm>
          <a:prstGeom prst="rect">
            <a:avLst/>
          </a:prstGeom>
        </p:spPr>
        <p:txBody>
          <a:bodyPr>
            <a:spAutoFit/>
          </a:bodyPr>
          <a:lstStyle/>
          <a:p>
            <a:r>
              <a:rPr lang="el-GR" sz="1400" b="1" u="sng" dirty="0" smtClean="0">
                <a:solidFill>
                  <a:schemeClr val="bg1">
                    <a:lumMod val="65000"/>
                  </a:schemeClr>
                </a:solidFill>
              </a:rPr>
              <a:t>Ελένη </a:t>
            </a:r>
            <a:r>
              <a:rPr lang="el-GR" sz="1400" b="1" u="sng" dirty="0">
                <a:solidFill>
                  <a:schemeClr val="bg1">
                    <a:lumMod val="65000"/>
                  </a:schemeClr>
                </a:solidFill>
              </a:rPr>
              <a:t>Κυριακού</a:t>
            </a:r>
            <a:r>
              <a:rPr lang="el-GR" sz="1400" b="1" dirty="0">
                <a:solidFill>
                  <a:schemeClr val="bg1">
                    <a:lumMod val="65000"/>
                  </a:schemeClr>
                </a:solidFill>
              </a:rPr>
              <a:t> - </a:t>
            </a:r>
            <a:r>
              <a:rPr lang="el-GR" sz="1400" b="1" dirty="0" err="1">
                <a:solidFill>
                  <a:schemeClr val="bg1">
                    <a:lumMod val="65000"/>
                  </a:schemeClr>
                </a:solidFill>
              </a:rPr>
              <a:t>PhD</a:t>
            </a:r>
            <a:r>
              <a:rPr lang="el-GR" sz="1400" b="1" dirty="0">
                <a:solidFill>
                  <a:schemeClr val="bg1">
                    <a:lumMod val="65000"/>
                  </a:schemeClr>
                </a:solidFill>
              </a:rPr>
              <a:t>, Ερευνήτρια, Εργαστήριο Μοριακής και Εξελικτικής Βιολογίας, Τομέας Βιοχημείας και Μοριακής Βιολογίας, Τμήμα Βιολογίας, Ε.Κ.Π.Α.</a:t>
            </a:r>
          </a:p>
        </p:txBody>
      </p:sp>
      <p:cxnSp>
        <p:nvCxnSpPr>
          <p:cNvPr id="9" name="Straight Connector 8"/>
          <p:cNvCxnSpPr/>
          <p:nvPr/>
        </p:nvCxnSpPr>
        <p:spPr>
          <a:xfrm>
            <a:off x="107504" y="6093296"/>
            <a:ext cx="4392488"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040562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10</a:t>
            </a:fld>
            <a:endParaRPr lang="el-GR"/>
          </a:p>
        </p:txBody>
      </p:sp>
      <p:sp>
        <p:nvSpPr>
          <p:cNvPr id="6" name="TextBox 5"/>
          <p:cNvSpPr txBox="1"/>
          <p:nvPr/>
        </p:nvSpPr>
        <p:spPr>
          <a:xfrm>
            <a:off x="251520" y="476672"/>
            <a:ext cx="403244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Κλινική εφαρμογή </a:t>
            </a:r>
            <a:r>
              <a:rPr lang="el-GR" b="1" dirty="0" err="1" smtClean="0">
                <a:solidFill>
                  <a:schemeClr val="accent3">
                    <a:lumMod val="75000"/>
                  </a:schemeClr>
                </a:solidFill>
              </a:rPr>
              <a:t>βλαστοκυττάρων</a:t>
            </a:r>
            <a:endParaRPr lang="el-GR" b="1" dirty="0">
              <a:solidFill>
                <a:schemeClr val="accent3">
                  <a:lumMod val="75000"/>
                </a:schemeClr>
              </a:solidFill>
            </a:endParaRPr>
          </a:p>
        </p:txBody>
      </p:sp>
      <p:sp>
        <p:nvSpPr>
          <p:cNvPr id="7" name="TextBox 6"/>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8" name="Rectangle 7"/>
          <p:cNvSpPr/>
          <p:nvPr/>
        </p:nvSpPr>
        <p:spPr>
          <a:xfrm>
            <a:off x="251520" y="1196752"/>
            <a:ext cx="8496944" cy="954107"/>
          </a:xfrm>
          <a:prstGeom prst="rect">
            <a:avLst/>
          </a:prstGeom>
        </p:spPr>
        <p:txBody>
          <a:bodyPr wrap="square">
            <a:spAutoFit/>
          </a:bodyPr>
          <a:lstStyle/>
          <a:p>
            <a:endParaRPr lang="en-US" sz="1400" b="1" dirty="0"/>
          </a:p>
          <a:p>
            <a:endParaRPr lang="el-GR" sz="1400" dirty="0" smtClean="0"/>
          </a:p>
          <a:p>
            <a:endParaRPr lang="el-GR" sz="1400" dirty="0"/>
          </a:p>
          <a:p>
            <a:endParaRPr lang="el-GR" sz="1400" dirty="0" smtClean="0"/>
          </a:p>
        </p:txBody>
      </p:sp>
      <p:sp>
        <p:nvSpPr>
          <p:cNvPr id="10" name="Rectangle 9"/>
          <p:cNvSpPr/>
          <p:nvPr/>
        </p:nvSpPr>
        <p:spPr>
          <a:xfrm>
            <a:off x="251520" y="1196752"/>
            <a:ext cx="6264696" cy="5509200"/>
          </a:xfrm>
          <a:prstGeom prst="rect">
            <a:avLst/>
          </a:prstGeom>
        </p:spPr>
        <p:txBody>
          <a:bodyPr wrap="square">
            <a:spAutoFit/>
          </a:bodyPr>
          <a:lstStyle/>
          <a:p>
            <a:r>
              <a:rPr lang="el-GR" sz="1400" b="1" dirty="0" smtClean="0">
                <a:solidFill>
                  <a:schemeClr val="accent6"/>
                </a:solidFill>
              </a:rPr>
              <a:t>Τι εφαρμόζεται στην κλινική πράξη</a:t>
            </a:r>
          </a:p>
          <a:p>
            <a:endParaRPr lang="en-US" sz="1200" dirty="0" smtClean="0"/>
          </a:p>
          <a:p>
            <a:r>
              <a:rPr lang="el-GR" sz="1200" dirty="0" smtClean="0"/>
              <a:t>Η </a:t>
            </a:r>
            <a:r>
              <a:rPr lang="el-GR" sz="1200" b="1" dirty="0" smtClean="0">
                <a:solidFill>
                  <a:schemeClr val="accent3">
                    <a:lumMod val="75000"/>
                  </a:schemeClr>
                </a:solidFill>
              </a:rPr>
              <a:t>μεταμόσχευση μυελού των οστών</a:t>
            </a:r>
            <a:r>
              <a:rPr lang="el-GR" sz="1200" dirty="0" smtClean="0"/>
              <a:t>, που επίσης ονομάζεται μεταμόσχευση αιμοποιητικών </a:t>
            </a:r>
            <a:r>
              <a:rPr lang="el-GR" sz="1200" dirty="0" err="1" smtClean="0"/>
              <a:t>βλαστοκυττάρων</a:t>
            </a:r>
            <a:r>
              <a:rPr lang="el-GR" sz="1200" dirty="0" smtClean="0"/>
              <a:t>, χρησιμοποιείται για την αντιμετώπιση ασθενειών όπως η λευχαιμία, η δρεπανοκυτταρική αναιμία και κάποιες μεταβολικές νόσοι. Για τις ίδιες περιπτώσεις πλέον χρησιμοποιείται το </a:t>
            </a:r>
            <a:r>
              <a:rPr lang="el-GR" sz="1200" b="1" dirty="0" err="1" smtClean="0">
                <a:solidFill>
                  <a:schemeClr val="accent3">
                    <a:lumMod val="75000"/>
                  </a:schemeClr>
                </a:solidFill>
              </a:rPr>
              <a:t>ομφαλοπλακουντικό</a:t>
            </a:r>
            <a:r>
              <a:rPr lang="el-GR" sz="1200" b="1" dirty="0" smtClean="0">
                <a:solidFill>
                  <a:schemeClr val="accent3">
                    <a:lumMod val="75000"/>
                  </a:schemeClr>
                </a:solidFill>
              </a:rPr>
              <a:t> αίμα ως πηγή </a:t>
            </a:r>
            <a:r>
              <a:rPr lang="el-GR" sz="1200" b="1" dirty="0" err="1" smtClean="0">
                <a:solidFill>
                  <a:schemeClr val="accent3">
                    <a:lumMod val="75000"/>
                  </a:schemeClr>
                </a:solidFill>
              </a:rPr>
              <a:t>βλαστοκυττάρων</a:t>
            </a:r>
            <a:r>
              <a:rPr lang="el-GR" sz="1200" dirty="0" smtClean="0"/>
              <a:t>.</a:t>
            </a:r>
            <a:endParaRPr lang="el-GR" sz="1200" dirty="0"/>
          </a:p>
          <a:p>
            <a:endParaRPr lang="en-US" sz="1200" dirty="0" smtClean="0"/>
          </a:p>
          <a:p>
            <a:r>
              <a:rPr lang="el-GR" sz="1200" dirty="0" smtClean="0"/>
              <a:t>Άλλες </a:t>
            </a:r>
            <a:r>
              <a:rPr lang="el-GR" sz="1200" dirty="0"/>
              <a:t>εφαρμογές των </a:t>
            </a:r>
            <a:r>
              <a:rPr lang="el-GR" sz="1200" dirty="0" err="1" smtClean="0"/>
              <a:t>βλαστοκυττάρων</a:t>
            </a:r>
            <a:r>
              <a:rPr lang="el-GR" sz="1200" dirty="0" smtClean="0"/>
              <a:t> </a:t>
            </a:r>
            <a:r>
              <a:rPr lang="el-GR" sz="1200" dirty="0"/>
              <a:t>είναι η </a:t>
            </a:r>
            <a:r>
              <a:rPr lang="el-GR" sz="1200" b="1" dirty="0" smtClean="0">
                <a:solidFill>
                  <a:schemeClr val="accent3">
                    <a:lumMod val="75000"/>
                  </a:schemeClr>
                </a:solidFill>
              </a:rPr>
              <a:t>καλλιέργεια </a:t>
            </a:r>
            <a:r>
              <a:rPr lang="el-GR" sz="1200" b="1" dirty="0">
                <a:solidFill>
                  <a:schemeClr val="accent3">
                    <a:lumMod val="75000"/>
                  </a:schemeClr>
                </a:solidFill>
              </a:rPr>
              <a:t>των προγονικών κυττάρων του δέρματος </a:t>
            </a:r>
            <a:r>
              <a:rPr lang="el-GR" sz="1200" dirty="0" smtClean="0"/>
              <a:t>για την αντιμετώπιση εγκαυμάτων, </a:t>
            </a:r>
            <a:r>
              <a:rPr lang="el-GR" sz="1200" dirty="0"/>
              <a:t>και η </a:t>
            </a:r>
            <a:r>
              <a:rPr lang="el-GR" sz="1200" b="1" dirty="0" smtClean="0">
                <a:solidFill>
                  <a:schemeClr val="accent3">
                    <a:lumMod val="75000"/>
                  </a:schemeClr>
                </a:solidFill>
              </a:rPr>
              <a:t>καλλιέργεια των </a:t>
            </a:r>
            <a:r>
              <a:rPr lang="el-GR" sz="1200" b="1" dirty="0" err="1" smtClean="0">
                <a:solidFill>
                  <a:schemeClr val="accent3">
                    <a:lumMod val="75000"/>
                  </a:schemeClr>
                </a:solidFill>
              </a:rPr>
              <a:t>βλαστοκυττάρων</a:t>
            </a:r>
            <a:r>
              <a:rPr lang="el-GR" sz="1200" b="1" dirty="0" smtClean="0">
                <a:solidFill>
                  <a:schemeClr val="accent3">
                    <a:lumMod val="75000"/>
                  </a:schemeClr>
                </a:solidFill>
              </a:rPr>
              <a:t> της στεφάνης του κερατοειδούς </a:t>
            </a:r>
            <a:r>
              <a:rPr lang="el-GR" sz="1200" dirty="0"/>
              <a:t>για </a:t>
            </a:r>
            <a:r>
              <a:rPr lang="el-GR" sz="1200" dirty="0" smtClean="0"/>
              <a:t>την αντιμετώπιση του τραυματισμού </a:t>
            </a:r>
            <a:r>
              <a:rPr lang="el-GR" sz="1200" dirty="0"/>
              <a:t>του κερατοειδούς</a:t>
            </a:r>
            <a:r>
              <a:rPr lang="el-GR" sz="1200" dirty="0" smtClean="0"/>
              <a:t>.</a:t>
            </a:r>
          </a:p>
          <a:p>
            <a:endParaRPr lang="el-GR" sz="1200" dirty="0" smtClean="0"/>
          </a:p>
          <a:p>
            <a:r>
              <a:rPr lang="el-GR" sz="1200" dirty="0" smtClean="0"/>
              <a:t>Παρά την εντατική έρευνα, </a:t>
            </a:r>
            <a:r>
              <a:rPr lang="el-GR" sz="1200" u="sng" dirty="0" smtClean="0"/>
              <a:t>δεν είναι ακόμη διαθέσιμες θεραπείες με </a:t>
            </a:r>
            <a:r>
              <a:rPr lang="el-GR" sz="1200" u="sng" dirty="0" err="1" smtClean="0"/>
              <a:t>εμβρυονικά</a:t>
            </a:r>
            <a:r>
              <a:rPr lang="el-GR" sz="1200" u="sng" dirty="0" smtClean="0"/>
              <a:t> </a:t>
            </a:r>
            <a:r>
              <a:rPr lang="el-GR" sz="1200" u="sng" dirty="0" err="1" smtClean="0"/>
              <a:t>βλαστοκύτταρα</a:t>
            </a:r>
            <a:r>
              <a:rPr lang="el-GR" sz="1200" dirty="0" smtClean="0"/>
              <a:t>, παρά το γεγονός ότι δυο κλινικές δοκιμές για τη θεραπεία του τραυματισμού της σπονδυλικής στήλης και ενός συγκεκριμένου τύπου τύφλωσης, εγκρίθηκαν το 2010.</a:t>
            </a:r>
          </a:p>
          <a:p>
            <a:endParaRPr lang="el-GR" sz="1200" dirty="0" smtClean="0"/>
          </a:p>
          <a:p>
            <a:r>
              <a:rPr lang="el-GR" sz="1200" dirty="0" smtClean="0"/>
              <a:t>Με εξαίρεση τις θεραπείες που αναφέρθηκαν πιο πάνω, η χρήση της κυτταρικής θεραπείας παραμένει σε πειραματικό στάδιο και δεν έχει αποδειχτεί με βεβαιότητα ότι είναι ασφαλής και αποτελεσματική.</a:t>
            </a:r>
          </a:p>
          <a:p>
            <a:endParaRPr lang="el-GR" sz="1200" dirty="0"/>
          </a:p>
          <a:p>
            <a:endParaRPr lang="el-GR" sz="1200" dirty="0" smtClean="0"/>
          </a:p>
          <a:p>
            <a:r>
              <a:rPr lang="el-GR" sz="1400" b="1" dirty="0" smtClean="0">
                <a:solidFill>
                  <a:schemeClr val="accent6"/>
                </a:solidFill>
              </a:rPr>
              <a:t>Αναγέννηση ιστών </a:t>
            </a:r>
          </a:p>
          <a:p>
            <a:endParaRPr lang="el-GR" sz="1200" dirty="0" smtClean="0"/>
          </a:p>
          <a:p>
            <a:r>
              <a:rPr lang="el-GR" sz="1200" dirty="0" smtClean="0"/>
              <a:t>Πλήθος κλινικών μελετών για τη χρήση </a:t>
            </a:r>
            <a:r>
              <a:rPr lang="el-GR" sz="1200" dirty="0" err="1" smtClean="0"/>
              <a:t>βλαστοκυττάρων</a:t>
            </a:r>
            <a:r>
              <a:rPr lang="el-GR" sz="1200" dirty="0" smtClean="0"/>
              <a:t> τα οποία με πολλαπλασιασμό και διαφοροποίηση θα συνεισφέρουν στην αναγεννητική ιατρική.</a:t>
            </a:r>
          </a:p>
          <a:p>
            <a:endParaRPr lang="el-GR" sz="1200" dirty="0" smtClean="0"/>
          </a:p>
          <a:p>
            <a:r>
              <a:rPr lang="el-GR" sz="1200" dirty="0" smtClean="0"/>
              <a:t>Προσπάθειες  πρόληψης πιθανής </a:t>
            </a:r>
            <a:r>
              <a:rPr lang="el-GR" sz="1200" dirty="0" err="1" smtClean="0"/>
              <a:t>ογκογένεσης</a:t>
            </a:r>
            <a:r>
              <a:rPr lang="el-GR" sz="1200" dirty="0" smtClean="0"/>
              <a:t> από τη χρήση </a:t>
            </a:r>
            <a:r>
              <a:rPr lang="el-GR" sz="1200" dirty="0" err="1" smtClean="0"/>
              <a:t>βλαστοκυττάρων</a:t>
            </a:r>
            <a:r>
              <a:rPr lang="el-GR" sz="1200" dirty="0" smtClean="0"/>
              <a:t>. Π.χ. περίπτωση αγοριού που έπασχε από αταξία </a:t>
            </a:r>
            <a:r>
              <a:rPr lang="el-GR" sz="1200" dirty="0" err="1" smtClean="0"/>
              <a:t>τελαγγειεκτασία</a:t>
            </a:r>
            <a:r>
              <a:rPr lang="el-GR" sz="1200" dirty="0" smtClean="0"/>
              <a:t> (</a:t>
            </a:r>
            <a:r>
              <a:rPr lang="el-GR" sz="1200" dirty="0" err="1" smtClean="0"/>
              <a:t>νευροεκφυλιστική</a:t>
            </a:r>
            <a:r>
              <a:rPr lang="el-GR" sz="1200" dirty="0" smtClean="0"/>
              <a:t> νόσος), στο οποίο χορηγήθηκαν </a:t>
            </a:r>
            <a:r>
              <a:rPr lang="en-US" sz="1200" dirty="0" smtClean="0"/>
              <a:t>FSC </a:t>
            </a:r>
            <a:r>
              <a:rPr lang="el-GR" sz="1200" dirty="0" smtClean="0"/>
              <a:t>για θεραπεία και εμφάνισε αργότερα όγκους (καλοήθεις) στον εγκέφαλο και τη σπονδυλική στήλη.</a:t>
            </a:r>
          </a:p>
        </p:txBody>
      </p:sp>
    </p:spTree>
    <p:extLst>
      <p:ext uri="{BB962C8B-B14F-4D97-AF65-F5344CB8AC3E}">
        <p14:creationId xmlns:p14="http://schemas.microsoft.com/office/powerpoint/2010/main" val="3625901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11</a:t>
            </a:fld>
            <a:endParaRPr lang="el-GR"/>
          </a:p>
        </p:txBody>
      </p:sp>
      <p:sp>
        <p:nvSpPr>
          <p:cNvPr id="3" name="Rectangle 2"/>
          <p:cNvSpPr/>
          <p:nvPr/>
        </p:nvSpPr>
        <p:spPr>
          <a:xfrm>
            <a:off x="258416" y="1052736"/>
            <a:ext cx="2729408" cy="3477875"/>
          </a:xfrm>
          <a:prstGeom prst="rect">
            <a:avLst/>
          </a:prstGeom>
        </p:spPr>
        <p:txBody>
          <a:bodyPr wrap="square">
            <a:spAutoFit/>
          </a:bodyPr>
          <a:lstStyle/>
          <a:p>
            <a:r>
              <a:rPr lang="el-GR" sz="1400" b="1" dirty="0" smtClean="0">
                <a:solidFill>
                  <a:schemeClr val="accent6"/>
                </a:solidFill>
              </a:rPr>
              <a:t>Αναγέννηση ιστών </a:t>
            </a:r>
          </a:p>
          <a:p>
            <a:endParaRPr lang="el-GR" sz="1200" dirty="0" smtClean="0"/>
          </a:p>
          <a:p>
            <a:r>
              <a:rPr lang="el-GR" sz="1200" dirty="0" smtClean="0"/>
              <a:t>…μόνο σε επίπεδο κλινικών δοκιμών</a:t>
            </a:r>
          </a:p>
          <a:p>
            <a:endParaRPr lang="el-GR" sz="1400" b="1" dirty="0">
              <a:solidFill>
                <a:schemeClr val="accent3">
                  <a:lumMod val="75000"/>
                </a:schemeClr>
              </a:solidFill>
            </a:endParaRPr>
          </a:p>
          <a:p>
            <a:pPr marL="171450" indent="-171450">
              <a:buBlip>
                <a:blip r:embed="rId3"/>
              </a:buBlip>
            </a:pPr>
            <a:r>
              <a:rPr lang="el-GR" sz="1200" b="1" dirty="0" smtClean="0">
                <a:solidFill>
                  <a:schemeClr val="accent3">
                    <a:lumMod val="75000"/>
                  </a:schemeClr>
                </a:solidFill>
              </a:rPr>
              <a:t>Καρδιακή νόσος</a:t>
            </a:r>
          </a:p>
          <a:p>
            <a:pPr marL="171450" indent="-171450">
              <a:buBlip>
                <a:blip r:embed="rId3"/>
              </a:buBlip>
            </a:pPr>
            <a:r>
              <a:rPr lang="el-GR" sz="1200" b="1" dirty="0" smtClean="0">
                <a:solidFill>
                  <a:schemeClr val="accent3">
                    <a:lumMod val="75000"/>
                  </a:schemeClr>
                </a:solidFill>
              </a:rPr>
              <a:t>Νόσος </a:t>
            </a:r>
            <a:r>
              <a:rPr lang="el-GR" sz="1200" b="1" dirty="0" smtClean="0">
                <a:solidFill>
                  <a:schemeClr val="accent3">
                    <a:lumMod val="75000"/>
                  </a:schemeClr>
                </a:solidFill>
              </a:rPr>
              <a:t>περιφερικής αρτηρίας</a:t>
            </a:r>
            <a:endParaRPr lang="el-GR" sz="1200" b="1" dirty="0">
              <a:solidFill>
                <a:schemeClr val="accent3">
                  <a:lumMod val="75000"/>
                </a:schemeClr>
              </a:solidFill>
            </a:endParaRPr>
          </a:p>
          <a:p>
            <a:pPr marL="171450" indent="-171450">
              <a:buBlip>
                <a:blip r:embed="rId3"/>
              </a:buBlip>
            </a:pPr>
            <a:r>
              <a:rPr lang="el-GR" sz="1200" b="1" dirty="0" smtClean="0">
                <a:solidFill>
                  <a:schemeClr val="accent3">
                    <a:lumMod val="75000"/>
                  </a:schemeClr>
                </a:solidFill>
              </a:rPr>
              <a:t>Εγκεφαλικό</a:t>
            </a:r>
            <a:r>
              <a:rPr lang="en-US" sz="1200" b="1" dirty="0" smtClean="0">
                <a:solidFill>
                  <a:schemeClr val="accent3">
                    <a:lumMod val="75000"/>
                  </a:schemeClr>
                </a:solidFill>
              </a:rPr>
              <a:t> </a:t>
            </a:r>
            <a:r>
              <a:rPr lang="el-GR" sz="1200" b="1" dirty="0" smtClean="0">
                <a:solidFill>
                  <a:schemeClr val="accent3">
                    <a:lumMod val="75000"/>
                  </a:schemeClr>
                </a:solidFill>
              </a:rPr>
              <a:t>επεισόδιο</a:t>
            </a:r>
          </a:p>
          <a:p>
            <a:pPr marL="171450" indent="-171450">
              <a:buBlip>
                <a:blip r:embed="rId3"/>
              </a:buBlip>
            </a:pPr>
            <a:r>
              <a:rPr lang="el-GR" sz="1200" b="1" dirty="0" smtClean="0">
                <a:solidFill>
                  <a:schemeClr val="accent3">
                    <a:lumMod val="75000"/>
                  </a:schemeClr>
                </a:solidFill>
              </a:rPr>
              <a:t>Νευρικό </a:t>
            </a:r>
            <a:r>
              <a:rPr lang="el-GR" sz="1200" b="1" dirty="0">
                <a:solidFill>
                  <a:schemeClr val="accent3">
                    <a:lumMod val="75000"/>
                  </a:schemeClr>
                </a:solidFill>
              </a:rPr>
              <a:t>σύστημα και </a:t>
            </a:r>
            <a:r>
              <a:rPr lang="el-GR" sz="1200" b="1" dirty="0" err="1">
                <a:solidFill>
                  <a:schemeClr val="accent3">
                    <a:lumMod val="75000"/>
                  </a:schemeClr>
                </a:solidFill>
              </a:rPr>
              <a:t>νευροεκφυλιστικές</a:t>
            </a:r>
            <a:r>
              <a:rPr lang="el-GR" sz="1200" b="1" dirty="0">
                <a:solidFill>
                  <a:schemeClr val="accent3">
                    <a:lumMod val="75000"/>
                  </a:schemeClr>
                </a:solidFill>
              </a:rPr>
              <a:t> </a:t>
            </a:r>
            <a:r>
              <a:rPr lang="el-GR" sz="1200" b="1" dirty="0" smtClean="0">
                <a:solidFill>
                  <a:schemeClr val="accent3">
                    <a:lumMod val="75000"/>
                  </a:schemeClr>
                </a:solidFill>
              </a:rPr>
              <a:t>νόσοι</a:t>
            </a:r>
            <a:endParaRPr lang="en-US" sz="1200" b="1" dirty="0" smtClean="0">
              <a:solidFill>
                <a:schemeClr val="accent3">
                  <a:lumMod val="75000"/>
                </a:schemeClr>
              </a:solidFill>
            </a:endParaRPr>
          </a:p>
          <a:p>
            <a:pPr marL="171450" indent="-171450">
              <a:buBlip>
                <a:blip r:embed="rId3"/>
              </a:buBlip>
            </a:pPr>
            <a:r>
              <a:rPr lang="el-GR" sz="1200" b="1" dirty="0">
                <a:solidFill>
                  <a:schemeClr val="accent3">
                    <a:lumMod val="75000"/>
                  </a:schemeClr>
                </a:solidFill>
              </a:rPr>
              <a:t>Οστά και χόνδροι</a:t>
            </a:r>
            <a:endParaRPr lang="en-US" sz="1200" b="1" dirty="0">
              <a:solidFill>
                <a:schemeClr val="accent3">
                  <a:lumMod val="75000"/>
                </a:schemeClr>
              </a:solidFill>
            </a:endParaRPr>
          </a:p>
          <a:p>
            <a:pPr marL="171450" indent="-171450">
              <a:buBlip>
                <a:blip r:embed="rId3"/>
              </a:buBlip>
            </a:pPr>
            <a:r>
              <a:rPr lang="el-GR" sz="1200" b="1" dirty="0">
                <a:solidFill>
                  <a:schemeClr val="accent3">
                    <a:lumMod val="75000"/>
                  </a:schemeClr>
                </a:solidFill>
              </a:rPr>
              <a:t>Δερματολογία</a:t>
            </a:r>
            <a:endParaRPr lang="en-US" sz="1200" b="1" dirty="0">
              <a:solidFill>
                <a:schemeClr val="accent3">
                  <a:lumMod val="75000"/>
                </a:schemeClr>
              </a:solidFill>
            </a:endParaRPr>
          </a:p>
          <a:p>
            <a:pPr marL="171450" indent="-171450">
              <a:buBlip>
                <a:blip r:embed="rId3"/>
              </a:buBlip>
            </a:pPr>
            <a:r>
              <a:rPr lang="el-GR" sz="1200" b="1" dirty="0">
                <a:solidFill>
                  <a:schemeClr val="accent3">
                    <a:lumMod val="75000"/>
                  </a:schemeClr>
                </a:solidFill>
              </a:rPr>
              <a:t>Πάγκρεας και διαβήτης</a:t>
            </a:r>
            <a:endParaRPr lang="en-US" sz="1200" b="1" dirty="0">
              <a:solidFill>
                <a:schemeClr val="accent3">
                  <a:lumMod val="75000"/>
                </a:schemeClr>
              </a:solidFill>
            </a:endParaRPr>
          </a:p>
          <a:p>
            <a:pPr marL="171450" indent="-171450">
              <a:buBlip>
                <a:blip r:embed="rId3"/>
              </a:buBlip>
            </a:pPr>
            <a:r>
              <a:rPr lang="el-GR" sz="1200" b="1" dirty="0">
                <a:solidFill>
                  <a:schemeClr val="accent3">
                    <a:lumMod val="75000"/>
                  </a:schemeClr>
                </a:solidFill>
              </a:rPr>
              <a:t>Ηπατικές </a:t>
            </a:r>
            <a:r>
              <a:rPr lang="el-GR" sz="1200" b="1" dirty="0" smtClean="0">
                <a:solidFill>
                  <a:schemeClr val="accent3">
                    <a:lumMod val="75000"/>
                  </a:schemeClr>
                </a:solidFill>
              </a:rPr>
              <a:t>νόσοι</a:t>
            </a:r>
            <a:endParaRPr lang="en-US" sz="1200" b="1" dirty="0" smtClean="0">
              <a:solidFill>
                <a:schemeClr val="accent3">
                  <a:lumMod val="75000"/>
                </a:schemeClr>
              </a:solidFill>
            </a:endParaRPr>
          </a:p>
          <a:p>
            <a:pPr marL="171450" indent="-171450">
              <a:buBlip>
                <a:blip r:embed="rId3"/>
              </a:buBlip>
            </a:pPr>
            <a:r>
              <a:rPr lang="el-GR" sz="1200" b="1" dirty="0" smtClean="0">
                <a:solidFill>
                  <a:schemeClr val="accent3">
                    <a:lumMod val="75000"/>
                  </a:schemeClr>
                </a:solidFill>
              </a:rPr>
              <a:t>Ουρολογία</a:t>
            </a:r>
            <a:endParaRPr lang="en-US" sz="1200" b="1" dirty="0">
              <a:solidFill>
                <a:schemeClr val="accent3">
                  <a:lumMod val="75000"/>
                </a:schemeClr>
              </a:solidFill>
            </a:endParaRPr>
          </a:p>
          <a:p>
            <a:pPr marL="171450" indent="-171450">
              <a:buBlip>
                <a:blip r:embed="rId3"/>
              </a:buBlip>
            </a:pPr>
            <a:r>
              <a:rPr lang="el-GR" sz="1200" b="1" dirty="0">
                <a:solidFill>
                  <a:schemeClr val="accent3">
                    <a:lumMod val="75000"/>
                  </a:schemeClr>
                </a:solidFill>
              </a:rPr>
              <a:t>Αμφιβληστροειδής</a:t>
            </a:r>
            <a:endParaRPr lang="en-US" sz="1200" b="1" dirty="0">
              <a:solidFill>
                <a:schemeClr val="accent3">
                  <a:lumMod val="75000"/>
                </a:schemeClr>
              </a:solidFill>
            </a:endParaRPr>
          </a:p>
          <a:p>
            <a:pPr marL="171450" indent="-171450">
              <a:buBlip>
                <a:blip r:embed="rId3"/>
              </a:buBlip>
            </a:pPr>
            <a:r>
              <a:rPr lang="el-GR" sz="1200" b="1" dirty="0">
                <a:solidFill>
                  <a:schemeClr val="accent3">
                    <a:lumMod val="75000"/>
                  </a:schemeClr>
                </a:solidFill>
              </a:rPr>
              <a:t>Αιματολογία</a:t>
            </a:r>
            <a:endParaRPr lang="en-US" sz="1200" b="1" dirty="0">
              <a:solidFill>
                <a:schemeClr val="accent3">
                  <a:lumMod val="75000"/>
                </a:schemeClr>
              </a:solidFill>
            </a:endParaRPr>
          </a:p>
          <a:p>
            <a:endParaRPr lang="en-US" sz="1200" b="1" dirty="0">
              <a:solidFill>
                <a:schemeClr val="accent3">
                  <a:lumMod val="75000"/>
                </a:schemeClr>
              </a:solidFill>
            </a:endParaRPr>
          </a:p>
          <a:p>
            <a:endParaRPr lang="el-GR" sz="1200" b="1" dirty="0">
              <a:solidFill>
                <a:schemeClr val="accent3">
                  <a:lumMod val="75000"/>
                </a:schemeClr>
              </a:solidFill>
            </a:endParaRPr>
          </a:p>
        </p:txBody>
      </p:sp>
      <p:sp>
        <p:nvSpPr>
          <p:cNvPr id="4" name="TextBox 3"/>
          <p:cNvSpPr txBox="1"/>
          <p:nvPr/>
        </p:nvSpPr>
        <p:spPr>
          <a:xfrm>
            <a:off x="251520" y="476672"/>
            <a:ext cx="403244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Κλινική εφαρμογή </a:t>
            </a:r>
            <a:r>
              <a:rPr lang="el-GR" b="1" dirty="0" err="1" smtClean="0">
                <a:solidFill>
                  <a:schemeClr val="accent3">
                    <a:lumMod val="75000"/>
                  </a:schemeClr>
                </a:solidFill>
              </a:rPr>
              <a:t>βλαστοκυττάρων</a:t>
            </a:r>
            <a:endParaRPr lang="el-GR" b="1" dirty="0">
              <a:solidFill>
                <a:schemeClr val="accent3">
                  <a:lumMod val="75000"/>
                </a:schemeClr>
              </a:solidFill>
            </a:endParaRPr>
          </a:p>
        </p:txBody>
      </p:sp>
      <p:sp>
        <p:nvSpPr>
          <p:cNvPr id="6" name="TextBox 5"/>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7" name="Rectangle 6"/>
          <p:cNvSpPr/>
          <p:nvPr/>
        </p:nvSpPr>
        <p:spPr>
          <a:xfrm>
            <a:off x="3059832" y="1632277"/>
            <a:ext cx="5832648" cy="2523768"/>
          </a:xfrm>
          <a:prstGeom prst="rect">
            <a:avLst/>
          </a:prstGeom>
        </p:spPr>
        <p:txBody>
          <a:bodyPr wrap="square">
            <a:spAutoFit/>
          </a:bodyPr>
          <a:lstStyle/>
          <a:p>
            <a:endParaRPr lang="el-GR" sz="1400" b="1" dirty="0">
              <a:solidFill>
                <a:schemeClr val="accent3">
                  <a:lumMod val="75000"/>
                </a:schemeClr>
              </a:solidFill>
            </a:endParaRPr>
          </a:p>
          <a:p>
            <a:r>
              <a:rPr lang="el-GR" sz="1200" b="1" dirty="0" smtClean="0">
                <a:solidFill>
                  <a:schemeClr val="accent3">
                    <a:lumMod val="75000"/>
                  </a:schemeClr>
                </a:solidFill>
              </a:rPr>
              <a:t>Δημιουργία ολόκληρων οργάνων</a:t>
            </a:r>
            <a:endParaRPr lang="en-US" sz="1200" b="1" dirty="0">
              <a:solidFill>
                <a:schemeClr val="accent3">
                  <a:lumMod val="75000"/>
                </a:schemeClr>
              </a:solidFill>
            </a:endParaRPr>
          </a:p>
          <a:p>
            <a:pPr marL="271463" indent="-271463">
              <a:buBlip>
                <a:blip r:embed="rId4"/>
              </a:buBlip>
            </a:pPr>
            <a:r>
              <a:rPr lang="el-GR" sz="1200" dirty="0" smtClean="0"/>
              <a:t>Λόγω ανεπάρκειας συμβατών οργάνων για μεταμόσχευση</a:t>
            </a:r>
          </a:p>
          <a:p>
            <a:pPr marL="271463" indent="-271463">
              <a:buBlip>
                <a:blip r:embed="rId4"/>
              </a:buBlip>
            </a:pPr>
            <a:r>
              <a:rPr lang="el-GR" sz="1200" dirty="0" smtClean="0"/>
              <a:t>Τρόπος: αφαίρεση όλων των κυττάρων από ένα όργανο, ώστε να μείνει η </a:t>
            </a:r>
            <a:r>
              <a:rPr lang="el-GR" sz="1200" dirty="0" err="1" smtClean="0"/>
              <a:t>εξωκυτταρική</a:t>
            </a:r>
            <a:r>
              <a:rPr lang="el-GR" sz="1200" dirty="0" smtClean="0"/>
              <a:t> μήτρα και το αγγειακό σύστημα και στη συνέχεια, γέμισμα με </a:t>
            </a:r>
            <a:r>
              <a:rPr lang="el-GR" sz="1200" dirty="0" err="1" smtClean="0"/>
              <a:t>βλαστοκύτταρα</a:t>
            </a:r>
            <a:r>
              <a:rPr lang="en-US" sz="1200" dirty="0" smtClean="0"/>
              <a:t>. </a:t>
            </a:r>
            <a:r>
              <a:rPr lang="el-GR" sz="1200" dirty="0" smtClean="0"/>
              <a:t>Εναλλακτικά: χρήση </a:t>
            </a:r>
            <a:r>
              <a:rPr lang="el-GR" sz="1200" dirty="0" err="1" smtClean="0"/>
              <a:t>βιοσυμβατών</a:t>
            </a:r>
            <a:r>
              <a:rPr lang="el-GR" sz="1200" dirty="0" smtClean="0"/>
              <a:t>-βιοδιασπώμενων υλικών ως ικρίωμα.</a:t>
            </a:r>
          </a:p>
          <a:p>
            <a:pPr marL="271463" indent="-271463">
              <a:buBlip>
                <a:blip r:embed="rId4"/>
              </a:buBlip>
            </a:pPr>
            <a:r>
              <a:rPr lang="el-GR" sz="1200" dirty="0" smtClean="0"/>
              <a:t>Τα </a:t>
            </a:r>
            <a:r>
              <a:rPr lang="el-GR" sz="1200" dirty="0" err="1" smtClean="0"/>
              <a:t>βλαστοκύτταρα</a:t>
            </a:r>
            <a:r>
              <a:rPr lang="el-GR" sz="1200" dirty="0" smtClean="0"/>
              <a:t> είναι καλή πηγή για γέμισμα, καθότι μπορούν να </a:t>
            </a:r>
            <a:r>
              <a:rPr lang="el-GR" sz="1200" dirty="0" smtClean="0"/>
              <a:t>πολλαπλασιάζονται και να διαφοροποιούνται.</a:t>
            </a:r>
            <a:r>
              <a:rPr lang="en-US" sz="1200" dirty="0" smtClean="0"/>
              <a:t> </a:t>
            </a:r>
            <a:endParaRPr lang="el-GR" sz="1200" dirty="0" smtClean="0"/>
          </a:p>
          <a:p>
            <a:pPr marL="271463" indent="-271463">
              <a:buBlip>
                <a:blip r:embed="rId4"/>
              </a:buBlip>
            </a:pPr>
            <a:r>
              <a:rPr lang="el-GR" sz="1200" dirty="0" smtClean="0"/>
              <a:t>Εξετάζεται </a:t>
            </a:r>
            <a:r>
              <a:rPr lang="el-GR" sz="1200" dirty="0" smtClean="0"/>
              <a:t>και η περίπτωση μεταμόσχευσης του οργάνου από το οποίο έχουν αφαιρεθεί τα κύτταρα, στον ασθενή με την ελπίδα ότι το γέμισμα της </a:t>
            </a:r>
            <a:r>
              <a:rPr lang="el-GR" sz="1200" dirty="0" err="1" smtClean="0"/>
              <a:t>εξωκυτταρικής</a:t>
            </a:r>
            <a:r>
              <a:rPr lang="el-GR" sz="1200" dirty="0" smtClean="0"/>
              <a:t> μήτρας θα γίνει με τα ίδια τα κύτταρα του ασθενούς.</a:t>
            </a:r>
          </a:p>
          <a:p>
            <a:pPr marL="271463" indent="-271463">
              <a:buBlip>
                <a:blip r:embed="rId4"/>
              </a:buBlip>
            </a:pPr>
            <a:r>
              <a:rPr lang="el-GR" sz="1200" dirty="0" smtClean="0"/>
              <a:t>Μελέτες για καρδιά, πνεύμονα, ήπαρ, </a:t>
            </a:r>
            <a:r>
              <a:rPr lang="el-GR" sz="1200" dirty="0" smtClean="0"/>
              <a:t>νεφρό (δοκιμές </a:t>
            </a:r>
            <a:r>
              <a:rPr lang="el-GR" sz="1200" dirty="0" smtClean="0"/>
              <a:t>σε </a:t>
            </a:r>
            <a:r>
              <a:rPr lang="el-GR" sz="1200" dirty="0" smtClean="0"/>
              <a:t>ζώα).</a:t>
            </a:r>
            <a:endParaRPr lang="en-US" sz="1200" dirty="0" smtClean="0"/>
          </a:p>
        </p:txBody>
      </p:sp>
      <p:cxnSp>
        <p:nvCxnSpPr>
          <p:cNvPr id="8" name="Straight Connector 7"/>
          <p:cNvCxnSpPr/>
          <p:nvPr/>
        </p:nvCxnSpPr>
        <p:spPr>
          <a:xfrm>
            <a:off x="2843808" y="1916832"/>
            <a:ext cx="0" cy="4680520"/>
          </a:xfrm>
          <a:prstGeom prst="line">
            <a:avLst/>
          </a:prstGeom>
        </p:spPr>
        <p:style>
          <a:lnRef idx="3">
            <a:schemeClr val="accent3"/>
          </a:lnRef>
          <a:fillRef idx="0">
            <a:schemeClr val="accent3"/>
          </a:fillRef>
          <a:effectRef idx="2">
            <a:schemeClr val="accent3"/>
          </a:effectRef>
          <a:fontRef idx="minor">
            <a:schemeClr val="tx1"/>
          </a:fontRef>
        </p:style>
      </p:cxnSp>
      <p:pic>
        <p:nvPicPr>
          <p:cNvPr id="9" name="Picture 2" descr="http://futureofstemcells.com/wp-content/uploads/2012/06/trache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4293096"/>
            <a:ext cx="1604853" cy="12082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59832" y="4005064"/>
            <a:ext cx="4392488" cy="2708434"/>
          </a:xfrm>
          <a:prstGeom prst="rect">
            <a:avLst/>
          </a:prstGeom>
        </p:spPr>
        <p:txBody>
          <a:bodyPr wrap="square">
            <a:spAutoFit/>
          </a:bodyPr>
          <a:lstStyle/>
          <a:p>
            <a:endParaRPr lang="el-GR" sz="1400" b="1" dirty="0">
              <a:solidFill>
                <a:schemeClr val="accent3">
                  <a:lumMod val="75000"/>
                </a:schemeClr>
              </a:solidFill>
            </a:endParaRPr>
          </a:p>
          <a:p>
            <a:pPr marL="271463" indent="-271463">
              <a:buBlip>
                <a:blip r:embed="rId4"/>
              </a:buBlip>
            </a:pPr>
            <a:r>
              <a:rPr lang="en-US" sz="1200" b="1" dirty="0" err="1" smtClean="0">
                <a:solidFill>
                  <a:schemeClr val="accent6">
                    <a:lumMod val="75000"/>
                  </a:schemeClr>
                </a:solidFill>
              </a:rPr>
              <a:t>Macchiarini</a:t>
            </a:r>
            <a:r>
              <a:rPr lang="en-US" sz="1200" b="1" dirty="0" smtClean="0">
                <a:solidFill>
                  <a:schemeClr val="accent6">
                    <a:lumMod val="75000"/>
                  </a:schemeClr>
                </a:solidFill>
              </a:rPr>
              <a:t> </a:t>
            </a:r>
            <a:r>
              <a:rPr lang="en-US" sz="1200" b="1" dirty="0" smtClean="0">
                <a:solidFill>
                  <a:schemeClr val="accent6">
                    <a:lumMod val="75000"/>
                  </a:schemeClr>
                </a:solidFill>
              </a:rPr>
              <a:t>et al. 2008: </a:t>
            </a:r>
            <a:r>
              <a:rPr lang="el-GR" sz="1200" dirty="0" smtClean="0"/>
              <a:t>ένα τμήμα τραχείας 7 εκ. δωρίστηκε από 51-χρονη που πέθανε από εγκεφαλική αιμορραγία. Από αυτό το τμήμα αφαιρέθηκαν όλα τα κύτταρα σε διάστημα 6 </a:t>
            </a:r>
            <a:r>
              <a:rPr lang="el-GR" sz="1200" dirty="0" smtClean="0"/>
              <a:t>εβδομάδων, </a:t>
            </a:r>
            <a:r>
              <a:rPr lang="el-GR" sz="1200" dirty="0" smtClean="0"/>
              <a:t>μέχρι να μείνει μόνο η </a:t>
            </a:r>
            <a:r>
              <a:rPr lang="el-GR" sz="1200" dirty="0" err="1" smtClean="0"/>
              <a:t>εξωκυτταρική</a:t>
            </a:r>
            <a:r>
              <a:rPr lang="el-GR" sz="1200" dirty="0" smtClean="0"/>
              <a:t> μήτρα. Στη συνέχεια, χρησιμοποιήθηκαν </a:t>
            </a:r>
            <a:r>
              <a:rPr lang="el-GR" sz="1200" dirty="0" err="1" smtClean="0"/>
              <a:t>βλαστοκύτταρα</a:t>
            </a:r>
            <a:r>
              <a:rPr lang="el-GR" sz="1200" dirty="0" smtClean="0"/>
              <a:t> μυελού των οστών του δέκτη (ασθενή), τα οποία καλλιεργήθηκαν και διαφοροποιήθηκαν σε </a:t>
            </a:r>
            <a:r>
              <a:rPr lang="el-GR" sz="1200" dirty="0" err="1" smtClean="0"/>
              <a:t>χονδροκύτταρα</a:t>
            </a:r>
            <a:r>
              <a:rPr lang="el-GR" sz="1200" dirty="0" smtClean="0"/>
              <a:t>, προκειμένου να </a:t>
            </a:r>
            <a:r>
              <a:rPr lang="el-GR" sz="1200" dirty="0" err="1" smtClean="0"/>
              <a:t>σπαρεί</a:t>
            </a:r>
            <a:r>
              <a:rPr lang="el-GR" sz="1200" dirty="0" smtClean="0"/>
              <a:t> η </a:t>
            </a:r>
            <a:r>
              <a:rPr lang="el-GR" sz="1200" dirty="0" err="1" smtClean="0"/>
              <a:t>εξωκυτταρική</a:t>
            </a:r>
            <a:r>
              <a:rPr lang="el-GR" sz="1200" dirty="0" smtClean="0"/>
              <a:t> μήτρα. Ακολούθησε τοποθέτηση σε ειδικό </a:t>
            </a:r>
            <a:r>
              <a:rPr lang="el-GR" sz="1200" dirty="0" err="1" smtClean="0"/>
              <a:t>βιοαντιδραστήρα</a:t>
            </a:r>
            <a:r>
              <a:rPr lang="el-GR" sz="1200" dirty="0" smtClean="0"/>
              <a:t> για να γίνει ο πολλαπλασιασμός των κυττάρων και το γέμισμα της μήτρας. Μετά από 4 ημέρες, το μόσχευμα χρησιμοποιήθηκε για να αντικαταστήσει </a:t>
            </a:r>
            <a:r>
              <a:rPr lang="el-GR" sz="1200" dirty="0" smtClean="0"/>
              <a:t>τον </a:t>
            </a:r>
            <a:r>
              <a:rPr lang="el-GR" sz="1200" dirty="0" smtClean="0"/>
              <a:t>αριστερό βρόγχο στον ασθενή</a:t>
            </a:r>
            <a:r>
              <a:rPr lang="en-US" sz="1200" dirty="0" smtClean="0"/>
              <a:t> (30-</a:t>
            </a:r>
            <a:r>
              <a:rPr lang="el-GR" sz="1200" dirty="0" err="1" smtClean="0"/>
              <a:t>χρονη</a:t>
            </a:r>
            <a:r>
              <a:rPr lang="el-GR" sz="1200" dirty="0" smtClean="0"/>
              <a:t> γυναίκα). Η επέμβαση ήταν επιτυχής.</a:t>
            </a:r>
            <a:endParaRPr lang="el-GR" sz="1200" dirty="0"/>
          </a:p>
        </p:txBody>
      </p:sp>
    </p:spTree>
    <p:extLst>
      <p:ext uri="{BB962C8B-B14F-4D97-AF65-F5344CB8AC3E}">
        <p14:creationId xmlns:p14="http://schemas.microsoft.com/office/powerpoint/2010/main" val="3060813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12</a:t>
            </a:fld>
            <a:endParaRPr lang="el-GR"/>
          </a:p>
        </p:txBody>
      </p:sp>
      <p:sp>
        <p:nvSpPr>
          <p:cNvPr id="3" name="TextBox 2"/>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4" name="TextBox 3"/>
          <p:cNvSpPr txBox="1"/>
          <p:nvPr/>
        </p:nvSpPr>
        <p:spPr>
          <a:xfrm>
            <a:off x="251520" y="476672"/>
            <a:ext cx="403244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Θέματα που εγείρουν αντιπαράθεση</a:t>
            </a:r>
            <a:endParaRPr lang="el-GR" b="1" dirty="0">
              <a:solidFill>
                <a:schemeClr val="accent3">
                  <a:lumMod val="75000"/>
                </a:schemeClr>
              </a:solidFill>
            </a:endParaRPr>
          </a:p>
        </p:txBody>
      </p:sp>
      <p:sp>
        <p:nvSpPr>
          <p:cNvPr id="6" name="Rectangle 5"/>
          <p:cNvSpPr/>
          <p:nvPr/>
        </p:nvSpPr>
        <p:spPr>
          <a:xfrm>
            <a:off x="258416" y="1788492"/>
            <a:ext cx="8706072" cy="2862322"/>
          </a:xfrm>
          <a:prstGeom prst="rect">
            <a:avLst/>
          </a:prstGeom>
        </p:spPr>
        <p:txBody>
          <a:bodyPr wrap="square">
            <a:spAutoFit/>
          </a:bodyPr>
          <a:lstStyle/>
          <a:p>
            <a:pPr marL="342900" indent="-342900">
              <a:buAutoNum type="arabicPeriod"/>
            </a:pPr>
            <a:r>
              <a:rPr lang="el-GR" sz="1400" b="1" dirty="0" smtClean="0">
                <a:solidFill>
                  <a:schemeClr val="accent6"/>
                </a:solidFill>
              </a:rPr>
              <a:t>Χρήση </a:t>
            </a:r>
            <a:r>
              <a:rPr lang="el-GR" sz="1400" b="1" dirty="0" err="1" smtClean="0">
                <a:solidFill>
                  <a:schemeClr val="accent6"/>
                </a:solidFill>
              </a:rPr>
              <a:t>εμβρυονικών</a:t>
            </a:r>
            <a:r>
              <a:rPr lang="el-GR" sz="1400" b="1" dirty="0" smtClean="0">
                <a:solidFill>
                  <a:schemeClr val="accent6"/>
                </a:solidFill>
              </a:rPr>
              <a:t> </a:t>
            </a:r>
            <a:r>
              <a:rPr lang="el-GR" sz="1400" b="1" dirty="0" err="1" smtClean="0">
                <a:solidFill>
                  <a:schemeClr val="accent6"/>
                </a:solidFill>
              </a:rPr>
              <a:t>βλαστοκυττάρων</a:t>
            </a:r>
            <a:r>
              <a:rPr lang="el-GR" sz="1400" b="1" dirty="0" smtClean="0">
                <a:solidFill>
                  <a:schemeClr val="accent6"/>
                </a:solidFill>
              </a:rPr>
              <a:t> (</a:t>
            </a:r>
            <a:r>
              <a:rPr lang="en-US" sz="1400" b="1" dirty="0" smtClean="0">
                <a:solidFill>
                  <a:schemeClr val="accent6"/>
                </a:solidFill>
              </a:rPr>
              <a:t>ESC)</a:t>
            </a:r>
          </a:p>
          <a:p>
            <a:pPr marL="342900" indent="-342900">
              <a:buAutoNum type="arabicPeriod"/>
            </a:pPr>
            <a:endParaRPr lang="en-US" sz="1400" b="1" dirty="0">
              <a:solidFill>
                <a:schemeClr val="accent6"/>
              </a:solidFill>
            </a:endParaRPr>
          </a:p>
          <a:p>
            <a:pPr marL="342900" indent="-342900">
              <a:buAutoNum type="arabicPeriod"/>
            </a:pPr>
            <a:r>
              <a:rPr lang="el-GR" sz="1400" b="1" dirty="0" smtClean="0">
                <a:solidFill>
                  <a:schemeClr val="accent6"/>
                </a:solidFill>
              </a:rPr>
              <a:t>Χρήση εμβρυϊκών </a:t>
            </a:r>
            <a:r>
              <a:rPr lang="el-GR" sz="1400" b="1" dirty="0" err="1" smtClean="0">
                <a:solidFill>
                  <a:schemeClr val="accent6"/>
                </a:solidFill>
              </a:rPr>
              <a:t>βλαστοκυττάρων</a:t>
            </a:r>
            <a:r>
              <a:rPr lang="el-GR" sz="1400" b="1" dirty="0" smtClean="0">
                <a:solidFill>
                  <a:schemeClr val="accent6"/>
                </a:solidFill>
              </a:rPr>
              <a:t> (</a:t>
            </a:r>
            <a:r>
              <a:rPr lang="en-US" sz="1400" b="1" dirty="0" smtClean="0">
                <a:solidFill>
                  <a:schemeClr val="accent6"/>
                </a:solidFill>
              </a:rPr>
              <a:t>FSC)</a:t>
            </a:r>
          </a:p>
          <a:p>
            <a:pPr marL="342900" indent="-342900">
              <a:buAutoNum type="arabicPeriod"/>
            </a:pPr>
            <a:endParaRPr lang="en-US" sz="1400" b="1" dirty="0">
              <a:solidFill>
                <a:schemeClr val="accent6"/>
              </a:solidFill>
            </a:endParaRPr>
          </a:p>
          <a:p>
            <a:pPr marL="342900" indent="-342900">
              <a:buAutoNum type="arabicPeriod"/>
            </a:pPr>
            <a:r>
              <a:rPr lang="el-GR" sz="1400" b="1" dirty="0" smtClean="0">
                <a:solidFill>
                  <a:schemeClr val="accent6"/>
                </a:solidFill>
              </a:rPr>
              <a:t>Ύπαρξη και εξάπλωση (ειδικά στην Ελλάδα) ιδιωτικών τραπεζών φύλαξης </a:t>
            </a:r>
            <a:r>
              <a:rPr lang="el-GR" sz="1400" b="1" dirty="0" err="1" smtClean="0">
                <a:solidFill>
                  <a:schemeClr val="accent6"/>
                </a:solidFill>
              </a:rPr>
              <a:t>ομφαλοπλακουντικού</a:t>
            </a:r>
            <a:r>
              <a:rPr lang="el-GR" sz="1400" b="1" dirty="0" smtClean="0">
                <a:solidFill>
                  <a:schemeClr val="accent6"/>
                </a:solidFill>
              </a:rPr>
              <a:t> αίματος για ιδία χρήση</a:t>
            </a:r>
          </a:p>
          <a:p>
            <a:pPr marL="342900" indent="-342900">
              <a:buAutoNum type="arabicPeriod"/>
            </a:pPr>
            <a:endParaRPr lang="el-GR" sz="1400" b="1" dirty="0">
              <a:solidFill>
                <a:schemeClr val="accent6"/>
              </a:solidFill>
            </a:endParaRPr>
          </a:p>
          <a:p>
            <a:pPr marL="342900" indent="-342900">
              <a:buAutoNum type="arabicPeriod"/>
            </a:pPr>
            <a:r>
              <a:rPr lang="el-GR" sz="1400" b="1" dirty="0" smtClean="0">
                <a:solidFill>
                  <a:schemeClr val="accent6"/>
                </a:solidFill>
              </a:rPr>
              <a:t>Παράνομη εφαρμογή μη-εγκεκριμένων θεραπειών με </a:t>
            </a:r>
            <a:r>
              <a:rPr lang="el-GR" sz="1400" b="1" dirty="0" err="1" smtClean="0">
                <a:solidFill>
                  <a:schemeClr val="accent6"/>
                </a:solidFill>
              </a:rPr>
              <a:t>βλαστοκύτταρα</a:t>
            </a:r>
            <a:endParaRPr lang="el-GR" sz="1400" b="1" dirty="0" smtClean="0">
              <a:solidFill>
                <a:schemeClr val="accent6"/>
              </a:solidFill>
            </a:endParaRPr>
          </a:p>
          <a:p>
            <a:pPr marL="342900" indent="-342900">
              <a:buAutoNum type="arabicPeriod"/>
            </a:pPr>
            <a:endParaRPr lang="el-GR" sz="1400" b="1" dirty="0">
              <a:solidFill>
                <a:schemeClr val="accent6"/>
              </a:solidFill>
            </a:endParaRPr>
          </a:p>
          <a:p>
            <a:pPr marL="342900" indent="-342900">
              <a:buAutoNum type="arabicPeriod"/>
            </a:pPr>
            <a:endParaRPr lang="el-GR" sz="1400" dirty="0" smtClean="0"/>
          </a:p>
          <a:p>
            <a:r>
              <a:rPr lang="el-GR" sz="1400" dirty="0" smtClean="0"/>
              <a:t>Να σημειωθεί ότι δεν προκύπτει κανένα ηθικό πρόβλημα από τη χρήση </a:t>
            </a:r>
            <a:r>
              <a:rPr lang="el-GR" sz="1400" dirty="0" err="1" smtClean="0"/>
              <a:t>βλαστοκυττάρων</a:t>
            </a:r>
            <a:r>
              <a:rPr lang="el-GR" sz="1400" dirty="0" smtClean="0"/>
              <a:t> οποιουδήποτε τύπου από ζώα και σε ζώα.</a:t>
            </a:r>
          </a:p>
          <a:p>
            <a:endParaRPr lang="el-GR" sz="1200" dirty="0" smtClean="0"/>
          </a:p>
        </p:txBody>
      </p:sp>
    </p:spTree>
    <p:extLst>
      <p:ext uri="{BB962C8B-B14F-4D97-AF65-F5344CB8AC3E}">
        <p14:creationId xmlns:p14="http://schemas.microsoft.com/office/powerpoint/2010/main" val="2596370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13</a:t>
            </a:fld>
            <a:endParaRPr lang="el-GR"/>
          </a:p>
        </p:txBody>
      </p:sp>
      <p:sp>
        <p:nvSpPr>
          <p:cNvPr id="3" name="TextBox 2"/>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4" name="TextBox 3"/>
          <p:cNvSpPr txBox="1"/>
          <p:nvPr/>
        </p:nvSpPr>
        <p:spPr>
          <a:xfrm>
            <a:off x="251520" y="476672"/>
            <a:ext cx="403244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Θέματα που εγείρουν αντιπαράθεση</a:t>
            </a:r>
            <a:endParaRPr lang="el-GR" b="1" dirty="0">
              <a:solidFill>
                <a:schemeClr val="accent3">
                  <a:lumMod val="75000"/>
                </a:schemeClr>
              </a:solidFill>
            </a:endParaRPr>
          </a:p>
        </p:txBody>
      </p:sp>
      <p:sp>
        <p:nvSpPr>
          <p:cNvPr id="6" name="Rectangle 5"/>
          <p:cNvSpPr/>
          <p:nvPr/>
        </p:nvSpPr>
        <p:spPr>
          <a:xfrm>
            <a:off x="258416" y="1208946"/>
            <a:ext cx="8706072" cy="4739759"/>
          </a:xfrm>
          <a:prstGeom prst="rect">
            <a:avLst/>
          </a:prstGeom>
        </p:spPr>
        <p:txBody>
          <a:bodyPr wrap="square">
            <a:spAutoFit/>
          </a:bodyPr>
          <a:lstStyle/>
          <a:p>
            <a:pPr marL="342900" indent="-342900">
              <a:buAutoNum type="arabicPeriod"/>
            </a:pPr>
            <a:r>
              <a:rPr lang="el-GR" sz="1400" b="1" dirty="0" smtClean="0">
                <a:solidFill>
                  <a:schemeClr val="accent6"/>
                </a:solidFill>
              </a:rPr>
              <a:t>Χρήση </a:t>
            </a:r>
            <a:r>
              <a:rPr lang="el-GR" sz="1400" b="1" dirty="0" err="1" smtClean="0">
                <a:solidFill>
                  <a:schemeClr val="accent6"/>
                </a:solidFill>
              </a:rPr>
              <a:t>εμβρυονικών</a:t>
            </a:r>
            <a:r>
              <a:rPr lang="el-GR" sz="1400" b="1" dirty="0" smtClean="0">
                <a:solidFill>
                  <a:schemeClr val="accent6"/>
                </a:solidFill>
              </a:rPr>
              <a:t> </a:t>
            </a:r>
            <a:r>
              <a:rPr lang="el-GR" sz="1400" b="1" dirty="0" err="1" smtClean="0">
                <a:solidFill>
                  <a:schemeClr val="accent6"/>
                </a:solidFill>
              </a:rPr>
              <a:t>βλαστοκυττάρων</a:t>
            </a:r>
            <a:r>
              <a:rPr lang="el-GR" sz="1400" b="1" dirty="0" smtClean="0">
                <a:solidFill>
                  <a:schemeClr val="accent6"/>
                </a:solidFill>
              </a:rPr>
              <a:t> (</a:t>
            </a:r>
            <a:r>
              <a:rPr lang="en-US" sz="1400" b="1" dirty="0" smtClean="0">
                <a:solidFill>
                  <a:schemeClr val="accent6"/>
                </a:solidFill>
              </a:rPr>
              <a:t>ESC)</a:t>
            </a:r>
          </a:p>
          <a:p>
            <a:endParaRPr lang="en-US" sz="1200" dirty="0" smtClean="0"/>
          </a:p>
          <a:p>
            <a:r>
              <a:rPr lang="el-GR" sz="1200" b="1" dirty="0" smtClean="0">
                <a:solidFill>
                  <a:schemeClr val="accent3">
                    <a:lumMod val="75000"/>
                  </a:schemeClr>
                </a:solidFill>
              </a:rPr>
              <a:t>Ηθικό πρόβλημα:</a:t>
            </a:r>
            <a:r>
              <a:rPr lang="el-GR" sz="1200" dirty="0" smtClean="0"/>
              <a:t> η αντίληψη ότι «η ζωή ξεκινάει κατά τη σύλληψη», επομένως ένα έμβρυο, από τη στιγμή της δημιουργίας του </a:t>
            </a:r>
            <a:r>
              <a:rPr lang="el-GR" sz="1200" dirty="0" err="1" smtClean="0"/>
              <a:t>ζυγωτού</a:t>
            </a:r>
            <a:r>
              <a:rPr lang="el-GR" sz="1200" dirty="0" smtClean="0"/>
              <a:t> είναι ένα άτομο, το οποίο έχει δικαιώματα. Συνεπώς, κατά την απομόνωση των </a:t>
            </a:r>
            <a:r>
              <a:rPr lang="el-GR" sz="1200" dirty="0" err="1" smtClean="0"/>
              <a:t>βλαστοκυττάρων</a:t>
            </a:r>
            <a:r>
              <a:rPr lang="el-GR" sz="1200" dirty="0" smtClean="0"/>
              <a:t> από τη </a:t>
            </a:r>
            <a:r>
              <a:rPr lang="el-GR" sz="1200" dirty="0" err="1" smtClean="0"/>
              <a:t>βλαστοκύστη</a:t>
            </a:r>
            <a:r>
              <a:rPr lang="el-GR" sz="1200" dirty="0" smtClean="0"/>
              <a:t>, που οδηγεί στην καταστροφή της, ουσιαστικά φονεύεται ένα άτομο – μια ζωή.</a:t>
            </a:r>
          </a:p>
          <a:p>
            <a:endParaRPr lang="el-GR" sz="1200" dirty="0"/>
          </a:p>
          <a:p>
            <a:r>
              <a:rPr lang="el-GR" sz="1200" b="1" dirty="0">
                <a:solidFill>
                  <a:schemeClr val="accent3">
                    <a:lumMod val="75000"/>
                  </a:schemeClr>
                </a:solidFill>
              </a:rPr>
              <a:t>Άλλες απόψεις: </a:t>
            </a:r>
          </a:p>
          <a:p>
            <a:pPr marL="228600" indent="-228600">
              <a:buAutoNum type="arabicPeriod"/>
            </a:pPr>
            <a:r>
              <a:rPr lang="el-GR" sz="1200" dirty="0" smtClean="0"/>
              <a:t>Το έμβρυο γίνεται άτομο (άνθρωπος) σε μεταγενέστερο στάδιο και όχι κατά τη γονιμοποίηση</a:t>
            </a:r>
          </a:p>
          <a:p>
            <a:pPr marL="228600" indent="-228600">
              <a:buAutoNum type="arabicPeriod"/>
            </a:pPr>
            <a:r>
              <a:rPr lang="el-GR" sz="1200" dirty="0" smtClean="0"/>
              <a:t>Το πρώιμο έμβρυο πρέπει να τυγχάνει σεβασμού ως δυνητικός άνθρωπος, αλλά είναι αποδεκτό να χρησιμοποιείται για ορισμένους τύπους έρευνας εφόσον υπάρχει επαρκής επιστημονική υποστήριξη, προσεκτική επίβλεψη και συγκατάθεση της γυναίκας ή του ζευγαριού που δωρίζουν το έμβρυο στην επιστήμη.</a:t>
            </a:r>
          </a:p>
          <a:p>
            <a:pPr marL="228600" indent="-228600">
              <a:buAutoNum type="arabicPeriod"/>
            </a:pPr>
            <a:r>
              <a:rPr lang="el-GR" sz="1200" dirty="0" smtClean="0"/>
              <a:t>Το έμβρυο ή η </a:t>
            </a:r>
            <a:r>
              <a:rPr lang="el-GR" sz="1200" dirty="0" err="1" smtClean="0"/>
              <a:t>βλαστοκύστη</a:t>
            </a:r>
            <a:r>
              <a:rPr lang="en-US" sz="1200" dirty="0"/>
              <a:t> </a:t>
            </a:r>
            <a:r>
              <a:rPr lang="el-GR" sz="1200" dirty="0" smtClean="0"/>
              <a:t>είναι απλά μια άμορφη μάζα κυττάρων που μπορεί να χρησιμοποιηθεί στην έρευνα χωρίς περιορισμό</a:t>
            </a:r>
            <a:r>
              <a:rPr lang="el-GR" sz="1200" dirty="0" smtClean="0"/>
              <a:t>.</a:t>
            </a:r>
          </a:p>
          <a:p>
            <a:pPr marL="228600" indent="-228600">
              <a:buFontTx/>
              <a:buAutoNum type="arabicPeriod"/>
            </a:pPr>
            <a:r>
              <a:rPr lang="el-GR" sz="1200" dirty="0" smtClean="0"/>
              <a:t>Αποδεκτή η χρήση </a:t>
            </a:r>
            <a:r>
              <a:rPr lang="en-US" sz="1200" dirty="0" smtClean="0"/>
              <a:t>ESC </a:t>
            </a:r>
            <a:r>
              <a:rPr lang="el-GR" sz="1200" dirty="0"/>
              <a:t>από κατεψυγμένα έμβρυα που ξεμένουν από ζευγάρια που καταφεύγουν σε </a:t>
            </a:r>
            <a:r>
              <a:rPr lang="en-US" sz="1200" dirty="0"/>
              <a:t>IVF </a:t>
            </a:r>
            <a:r>
              <a:rPr lang="el-GR" sz="1200" dirty="0"/>
              <a:t>για τη δημιουργία απογόνων. Αυτά τα κατεψυγμένα έμβρυα αρχικών σταδίων, που δε χρησιμοποιήθηκαν από το ζευγάρι (δημιουργούνται πολύ περισσότερα έμβρυα από αυτά που τελικά θα χρησιμοποιηθούν για τη γονιμοποίηση της γυναίκας) και τα οποία το ζευγάρι δεν επιθυμεί να δωρίσει σε άλλο </a:t>
            </a:r>
            <a:r>
              <a:rPr lang="el-GR" sz="1200" dirty="0" err="1"/>
              <a:t>υπογόνιμο</a:t>
            </a:r>
            <a:r>
              <a:rPr lang="el-GR" sz="1200" dirty="0"/>
              <a:t> ζεύγος, εάν δε χρησιμοποιηθούν για την έρευνα, καταλήγουν στα σκουπίδια.</a:t>
            </a:r>
            <a:endParaRPr lang="en-US" sz="1200" dirty="0"/>
          </a:p>
          <a:p>
            <a:pPr marL="228600" indent="-228600">
              <a:buAutoNum type="arabicPeriod"/>
            </a:pPr>
            <a:endParaRPr lang="el-GR" sz="1200" dirty="0" smtClean="0"/>
          </a:p>
          <a:p>
            <a:pPr marL="228600" indent="-228600">
              <a:buAutoNum type="arabicPeriod"/>
            </a:pPr>
            <a:endParaRPr lang="el-GR" sz="1200" dirty="0"/>
          </a:p>
          <a:p>
            <a:r>
              <a:rPr lang="el-GR" sz="1200" dirty="0" smtClean="0"/>
              <a:t>Για </a:t>
            </a:r>
            <a:r>
              <a:rPr lang="el-GR" sz="1200" dirty="0" smtClean="0"/>
              <a:t>να ξεπεραστούν αυτά τα προβλήματα, προτάθηκε η εξής διαδικασία παραγωγής </a:t>
            </a:r>
            <a:r>
              <a:rPr lang="el-GR" sz="1200" dirty="0" err="1" smtClean="0"/>
              <a:t>βλαστοκυττάρων</a:t>
            </a:r>
            <a:r>
              <a:rPr lang="el-GR" sz="1200" dirty="0" smtClean="0"/>
              <a:t>:</a:t>
            </a:r>
          </a:p>
          <a:p>
            <a:pPr marL="220663"/>
            <a:r>
              <a:rPr lang="el-GR" sz="1200" dirty="0" smtClean="0"/>
              <a:t>Απομόνωση κυττάρων από τις αρχικές διαδοχικές </a:t>
            </a:r>
            <a:r>
              <a:rPr lang="el-GR" sz="1200" dirty="0" err="1" smtClean="0"/>
              <a:t>μιτωτικές</a:t>
            </a:r>
            <a:r>
              <a:rPr lang="el-GR" sz="1200" dirty="0" smtClean="0"/>
              <a:t> διαιρέσεις του </a:t>
            </a:r>
            <a:r>
              <a:rPr lang="el-GR" sz="1200" dirty="0" err="1" smtClean="0"/>
              <a:t>ζυγωτού</a:t>
            </a:r>
            <a:r>
              <a:rPr lang="el-GR" sz="1200" dirty="0" smtClean="0"/>
              <a:t> (στο στάδιο του </a:t>
            </a:r>
            <a:r>
              <a:rPr lang="el-GR" sz="1200" dirty="0" err="1" smtClean="0"/>
              <a:t>μοριδίου</a:t>
            </a:r>
            <a:r>
              <a:rPr lang="el-GR" sz="1200" dirty="0" smtClean="0"/>
              <a:t>, πριν τη δημιουργία </a:t>
            </a:r>
            <a:r>
              <a:rPr lang="el-GR" sz="1200" dirty="0" err="1" smtClean="0"/>
              <a:t>βλαστοκύστης</a:t>
            </a:r>
            <a:r>
              <a:rPr lang="el-GR" sz="1200" dirty="0" smtClean="0"/>
              <a:t> – 3</a:t>
            </a:r>
            <a:r>
              <a:rPr lang="el-GR" sz="1200" baseline="30000" dirty="0" smtClean="0"/>
              <a:t>η</a:t>
            </a:r>
            <a:r>
              <a:rPr lang="el-GR" sz="1200" dirty="0" smtClean="0"/>
              <a:t>-4</a:t>
            </a:r>
            <a:r>
              <a:rPr lang="el-GR" sz="1200" baseline="30000" dirty="0" smtClean="0"/>
              <a:t>η</a:t>
            </a:r>
            <a:r>
              <a:rPr lang="el-GR" sz="1200" dirty="0" smtClean="0"/>
              <a:t> ημέρα). Τα κύτταρα σε αυτή τη φάση είναι όλα όμοια μεταξύ τους, αδιαφοροποίητα και λέγονται «παντοδύναμα»</a:t>
            </a:r>
            <a:r>
              <a:rPr lang="en-US" sz="1200" dirty="0" smtClean="0"/>
              <a:t> (totipotent)</a:t>
            </a:r>
            <a:r>
              <a:rPr lang="el-GR" sz="1200" dirty="0" smtClean="0"/>
              <a:t>, διότι μπορούν να δημιουργήσουν έναν νέο οργανισμό το καθένα από μόνο του. Άρα ακόμα και αν αφαιρέσουμε ένα κύτταρο, τα υπόλοιπα μπορούν να δώσουν ολόκληρο τον οργανισμό, άρα δεν καταστρέφουμε το έμβρυο. Η διαδικασία αφαίρεσης ενός κυττάρου από το </a:t>
            </a:r>
            <a:r>
              <a:rPr lang="el-GR" sz="1200" dirty="0" err="1" smtClean="0"/>
              <a:t>μορίδιο</a:t>
            </a:r>
            <a:r>
              <a:rPr lang="el-GR" sz="1200" dirty="0" smtClean="0"/>
              <a:t>, χρησιμοποιείται ούτως η άλλως για την προ-</a:t>
            </a:r>
            <a:r>
              <a:rPr lang="el-GR" sz="1200" dirty="0" err="1" smtClean="0"/>
              <a:t>εμφυτευτική</a:t>
            </a:r>
            <a:r>
              <a:rPr lang="el-GR" sz="1200" dirty="0" smtClean="0"/>
              <a:t> γενετική διάγνωση κατά την </a:t>
            </a:r>
            <a:r>
              <a:rPr lang="en-US" sz="1200" dirty="0" smtClean="0"/>
              <a:t>IVF.</a:t>
            </a:r>
            <a:r>
              <a:rPr lang="el-GR" sz="1200" dirty="0" smtClean="0"/>
              <a:t> Εντούτοις, για την καλλιέργεια </a:t>
            </a:r>
            <a:r>
              <a:rPr lang="el-GR" sz="1200" dirty="0" err="1" smtClean="0"/>
              <a:t>βλαστοκυττάρων</a:t>
            </a:r>
            <a:r>
              <a:rPr lang="el-GR" sz="1200" dirty="0" smtClean="0"/>
              <a:t>, η διαδικασία αυτή είναι χαμηλής απόδοσης. </a:t>
            </a:r>
          </a:p>
        </p:txBody>
      </p:sp>
    </p:spTree>
    <p:extLst>
      <p:ext uri="{BB962C8B-B14F-4D97-AF65-F5344CB8AC3E}">
        <p14:creationId xmlns:p14="http://schemas.microsoft.com/office/powerpoint/2010/main" val="913624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14</a:t>
            </a:fld>
            <a:endParaRPr lang="el-GR"/>
          </a:p>
        </p:txBody>
      </p:sp>
      <p:sp>
        <p:nvSpPr>
          <p:cNvPr id="3" name="TextBox 2"/>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4" name="TextBox 3"/>
          <p:cNvSpPr txBox="1"/>
          <p:nvPr/>
        </p:nvSpPr>
        <p:spPr>
          <a:xfrm>
            <a:off x="251520" y="476672"/>
            <a:ext cx="403244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Θέματα που εγείρουν αντιπαράθεση</a:t>
            </a:r>
            <a:endParaRPr lang="el-GR" b="1" dirty="0">
              <a:solidFill>
                <a:schemeClr val="accent3">
                  <a:lumMod val="75000"/>
                </a:schemeClr>
              </a:solidFill>
            </a:endParaRPr>
          </a:p>
        </p:txBody>
      </p:sp>
      <p:sp>
        <p:nvSpPr>
          <p:cNvPr id="6" name="Rectangle 5"/>
          <p:cNvSpPr/>
          <p:nvPr/>
        </p:nvSpPr>
        <p:spPr>
          <a:xfrm>
            <a:off x="258416" y="1047602"/>
            <a:ext cx="7841976" cy="6032421"/>
          </a:xfrm>
          <a:prstGeom prst="rect">
            <a:avLst/>
          </a:prstGeom>
        </p:spPr>
        <p:txBody>
          <a:bodyPr wrap="square">
            <a:spAutoFit/>
          </a:bodyPr>
          <a:lstStyle/>
          <a:p>
            <a:pPr marL="342900" indent="-342900">
              <a:buAutoNum type="arabicPeriod"/>
            </a:pPr>
            <a:r>
              <a:rPr lang="el-GR" sz="1400" b="1" dirty="0" smtClean="0">
                <a:solidFill>
                  <a:schemeClr val="accent6"/>
                </a:solidFill>
              </a:rPr>
              <a:t>Χρήση </a:t>
            </a:r>
            <a:r>
              <a:rPr lang="el-GR" sz="1400" b="1" dirty="0" err="1" smtClean="0">
                <a:solidFill>
                  <a:schemeClr val="accent6"/>
                </a:solidFill>
              </a:rPr>
              <a:t>εμβρυονικών</a:t>
            </a:r>
            <a:r>
              <a:rPr lang="el-GR" sz="1400" b="1" dirty="0" smtClean="0">
                <a:solidFill>
                  <a:schemeClr val="accent6"/>
                </a:solidFill>
              </a:rPr>
              <a:t> </a:t>
            </a:r>
            <a:r>
              <a:rPr lang="el-GR" sz="1400" b="1" dirty="0" err="1" smtClean="0">
                <a:solidFill>
                  <a:schemeClr val="accent6"/>
                </a:solidFill>
              </a:rPr>
              <a:t>βλαστοκυττάρων</a:t>
            </a:r>
            <a:r>
              <a:rPr lang="el-GR" sz="1400" b="1" dirty="0" smtClean="0">
                <a:solidFill>
                  <a:schemeClr val="accent6"/>
                </a:solidFill>
              </a:rPr>
              <a:t> (</a:t>
            </a:r>
            <a:r>
              <a:rPr lang="en-US" sz="1400" b="1" dirty="0" smtClean="0">
                <a:solidFill>
                  <a:schemeClr val="accent6"/>
                </a:solidFill>
              </a:rPr>
              <a:t>ESC)</a:t>
            </a:r>
          </a:p>
          <a:p>
            <a:endParaRPr lang="en-US" sz="1200" dirty="0" smtClean="0"/>
          </a:p>
          <a:p>
            <a:r>
              <a:rPr lang="el-GR" sz="1200" b="1" dirty="0" smtClean="0">
                <a:solidFill>
                  <a:schemeClr val="accent3">
                    <a:lumMod val="75000"/>
                  </a:schemeClr>
                </a:solidFill>
              </a:rPr>
              <a:t>Θρησκευτικές απόψεις</a:t>
            </a:r>
            <a:endParaRPr lang="el-GR" sz="1200" dirty="0" smtClean="0"/>
          </a:p>
          <a:p>
            <a:endParaRPr lang="el-GR" sz="1200" dirty="0" smtClean="0"/>
          </a:p>
          <a:p>
            <a:r>
              <a:rPr lang="el-GR" sz="1200" b="1" dirty="0"/>
              <a:t>Ορθοδοξία, </a:t>
            </a:r>
            <a:r>
              <a:rPr lang="el-GR" sz="1200" b="1" dirty="0" smtClean="0"/>
              <a:t>Καθολικισμός</a:t>
            </a:r>
            <a:r>
              <a:rPr lang="el-GR" sz="1200" b="1" dirty="0" smtClean="0"/>
              <a:t>:</a:t>
            </a:r>
            <a:r>
              <a:rPr lang="el-GR" sz="1200" dirty="0" smtClean="0"/>
              <a:t> απαγόρευση </a:t>
            </a:r>
            <a:r>
              <a:rPr lang="el-GR" sz="1200" dirty="0"/>
              <a:t>χρήσης </a:t>
            </a:r>
            <a:r>
              <a:rPr lang="en-US" sz="1200" dirty="0"/>
              <a:t>ESC </a:t>
            </a:r>
            <a:r>
              <a:rPr lang="el-GR" sz="1200" dirty="0"/>
              <a:t>στην έρευνα</a:t>
            </a:r>
            <a:r>
              <a:rPr lang="el-GR" sz="1200" dirty="0" smtClean="0"/>
              <a:t>.</a:t>
            </a:r>
            <a:endParaRPr lang="en-US" sz="1200" dirty="0" smtClean="0"/>
          </a:p>
          <a:p>
            <a:endParaRPr lang="en-US" sz="1200" dirty="0"/>
          </a:p>
          <a:p>
            <a:r>
              <a:rPr lang="el-GR" sz="1200" b="1" dirty="0" smtClean="0"/>
              <a:t>Προτεσταντισμός</a:t>
            </a:r>
            <a:r>
              <a:rPr lang="el-GR" sz="1200" b="1" dirty="0" smtClean="0"/>
              <a:t>:</a:t>
            </a:r>
            <a:r>
              <a:rPr lang="el-GR" sz="1200" dirty="0" smtClean="0"/>
              <a:t> </a:t>
            </a:r>
            <a:r>
              <a:rPr lang="el-GR" sz="1200" dirty="0" smtClean="0"/>
              <a:t>αποδέχεται </a:t>
            </a:r>
            <a:r>
              <a:rPr lang="el-GR" sz="1200" dirty="0" smtClean="0"/>
              <a:t>την έρευνα με </a:t>
            </a:r>
            <a:r>
              <a:rPr lang="en-US" sz="1200" dirty="0" smtClean="0"/>
              <a:t>ESC </a:t>
            </a:r>
            <a:r>
              <a:rPr lang="el-GR" sz="1200" dirty="0" smtClean="0"/>
              <a:t>υπό </a:t>
            </a:r>
            <a:r>
              <a:rPr lang="el-GR" sz="1200" dirty="0" smtClean="0"/>
              <a:t>προϋποθέσεις.</a:t>
            </a:r>
            <a:endParaRPr lang="el-GR" sz="1200" dirty="0" smtClean="0"/>
          </a:p>
          <a:p>
            <a:endParaRPr lang="el-GR" sz="1200" dirty="0"/>
          </a:p>
          <a:p>
            <a:r>
              <a:rPr lang="el-GR" sz="1200" b="1" dirty="0" smtClean="0"/>
              <a:t>Ισλάμ:</a:t>
            </a:r>
            <a:r>
              <a:rPr lang="el-GR" sz="1200" dirty="0" smtClean="0"/>
              <a:t> αποδέχεται τη χρήση των </a:t>
            </a:r>
            <a:r>
              <a:rPr lang="en-US" sz="1200" dirty="0" smtClean="0"/>
              <a:t>ESC </a:t>
            </a:r>
            <a:r>
              <a:rPr lang="el-GR" sz="1200" dirty="0" smtClean="0"/>
              <a:t>στην έρευνα, εφόσον ωφελείται η κοινωνία</a:t>
            </a:r>
            <a:r>
              <a:rPr lang="en-US" sz="1200" dirty="0" smtClean="0"/>
              <a:t> </a:t>
            </a:r>
            <a:r>
              <a:rPr lang="el-GR" sz="1200" dirty="0" smtClean="0"/>
              <a:t>και σώζονται ζωές.</a:t>
            </a:r>
          </a:p>
          <a:p>
            <a:endParaRPr lang="el-GR" sz="1200" dirty="0" smtClean="0"/>
          </a:p>
          <a:p>
            <a:r>
              <a:rPr lang="el-GR" sz="1200" b="1" dirty="0" smtClean="0"/>
              <a:t>Ιουδαϊσμός:</a:t>
            </a:r>
            <a:r>
              <a:rPr lang="el-GR" sz="1200" dirty="0" smtClean="0"/>
              <a:t> επιτρέπεται η έρευνα με </a:t>
            </a:r>
            <a:r>
              <a:rPr lang="en-US" sz="1200" dirty="0" smtClean="0"/>
              <a:t>ESC</a:t>
            </a:r>
            <a:r>
              <a:rPr lang="el-GR" sz="1200" dirty="0" smtClean="0"/>
              <a:t>, μάλιστα</a:t>
            </a:r>
            <a:r>
              <a:rPr lang="el-GR" sz="1200" dirty="0" smtClean="0"/>
              <a:t>, ενθαρρύνεται η χρήση </a:t>
            </a:r>
            <a:r>
              <a:rPr lang="el-GR" sz="1200" dirty="0"/>
              <a:t>«</a:t>
            </a:r>
            <a:r>
              <a:rPr lang="el-GR" sz="1200" dirty="0" err="1"/>
              <a:t>πλεονάζοντων</a:t>
            </a:r>
            <a:r>
              <a:rPr lang="el-GR" sz="1200" dirty="0"/>
              <a:t>» εμβρύων </a:t>
            </a:r>
            <a:r>
              <a:rPr lang="el-GR" sz="1200" dirty="0" smtClean="0"/>
              <a:t>που ξεμένουν κατά </a:t>
            </a:r>
            <a:r>
              <a:rPr lang="el-GR" sz="1200" dirty="0"/>
              <a:t>την </a:t>
            </a:r>
            <a:r>
              <a:rPr lang="en-US" sz="1200" dirty="0" smtClean="0"/>
              <a:t>IVF</a:t>
            </a:r>
            <a:r>
              <a:rPr lang="el-GR" sz="1200" dirty="0" smtClean="0"/>
              <a:t>, για να μην πεταχτούν.</a:t>
            </a:r>
          </a:p>
          <a:p>
            <a:endParaRPr lang="el-GR" sz="1200" dirty="0" smtClean="0"/>
          </a:p>
          <a:p>
            <a:r>
              <a:rPr lang="el-GR" sz="1200" b="1" dirty="0">
                <a:solidFill>
                  <a:schemeClr val="accent3">
                    <a:lumMod val="75000"/>
                  </a:schemeClr>
                </a:solidFill>
              </a:rPr>
              <a:t>Νομοθεσίες άλλων χωρών</a:t>
            </a:r>
            <a:endParaRPr lang="el-GR" sz="1200" dirty="0"/>
          </a:p>
          <a:p>
            <a:endParaRPr lang="el-GR" sz="1200" b="1" dirty="0" smtClean="0"/>
          </a:p>
          <a:p>
            <a:r>
              <a:rPr lang="el-GR" sz="1200" b="1" dirty="0"/>
              <a:t>Ολλανδία, Βέλγιο, Δανία, Σουηδία, Φινλανδία:</a:t>
            </a:r>
            <a:r>
              <a:rPr lang="el-GR" sz="1200" dirty="0"/>
              <a:t> ήπια περιοριστική στάση: επιτρέπεται η έρευνα με έμβρυα ηλικίας έως 14 ημερών με περισσότερο ή λιγότερο αυστηρές προϋποθέσεις.</a:t>
            </a:r>
          </a:p>
          <a:p>
            <a:endParaRPr lang="el-GR" sz="1200" dirty="0"/>
          </a:p>
          <a:p>
            <a:r>
              <a:rPr lang="el-GR" sz="1200" b="1" dirty="0"/>
              <a:t>Ισπανία, Πορτογαλία, Γαλλία, Δανία:</a:t>
            </a:r>
            <a:r>
              <a:rPr lang="el-GR" sz="1200" dirty="0"/>
              <a:t> τηρούσαν στο παρελθόν απόλυτα απαγορευτική στάση, αλλά πρόσφατα έγιναν πιο ανεκτικές.</a:t>
            </a:r>
          </a:p>
          <a:p>
            <a:endParaRPr lang="el-GR" sz="1200" dirty="0"/>
          </a:p>
          <a:p>
            <a:r>
              <a:rPr lang="el-GR" sz="1200" b="1" dirty="0"/>
              <a:t>Ιταλία, Γερμανία, Αυστρία:</a:t>
            </a:r>
            <a:r>
              <a:rPr lang="el-GR" sz="1200" dirty="0"/>
              <a:t> πλήρως απαγορευτική στάση</a:t>
            </a:r>
          </a:p>
          <a:p>
            <a:endParaRPr lang="el-GR" sz="1200" dirty="0"/>
          </a:p>
          <a:p>
            <a:r>
              <a:rPr lang="el-GR" sz="1200" b="1" dirty="0"/>
              <a:t>Βρετανία: </a:t>
            </a:r>
            <a:r>
              <a:rPr lang="el-GR" sz="1200" dirty="0"/>
              <a:t>«φιλελεύθερη» και ελάχιστα περιοριστική</a:t>
            </a:r>
          </a:p>
          <a:p>
            <a:endParaRPr lang="el-GR" sz="1200" dirty="0"/>
          </a:p>
          <a:p>
            <a:r>
              <a:rPr lang="el-GR" sz="1200" b="1" dirty="0"/>
              <a:t>ΗΠΑ:</a:t>
            </a:r>
            <a:r>
              <a:rPr lang="el-GR" sz="1200" dirty="0"/>
              <a:t> από το 2009 επιτρέπεται και χρηματοδοτείται η έρευνα με </a:t>
            </a:r>
            <a:r>
              <a:rPr lang="en-US" sz="1200" dirty="0"/>
              <a:t>ESC, </a:t>
            </a:r>
            <a:r>
              <a:rPr lang="el-GR" sz="1200" dirty="0"/>
              <a:t>αρκεί αυτά να έχουν δημιουργηθεί με ιδιωτική χρηματοδότηση. </a:t>
            </a:r>
          </a:p>
          <a:p>
            <a:endParaRPr lang="el-GR" sz="1200" b="1" dirty="0"/>
          </a:p>
          <a:p>
            <a:r>
              <a:rPr lang="el-GR" sz="1200" b="1" dirty="0"/>
              <a:t>Κίνα:</a:t>
            </a:r>
            <a:r>
              <a:rPr lang="el-GR" sz="1200" dirty="0"/>
              <a:t> διαθέτει την πιο ελαστική νομοθεσία στον κόσμο σχετικά με τα </a:t>
            </a:r>
            <a:r>
              <a:rPr lang="el-GR" sz="1200" dirty="0" err="1"/>
              <a:t>βλαστοκύτταρα</a:t>
            </a:r>
            <a:r>
              <a:rPr lang="el-GR" sz="1200" dirty="0"/>
              <a:t>. Απουσία κοινωνικής διαμάχης, η έρευνα με </a:t>
            </a:r>
            <a:r>
              <a:rPr lang="en-US" sz="1200" dirty="0"/>
              <a:t>ESC </a:t>
            </a:r>
            <a:r>
              <a:rPr lang="el-GR" sz="1200" dirty="0"/>
              <a:t>υποστηρίζεται με διατάξεις που επιτρέπουν τη χρήση ανθρώπινων εμβρύων και της θεραπευτικής κλωνοποίησης. </a:t>
            </a:r>
            <a:endParaRPr lang="el-GR" sz="1200" dirty="0" smtClean="0"/>
          </a:p>
        </p:txBody>
      </p:sp>
    </p:spTree>
    <p:extLst>
      <p:ext uri="{BB962C8B-B14F-4D97-AF65-F5344CB8AC3E}">
        <p14:creationId xmlns:p14="http://schemas.microsoft.com/office/powerpoint/2010/main" val="1502055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15</a:t>
            </a:fld>
            <a:endParaRPr lang="el-GR"/>
          </a:p>
        </p:txBody>
      </p:sp>
      <p:sp>
        <p:nvSpPr>
          <p:cNvPr id="3" name="TextBox 2"/>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4" name="TextBox 3"/>
          <p:cNvSpPr txBox="1"/>
          <p:nvPr/>
        </p:nvSpPr>
        <p:spPr>
          <a:xfrm>
            <a:off x="251520" y="404664"/>
            <a:ext cx="403244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Θέματα που εγείρουν αντιπαράθεση</a:t>
            </a:r>
            <a:endParaRPr lang="el-GR" b="1" dirty="0">
              <a:solidFill>
                <a:schemeClr val="accent3">
                  <a:lumMod val="75000"/>
                </a:schemeClr>
              </a:solidFill>
            </a:endParaRPr>
          </a:p>
        </p:txBody>
      </p:sp>
      <p:graphicFrame>
        <p:nvGraphicFramePr>
          <p:cNvPr id="7" name="Group 4117"/>
          <p:cNvGraphicFramePr>
            <a:graphicFrameLocks noGrp="1"/>
          </p:cNvGraphicFramePr>
          <p:nvPr>
            <p:ph idx="1"/>
            <p:extLst>
              <p:ext uri="{D42A27DB-BD31-4B8C-83A1-F6EECF244321}">
                <p14:modId xmlns:p14="http://schemas.microsoft.com/office/powerpoint/2010/main" val="2823929642"/>
              </p:ext>
            </p:extLst>
          </p:nvPr>
        </p:nvGraphicFramePr>
        <p:xfrm>
          <a:off x="251520" y="886603"/>
          <a:ext cx="6768752" cy="5926773"/>
        </p:xfrm>
        <a:graphic>
          <a:graphicData uri="http://schemas.openxmlformats.org/drawingml/2006/table">
            <a:tbl>
              <a:tblPr/>
              <a:tblGrid>
                <a:gridCol w="1656650"/>
                <a:gridCol w="863630"/>
                <a:gridCol w="1368152"/>
                <a:gridCol w="1296144"/>
                <a:gridCol w="1584176"/>
              </a:tblGrid>
              <a:tr h="384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ysClr val="windowText" lastClr="000000"/>
                          </a:solidFill>
                          <a:effectLst/>
                          <a:latin typeface="Times New Roman" pitchFamily="18" charset="0"/>
                          <a:cs typeface="Times New Roman" pitchFamily="18" charset="0"/>
                        </a:rPr>
                        <a:t> </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Regulation</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Embryo research</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ES cell derivation</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Nuclear reprogramming</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Austria</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1994</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Belgium</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2003</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France</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2006</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8000"/>
                          </a:solidFill>
                          <a:effectLst/>
                          <a:latin typeface="Times New Roman" pitchFamily="18" charset="0"/>
                          <a:cs typeface="Times New Roman" pitchFamily="18" charset="0"/>
                        </a:rPr>
                        <a:t> </a:t>
                      </a: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Czech republic</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2006</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Germany</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1990</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Denmark</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1997</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Estonia, Lithuania, Latvia</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None</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Greece</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2002</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Spain</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2003</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FF"/>
                          </a:solidFill>
                          <a:effectLst/>
                          <a:latin typeface="Times New Roman" pitchFamily="18" charset="0"/>
                          <a:cs typeface="Times New Roman" pitchFamily="18" charset="0"/>
                        </a:rPr>
                        <a:t>Under Debate</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Finland</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1999</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FF"/>
                          </a:solidFill>
                          <a:effectLst/>
                          <a:latin typeface="Times New Roman" pitchFamily="18" charset="0"/>
                          <a:cs typeface="Times New Roman" pitchFamily="18" charset="0"/>
                        </a:rPr>
                        <a:t>Not 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Hungary</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1990</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Switzerland</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Italy</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2004</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Luxembourg</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None</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Malta</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None</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Holland</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2002</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FF"/>
                          </a:solidFill>
                          <a:effectLst/>
                          <a:latin typeface="Times New Roman" pitchFamily="18" charset="0"/>
                          <a:cs typeface="Times New Roman" pitchFamily="18" charset="0"/>
                        </a:rPr>
                        <a:t>Not 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Portugal</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None</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8000"/>
                          </a:solidFill>
                          <a:effectLst/>
                          <a:latin typeface="Times New Roman" pitchFamily="18" charset="0"/>
                          <a:cs typeface="Times New Roman" pitchFamily="18" charset="0"/>
                        </a:rPr>
                        <a:t> </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8000"/>
                          </a:solidFill>
                          <a:effectLst/>
                          <a:latin typeface="Times New Roman" pitchFamily="18" charset="0"/>
                          <a:cs typeface="Times New Roman" pitchFamily="18" charset="0"/>
                        </a:rPr>
                        <a:t> </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FF"/>
                          </a:solidFill>
                          <a:effectLst/>
                          <a:latin typeface="Times New Roman" pitchFamily="18" charset="0"/>
                          <a:cs typeface="Times New Roman" pitchFamily="18" charset="0"/>
                        </a:rPr>
                        <a:t> </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Sweden</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1991</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FF"/>
                          </a:solidFill>
                          <a:effectLst/>
                          <a:latin typeface="Times New Roman" pitchFamily="18" charset="0"/>
                          <a:cs typeface="Times New Roman" pitchFamily="18" charset="0"/>
                        </a:rPr>
                        <a:t>Not 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Slovenia</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ysClr val="windowText" lastClr="000000"/>
                          </a:solidFill>
                          <a:effectLst/>
                          <a:latin typeface="Times New Roman" pitchFamily="18" charset="0"/>
                          <a:cs typeface="Times New Roman" pitchFamily="18" charset="0"/>
                        </a:rPr>
                        <a:t> </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Slovakia</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 </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0000"/>
                          </a:solidFill>
                          <a:effectLst/>
                          <a:latin typeface="Times New Roman" pitchFamily="18" charset="0"/>
                          <a:cs typeface="Times New Roman" pitchFamily="18" charset="0"/>
                        </a:rPr>
                        <a:t>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UK</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1991</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ysClr val="windowText" lastClr="000000"/>
                          </a:solidFill>
                          <a:effectLst/>
                          <a:latin typeface="Times New Roman" pitchFamily="18" charset="0"/>
                          <a:cs typeface="Times New Roman" pitchFamily="18" charset="0"/>
                        </a:rPr>
                        <a:t>USA</a:t>
                      </a:r>
                      <a:endParaRPr kumimoji="0" lang="en-GB" sz="1000" b="0" i="0" u="none" strike="noStrike" cap="none" normalizeH="0" baseline="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ysClr val="windowText" lastClr="000000"/>
                          </a:solidFill>
                          <a:effectLst/>
                          <a:latin typeface="Times New Roman" pitchFamily="18" charset="0"/>
                          <a:cs typeface="Times New Roman" pitchFamily="18" charset="0"/>
                        </a:rPr>
                        <a:t>1995</a:t>
                      </a:r>
                      <a:endParaRPr kumimoji="0" lang="en-GB" sz="1000" b="0"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8000"/>
                          </a:solidFill>
                          <a:effectLst/>
                          <a:latin typeface="Times New Roman" pitchFamily="18" charset="0"/>
                          <a:cs typeface="Times New Roman" pitchFamily="18" charset="0"/>
                        </a:rPr>
                        <a:t>Permitted</a:t>
                      </a:r>
                      <a:endParaRPr kumimoji="0" lang="en-GB"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FF"/>
                          </a:solidFill>
                          <a:effectLst/>
                          <a:latin typeface="Times New Roman" pitchFamily="18" charset="0"/>
                          <a:cs typeface="Times New Roman" pitchFamily="18" charset="0"/>
                        </a:rPr>
                        <a:t>Not banned</a:t>
                      </a: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144016" y="3068960"/>
            <a:ext cx="7020272" cy="288032"/>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764658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16</a:t>
            </a:fld>
            <a:endParaRPr lang="el-GR"/>
          </a:p>
        </p:txBody>
      </p:sp>
      <p:sp>
        <p:nvSpPr>
          <p:cNvPr id="3" name="TextBox 2"/>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4" name="TextBox 3"/>
          <p:cNvSpPr txBox="1"/>
          <p:nvPr/>
        </p:nvSpPr>
        <p:spPr>
          <a:xfrm>
            <a:off x="251520" y="476672"/>
            <a:ext cx="403244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Θέματα που εγείρουν αντιπαράθεση</a:t>
            </a:r>
            <a:endParaRPr lang="el-GR" b="1" dirty="0">
              <a:solidFill>
                <a:schemeClr val="accent3">
                  <a:lumMod val="75000"/>
                </a:schemeClr>
              </a:solidFill>
            </a:endParaRPr>
          </a:p>
        </p:txBody>
      </p:sp>
      <p:sp>
        <p:nvSpPr>
          <p:cNvPr id="6" name="Rectangle 5"/>
          <p:cNvSpPr/>
          <p:nvPr/>
        </p:nvSpPr>
        <p:spPr>
          <a:xfrm>
            <a:off x="258416" y="1208946"/>
            <a:ext cx="8706072" cy="4370427"/>
          </a:xfrm>
          <a:prstGeom prst="rect">
            <a:avLst/>
          </a:prstGeom>
        </p:spPr>
        <p:txBody>
          <a:bodyPr wrap="square">
            <a:spAutoFit/>
          </a:bodyPr>
          <a:lstStyle/>
          <a:p>
            <a:pPr marL="342900" indent="-342900">
              <a:buAutoNum type="arabicPeriod"/>
            </a:pPr>
            <a:r>
              <a:rPr lang="el-GR" sz="1400" b="1" dirty="0" smtClean="0">
                <a:solidFill>
                  <a:schemeClr val="accent6"/>
                </a:solidFill>
              </a:rPr>
              <a:t>Χρήση </a:t>
            </a:r>
            <a:r>
              <a:rPr lang="el-GR" sz="1400" b="1" dirty="0" err="1" smtClean="0">
                <a:solidFill>
                  <a:schemeClr val="accent6"/>
                </a:solidFill>
              </a:rPr>
              <a:t>εμβρυονικών</a:t>
            </a:r>
            <a:r>
              <a:rPr lang="el-GR" sz="1400" b="1" dirty="0" smtClean="0">
                <a:solidFill>
                  <a:schemeClr val="accent6"/>
                </a:solidFill>
              </a:rPr>
              <a:t> </a:t>
            </a:r>
            <a:r>
              <a:rPr lang="el-GR" sz="1400" b="1" dirty="0" err="1" smtClean="0">
                <a:solidFill>
                  <a:schemeClr val="accent6"/>
                </a:solidFill>
              </a:rPr>
              <a:t>βλαστοκυττάρων</a:t>
            </a:r>
            <a:r>
              <a:rPr lang="el-GR" sz="1400" b="1" dirty="0" smtClean="0">
                <a:solidFill>
                  <a:schemeClr val="accent6"/>
                </a:solidFill>
              </a:rPr>
              <a:t> (</a:t>
            </a:r>
            <a:r>
              <a:rPr lang="en-US" sz="1400" b="1" dirty="0" smtClean="0">
                <a:solidFill>
                  <a:schemeClr val="accent6"/>
                </a:solidFill>
              </a:rPr>
              <a:t>ESC)</a:t>
            </a:r>
          </a:p>
          <a:p>
            <a:endParaRPr lang="en-US" sz="1200" dirty="0" smtClean="0"/>
          </a:p>
          <a:p>
            <a:r>
              <a:rPr lang="el-GR" sz="1200" b="1" dirty="0" smtClean="0">
                <a:solidFill>
                  <a:schemeClr val="accent3">
                    <a:lumMod val="75000"/>
                  </a:schemeClr>
                </a:solidFill>
              </a:rPr>
              <a:t>Νομοθεσία Ελλάδας</a:t>
            </a:r>
            <a:endParaRPr lang="el-GR" sz="1200" dirty="0" smtClean="0"/>
          </a:p>
          <a:p>
            <a:endParaRPr lang="el-GR" sz="1200" dirty="0" smtClean="0"/>
          </a:p>
          <a:p>
            <a:pPr marL="171450" indent="-171450">
              <a:buBlip>
                <a:blip r:embed="rId3"/>
              </a:buBlip>
            </a:pPr>
            <a:r>
              <a:rPr lang="el-GR" sz="1200" dirty="0" smtClean="0"/>
              <a:t>«φιλελεύθερη», ήπια περιοριστική</a:t>
            </a:r>
            <a:endParaRPr lang="en-US" sz="1200" dirty="0" smtClean="0"/>
          </a:p>
          <a:p>
            <a:endParaRPr lang="el-GR" sz="1200" dirty="0" smtClean="0"/>
          </a:p>
          <a:p>
            <a:pPr marL="171450" indent="-171450">
              <a:buBlip>
                <a:blip r:embed="rId3"/>
              </a:buBlip>
            </a:pPr>
            <a:r>
              <a:rPr lang="el-GR" sz="1200" dirty="0" smtClean="0"/>
              <a:t>Δεν υπάρχει ιδιαίτερη νομοθετική ρύθμιση για την προστασία του (</a:t>
            </a:r>
            <a:r>
              <a:rPr lang="en-US" sz="1200" i="1" dirty="0" smtClean="0"/>
              <a:t>in vitro</a:t>
            </a:r>
            <a:r>
              <a:rPr lang="en-US" sz="1200" dirty="0" smtClean="0"/>
              <a:t>) </a:t>
            </a:r>
            <a:r>
              <a:rPr lang="el-GR" sz="1200" dirty="0" smtClean="0"/>
              <a:t>εμβρύου, ούτε για την έρευνα με </a:t>
            </a:r>
            <a:r>
              <a:rPr lang="en-US" sz="1200" dirty="0" smtClean="0"/>
              <a:t>ESC</a:t>
            </a:r>
          </a:p>
          <a:p>
            <a:endParaRPr lang="el-GR" sz="1200" dirty="0" smtClean="0"/>
          </a:p>
          <a:p>
            <a:pPr marL="171450" indent="-171450">
              <a:buBlip>
                <a:blip r:embed="rId3"/>
              </a:buBlip>
            </a:pPr>
            <a:r>
              <a:rPr lang="el-GR" sz="1200" dirty="0" smtClean="0"/>
              <a:t>Το </a:t>
            </a:r>
            <a:r>
              <a:rPr lang="en-US" sz="1200" i="1" dirty="0" smtClean="0"/>
              <a:t>in vitro </a:t>
            </a:r>
            <a:r>
              <a:rPr lang="el-GR" sz="1200" dirty="0" smtClean="0"/>
              <a:t>έμβρυο είναι αντικείμενο και όχι υποκείμενο δικαίου, αποτελεί «πράγμα» και ταυτόχρονα «στοιχείο της προσωπικότητας των δοτών». Η ζωή του εμβρύου θεωρείται άξια σεβασμού και προστασίας, αλλά είναι κατώτερη από τη γεννημένη-πλήρη ανθρώπινη ζωή. Διατυπώθηκαν όμως στη θεωρία και θέσεις που δέχονται το (πρώιμο)</a:t>
            </a:r>
            <a:r>
              <a:rPr lang="en-US" sz="1200" dirty="0" smtClean="0"/>
              <a:t> </a:t>
            </a:r>
            <a:r>
              <a:rPr lang="el-GR" sz="1200" dirty="0" smtClean="0"/>
              <a:t>έμβρυο ως υποκείμενο δικαίου.</a:t>
            </a:r>
            <a:endParaRPr lang="en-US" sz="1200" dirty="0" smtClean="0"/>
          </a:p>
          <a:p>
            <a:endParaRPr lang="el-GR" sz="1200" dirty="0" smtClean="0"/>
          </a:p>
          <a:p>
            <a:pPr marL="171450" indent="-171450">
              <a:buBlip>
                <a:blip r:embed="rId3"/>
              </a:buBlip>
            </a:pPr>
            <a:r>
              <a:rPr lang="el-GR" sz="1200" dirty="0" smtClean="0"/>
              <a:t>Η έρευνα με </a:t>
            </a:r>
            <a:r>
              <a:rPr lang="en-US" sz="1200" dirty="0" smtClean="0"/>
              <a:t>ESC </a:t>
            </a:r>
            <a:r>
              <a:rPr lang="el-GR" sz="1200" dirty="0" smtClean="0"/>
              <a:t>επιτρέπεται σε «πλεονάζοντα» έμβρυα ηλικίας έως και 14 ημερών από τη σύλληψη, τα οποία δημιουργήθηκαν κατά την </a:t>
            </a:r>
            <a:r>
              <a:rPr lang="en-US" sz="1200" dirty="0" smtClean="0"/>
              <a:t>IVF. </a:t>
            </a:r>
          </a:p>
          <a:p>
            <a:endParaRPr lang="el-GR" sz="1200" dirty="0" smtClean="0"/>
          </a:p>
          <a:p>
            <a:pPr marL="171450" indent="-171450">
              <a:buBlip>
                <a:blip r:embed="rId3"/>
              </a:buBlip>
            </a:pPr>
            <a:r>
              <a:rPr lang="el-GR" sz="1200" dirty="0" smtClean="0"/>
              <a:t>Επιτρέπεται και η δωρεά εμβρύων με προϋποθέσεις (ανωνυμία δοτών, έλλειψη οικονομικού ανταλλάγματος, έγκυρη συναίνεση κ.α.). Οι δότες μπορούν να διαθέσουν το </a:t>
            </a:r>
            <a:r>
              <a:rPr lang="en-US" sz="1200" i="1" dirty="0" smtClean="0"/>
              <a:t>in vitro </a:t>
            </a:r>
            <a:r>
              <a:rPr lang="el-GR" sz="1200" dirty="0" smtClean="0"/>
              <a:t>έμβρυό τους για ερευνητικούς σκοπούς με δήλωσή τους χωρίς ανταλλάγματα.</a:t>
            </a:r>
            <a:endParaRPr lang="en-US" sz="1200" dirty="0" smtClean="0"/>
          </a:p>
          <a:p>
            <a:endParaRPr lang="el-GR" sz="1200" dirty="0" smtClean="0"/>
          </a:p>
          <a:p>
            <a:pPr marL="171450" indent="-171450">
              <a:buBlip>
                <a:blip r:embed="rId3"/>
              </a:buBlip>
            </a:pPr>
            <a:r>
              <a:rPr lang="el-GR" sz="1200" dirty="0" smtClean="0"/>
              <a:t>Επιτρέπεται η </a:t>
            </a:r>
            <a:r>
              <a:rPr lang="el-GR" sz="1200" dirty="0" err="1" smtClean="0"/>
              <a:t>κρυοσυντήρηση</a:t>
            </a:r>
            <a:r>
              <a:rPr lang="el-GR" sz="1200" dirty="0" smtClean="0"/>
              <a:t> εμβρύων (με όρους) και η χρησιμοποίηση του </a:t>
            </a:r>
            <a:r>
              <a:rPr lang="el-GR" sz="1200" dirty="0" err="1" smtClean="0"/>
              <a:t>κρυοσυντηρημένου</a:t>
            </a:r>
            <a:r>
              <a:rPr lang="el-GR" sz="1200" dirty="0" smtClean="0"/>
              <a:t> εμβρύου εκτός από σκοπούς </a:t>
            </a:r>
            <a:r>
              <a:rPr lang="en-US" sz="1200" dirty="0" smtClean="0"/>
              <a:t>IVF, </a:t>
            </a:r>
            <a:r>
              <a:rPr lang="el-GR" sz="1200" dirty="0" smtClean="0"/>
              <a:t>και για ερευνητικούς σκοπούς. Το </a:t>
            </a:r>
            <a:r>
              <a:rPr lang="el-GR" sz="1200" dirty="0" err="1" smtClean="0"/>
              <a:t>κρυοκατεψυγμένο</a:t>
            </a:r>
            <a:r>
              <a:rPr lang="el-GR" sz="1200" dirty="0" smtClean="0"/>
              <a:t> έμβρυο που δεν έχει χρησιμοποιηθεί μετά την πάροδο των προθεσμιών που προβλέπονται, είτε διατίθεται για ερευνητικούς και θεραπευτικούς σκοπούς είτε καταστρέφεται.</a:t>
            </a:r>
            <a:endParaRPr lang="el-GR" sz="1200" dirty="0"/>
          </a:p>
          <a:p>
            <a:endParaRPr lang="el-GR" sz="1200" dirty="0" smtClean="0"/>
          </a:p>
          <a:p>
            <a:endParaRPr lang="el-GR" sz="1200" dirty="0" smtClean="0"/>
          </a:p>
        </p:txBody>
      </p:sp>
    </p:spTree>
    <p:extLst>
      <p:ext uri="{BB962C8B-B14F-4D97-AF65-F5344CB8AC3E}">
        <p14:creationId xmlns:p14="http://schemas.microsoft.com/office/powerpoint/2010/main" val="122518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17</a:t>
            </a:fld>
            <a:endParaRPr lang="el-GR"/>
          </a:p>
        </p:txBody>
      </p:sp>
      <p:sp>
        <p:nvSpPr>
          <p:cNvPr id="3" name="TextBox 2"/>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4" name="TextBox 3"/>
          <p:cNvSpPr txBox="1"/>
          <p:nvPr/>
        </p:nvSpPr>
        <p:spPr>
          <a:xfrm>
            <a:off x="251520" y="476672"/>
            <a:ext cx="403244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Θέματα που εγείρουν αντιπαράθεση</a:t>
            </a:r>
            <a:endParaRPr lang="el-GR" b="1" dirty="0">
              <a:solidFill>
                <a:schemeClr val="accent3">
                  <a:lumMod val="75000"/>
                </a:schemeClr>
              </a:solidFill>
            </a:endParaRPr>
          </a:p>
        </p:txBody>
      </p:sp>
      <p:sp>
        <p:nvSpPr>
          <p:cNvPr id="6" name="Rectangle 5"/>
          <p:cNvSpPr/>
          <p:nvPr/>
        </p:nvSpPr>
        <p:spPr>
          <a:xfrm>
            <a:off x="258416" y="1208946"/>
            <a:ext cx="8706072" cy="2893100"/>
          </a:xfrm>
          <a:prstGeom prst="rect">
            <a:avLst/>
          </a:prstGeom>
        </p:spPr>
        <p:txBody>
          <a:bodyPr wrap="square">
            <a:spAutoFit/>
          </a:bodyPr>
          <a:lstStyle/>
          <a:p>
            <a:pPr marL="342900" indent="-342900">
              <a:buAutoNum type="arabicPeriod"/>
            </a:pPr>
            <a:r>
              <a:rPr lang="el-GR" sz="1400" b="1" dirty="0" smtClean="0">
                <a:solidFill>
                  <a:schemeClr val="accent6"/>
                </a:solidFill>
              </a:rPr>
              <a:t>Χρήση </a:t>
            </a:r>
            <a:r>
              <a:rPr lang="el-GR" sz="1400" b="1" dirty="0" err="1" smtClean="0">
                <a:solidFill>
                  <a:schemeClr val="accent6"/>
                </a:solidFill>
              </a:rPr>
              <a:t>εμβρυονικών</a:t>
            </a:r>
            <a:r>
              <a:rPr lang="el-GR" sz="1400" b="1" dirty="0" smtClean="0">
                <a:solidFill>
                  <a:schemeClr val="accent6"/>
                </a:solidFill>
              </a:rPr>
              <a:t> </a:t>
            </a:r>
            <a:r>
              <a:rPr lang="el-GR" sz="1400" b="1" dirty="0" err="1" smtClean="0">
                <a:solidFill>
                  <a:schemeClr val="accent6"/>
                </a:solidFill>
              </a:rPr>
              <a:t>βλαστοκυττάρων</a:t>
            </a:r>
            <a:r>
              <a:rPr lang="el-GR" sz="1400" b="1" dirty="0" smtClean="0">
                <a:solidFill>
                  <a:schemeClr val="accent6"/>
                </a:solidFill>
              </a:rPr>
              <a:t> (</a:t>
            </a:r>
            <a:r>
              <a:rPr lang="en-US" sz="1400" b="1" dirty="0" smtClean="0">
                <a:solidFill>
                  <a:schemeClr val="accent6"/>
                </a:solidFill>
              </a:rPr>
              <a:t>ESC)</a:t>
            </a:r>
            <a:r>
              <a:rPr lang="el-GR" sz="1400" b="1" dirty="0" smtClean="0">
                <a:solidFill>
                  <a:schemeClr val="accent6"/>
                </a:solidFill>
              </a:rPr>
              <a:t> που δημιουργούνται με πυρηνική μεταφορά (</a:t>
            </a:r>
            <a:r>
              <a:rPr lang="en-US" sz="1400" b="1" dirty="0" smtClean="0">
                <a:solidFill>
                  <a:schemeClr val="accent6"/>
                </a:solidFill>
              </a:rPr>
              <a:t>SCNT)</a:t>
            </a:r>
          </a:p>
          <a:p>
            <a:endParaRPr lang="en-US" sz="1200" dirty="0" smtClean="0"/>
          </a:p>
          <a:p>
            <a:r>
              <a:rPr lang="el-GR" sz="1200" b="1" dirty="0" smtClean="0">
                <a:solidFill>
                  <a:schemeClr val="accent3">
                    <a:lumMod val="75000"/>
                  </a:schemeClr>
                </a:solidFill>
              </a:rPr>
              <a:t>Ηθικό πρόβλημα: </a:t>
            </a:r>
            <a:r>
              <a:rPr lang="el-GR" sz="1200" dirty="0" smtClean="0"/>
              <a:t>ένα μέρος της κοινωνίας εναντιώνεται στη δημιουργία εμβρύων ειδικά για την έρευνα, τα οποία αφού εξυπηρετήσουν το σκοπό τους, καταστρέφονται. </a:t>
            </a:r>
          </a:p>
          <a:p>
            <a:endParaRPr lang="el-GR" sz="1200" dirty="0"/>
          </a:p>
          <a:p>
            <a:r>
              <a:rPr lang="el-GR" sz="1200" b="1" dirty="0">
                <a:solidFill>
                  <a:schemeClr val="accent3">
                    <a:lumMod val="75000"/>
                  </a:schemeClr>
                </a:solidFill>
              </a:rPr>
              <a:t>Πρόταση:</a:t>
            </a:r>
            <a:r>
              <a:rPr lang="el-GR" sz="1200" dirty="0" smtClean="0"/>
              <a:t> δημιουργία «</a:t>
            </a:r>
            <a:r>
              <a:rPr lang="el-GR" sz="1200" dirty="0" err="1" smtClean="0"/>
              <a:t>κυτταροπλασματικών</a:t>
            </a:r>
            <a:r>
              <a:rPr lang="el-GR" sz="1200" dirty="0" smtClean="0"/>
              <a:t> υβριδικών εμβρύων» δηλαδή, χρήση μη ανθρώπινων (ζωικών) ωοκυττάρων για τη δημιουργία εμβρύων με ανθρώπινο πυρηνικό </a:t>
            </a:r>
            <a:r>
              <a:rPr lang="en-US" sz="1200" dirty="0" smtClean="0"/>
              <a:t>DNA. </a:t>
            </a:r>
            <a:endParaRPr lang="el-GR" sz="1200" dirty="0" smtClean="0"/>
          </a:p>
          <a:p>
            <a:r>
              <a:rPr lang="el-GR" sz="1200" b="1" dirty="0">
                <a:solidFill>
                  <a:schemeClr val="accent3">
                    <a:lumMod val="75000"/>
                  </a:schemeClr>
                </a:solidFill>
              </a:rPr>
              <a:t>Πρόβλημα:</a:t>
            </a:r>
            <a:r>
              <a:rPr lang="el-GR" sz="1200" dirty="0" smtClean="0"/>
              <a:t> κάποιοι φοβούνται τη δημιουργία με αυτόν τον τρόπο χιμαιρών δηλ. μυθικών τεράτων που είναι κατά το ήμισυ άνθρωπος και κατά το άλλο ήμισυ ζώο. Κάποιοι επίσης φοβούνται μη γίνουν προσπάθειες εμφύτευσης αυτών των εμβρύων για αναπαραγωγικούς σκοπούς.</a:t>
            </a:r>
          </a:p>
          <a:p>
            <a:r>
              <a:rPr lang="el-GR" sz="1200" b="1" dirty="0">
                <a:solidFill>
                  <a:schemeClr val="accent3">
                    <a:lumMod val="75000"/>
                  </a:schemeClr>
                </a:solidFill>
              </a:rPr>
              <a:t>Πιθανή αντιμετώπιση: </a:t>
            </a:r>
            <a:r>
              <a:rPr lang="el-GR" sz="1200" dirty="0" smtClean="0"/>
              <a:t>αυστηρή νομοθεσία για την καταστροφή αυτών των </a:t>
            </a:r>
            <a:r>
              <a:rPr lang="en-US" sz="1200" i="1" dirty="0" smtClean="0"/>
              <a:t>in vitro </a:t>
            </a:r>
            <a:r>
              <a:rPr lang="el-GR" sz="1200" dirty="0" smtClean="0"/>
              <a:t>εμβρύων μετά τη 14</a:t>
            </a:r>
            <a:r>
              <a:rPr lang="el-GR" sz="1200" baseline="30000" dirty="0" smtClean="0"/>
              <a:t>η</a:t>
            </a:r>
            <a:r>
              <a:rPr lang="el-GR" sz="1200" dirty="0" smtClean="0"/>
              <a:t> ημέρα.</a:t>
            </a:r>
            <a:endParaRPr lang="el-GR" sz="1200" dirty="0"/>
          </a:p>
          <a:p>
            <a:endParaRPr lang="en-US" sz="1200" dirty="0"/>
          </a:p>
          <a:p>
            <a:endParaRPr lang="en-US" sz="1200" dirty="0" smtClean="0"/>
          </a:p>
          <a:p>
            <a:pPr marL="342900" indent="-342900">
              <a:buAutoNum type="arabicPeriod"/>
            </a:pPr>
            <a:endParaRPr lang="en-US" sz="1200" dirty="0"/>
          </a:p>
          <a:p>
            <a:endParaRPr lang="el-GR" sz="1200" dirty="0" smtClean="0"/>
          </a:p>
        </p:txBody>
      </p:sp>
    </p:spTree>
    <p:extLst>
      <p:ext uri="{BB962C8B-B14F-4D97-AF65-F5344CB8AC3E}">
        <p14:creationId xmlns:p14="http://schemas.microsoft.com/office/powerpoint/2010/main" val="2918590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18</a:t>
            </a:fld>
            <a:endParaRPr lang="el-GR"/>
          </a:p>
        </p:txBody>
      </p:sp>
      <p:sp>
        <p:nvSpPr>
          <p:cNvPr id="3" name="TextBox 2"/>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4" name="TextBox 3"/>
          <p:cNvSpPr txBox="1"/>
          <p:nvPr/>
        </p:nvSpPr>
        <p:spPr>
          <a:xfrm>
            <a:off x="251520" y="476672"/>
            <a:ext cx="403244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Θέματα που εγείρουν αντιπαράθεση</a:t>
            </a:r>
            <a:endParaRPr lang="el-GR" b="1" dirty="0">
              <a:solidFill>
                <a:schemeClr val="accent3">
                  <a:lumMod val="75000"/>
                </a:schemeClr>
              </a:solidFill>
            </a:endParaRPr>
          </a:p>
        </p:txBody>
      </p:sp>
      <p:sp>
        <p:nvSpPr>
          <p:cNvPr id="6" name="Rectangle 5"/>
          <p:cNvSpPr/>
          <p:nvPr/>
        </p:nvSpPr>
        <p:spPr>
          <a:xfrm>
            <a:off x="258416" y="1208946"/>
            <a:ext cx="8706072" cy="1631216"/>
          </a:xfrm>
          <a:prstGeom prst="rect">
            <a:avLst/>
          </a:prstGeom>
        </p:spPr>
        <p:txBody>
          <a:bodyPr wrap="square">
            <a:spAutoFit/>
          </a:bodyPr>
          <a:lstStyle/>
          <a:p>
            <a:pPr marL="342900" indent="-342900">
              <a:buFont typeface="+mj-lt"/>
              <a:buAutoNum type="arabicPeriod" startAt="2"/>
            </a:pPr>
            <a:r>
              <a:rPr lang="el-GR" sz="1400" b="1" dirty="0">
                <a:solidFill>
                  <a:schemeClr val="accent6"/>
                </a:solidFill>
              </a:rPr>
              <a:t>Χρήση εμβρυϊκών </a:t>
            </a:r>
            <a:r>
              <a:rPr lang="el-GR" sz="1400" b="1" dirty="0" err="1">
                <a:solidFill>
                  <a:schemeClr val="accent6"/>
                </a:solidFill>
              </a:rPr>
              <a:t>βλαστοκυττάρων</a:t>
            </a:r>
            <a:r>
              <a:rPr lang="el-GR" sz="1400" b="1" dirty="0">
                <a:solidFill>
                  <a:schemeClr val="accent6"/>
                </a:solidFill>
              </a:rPr>
              <a:t> (</a:t>
            </a:r>
            <a:r>
              <a:rPr lang="en-US" sz="1400" b="1" dirty="0">
                <a:solidFill>
                  <a:schemeClr val="accent6"/>
                </a:solidFill>
              </a:rPr>
              <a:t>FSC)</a:t>
            </a:r>
          </a:p>
          <a:p>
            <a:pPr marL="342900" indent="-342900">
              <a:buAutoNum type="arabicPeriod" startAt="2"/>
            </a:pPr>
            <a:endParaRPr lang="en-US" sz="1400" b="1" dirty="0">
              <a:solidFill>
                <a:schemeClr val="accent6"/>
              </a:solidFill>
            </a:endParaRPr>
          </a:p>
          <a:p>
            <a:endParaRPr lang="en-US" sz="1200" dirty="0" smtClean="0"/>
          </a:p>
          <a:p>
            <a:r>
              <a:rPr lang="el-GR" sz="1200" b="1" dirty="0" smtClean="0">
                <a:solidFill>
                  <a:schemeClr val="accent3">
                    <a:lumMod val="75000"/>
                  </a:schemeClr>
                </a:solidFill>
              </a:rPr>
              <a:t>Ηθικό πρόβλημα: </a:t>
            </a:r>
            <a:r>
              <a:rPr lang="el-GR" sz="1200" dirty="0" smtClean="0"/>
              <a:t>η χρήση εμβρυικού ιστού είναι ηθικά αμφιλεγόμενη επειδή σχετίζεται με την άμβλωση, στην οποία εναντιώνονται πολλοί άνθρωποι. </a:t>
            </a:r>
          </a:p>
          <a:p>
            <a:endParaRPr lang="el-GR" sz="1200" dirty="0"/>
          </a:p>
          <a:p>
            <a:r>
              <a:rPr lang="el-GR" sz="1200" b="1" dirty="0" smtClean="0">
                <a:solidFill>
                  <a:schemeClr val="accent3">
                    <a:lumMod val="75000"/>
                  </a:schemeClr>
                </a:solidFill>
              </a:rPr>
              <a:t>Αντιμετώπιση:</a:t>
            </a:r>
            <a:r>
              <a:rPr lang="el-GR" sz="1200" dirty="0" smtClean="0"/>
              <a:t> </a:t>
            </a:r>
            <a:r>
              <a:rPr lang="el-GR" sz="1200" dirty="0"/>
              <a:t>η λήψη τους επιτρέπεται στις ΗΠΑ μόνο με την προϋπόθεση ότι η απόφαση για δωρεά του απορριφθέντος κυήματος στην έρευνα λαμβάνεται μετά την απόφαση για διακοπή της κύησης</a:t>
            </a:r>
            <a:r>
              <a:rPr lang="el-GR" sz="1200" dirty="0" smtClean="0"/>
              <a:t>.</a:t>
            </a:r>
            <a:endParaRPr lang="en-US" sz="1200" dirty="0"/>
          </a:p>
        </p:txBody>
      </p:sp>
    </p:spTree>
    <p:extLst>
      <p:ext uri="{BB962C8B-B14F-4D97-AF65-F5344CB8AC3E}">
        <p14:creationId xmlns:p14="http://schemas.microsoft.com/office/powerpoint/2010/main" val="352995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19</a:t>
            </a:fld>
            <a:endParaRPr lang="el-GR"/>
          </a:p>
        </p:txBody>
      </p:sp>
      <p:sp>
        <p:nvSpPr>
          <p:cNvPr id="3" name="TextBox 2"/>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4" name="TextBox 3"/>
          <p:cNvSpPr txBox="1"/>
          <p:nvPr/>
        </p:nvSpPr>
        <p:spPr>
          <a:xfrm>
            <a:off x="251520" y="332656"/>
            <a:ext cx="403244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Θέματα που εγείρουν αντιπαράθεση</a:t>
            </a:r>
            <a:endParaRPr lang="el-GR" b="1" dirty="0">
              <a:solidFill>
                <a:schemeClr val="accent3">
                  <a:lumMod val="75000"/>
                </a:schemeClr>
              </a:solidFill>
            </a:endParaRPr>
          </a:p>
        </p:txBody>
      </p:sp>
      <p:sp>
        <p:nvSpPr>
          <p:cNvPr id="6" name="Rectangle 5"/>
          <p:cNvSpPr/>
          <p:nvPr/>
        </p:nvSpPr>
        <p:spPr>
          <a:xfrm>
            <a:off x="179512" y="950525"/>
            <a:ext cx="8706072" cy="523220"/>
          </a:xfrm>
          <a:prstGeom prst="rect">
            <a:avLst/>
          </a:prstGeom>
        </p:spPr>
        <p:txBody>
          <a:bodyPr wrap="square">
            <a:spAutoFit/>
          </a:bodyPr>
          <a:lstStyle/>
          <a:p>
            <a:pPr marL="342900" indent="-342900">
              <a:buFont typeface="+mj-lt"/>
              <a:buAutoNum type="arabicPeriod" startAt="3"/>
            </a:pPr>
            <a:r>
              <a:rPr lang="el-GR" sz="1400" b="1" dirty="0">
                <a:solidFill>
                  <a:schemeClr val="accent6"/>
                </a:solidFill>
              </a:rPr>
              <a:t>Ύπαρξη και εξάπλωση (ειδικά στην Ελλάδα) ιδιωτικών τραπεζών φύλαξης </a:t>
            </a:r>
            <a:r>
              <a:rPr lang="el-GR" sz="1400" b="1" dirty="0" err="1">
                <a:solidFill>
                  <a:schemeClr val="accent6"/>
                </a:solidFill>
              </a:rPr>
              <a:t>ομφαλοπλακουντικού</a:t>
            </a:r>
            <a:r>
              <a:rPr lang="el-GR" sz="1400" b="1" dirty="0">
                <a:solidFill>
                  <a:schemeClr val="accent6"/>
                </a:solidFill>
              </a:rPr>
              <a:t> αίματος για ιδία </a:t>
            </a:r>
            <a:r>
              <a:rPr lang="el-GR" sz="1400" b="1" dirty="0" smtClean="0">
                <a:solidFill>
                  <a:schemeClr val="accent6"/>
                </a:solidFill>
              </a:rPr>
              <a:t>χρήση</a:t>
            </a:r>
            <a:endParaRPr lang="en-US" sz="1400" b="1" dirty="0">
              <a:solidFill>
                <a:schemeClr val="accent6"/>
              </a:solidFill>
            </a:endParaRPr>
          </a:p>
        </p:txBody>
      </p:sp>
      <p:sp>
        <p:nvSpPr>
          <p:cNvPr id="7" name="Rectangle 6"/>
          <p:cNvSpPr/>
          <p:nvPr/>
        </p:nvSpPr>
        <p:spPr>
          <a:xfrm>
            <a:off x="179512" y="1556792"/>
            <a:ext cx="4353036" cy="4370427"/>
          </a:xfrm>
          <a:prstGeom prst="rect">
            <a:avLst/>
          </a:prstGeom>
        </p:spPr>
        <p:txBody>
          <a:bodyPr wrap="square">
            <a:spAutoFit/>
          </a:bodyPr>
          <a:lstStyle/>
          <a:p>
            <a:endParaRPr lang="en-US" sz="1400" b="1" dirty="0">
              <a:solidFill>
                <a:schemeClr val="accent6"/>
              </a:solidFill>
            </a:endParaRPr>
          </a:p>
          <a:p>
            <a:r>
              <a:rPr lang="el-GR" sz="1200" b="1" dirty="0" smtClean="0">
                <a:solidFill>
                  <a:schemeClr val="accent3">
                    <a:lumMod val="75000"/>
                  </a:schemeClr>
                </a:solidFill>
              </a:rPr>
              <a:t>Πλεονεκτήματα δημόσιων τραπεζών: </a:t>
            </a:r>
            <a:endParaRPr lang="el-GR" sz="1200" dirty="0" smtClean="0"/>
          </a:p>
          <a:p>
            <a:pPr marL="171450" indent="-171450">
              <a:buBlip>
                <a:blip r:embed="rId3"/>
              </a:buBlip>
            </a:pPr>
            <a:r>
              <a:rPr lang="el-GR" sz="1200" dirty="0" smtClean="0"/>
              <a:t>Στόχος η </a:t>
            </a:r>
            <a:r>
              <a:rPr lang="el-GR" sz="1200" dirty="0"/>
              <a:t>δημιουργία μιας μεγάλης αποθήκης βλαστικών κυττάρων που θα μπορούν να χρησιμοποιηθούν από οποιονδήποτε ασθενή δυνητικά χρειαστεί </a:t>
            </a:r>
            <a:r>
              <a:rPr lang="el-GR" sz="1200" dirty="0" smtClean="0"/>
              <a:t>μόσχευμα, από και σε οποιαδήποτε χώρα (συλλογικό πλεονέκτημα). </a:t>
            </a:r>
            <a:endParaRPr lang="el-GR" sz="1200" b="1" dirty="0">
              <a:solidFill>
                <a:schemeClr val="accent3">
                  <a:lumMod val="75000"/>
                </a:schemeClr>
              </a:solidFill>
            </a:endParaRPr>
          </a:p>
          <a:p>
            <a:pPr marL="171450" indent="-171450">
              <a:buBlip>
                <a:blip r:embed="rId3"/>
              </a:buBlip>
            </a:pPr>
            <a:r>
              <a:rPr lang="el-GR" sz="1200" dirty="0" smtClean="0"/>
              <a:t>Λειτουργούν με </a:t>
            </a:r>
            <a:r>
              <a:rPr lang="el-GR" sz="1200" dirty="0"/>
              <a:t>τη λογική της δωρεάς οργάνων και για το λόγο αυτό η φύλαξη </a:t>
            </a:r>
            <a:r>
              <a:rPr lang="el-GR" sz="1200" dirty="0" smtClean="0"/>
              <a:t>δε </a:t>
            </a:r>
            <a:r>
              <a:rPr lang="el-GR" sz="1200" dirty="0"/>
              <a:t>χρεώνεται</a:t>
            </a:r>
            <a:r>
              <a:rPr lang="el-GR" sz="1200" dirty="0" smtClean="0"/>
              <a:t>.</a:t>
            </a:r>
            <a:r>
              <a:rPr lang="el-GR" sz="1200" dirty="0"/>
              <a:t> </a:t>
            </a:r>
            <a:endParaRPr lang="el-GR" sz="1200" b="1" dirty="0">
              <a:solidFill>
                <a:schemeClr val="accent3">
                  <a:lumMod val="75000"/>
                </a:schemeClr>
              </a:solidFill>
            </a:endParaRPr>
          </a:p>
          <a:p>
            <a:pPr marL="171450" indent="-171450">
              <a:buBlip>
                <a:blip r:embed="rId3"/>
              </a:buBlip>
            </a:pPr>
            <a:r>
              <a:rPr lang="el-GR" sz="1200" dirty="0" smtClean="0"/>
              <a:t>Στις περιπτώσεις </a:t>
            </a:r>
            <a:r>
              <a:rPr lang="el-GR" sz="1200" dirty="0"/>
              <a:t>που η νόσος </a:t>
            </a:r>
            <a:r>
              <a:rPr lang="el-GR" sz="1200" dirty="0" smtClean="0"/>
              <a:t>έχει </a:t>
            </a:r>
            <a:r>
              <a:rPr lang="el-GR" sz="1200" dirty="0"/>
              <a:t>γενετική βάση (προϋπάρχει η βλάβη πριν τη γέννηση και άρα τα βλαστικά κύτταρα έχουν επίσης τη νόσο), </a:t>
            </a:r>
            <a:r>
              <a:rPr lang="el-GR" sz="1200" dirty="0" smtClean="0"/>
              <a:t>απαιτούνται </a:t>
            </a:r>
            <a:r>
              <a:rPr lang="el-GR" sz="1200" dirty="0" err="1" smtClean="0"/>
              <a:t>βλαστοκύτταρα</a:t>
            </a:r>
            <a:r>
              <a:rPr lang="el-GR" sz="1200" dirty="0" smtClean="0"/>
              <a:t> ενός </a:t>
            </a:r>
            <a:r>
              <a:rPr lang="el-GR" sz="1200" dirty="0" err="1"/>
              <a:t>ιστοσυμβατού</a:t>
            </a:r>
            <a:r>
              <a:rPr lang="el-GR" sz="1200" dirty="0"/>
              <a:t> </a:t>
            </a:r>
            <a:r>
              <a:rPr lang="el-GR" sz="1200" dirty="0" smtClean="0"/>
              <a:t>δότη και όχι </a:t>
            </a:r>
            <a:r>
              <a:rPr lang="el-GR" sz="1200" dirty="0" smtClean="0"/>
              <a:t>του ίδιου του ασθενούς.</a:t>
            </a:r>
            <a:r>
              <a:rPr lang="el-GR" sz="1200" dirty="0"/>
              <a:t> </a:t>
            </a:r>
            <a:endParaRPr lang="el-GR" sz="1200" dirty="0" smtClean="0"/>
          </a:p>
          <a:p>
            <a:pPr marL="171450" indent="-171450">
              <a:buBlip>
                <a:blip r:embed="rId3"/>
              </a:buBlip>
            </a:pPr>
            <a:r>
              <a:rPr lang="el-GR" sz="1200" dirty="0" smtClean="0"/>
              <a:t>Η </a:t>
            </a:r>
            <a:r>
              <a:rPr lang="el-GR" sz="1200" dirty="0" smtClean="0"/>
              <a:t>συντριπτική πλειοψηφία ανθρώπων που θεραπεύτηκαν με </a:t>
            </a:r>
            <a:r>
              <a:rPr lang="el-GR" sz="1200" dirty="0" err="1" smtClean="0"/>
              <a:t>ομφαλοπλακουντικό</a:t>
            </a:r>
            <a:r>
              <a:rPr lang="el-GR" sz="1200" dirty="0" smtClean="0"/>
              <a:t> αίμα, έλαβαν αλλογενές μόσχευμα.</a:t>
            </a:r>
          </a:p>
          <a:p>
            <a:pPr marL="171450" indent="-171450">
              <a:buBlip>
                <a:blip r:embed="rId3"/>
              </a:buBlip>
            </a:pPr>
            <a:r>
              <a:rPr lang="el-GR" sz="1200" dirty="0" smtClean="0"/>
              <a:t>Το </a:t>
            </a:r>
            <a:r>
              <a:rPr lang="el-GR" sz="1200" dirty="0" err="1" smtClean="0"/>
              <a:t>ομαφαλοπλακουντικό</a:t>
            </a:r>
            <a:r>
              <a:rPr lang="el-GR" sz="1200" dirty="0" smtClean="0"/>
              <a:t> αίμα που φυλάσσεται στις δημόσιες τράπεζες είναι πολύ καλής ποιότητας, καθώς το 70% του αίματος που συλλέγεται, απορρίπτεται ως ακατάλληλο, είτε λόγω μη επαρκούς αριθμού κυττάρου είτε λόγω επιμόλυνσης. </a:t>
            </a:r>
          </a:p>
          <a:p>
            <a:endParaRPr lang="el-GR" sz="1200" b="1" dirty="0" smtClean="0">
              <a:solidFill>
                <a:schemeClr val="accent3">
                  <a:lumMod val="75000"/>
                </a:schemeClr>
              </a:solidFill>
            </a:endParaRPr>
          </a:p>
          <a:p>
            <a:r>
              <a:rPr lang="el-GR" sz="1200" b="1" dirty="0" smtClean="0">
                <a:solidFill>
                  <a:schemeClr val="accent3">
                    <a:lumMod val="75000"/>
                  </a:schemeClr>
                </a:solidFill>
              </a:rPr>
              <a:t>Μειονεκτήματα δημόσιων τραπεζών:</a:t>
            </a:r>
          </a:p>
          <a:p>
            <a:pPr marL="171450" indent="-171450">
              <a:buBlip>
                <a:blip r:embed="rId3"/>
              </a:buBlip>
            </a:pPr>
            <a:r>
              <a:rPr lang="el-GR" sz="1200" dirty="0" smtClean="0"/>
              <a:t>η φύλαξη δεν είναι ονομαστική, επομένως εάν κάποιος έχει κάνει δωρεά </a:t>
            </a:r>
            <a:r>
              <a:rPr lang="el-GR" sz="1200" dirty="0" err="1" smtClean="0"/>
              <a:t>βλαστοκυττάρων</a:t>
            </a:r>
            <a:r>
              <a:rPr lang="el-GR" sz="1200" dirty="0" smtClean="0"/>
              <a:t>, δε σημαίνει ότι θα έχει προτεραιότητα ως δότης. </a:t>
            </a:r>
          </a:p>
        </p:txBody>
      </p:sp>
      <p:cxnSp>
        <p:nvCxnSpPr>
          <p:cNvPr id="8" name="Straight Connector 7"/>
          <p:cNvCxnSpPr/>
          <p:nvPr/>
        </p:nvCxnSpPr>
        <p:spPr>
          <a:xfrm>
            <a:off x="4573352" y="1820441"/>
            <a:ext cx="0" cy="4896544"/>
          </a:xfrm>
          <a:prstGeom prst="line">
            <a:avLst/>
          </a:prstGeom>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4649974" y="1734741"/>
            <a:ext cx="4314514" cy="5078313"/>
          </a:xfrm>
          <a:prstGeom prst="rect">
            <a:avLst/>
          </a:prstGeom>
        </p:spPr>
        <p:txBody>
          <a:bodyPr wrap="square">
            <a:spAutoFit/>
          </a:bodyPr>
          <a:lstStyle/>
          <a:p>
            <a:r>
              <a:rPr lang="el-GR" sz="1200" b="1" dirty="0">
                <a:solidFill>
                  <a:schemeClr val="accent3">
                    <a:lumMod val="75000"/>
                  </a:schemeClr>
                </a:solidFill>
              </a:rPr>
              <a:t>Πλεονεκτήματα ιδιωτικών τραπεζών:</a:t>
            </a:r>
          </a:p>
          <a:p>
            <a:pPr marL="171450" indent="-171450">
              <a:buBlip>
                <a:blip r:embed="rId3"/>
              </a:buBlip>
            </a:pPr>
            <a:r>
              <a:rPr lang="el-GR" sz="1200" dirty="0"/>
              <a:t>Το μόσχευμα μπορεί να χρησιμοποιηθεί μόνο για το ίδιο το άτομο ή για  ένα συγγενικό πρόσωπο του </a:t>
            </a:r>
            <a:r>
              <a:rPr lang="el-GR" sz="1200" dirty="0" smtClean="0"/>
              <a:t>ατόμου (μικρότερη πιθανότητα </a:t>
            </a:r>
            <a:r>
              <a:rPr lang="el-GR" sz="1200" dirty="0"/>
              <a:t>απόρριψης του </a:t>
            </a:r>
            <a:r>
              <a:rPr lang="el-GR" sz="1200" dirty="0" smtClean="0"/>
              <a:t>μοσχεύματος)</a:t>
            </a:r>
          </a:p>
          <a:p>
            <a:pPr marL="171450" indent="-171450">
              <a:buBlip>
                <a:blip r:embed="rId3"/>
              </a:buBlip>
            </a:pPr>
            <a:r>
              <a:rPr lang="el-GR" sz="1200" dirty="0"/>
              <a:t> </a:t>
            </a:r>
            <a:r>
              <a:rPr lang="el-GR" sz="1200" dirty="0" smtClean="0"/>
              <a:t>Η </a:t>
            </a:r>
            <a:r>
              <a:rPr lang="el-GR" sz="1200" dirty="0"/>
              <a:t>ιδιωτική </a:t>
            </a:r>
            <a:r>
              <a:rPr lang="el-GR" sz="1200" dirty="0" smtClean="0"/>
              <a:t>φύλαξη έχει νόημα: </a:t>
            </a:r>
            <a:r>
              <a:rPr lang="el-GR" sz="1200" dirty="0"/>
              <a:t>εάν το ίδιο το άτομο εμφανίσει ιδιοπαθή </a:t>
            </a:r>
            <a:r>
              <a:rPr lang="el-GR" sz="1200" dirty="0" err="1"/>
              <a:t>απλαστική</a:t>
            </a:r>
            <a:r>
              <a:rPr lang="el-GR" sz="1200" dirty="0"/>
              <a:t> αναιμία </a:t>
            </a:r>
            <a:r>
              <a:rPr lang="el-GR" sz="1200" dirty="0" smtClean="0"/>
              <a:t>ή </a:t>
            </a:r>
            <a:r>
              <a:rPr lang="el-GR" sz="1200" dirty="0"/>
              <a:t>αν το αδερφάκι ή ένας κοντινός συγγενής του ατόμου έχει κάποιο αιματολογικό νόσημα που </a:t>
            </a:r>
            <a:r>
              <a:rPr lang="el-GR" sz="1200" dirty="0" smtClean="0"/>
              <a:t>θεραπεύεται </a:t>
            </a:r>
            <a:r>
              <a:rPr lang="el-GR" sz="1200" dirty="0"/>
              <a:t>με τη χρήση </a:t>
            </a:r>
            <a:r>
              <a:rPr lang="el-GR" sz="1200" dirty="0" err="1"/>
              <a:t>ομφαλοπλακουντικού</a:t>
            </a:r>
            <a:r>
              <a:rPr lang="el-GR" sz="1200" dirty="0"/>
              <a:t> αίματος.</a:t>
            </a:r>
          </a:p>
          <a:p>
            <a:endParaRPr lang="el-GR" sz="1200" dirty="0"/>
          </a:p>
          <a:p>
            <a:r>
              <a:rPr lang="el-GR" sz="1200" b="1" dirty="0">
                <a:solidFill>
                  <a:schemeClr val="accent3">
                    <a:lumMod val="75000"/>
                  </a:schemeClr>
                </a:solidFill>
              </a:rPr>
              <a:t>Μειονεκτήματα ιδιωτικών τραπεζών:</a:t>
            </a:r>
          </a:p>
          <a:p>
            <a:pPr marL="171450" indent="-171450">
              <a:buBlip>
                <a:blip r:embed="rId3"/>
              </a:buBlip>
            </a:pPr>
            <a:r>
              <a:rPr lang="el-GR" sz="1200" dirty="0"/>
              <a:t>Στις περιπτώσεις που η νόσος την οποία θέλουμε να θεραπεύσουμε έχει γενετική βάση δεν έχει κανένα νόημα η </a:t>
            </a:r>
            <a:r>
              <a:rPr lang="el-GR" sz="1200" dirty="0" err="1"/>
              <a:t>αυτόλογη</a:t>
            </a:r>
            <a:r>
              <a:rPr lang="el-GR" sz="1200" dirty="0"/>
              <a:t> (από το ίδιο άτομο) μεταμόσχευση. Είναι σπάνιο αιματολογικά νοσήματα να μπορούν να θεραπευτούν με </a:t>
            </a:r>
            <a:r>
              <a:rPr lang="el-GR" sz="1200" dirty="0" err="1"/>
              <a:t>αυτόλογο</a:t>
            </a:r>
            <a:r>
              <a:rPr lang="el-GR" sz="1200" dirty="0"/>
              <a:t> μόσχευμα. Ενώ η </a:t>
            </a:r>
            <a:r>
              <a:rPr lang="el-GR" sz="1200" dirty="0" smtClean="0"/>
              <a:t>χρήση </a:t>
            </a:r>
            <a:r>
              <a:rPr lang="el-GR" sz="1200" dirty="0"/>
              <a:t>ομφαλικού αίματος για μη αιματολογικές θεραπείες είναι ακόμη στη φάση της υπόθεσης.</a:t>
            </a:r>
          </a:p>
          <a:p>
            <a:pPr marL="171450" indent="-171450">
              <a:buBlip>
                <a:blip r:embed="rId3"/>
              </a:buBlip>
            </a:pPr>
            <a:r>
              <a:rPr lang="el-GR" sz="1200" dirty="0"/>
              <a:t>Η πιθανότητα συμβατότητας με κάποιο από τα αδέρφια είναι 25%, ενώ με κάποιο γονέα, ακόμα πιο σπάνια.</a:t>
            </a:r>
          </a:p>
          <a:p>
            <a:pPr marL="171450" indent="-171450">
              <a:buBlip>
                <a:blip r:embed="rId3"/>
              </a:buBlip>
            </a:pPr>
            <a:r>
              <a:rPr lang="el-GR" sz="1200" dirty="0"/>
              <a:t>Αν μια ιδιωτική τράπεζα κλείσει, κανείς δεν εγγυάται τη συνέχιση της διατήρησης των </a:t>
            </a:r>
            <a:r>
              <a:rPr lang="el-GR" sz="1200" dirty="0" err="1"/>
              <a:t>βλαστοκυττάρων</a:t>
            </a:r>
            <a:r>
              <a:rPr lang="el-GR" sz="1200" dirty="0"/>
              <a:t>.</a:t>
            </a:r>
          </a:p>
          <a:p>
            <a:pPr marL="171450" indent="-171450">
              <a:buBlip>
                <a:blip r:embed="rId3"/>
              </a:buBlip>
            </a:pPr>
            <a:r>
              <a:rPr lang="el-GR" sz="1200" dirty="0"/>
              <a:t>δεν υπάρχει νομικό πλαίσιο που να ελέγχει-καλύπτει τη λειτουργία των τραπεζών αυτών. Επίσης, φυλάσσουν και </a:t>
            </a:r>
            <a:r>
              <a:rPr lang="el-GR" sz="1200" dirty="0" err="1"/>
              <a:t>ομφαλοπλακουντικό</a:t>
            </a:r>
            <a:r>
              <a:rPr lang="el-GR" sz="1200" dirty="0"/>
              <a:t> αίμα όχι και τόσο καλής έως και κακής ποιότητας, κατόπιν αιτήματος των γονέων. </a:t>
            </a:r>
          </a:p>
          <a:p>
            <a:pPr marL="171450" indent="-171450">
              <a:buBlip>
                <a:blip r:embed="rId3"/>
              </a:buBlip>
            </a:pPr>
            <a:r>
              <a:rPr lang="el-GR" sz="1200" dirty="0"/>
              <a:t>Αν δε χρησιμοποιηθούν τα </a:t>
            </a:r>
            <a:r>
              <a:rPr lang="el-GR" sz="1200" dirty="0" err="1"/>
              <a:t>βλαστοκύτταρα</a:t>
            </a:r>
            <a:r>
              <a:rPr lang="el-GR" sz="1200" dirty="0"/>
              <a:t> από τον δότη ή τους κοντινούς συγγενείς του, πάνε χαμένα.</a:t>
            </a:r>
          </a:p>
          <a:p>
            <a:pPr marL="171450" indent="-171450">
              <a:buBlip>
                <a:blip r:embed="rId3"/>
              </a:buBlip>
            </a:pPr>
            <a:r>
              <a:rPr lang="el-GR" sz="1200" dirty="0"/>
              <a:t>Υψηλό κόστος (στην Ελλάδα 1500-2500 ευρώ).</a:t>
            </a:r>
          </a:p>
        </p:txBody>
      </p:sp>
    </p:spTree>
    <p:extLst>
      <p:ext uri="{BB962C8B-B14F-4D97-AF65-F5344CB8AC3E}">
        <p14:creationId xmlns:p14="http://schemas.microsoft.com/office/powerpoint/2010/main" val="1654089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2</a:t>
            </a:fld>
            <a:endParaRPr lang="el-GR"/>
          </a:p>
        </p:txBody>
      </p:sp>
      <p:sp>
        <p:nvSpPr>
          <p:cNvPr id="6" name="TextBox 5"/>
          <p:cNvSpPr txBox="1"/>
          <p:nvPr/>
        </p:nvSpPr>
        <p:spPr>
          <a:xfrm>
            <a:off x="251520" y="476672"/>
            <a:ext cx="309634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Τι είναι τα βλαστικά κύτταρα;</a:t>
            </a:r>
            <a:endParaRPr lang="el-GR" b="1" dirty="0">
              <a:solidFill>
                <a:schemeClr val="accent3">
                  <a:lumMod val="75000"/>
                </a:schemeClr>
              </a:solidFill>
            </a:endParaRPr>
          </a:p>
        </p:txBody>
      </p:sp>
      <p:sp>
        <p:nvSpPr>
          <p:cNvPr id="7" name="TextBox 6"/>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9" name="Rectangle 8"/>
          <p:cNvSpPr/>
          <p:nvPr/>
        </p:nvSpPr>
        <p:spPr>
          <a:xfrm>
            <a:off x="251520" y="1196752"/>
            <a:ext cx="8496944" cy="954107"/>
          </a:xfrm>
          <a:prstGeom prst="rect">
            <a:avLst/>
          </a:prstGeom>
        </p:spPr>
        <p:txBody>
          <a:bodyPr wrap="square">
            <a:spAutoFit/>
          </a:bodyPr>
          <a:lstStyle/>
          <a:p>
            <a:r>
              <a:rPr lang="el-GR" sz="1400" dirty="0" smtClean="0"/>
              <a:t>Αδιαφοροποίητα προγονικά κύτταρα που έχουν την ικανότητα να πολλαπλασιάζονται και να διαφοροποιούνται σε διάφορους ιστούς.</a:t>
            </a:r>
          </a:p>
          <a:p>
            <a:endParaRPr lang="el-GR" sz="1400" dirty="0"/>
          </a:p>
          <a:p>
            <a:endParaRPr lang="el-GR" sz="14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1881188"/>
            <a:ext cx="50387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77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20</a:t>
            </a:fld>
            <a:endParaRPr lang="el-GR"/>
          </a:p>
        </p:txBody>
      </p:sp>
      <p:sp>
        <p:nvSpPr>
          <p:cNvPr id="3" name="TextBox 2"/>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4" name="TextBox 3"/>
          <p:cNvSpPr txBox="1"/>
          <p:nvPr/>
        </p:nvSpPr>
        <p:spPr>
          <a:xfrm>
            <a:off x="251520" y="476672"/>
            <a:ext cx="403244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Θέματα που εγείρουν αντιπαράθεση</a:t>
            </a:r>
            <a:endParaRPr lang="el-GR" b="1" dirty="0">
              <a:solidFill>
                <a:schemeClr val="accent3">
                  <a:lumMod val="75000"/>
                </a:schemeClr>
              </a:solidFill>
            </a:endParaRPr>
          </a:p>
        </p:txBody>
      </p:sp>
      <p:sp>
        <p:nvSpPr>
          <p:cNvPr id="6" name="Rectangle 5"/>
          <p:cNvSpPr/>
          <p:nvPr/>
        </p:nvSpPr>
        <p:spPr>
          <a:xfrm>
            <a:off x="258416" y="1052736"/>
            <a:ext cx="8706072" cy="5909310"/>
          </a:xfrm>
          <a:prstGeom prst="rect">
            <a:avLst/>
          </a:prstGeom>
        </p:spPr>
        <p:txBody>
          <a:bodyPr wrap="square">
            <a:spAutoFit/>
          </a:bodyPr>
          <a:lstStyle/>
          <a:p>
            <a:pPr marL="342900" indent="-342900">
              <a:buFont typeface="+mj-lt"/>
              <a:buAutoNum type="arabicPeriod" startAt="3"/>
            </a:pPr>
            <a:r>
              <a:rPr lang="el-GR" sz="1400" b="1" dirty="0">
                <a:solidFill>
                  <a:schemeClr val="accent6"/>
                </a:solidFill>
              </a:rPr>
              <a:t>Ύπαρξη και εξάπλωση (ειδικά στην Ελλάδα) ιδιωτικών τραπεζών φύλαξης </a:t>
            </a:r>
            <a:r>
              <a:rPr lang="el-GR" sz="1400" b="1" dirty="0" err="1">
                <a:solidFill>
                  <a:schemeClr val="accent6"/>
                </a:solidFill>
              </a:rPr>
              <a:t>ομφαλοπλακουντικού</a:t>
            </a:r>
            <a:r>
              <a:rPr lang="el-GR" sz="1400" b="1" dirty="0">
                <a:solidFill>
                  <a:schemeClr val="accent6"/>
                </a:solidFill>
              </a:rPr>
              <a:t> αίματος για ιδία χρήση</a:t>
            </a:r>
          </a:p>
          <a:p>
            <a:pPr marL="342900" indent="-342900">
              <a:buAutoNum type="arabicPeriod" startAt="2"/>
            </a:pPr>
            <a:endParaRPr lang="en-US" sz="1400" b="1" dirty="0">
              <a:solidFill>
                <a:schemeClr val="accent6"/>
              </a:solidFill>
            </a:endParaRPr>
          </a:p>
          <a:p>
            <a:r>
              <a:rPr lang="el-GR" sz="1200" b="1" dirty="0" smtClean="0">
                <a:solidFill>
                  <a:schemeClr val="accent3">
                    <a:lumMod val="75000"/>
                  </a:schemeClr>
                </a:solidFill>
              </a:rPr>
              <a:t>Σε άλλες χώρες: </a:t>
            </a:r>
            <a:endParaRPr lang="el-GR" sz="1200" b="1" dirty="0" smtClean="0">
              <a:solidFill>
                <a:schemeClr val="accent3">
                  <a:lumMod val="75000"/>
                </a:schemeClr>
              </a:solidFill>
            </a:endParaRPr>
          </a:p>
          <a:p>
            <a:endParaRPr lang="el-GR" sz="1200" dirty="0" smtClean="0"/>
          </a:p>
          <a:p>
            <a:r>
              <a:rPr lang="el-GR" sz="1200" b="1" dirty="0" smtClean="0"/>
              <a:t>Γαλλία:</a:t>
            </a:r>
            <a:r>
              <a:rPr lang="el-GR" sz="1200" dirty="0" smtClean="0"/>
              <a:t> στη χώρα από όπου ξεκίνησαν οι μεταμοσχεύσεις ομφάλιου αίματος, απαγορεύονται δια νόμου οι ιδιωτικές τράπεζες, ενώ επίσης απαγορεύεται η εξαγωγή ομφάλιου αίματος σε άλλες χώρες για ιδιωτική φύλαξη. </a:t>
            </a:r>
          </a:p>
          <a:p>
            <a:r>
              <a:rPr lang="el-GR" sz="1200" b="1" dirty="0" smtClean="0"/>
              <a:t>Ιταλία, Ολλανδία:</a:t>
            </a:r>
            <a:r>
              <a:rPr lang="el-GR" sz="1200" dirty="0" smtClean="0"/>
              <a:t> </a:t>
            </a:r>
            <a:r>
              <a:rPr lang="el-GR" sz="1200" dirty="0"/>
              <a:t>απαγορεύονται δια νόμου οι ιδιωτικές τράπεζες, </a:t>
            </a:r>
            <a:r>
              <a:rPr lang="el-GR" sz="1200" dirty="0" smtClean="0"/>
              <a:t>αλλά επιτρέπεται η </a:t>
            </a:r>
            <a:r>
              <a:rPr lang="el-GR" sz="1200" dirty="0"/>
              <a:t>εξαγωγή ομφάλιου αίματος σε άλλες χώρες για ιδιωτική φύλαξη.</a:t>
            </a:r>
          </a:p>
          <a:p>
            <a:r>
              <a:rPr lang="el-GR" sz="1200" b="1" dirty="0" smtClean="0"/>
              <a:t>Τουρκία</a:t>
            </a:r>
            <a:r>
              <a:rPr lang="el-GR" sz="1200" b="1" dirty="0" smtClean="0"/>
              <a:t>: </a:t>
            </a:r>
            <a:r>
              <a:rPr lang="el-GR" sz="1200" dirty="0" smtClean="0"/>
              <a:t>οι ιδιωτικές τράπεζες υποχρεούνται να δίνουν το 25% των δειγμάτων τους για αλλογενή χρήση.</a:t>
            </a:r>
          </a:p>
          <a:p>
            <a:endParaRPr lang="el-GR" sz="1200" b="1" dirty="0" smtClean="0">
              <a:solidFill>
                <a:schemeClr val="accent3">
                  <a:lumMod val="75000"/>
                </a:schemeClr>
              </a:solidFill>
            </a:endParaRPr>
          </a:p>
          <a:p>
            <a:pPr algn="ctr"/>
            <a:r>
              <a:rPr lang="el-GR" sz="1200" b="1" dirty="0" smtClean="0">
                <a:solidFill>
                  <a:schemeClr val="accent1">
                    <a:lumMod val="75000"/>
                  </a:schemeClr>
                </a:solidFill>
              </a:rPr>
              <a:t>Σε όλο τον κόσμο φυλάσσονται ιδιωτικά πάνω από 1.000.000 μονάδες ομφάλιου αίματος</a:t>
            </a:r>
            <a:r>
              <a:rPr lang="el-GR" sz="1200" b="1" dirty="0" smtClean="0">
                <a:solidFill>
                  <a:schemeClr val="accent1">
                    <a:lumMod val="75000"/>
                  </a:schemeClr>
                </a:solidFill>
              </a:rPr>
              <a:t>, ενώ </a:t>
            </a:r>
            <a:r>
              <a:rPr lang="el-GR" sz="1200" b="1" dirty="0" smtClean="0">
                <a:solidFill>
                  <a:schemeClr val="accent1">
                    <a:lumMod val="75000"/>
                  </a:schemeClr>
                </a:solidFill>
              </a:rPr>
              <a:t>για δημόσια χρήση υπάρχουν μόλις 400.000 μονάδες. Αν όλοι οι άνθρωποι που αποφασίζουν να διατηρήσουν το </a:t>
            </a:r>
            <a:r>
              <a:rPr lang="el-GR" sz="1200" b="1" dirty="0" err="1" smtClean="0">
                <a:solidFill>
                  <a:schemeClr val="accent1">
                    <a:lumMod val="75000"/>
                  </a:schemeClr>
                </a:solidFill>
              </a:rPr>
              <a:t>ομφαλοπλακουντικό</a:t>
            </a:r>
            <a:r>
              <a:rPr lang="el-GR" sz="1200" b="1" dirty="0" smtClean="0">
                <a:solidFill>
                  <a:schemeClr val="accent1">
                    <a:lumMod val="75000"/>
                  </a:schemeClr>
                </a:solidFill>
              </a:rPr>
              <a:t> αίμα, το δωρίζανε στις δημόσιες τράπεζες, πιθανότατα οι ανάγκες όλων των ασθενών του κόσμου που μπορούν να θεραπευτούν με αυτό, να είχαν καλυφθεί.</a:t>
            </a:r>
          </a:p>
          <a:p>
            <a:pPr algn="ctr"/>
            <a:endParaRPr lang="el-GR" sz="1200" b="1" dirty="0" smtClean="0">
              <a:solidFill>
                <a:schemeClr val="accent6">
                  <a:lumMod val="75000"/>
                </a:schemeClr>
              </a:solidFill>
            </a:endParaRPr>
          </a:p>
          <a:p>
            <a:r>
              <a:rPr lang="el-GR" sz="1200" b="1" dirty="0" smtClean="0">
                <a:solidFill>
                  <a:schemeClr val="accent3">
                    <a:lumMod val="75000"/>
                  </a:schemeClr>
                </a:solidFill>
              </a:rPr>
              <a:t>Στην </a:t>
            </a:r>
            <a:r>
              <a:rPr lang="el-GR" sz="1200" b="1" dirty="0">
                <a:solidFill>
                  <a:schemeClr val="accent3">
                    <a:lumMod val="75000"/>
                  </a:schemeClr>
                </a:solidFill>
              </a:rPr>
              <a:t>Ελλάδα: </a:t>
            </a:r>
          </a:p>
          <a:p>
            <a:endParaRPr lang="el-GR" sz="1200" dirty="0" smtClean="0"/>
          </a:p>
          <a:p>
            <a:r>
              <a:rPr lang="el-GR" sz="1200" dirty="0" smtClean="0"/>
              <a:t>2 </a:t>
            </a:r>
            <a:r>
              <a:rPr lang="el-GR" sz="1200" dirty="0"/>
              <a:t>δημόσιες τράπεζες:</a:t>
            </a:r>
          </a:p>
          <a:p>
            <a:pPr marL="171450" indent="-171450">
              <a:buBlip>
                <a:blip r:embed="rId3"/>
              </a:buBlip>
            </a:pPr>
            <a:r>
              <a:rPr lang="el-GR" sz="1200" dirty="0"/>
              <a:t>Ελληνική Τράπεζα </a:t>
            </a:r>
            <a:r>
              <a:rPr lang="el-GR" sz="1200" dirty="0" err="1"/>
              <a:t>Ομφαλοπλακουντιακού</a:t>
            </a:r>
            <a:r>
              <a:rPr lang="el-GR" sz="1200" dirty="0"/>
              <a:t> Αίματος। Ίδρυμα </a:t>
            </a:r>
            <a:r>
              <a:rPr lang="el-GR" sz="1200" dirty="0" err="1"/>
              <a:t>Ιατροβιολογικών</a:t>
            </a:r>
            <a:r>
              <a:rPr lang="el-GR" sz="1200" dirty="0"/>
              <a:t> Ερευνών Ακαδημίας Αθηνών (από το 2004)</a:t>
            </a:r>
          </a:p>
          <a:p>
            <a:pPr marL="171450" indent="-171450">
              <a:buBlip>
                <a:blip r:embed="rId3"/>
              </a:buBlip>
            </a:pPr>
            <a:r>
              <a:rPr lang="el-GR" sz="1200" dirty="0"/>
              <a:t>Νοσοκομείο Γ. Παπανικολάου, Αιματολογική Κλινική - Μονάδα Μεταμόσχευσης Μυελού των Οστών, </a:t>
            </a:r>
            <a:r>
              <a:rPr lang="el-GR" sz="1200" dirty="0" smtClean="0"/>
              <a:t>Θεσσαλονίκη</a:t>
            </a:r>
            <a:endParaRPr lang="el-GR" sz="1200" dirty="0"/>
          </a:p>
          <a:p>
            <a:endParaRPr lang="el-GR" sz="1200" dirty="0"/>
          </a:p>
          <a:p>
            <a:r>
              <a:rPr lang="el-GR" sz="1200" dirty="0"/>
              <a:t>Πάνω από 20 ιδιωτικές τράπεζες, οι περισσότερες σε αναλογία πληθυσμού παγκοσμίως και οι περισσότερες σε απόλυτο αριθμό στην Ευρώπη.</a:t>
            </a:r>
          </a:p>
          <a:p>
            <a:endParaRPr lang="el-GR" sz="1200" dirty="0"/>
          </a:p>
          <a:p>
            <a:r>
              <a:rPr lang="el-GR" sz="1200" dirty="0"/>
              <a:t>Στις ιδιωτικές Ελληνικές τράπεζες φυλάσσονται πάνω από 100.000 μονάδες ομφάλιου αίματος, που δεν προέρχεται απαραίτητα μόνο από την Ελλάδα, καθώς γονείς που έχουν επιλέξει την ιδιωτική φύλαξη από χώρες στις οποίες αυτή απαγορεύεται, στέλνουν το ομφάλιο αίμα για ιδιωτική φύλαξη σε άλλες χώρες, όπως η Ελλάδα.</a:t>
            </a:r>
          </a:p>
          <a:p>
            <a:endParaRPr lang="el-GR" sz="1200" dirty="0"/>
          </a:p>
          <a:p>
            <a:r>
              <a:rPr lang="el-GR" sz="1200" dirty="0"/>
              <a:t>Στις 2 δημόσιες τράπεζες φυλάσσονται περίπου 4.000-5.000 μονάδες, ενώ είναι γνωστό ότι 10.000 μονάδες θα ήταν αρκετές για να καλύψουν τις ανάγκες όλης της Ελλάδας. Εάν δίναμε ΟΛΟΙ, θα είχαμε ΟΛΟΙ.</a:t>
            </a:r>
          </a:p>
          <a:p>
            <a:endParaRPr lang="el-GR" sz="1200" b="1" dirty="0">
              <a:solidFill>
                <a:schemeClr val="accent3">
                  <a:lumMod val="75000"/>
                </a:schemeClr>
              </a:solidFill>
            </a:endParaRPr>
          </a:p>
        </p:txBody>
      </p:sp>
      <p:sp>
        <p:nvSpPr>
          <p:cNvPr id="2" name="Rectangle 1"/>
          <p:cNvSpPr/>
          <p:nvPr/>
        </p:nvSpPr>
        <p:spPr>
          <a:xfrm>
            <a:off x="323528" y="3140968"/>
            <a:ext cx="85689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76375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21</a:t>
            </a:fld>
            <a:endParaRPr lang="el-GR"/>
          </a:p>
        </p:txBody>
      </p:sp>
      <p:sp>
        <p:nvSpPr>
          <p:cNvPr id="3" name="TextBox 2"/>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4" name="TextBox 3"/>
          <p:cNvSpPr txBox="1"/>
          <p:nvPr/>
        </p:nvSpPr>
        <p:spPr>
          <a:xfrm>
            <a:off x="251520" y="476672"/>
            <a:ext cx="403244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Θέματα που εγείρουν αντιπαράθεση</a:t>
            </a:r>
            <a:endParaRPr lang="el-GR" b="1" dirty="0">
              <a:solidFill>
                <a:schemeClr val="accent3">
                  <a:lumMod val="75000"/>
                </a:schemeClr>
              </a:solidFill>
            </a:endParaRPr>
          </a:p>
        </p:txBody>
      </p:sp>
      <p:sp>
        <p:nvSpPr>
          <p:cNvPr id="6" name="Rectangle 5"/>
          <p:cNvSpPr/>
          <p:nvPr/>
        </p:nvSpPr>
        <p:spPr>
          <a:xfrm>
            <a:off x="258416" y="1052736"/>
            <a:ext cx="8706072" cy="2923877"/>
          </a:xfrm>
          <a:prstGeom prst="rect">
            <a:avLst/>
          </a:prstGeom>
        </p:spPr>
        <p:txBody>
          <a:bodyPr wrap="square">
            <a:spAutoFit/>
          </a:bodyPr>
          <a:lstStyle/>
          <a:p>
            <a:pPr marL="342900" indent="-342900">
              <a:buFont typeface="+mj-lt"/>
              <a:buAutoNum type="arabicPeriod" startAt="4"/>
            </a:pPr>
            <a:r>
              <a:rPr lang="el-GR" sz="1400" b="1" dirty="0">
                <a:solidFill>
                  <a:schemeClr val="accent6"/>
                </a:solidFill>
              </a:rPr>
              <a:t>Παράνομη εφαρμογή μη-εγκεκριμένων θεραπειών με </a:t>
            </a:r>
            <a:r>
              <a:rPr lang="el-GR" sz="1400" b="1" dirty="0" err="1">
                <a:solidFill>
                  <a:schemeClr val="accent6"/>
                </a:solidFill>
              </a:rPr>
              <a:t>βλαστοκύτταρα</a:t>
            </a:r>
            <a:endParaRPr lang="el-GR" sz="1400" b="1" dirty="0">
              <a:solidFill>
                <a:schemeClr val="accent6"/>
              </a:solidFill>
            </a:endParaRPr>
          </a:p>
          <a:p>
            <a:endParaRPr lang="en-US" sz="1400" dirty="0" smtClean="0"/>
          </a:p>
          <a:p>
            <a:r>
              <a:rPr lang="el-GR" sz="1200" b="1" dirty="0" smtClean="0">
                <a:solidFill>
                  <a:schemeClr val="accent3">
                    <a:lumMod val="75000"/>
                  </a:schemeClr>
                </a:solidFill>
              </a:rPr>
              <a:t>Ηθικό Πρόβλημα:</a:t>
            </a:r>
            <a:r>
              <a:rPr lang="el-GR" sz="1200" dirty="0" smtClean="0"/>
              <a:t> πολλές κλινικές ανά τον κόσμο προσφέρουν θεραπείες με </a:t>
            </a:r>
            <a:r>
              <a:rPr lang="el-GR" sz="1200" dirty="0" err="1" smtClean="0"/>
              <a:t>βλαστοκύτταρα</a:t>
            </a:r>
            <a:r>
              <a:rPr lang="el-GR" sz="1200" dirty="0" smtClean="0"/>
              <a:t> για μια ποικιλία ασθενειών. Εντούτοις, πολλές από αυτές τις θεραπείες είναι μη εγκεκριμένες, αλλά και πολύ ακριβές. Ουσιαστικά, οι κλινικές αυτές εκμεταλλεύονται τις ελπίδες των ασθενών, προσφέροντας αποτελεσματικές (υποτίθεται) θεραπείες με </a:t>
            </a:r>
            <a:r>
              <a:rPr lang="el-GR" sz="1200" dirty="0" err="1" smtClean="0"/>
              <a:t>βλαστοκύτταρα</a:t>
            </a:r>
            <a:r>
              <a:rPr lang="el-GR" sz="1200" dirty="0" smtClean="0"/>
              <a:t> σε σοβαρά </a:t>
            </a:r>
            <a:r>
              <a:rPr lang="el-GR" sz="1200" dirty="0" err="1" smtClean="0"/>
              <a:t>νοσούντες</a:t>
            </a:r>
            <a:r>
              <a:rPr lang="el-GR" sz="1200" dirty="0" smtClean="0"/>
              <a:t>, χωρίς όμως αξιόπιστη επιστημονική λογική, διαφάνεια, επίβλεψη και προστασία του ασθενούς. </a:t>
            </a:r>
          </a:p>
          <a:p>
            <a:endParaRPr lang="el-GR" sz="1200" dirty="0"/>
          </a:p>
          <a:p>
            <a:r>
              <a:rPr lang="el-GR" sz="1200" dirty="0" smtClean="0"/>
              <a:t>Οι κίνδυνοι από τέτοιες μη-εγκεκριμένες θεραπείες, περιλαμβάνουν:</a:t>
            </a:r>
          </a:p>
          <a:p>
            <a:pPr marL="171450" indent="-171450">
              <a:buBlip>
                <a:blip r:embed="rId3"/>
              </a:buBlip>
            </a:pPr>
            <a:r>
              <a:rPr lang="el-GR" sz="1200" dirty="0" smtClean="0"/>
              <a:t>Σχηματισμό όγκων</a:t>
            </a:r>
          </a:p>
          <a:p>
            <a:pPr marL="171450" indent="-171450">
              <a:buBlip>
                <a:blip r:embed="rId3"/>
              </a:buBlip>
            </a:pPr>
            <a:r>
              <a:rPr lang="el-GR" sz="1200" dirty="0" smtClean="0"/>
              <a:t>Ανοσολογικές αντιδράσεις</a:t>
            </a:r>
          </a:p>
          <a:p>
            <a:pPr marL="171450" indent="-171450">
              <a:buBlip>
                <a:blip r:embed="rId3"/>
              </a:buBlip>
            </a:pPr>
            <a:r>
              <a:rPr lang="el-GR" sz="1200" dirty="0" smtClean="0"/>
              <a:t>Απρόβλεπτη συμπεριφορά των </a:t>
            </a:r>
            <a:r>
              <a:rPr lang="el-GR" sz="1200" dirty="0" err="1" smtClean="0"/>
              <a:t>βλαστοκυττάρων</a:t>
            </a:r>
            <a:endParaRPr lang="el-GR" sz="1200" dirty="0" smtClean="0"/>
          </a:p>
          <a:p>
            <a:pPr marL="171450" indent="-171450">
              <a:buBlip>
                <a:blip r:embed="rId3"/>
              </a:buBlip>
            </a:pPr>
            <a:r>
              <a:rPr lang="el-GR" sz="1200" dirty="0" smtClean="0"/>
              <a:t>Άγνωστες μακροπρόθεσμες επιδράσεις στην υγεία του ασθενούς</a:t>
            </a:r>
          </a:p>
          <a:p>
            <a:pPr marL="171450" indent="-171450">
              <a:buBlip>
                <a:blip r:embed="rId3"/>
              </a:buBlip>
            </a:pPr>
            <a:endParaRPr lang="el-GR" sz="1200" dirty="0"/>
          </a:p>
          <a:p>
            <a:r>
              <a:rPr lang="el-GR" sz="1200" dirty="0" smtClean="0"/>
              <a:t>Οι ίδιοι κίνδυνοι ελλοχεύουν και για όσους συμμετέχουν σε κλινικές δοκιμές με </a:t>
            </a:r>
            <a:r>
              <a:rPr lang="el-GR" sz="1200" dirty="0" err="1" smtClean="0"/>
              <a:t>βλαστοκύτταρα</a:t>
            </a:r>
            <a:r>
              <a:rPr lang="el-GR" sz="1200" dirty="0" smtClean="0"/>
              <a:t>, ειδικά Φάσης Ι. Σε αυτές τις περιπτώσεις όμως, οι ασθενείς είναι ενήμεροι και υπογράφουν τη συναίνεσή τους.</a:t>
            </a:r>
          </a:p>
        </p:txBody>
      </p:sp>
    </p:spTree>
    <p:extLst>
      <p:ext uri="{BB962C8B-B14F-4D97-AF65-F5344CB8AC3E}">
        <p14:creationId xmlns:p14="http://schemas.microsoft.com/office/powerpoint/2010/main" val="2804722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22</a:t>
            </a:fld>
            <a:endParaRPr lang="el-GR"/>
          </a:p>
        </p:txBody>
      </p:sp>
      <p:sp>
        <p:nvSpPr>
          <p:cNvPr id="3" name="TextBox 2"/>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4" name="TextBox 3"/>
          <p:cNvSpPr txBox="1"/>
          <p:nvPr/>
        </p:nvSpPr>
        <p:spPr>
          <a:xfrm>
            <a:off x="251520" y="476672"/>
            <a:ext cx="18002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Εν κατακλείδι…</a:t>
            </a:r>
            <a:endParaRPr lang="el-GR" b="1" dirty="0">
              <a:solidFill>
                <a:schemeClr val="accent3">
                  <a:lumMod val="75000"/>
                </a:schemeClr>
              </a:solidFill>
            </a:endParaRPr>
          </a:p>
        </p:txBody>
      </p:sp>
      <p:sp>
        <p:nvSpPr>
          <p:cNvPr id="7" name="Rectangle 6"/>
          <p:cNvSpPr/>
          <p:nvPr/>
        </p:nvSpPr>
        <p:spPr>
          <a:xfrm>
            <a:off x="611560" y="2546901"/>
            <a:ext cx="7704856" cy="954107"/>
          </a:xfrm>
          <a:prstGeom prst="rect">
            <a:avLst/>
          </a:prstGeom>
        </p:spPr>
        <p:txBody>
          <a:bodyPr wrap="square">
            <a:spAutoFit/>
          </a:bodyPr>
          <a:lstStyle/>
          <a:p>
            <a:pPr algn="ctr"/>
            <a:r>
              <a:rPr lang="el-GR" sz="1400" b="1" dirty="0" smtClean="0">
                <a:solidFill>
                  <a:schemeClr val="accent6">
                    <a:lumMod val="75000"/>
                  </a:schemeClr>
                </a:solidFill>
              </a:rPr>
              <a:t>Η έρευνα με ανθρώπινα </a:t>
            </a:r>
            <a:r>
              <a:rPr lang="el-GR" sz="1400" b="1" dirty="0" err="1" smtClean="0">
                <a:solidFill>
                  <a:schemeClr val="accent6">
                    <a:lumMod val="75000"/>
                  </a:schemeClr>
                </a:solidFill>
              </a:rPr>
              <a:t>βλαστοκύτταρα</a:t>
            </a:r>
            <a:r>
              <a:rPr lang="el-GR" sz="1400" b="1" dirty="0" smtClean="0">
                <a:solidFill>
                  <a:schemeClr val="accent6">
                    <a:lumMod val="75000"/>
                  </a:schemeClr>
                </a:solidFill>
              </a:rPr>
              <a:t> προσφέρει εντυπωσιακές ευκαιρίες για επιστημονική πρόοδο και νέες θεραπείες, αλλά ταυτόχρονα εγείρει πολύπλοκα ηθικά και νομικά ζητήματα. Αυτά τα ζητήματα πρέπει να συζητούνται παράλληλα με τις επιστημονικές προκλήσεις για να διασφαλιστεί ότι η έρευνα με </a:t>
            </a:r>
            <a:r>
              <a:rPr lang="el-GR" sz="1400" b="1" dirty="0" err="1" smtClean="0">
                <a:solidFill>
                  <a:schemeClr val="accent6">
                    <a:lumMod val="75000"/>
                  </a:schemeClr>
                </a:solidFill>
              </a:rPr>
              <a:t>βλαστοκύτταρα</a:t>
            </a:r>
            <a:r>
              <a:rPr lang="el-GR" sz="1400" b="1" dirty="0" smtClean="0">
                <a:solidFill>
                  <a:schemeClr val="accent6">
                    <a:lumMod val="75000"/>
                  </a:schemeClr>
                </a:solidFill>
              </a:rPr>
              <a:t> διεξάγεται με ηθικά κατάλληλο τρόπο.</a:t>
            </a:r>
          </a:p>
        </p:txBody>
      </p:sp>
      <p:pic>
        <p:nvPicPr>
          <p:cNvPr id="6146" name="Picture 2" descr="http://s.hswstatic.com/gif/stem-cell-possibiliti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67844"/>
            <a:ext cx="3429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hswstatic.com/gif/stem-cell-application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667844"/>
            <a:ext cx="3429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undsci.berkeley.edu/images/us101/stemcell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367" y="764704"/>
            <a:ext cx="23812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969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3</a:t>
            </a:fld>
            <a:endParaRPr lang="el-GR"/>
          </a:p>
        </p:txBody>
      </p:sp>
      <p:sp>
        <p:nvSpPr>
          <p:cNvPr id="6" name="TextBox 5"/>
          <p:cNvSpPr txBox="1"/>
          <p:nvPr/>
        </p:nvSpPr>
        <p:spPr>
          <a:xfrm>
            <a:off x="251520" y="476672"/>
            <a:ext cx="309634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Κατηγορίες </a:t>
            </a:r>
            <a:r>
              <a:rPr lang="el-GR" b="1" dirty="0" err="1" smtClean="0">
                <a:solidFill>
                  <a:schemeClr val="accent3">
                    <a:lumMod val="75000"/>
                  </a:schemeClr>
                </a:solidFill>
              </a:rPr>
              <a:t>βλαστοκυττάρων</a:t>
            </a:r>
            <a:endParaRPr lang="el-GR" b="1" dirty="0">
              <a:solidFill>
                <a:schemeClr val="accent3">
                  <a:lumMod val="75000"/>
                </a:schemeClr>
              </a:solidFill>
            </a:endParaRPr>
          </a:p>
        </p:txBody>
      </p:sp>
      <p:sp>
        <p:nvSpPr>
          <p:cNvPr id="7" name="TextBox 6"/>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9" name="Rectangle 8"/>
          <p:cNvSpPr/>
          <p:nvPr/>
        </p:nvSpPr>
        <p:spPr>
          <a:xfrm>
            <a:off x="251520" y="1052736"/>
            <a:ext cx="8496944" cy="5262979"/>
          </a:xfrm>
          <a:prstGeom prst="rect">
            <a:avLst/>
          </a:prstGeom>
        </p:spPr>
        <p:txBody>
          <a:bodyPr wrap="square">
            <a:spAutoFit/>
          </a:bodyPr>
          <a:lstStyle/>
          <a:p>
            <a:r>
              <a:rPr lang="el-GR" sz="1400" dirty="0" smtClean="0"/>
              <a:t>…με βάση την προέλευσή τους:</a:t>
            </a:r>
            <a:endParaRPr lang="en-US" sz="1400" dirty="0" smtClean="0"/>
          </a:p>
          <a:p>
            <a:endParaRPr lang="en-US" sz="1400" b="1" dirty="0" smtClean="0">
              <a:solidFill>
                <a:schemeClr val="accent6"/>
              </a:solidFill>
            </a:endParaRPr>
          </a:p>
          <a:p>
            <a:r>
              <a:rPr lang="el-GR" sz="1400" b="1" dirty="0" err="1" smtClean="0">
                <a:solidFill>
                  <a:schemeClr val="accent6"/>
                </a:solidFill>
              </a:rPr>
              <a:t>Εμβρυονικά</a:t>
            </a:r>
            <a:r>
              <a:rPr lang="el-GR" sz="1400" b="1" dirty="0" smtClean="0">
                <a:solidFill>
                  <a:schemeClr val="accent6"/>
                </a:solidFill>
              </a:rPr>
              <a:t> </a:t>
            </a:r>
            <a:r>
              <a:rPr lang="el-GR" sz="1400" b="1" dirty="0" err="1" smtClean="0">
                <a:solidFill>
                  <a:schemeClr val="accent6"/>
                </a:solidFill>
              </a:rPr>
              <a:t>βλαστοκύτταρα</a:t>
            </a:r>
            <a:r>
              <a:rPr lang="el-GR" sz="1400" b="1" dirty="0" smtClean="0">
                <a:solidFill>
                  <a:schemeClr val="accent6"/>
                </a:solidFill>
              </a:rPr>
              <a:t> (</a:t>
            </a:r>
            <a:r>
              <a:rPr lang="en-US" sz="1400" b="1" dirty="0" smtClean="0">
                <a:solidFill>
                  <a:schemeClr val="accent6"/>
                </a:solidFill>
              </a:rPr>
              <a:t>Embryonic Stem Cells – ESC)</a:t>
            </a:r>
          </a:p>
          <a:p>
            <a:r>
              <a:rPr lang="el-GR" sz="1400" b="1" dirty="0" smtClean="0">
                <a:solidFill>
                  <a:schemeClr val="accent6"/>
                </a:solidFill>
              </a:rPr>
              <a:t>	</a:t>
            </a:r>
          </a:p>
          <a:p>
            <a:r>
              <a:rPr lang="el-GR" sz="1400" b="1" dirty="0" smtClean="0">
                <a:solidFill>
                  <a:schemeClr val="accent6"/>
                </a:solidFill>
              </a:rPr>
              <a:t>Εμβρυϊκά </a:t>
            </a:r>
            <a:r>
              <a:rPr lang="el-GR" sz="1400" b="1" dirty="0" err="1" smtClean="0">
                <a:solidFill>
                  <a:schemeClr val="accent6"/>
                </a:solidFill>
              </a:rPr>
              <a:t>βλαστοκύτταρα</a:t>
            </a:r>
            <a:r>
              <a:rPr lang="el-GR" sz="1400" b="1" dirty="0" smtClean="0">
                <a:solidFill>
                  <a:schemeClr val="accent6"/>
                </a:solidFill>
              </a:rPr>
              <a:t> </a:t>
            </a:r>
            <a:r>
              <a:rPr lang="en-US" sz="1400" b="1" dirty="0" smtClean="0">
                <a:solidFill>
                  <a:schemeClr val="accent6"/>
                </a:solidFill>
              </a:rPr>
              <a:t>(Fetal Stem Cells – FSC)</a:t>
            </a:r>
            <a:r>
              <a:rPr lang="el-GR" sz="1400" b="1" dirty="0" smtClean="0">
                <a:solidFill>
                  <a:schemeClr val="accent6"/>
                </a:solidFill>
              </a:rPr>
              <a:t> </a:t>
            </a:r>
            <a:endParaRPr lang="en-US" sz="1400" dirty="0" smtClean="0"/>
          </a:p>
          <a:p>
            <a:endParaRPr lang="en-US" sz="1400" dirty="0" smtClean="0"/>
          </a:p>
          <a:p>
            <a:r>
              <a:rPr lang="el-GR" sz="1400" b="1" dirty="0" err="1" smtClean="0">
                <a:solidFill>
                  <a:schemeClr val="accent6"/>
                </a:solidFill>
              </a:rPr>
              <a:t>Ομφαλοπλακουντικά</a:t>
            </a:r>
            <a:r>
              <a:rPr lang="el-GR" sz="1400" b="1" dirty="0" smtClean="0">
                <a:solidFill>
                  <a:schemeClr val="accent6"/>
                </a:solidFill>
              </a:rPr>
              <a:t> </a:t>
            </a:r>
            <a:r>
              <a:rPr lang="el-GR" sz="1400" b="1" dirty="0" err="1" smtClean="0">
                <a:solidFill>
                  <a:schemeClr val="accent6"/>
                </a:solidFill>
              </a:rPr>
              <a:t>βλαστοκύτταρα</a:t>
            </a:r>
            <a:r>
              <a:rPr lang="el-GR" sz="1400" b="1" dirty="0" smtClean="0">
                <a:solidFill>
                  <a:schemeClr val="accent6"/>
                </a:solidFill>
              </a:rPr>
              <a:t> </a:t>
            </a:r>
            <a:r>
              <a:rPr lang="en-US" sz="1400" b="1" dirty="0" smtClean="0">
                <a:solidFill>
                  <a:schemeClr val="accent6"/>
                </a:solidFill>
              </a:rPr>
              <a:t>(Placental and Cord Blood Stem Cells)</a:t>
            </a:r>
            <a:endParaRPr lang="el-GR" sz="1400" b="1" dirty="0">
              <a:solidFill>
                <a:schemeClr val="accent6"/>
              </a:solidFill>
            </a:endParaRPr>
          </a:p>
          <a:p>
            <a:endParaRPr lang="en-US" sz="1400" b="1" dirty="0">
              <a:solidFill>
                <a:schemeClr val="accent6"/>
              </a:solidFill>
            </a:endParaRPr>
          </a:p>
          <a:p>
            <a:r>
              <a:rPr lang="el-GR" sz="1400" b="1" dirty="0" smtClean="0">
                <a:solidFill>
                  <a:schemeClr val="accent6"/>
                </a:solidFill>
              </a:rPr>
              <a:t>Ενήλικα </a:t>
            </a:r>
            <a:r>
              <a:rPr lang="el-GR" sz="1400" b="1" dirty="0" err="1" smtClean="0">
                <a:solidFill>
                  <a:schemeClr val="accent6"/>
                </a:solidFill>
              </a:rPr>
              <a:t>βλαστοκύτταρα</a:t>
            </a:r>
            <a:r>
              <a:rPr lang="el-GR" sz="1400" b="1" dirty="0" smtClean="0">
                <a:solidFill>
                  <a:schemeClr val="accent6"/>
                </a:solidFill>
              </a:rPr>
              <a:t> (</a:t>
            </a:r>
            <a:r>
              <a:rPr lang="en-US" sz="1400" b="1" dirty="0" smtClean="0">
                <a:solidFill>
                  <a:schemeClr val="accent6"/>
                </a:solidFill>
              </a:rPr>
              <a:t>Adult Stem Cells – ASC)</a:t>
            </a:r>
            <a:endParaRPr lang="el-GR" sz="1400" dirty="0" smtClean="0"/>
          </a:p>
          <a:p>
            <a:endParaRPr lang="en-US" sz="1400" b="1" dirty="0" smtClean="0">
              <a:solidFill>
                <a:schemeClr val="accent6"/>
              </a:solidFill>
            </a:endParaRPr>
          </a:p>
          <a:p>
            <a:r>
              <a:rPr lang="el-GR" sz="1400" b="1" dirty="0" smtClean="0">
                <a:solidFill>
                  <a:schemeClr val="accent6"/>
                </a:solidFill>
              </a:rPr>
              <a:t>«</a:t>
            </a:r>
            <a:r>
              <a:rPr lang="el-GR" sz="1400" b="1" dirty="0" err="1" smtClean="0">
                <a:solidFill>
                  <a:schemeClr val="accent6"/>
                </a:solidFill>
              </a:rPr>
              <a:t>Επαναπρογραμματισμένα</a:t>
            </a:r>
            <a:r>
              <a:rPr lang="el-GR" sz="1400" b="1" dirty="0" smtClean="0">
                <a:solidFill>
                  <a:schemeClr val="accent6"/>
                </a:solidFill>
              </a:rPr>
              <a:t>» διαφοροποιημένα κύτταρα ενήλικα (</a:t>
            </a:r>
            <a:r>
              <a:rPr lang="en-US" sz="1400" b="1" dirty="0" smtClean="0">
                <a:solidFill>
                  <a:schemeClr val="accent6"/>
                </a:solidFill>
              </a:rPr>
              <a:t>induced Pluripotent Stem Cells – </a:t>
            </a:r>
            <a:r>
              <a:rPr lang="en-US" sz="1400" b="1" dirty="0" err="1" smtClean="0">
                <a:solidFill>
                  <a:schemeClr val="accent6"/>
                </a:solidFill>
              </a:rPr>
              <a:t>iPS</a:t>
            </a:r>
            <a:r>
              <a:rPr lang="en-US" sz="1400" b="1" dirty="0" smtClean="0">
                <a:solidFill>
                  <a:schemeClr val="accent6"/>
                </a:solidFill>
              </a:rPr>
              <a:t>)</a:t>
            </a:r>
          </a:p>
          <a:p>
            <a:endParaRPr lang="en-US" sz="1400" b="1" dirty="0" smtClean="0">
              <a:solidFill>
                <a:schemeClr val="accent6"/>
              </a:solidFill>
            </a:endParaRPr>
          </a:p>
          <a:p>
            <a:endParaRPr lang="en-US" sz="1400" b="1" dirty="0">
              <a:solidFill>
                <a:schemeClr val="accent6"/>
              </a:solidFill>
            </a:endParaRPr>
          </a:p>
          <a:p>
            <a:endParaRPr lang="en-US" sz="1400" dirty="0" smtClean="0"/>
          </a:p>
          <a:p>
            <a:r>
              <a:rPr lang="en-US" sz="1400" dirty="0" smtClean="0"/>
              <a:t>…</a:t>
            </a:r>
            <a:r>
              <a:rPr lang="el-GR" sz="1400" dirty="0"/>
              <a:t>με</a:t>
            </a:r>
            <a:r>
              <a:rPr lang="en-US" sz="1400" dirty="0"/>
              <a:t> </a:t>
            </a:r>
            <a:r>
              <a:rPr lang="el-GR" sz="1400" dirty="0"/>
              <a:t>βάση την ικανότητα διαφοροποίησης σε διάφορους ιστούς</a:t>
            </a:r>
            <a:r>
              <a:rPr lang="el-GR" sz="1400" dirty="0" smtClean="0"/>
              <a:t>:</a:t>
            </a:r>
          </a:p>
          <a:p>
            <a:endParaRPr lang="el-GR" sz="1400" dirty="0"/>
          </a:p>
          <a:p>
            <a:r>
              <a:rPr lang="el-GR" sz="1400" b="1" dirty="0" err="1" smtClean="0">
                <a:solidFill>
                  <a:schemeClr val="accent6"/>
                </a:solidFill>
              </a:rPr>
              <a:t>Ολοδύναμα</a:t>
            </a:r>
            <a:r>
              <a:rPr lang="el-GR" sz="1400" b="1" dirty="0" smtClean="0">
                <a:solidFill>
                  <a:schemeClr val="accent6"/>
                </a:solidFill>
              </a:rPr>
              <a:t> (</a:t>
            </a:r>
            <a:r>
              <a:rPr lang="en-US" sz="1400" b="1" dirty="0" smtClean="0">
                <a:solidFill>
                  <a:schemeClr val="accent6"/>
                </a:solidFill>
              </a:rPr>
              <a:t>pluripotent): </a:t>
            </a:r>
            <a:r>
              <a:rPr lang="el-GR" sz="1400" dirty="0" smtClean="0"/>
              <a:t>διαφοροποιούνται </a:t>
            </a:r>
            <a:r>
              <a:rPr lang="el-GR" sz="1400" dirty="0"/>
              <a:t>προς όλους τους τύπους κυττάρων του ανθρώπινου σώματος πλην των </a:t>
            </a:r>
            <a:r>
              <a:rPr lang="el-GR" sz="1400" dirty="0" err="1"/>
              <a:t>εξωεμβρυϊκών</a:t>
            </a:r>
            <a:r>
              <a:rPr lang="el-GR" sz="1400" dirty="0"/>
              <a:t> ιστών (πλακούντας και του ομφάλιος λώρος</a:t>
            </a:r>
            <a:r>
              <a:rPr lang="el-GR" sz="1400" dirty="0" smtClean="0"/>
              <a:t>)</a:t>
            </a:r>
            <a:r>
              <a:rPr lang="en-US" sz="1400" dirty="0" smtClean="0"/>
              <a:t>.</a:t>
            </a:r>
            <a:r>
              <a:rPr lang="el-GR" sz="1400" dirty="0" smtClean="0"/>
              <a:t> </a:t>
            </a:r>
            <a:r>
              <a:rPr lang="el-GR" sz="1400" dirty="0"/>
              <a:t>Δεν μπορούν να δημιουργήσουν ένα νέο έμβρυο και </a:t>
            </a:r>
            <a:r>
              <a:rPr lang="el-GR" sz="1400" dirty="0" err="1"/>
              <a:t>εξ’αυτού</a:t>
            </a:r>
            <a:r>
              <a:rPr lang="el-GR" sz="1400" dirty="0"/>
              <a:t> έναν νέο οργανισμό.</a:t>
            </a:r>
          </a:p>
          <a:p>
            <a:r>
              <a:rPr lang="en-US" sz="1400" dirty="0"/>
              <a:t>	</a:t>
            </a:r>
            <a:r>
              <a:rPr lang="en-US" sz="1400" dirty="0" smtClean="0">
                <a:sym typeface="Wingdings" pitchFamily="2" charset="2"/>
              </a:rPr>
              <a:t></a:t>
            </a:r>
            <a:r>
              <a:rPr lang="en-US" sz="1400" dirty="0" smtClean="0"/>
              <a:t>ESC, </a:t>
            </a:r>
            <a:r>
              <a:rPr lang="en-US" sz="1400" dirty="0" err="1" smtClean="0"/>
              <a:t>iPS</a:t>
            </a:r>
            <a:endParaRPr lang="en-US" sz="1400" dirty="0" smtClean="0"/>
          </a:p>
          <a:p>
            <a:r>
              <a:rPr lang="el-GR" sz="1400" b="1" dirty="0" smtClean="0">
                <a:solidFill>
                  <a:schemeClr val="accent6"/>
                </a:solidFill>
              </a:rPr>
              <a:t>Πολυδύναμα (</a:t>
            </a:r>
            <a:r>
              <a:rPr lang="en-US" sz="1400" b="1" dirty="0" err="1" smtClean="0">
                <a:solidFill>
                  <a:schemeClr val="accent6"/>
                </a:solidFill>
              </a:rPr>
              <a:t>multipotent</a:t>
            </a:r>
            <a:r>
              <a:rPr lang="en-US" sz="1400" b="1" dirty="0" smtClean="0">
                <a:solidFill>
                  <a:schemeClr val="accent6"/>
                </a:solidFill>
              </a:rPr>
              <a:t>): </a:t>
            </a:r>
            <a:r>
              <a:rPr lang="el-GR" sz="1400" dirty="0" smtClean="0"/>
              <a:t>διαφοροποιούνται </a:t>
            </a:r>
            <a:r>
              <a:rPr lang="el-GR" sz="1400" dirty="0"/>
              <a:t>προς πάνω από έναν  κυτταρικό τύπο, αλλά είναι πιο περιορισμένα από τα </a:t>
            </a:r>
            <a:r>
              <a:rPr lang="el-GR" sz="1400" dirty="0" err="1"/>
              <a:t>ολοδύναμα</a:t>
            </a:r>
            <a:r>
              <a:rPr lang="el-GR" sz="1400" dirty="0"/>
              <a:t> κύτταρα (δεν μπορούν να δώσουν όλους τους κυτταρικούς τύπους</a:t>
            </a:r>
            <a:r>
              <a:rPr lang="el-GR" sz="1400" dirty="0" smtClean="0"/>
              <a:t>).</a:t>
            </a:r>
            <a:endParaRPr lang="en-US" sz="1400" dirty="0" smtClean="0"/>
          </a:p>
          <a:p>
            <a:r>
              <a:rPr lang="en-US" sz="1400" dirty="0"/>
              <a:t>	</a:t>
            </a:r>
            <a:r>
              <a:rPr lang="en-US" sz="1400" dirty="0" smtClean="0">
                <a:sym typeface="Wingdings" pitchFamily="2" charset="2"/>
              </a:rPr>
              <a:t></a:t>
            </a:r>
            <a:r>
              <a:rPr lang="en-US" sz="1400" dirty="0" smtClean="0"/>
              <a:t>FSC, Placental and Cord Blood SC, ASC</a:t>
            </a:r>
            <a:endParaRPr lang="el-GR" sz="1400" dirty="0"/>
          </a:p>
          <a:p>
            <a:endParaRPr lang="el-GR" sz="1400" dirty="0"/>
          </a:p>
        </p:txBody>
      </p:sp>
    </p:spTree>
    <p:extLst>
      <p:ext uri="{BB962C8B-B14F-4D97-AF65-F5344CB8AC3E}">
        <p14:creationId xmlns:p14="http://schemas.microsoft.com/office/powerpoint/2010/main" val="3375560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4</a:t>
            </a:fld>
            <a:endParaRPr lang="el-GR"/>
          </a:p>
        </p:txBody>
      </p:sp>
      <p:sp>
        <p:nvSpPr>
          <p:cNvPr id="6" name="TextBox 5"/>
          <p:cNvSpPr txBox="1"/>
          <p:nvPr/>
        </p:nvSpPr>
        <p:spPr>
          <a:xfrm>
            <a:off x="251520" y="323364"/>
            <a:ext cx="309634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Κατηγορίες </a:t>
            </a:r>
            <a:r>
              <a:rPr lang="el-GR" b="1" dirty="0" err="1" smtClean="0">
                <a:solidFill>
                  <a:schemeClr val="accent3">
                    <a:lumMod val="75000"/>
                  </a:schemeClr>
                </a:solidFill>
              </a:rPr>
              <a:t>βλαστοκυττάρων</a:t>
            </a:r>
            <a:endParaRPr lang="el-GR" b="1" dirty="0">
              <a:solidFill>
                <a:schemeClr val="accent3">
                  <a:lumMod val="75000"/>
                </a:schemeClr>
              </a:solidFill>
            </a:endParaRPr>
          </a:p>
        </p:txBody>
      </p:sp>
      <p:sp>
        <p:nvSpPr>
          <p:cNvPr id="7" name="TextBox 6"/>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9" name="Rectangle 8"/>
          <p:cNvSpPr/>
          <p:nvPr/>
        </p:nvSpPr>
        <p:spPr>
          <a:xfrm>
            <a:off x="251520" y="834154"/>
            <a:ext cx="6544693" cy="2893100"/>
          </a:xfrm>
          <a:prstGeom prst="rect">
            <a:avLst/>
          </a:prstGeom>
        </p:spPr>
        <p:txBody>
          <a:bodyPr wrap="square">
            <a:spAutoFit/>
          </a:bodyPr>
          <a:lstStyle/>
          <a:p>
            <a:r>
              <a:rPr lang="el-GR" sz="1400" b="1" dirty="0" err="1" smtClean="0">
                <a:solidFill>
                  <a:schemeClr val="accent6"/>
                </a:solidFill>
              </a:rPr>
              <a:t>Εμβρυονικά</a:t>
            </a:r>
            <a:r>
              <a:rPr lang="el-GR" sz="1400" b="1" dirty="0" smtClean="0">
                <a:solidFill>
                  <a:schemeClr val="accent6"/>
                </a:solidFill>
              </a:rPr>
              <a:t> </a:t>
            </a:r>
            <a:r>
              <a:rPr lang="el-GR" sz="1400" b="1" dirty="0" err="1" smtClean="0">
                <a:solidFill>
                  <a:schemeClr val="accent6"/>
                </a:solidFill>
              </a:rPr>
              <a:t>βλαστοκύτταρα</a:t>
            </a:r>
            <a:r>
              <a:rPr lang="el-GR" sz="1400" b="1" dirty="0" smtClean="0">
                <a:solidFill>
                  <a:schemeClr val="accent6"/>
                </a:solidFill>
              </a:rPr>
              <a:t> (</a:t>
            </a:r>
            <a:r>
              <a:rPr lang="en-US" sz="1400" b="1" dirty="0" smtClean="0">
                <a:solidFill>
                  <a:schemeClr val="accent6"/>
                </a:solidFill>
              </a:rPr>
              <a:t>Embryonic Stem Cells – ESC)</a:t>
            </a:r>
            <a:r>
              <a:rPr lang="el-GR" sz="1400" dirty="0"/>
              <a:t> </a:t>
            </a:r>
            <a:endParaRPr lang="en-US" sz="1400" dirty="0" smtClean="0"/>
          </a:p>
          <a:p>
            <a:r>
              <a:rPr lang="el-GR" sz="1200" dirty="0" err="1" smtClean="0"/>
              <a:t>Ολοδύναμα</a:t>
            </a:r>
            <a:r>
              <a:rPr lang="el-GR" sz="1200" dirty="0" smtClean="0"/>
              <a:t> </a:t>
            </a:r>
            <a:r>
              <a:rPr lang="el-GR" sz="1200" dirty="0"/>
              <a:t>(</a:t>
            </a:r>
            <a:r>
              <a:rPr lang="en-US" sz="1200" dirty="0"/>
              <a:t>pluripotent)</a:t>
            </a:r>
            <a:endParaRPr lang="el-GR" sz="1200" dirty="0"/>
          </a:p>
          <a:p>
            <a:endParaRPr lang="el-GR" sz="1200" b="1" dirty="0" smtClean="0">
              <a:solidFill>
                <a:schemeClr val="accent3">
                  <a:lumMod val="75000"/>
                </a:schemeClr>
              </a:solidFill>
            </a:endParaRPr>
          </a:p>
          <a:p>
            <a:endParaRPr lang="en-US" sz="1200" dirty="0" smtClean="0"/>
          </a:p>
          <a:p>
            <a:r>
              <a:rPr lang="el-GR" sz="1200" dirty="0" smtClean="0"/>
              <a:t>Προέλευση</a:t>
            </a:r>
            <a:r>
              <a:rPr lang="el-GR" sz="1200" dirty="0" smtClean="0"/>
              <a:t>: </a:t>
            </a:r>
          </a:p>
          <a:p>
            <a:r>
              <a:rPr lang="el-GR" sz="1200" dirty="0" smtClean="0"/>
              <a:t>από την εσωτερική μάζα κυττάρων (30-34) της </a:t>
            </a:r>
            <a:r>
              <a:rPr lang="el-GR" sz="1200" dirty="0" err="1" smtClean="0"/>
              <a:t>βλαστοκύστης</a:t>
            </a:r>
            <a:r>
              <a:rPr lang="el-GR" sz="1200" dirty="0" smtClean="0"/>
              <a:t> (μη εμφυτευμένο έμβρυο 5 ημερών)</a:t>
            </a:r>
          </a:p>
          <a:p>
            <a:endParaRPr lang="el-GR" sz="1200" dirty="0" smtClean="0"/>
          </a:p>
          <a:p>
            <a:r>
              <a:rPr lang="el-GR" sz="1200" dirty="0" smtClean="0"/>
              <a:t>Πηγή: </a:t>
            </a:r>
          </a:p>
          <a:p>
            <a:pPr marL="269875" indent="-269875">
              <a:buBlip>
                <a:blip r:embed="rId3"/>
              </a:buBlip>
            </a:pPr>
            <a:r>
              <a:rPr lang="el-GR" sz="1200" dirty="0" smtClean="0"/>
              <a:t>Από </a:t>
            </a:r>
            <a:r>
              <a:rPr lang="el-GR" sz="1200" dirty="0" err="1" smtClean="0"/>
              <a:t>βλαστοκύστες</a:t>
            </a:r>
            <a:r>
              <a:rPr lang="el-GR" sz="1200" dirty="0" smtClean="0"/>
              <a:t> που δημιουργούνται κατά τη διαδικασία της εξωσωματικής γονιμοποίησης (</a:t>
            </a:r>
            <a:r>
              <a:rPr lang="en-US" sz="1200" dirty="0" smtClean="0"/>
              <a:t>IVF)</a:t>
            </a:r>
            <a:r>
              <a:rPr lang="el-GR" sz="1200" dirty="0" smtClean="0"/>
              <a:t>, οι οποίες περισσεύουν και δε θα χρησιμοποιηθούν.</a:t>
            </a:r>
          </a:p>
          <a:p>
            <a:pPr marL="269875" indent="-269875">
              <a:buBlip>
                <a:blip r:embed="rId3"/>
              </a:buBlip>
            </a:pPr>
            <a:r>
              <a:rPr lang="el-GR" sz="1200" dirty="0" smtClean="0"/>
              <a:t>Με τη διαδικασία της πυρηνικής μεταφοράς (εισαγωγή πυρήνα ενός ήδη διαφοροποιημένου ενήλικου κυττάρου σε ένα ωάριο από το οποίο έχει αφαιρεθεί ο πυρήνας). Το ωάριο αυτό διεγείρεται ώστε να σχηματίσει μια </a:t>
            </a:r>
            <a:r>
              <a:rPr lang="el-GR" sz="1200" dirty="0" err="1" smtClean="0"/>
              <a:t>βλαστοκύστη</a:t>
            </a:r>
            <a:r>
              <a:rPr lang="el-GR" sz="1200" dirty="0" smtClean="0"/>
              <a:t> από την οποία μπορούν να απομονωθούν </a:t>
            </a:r>
            <a:r>
              <a:rPr lang="el-GR" sz="1200" dirty="0" err="1" smtClean="0"/>
              <a:t>εμβρυονικά</a:t>
            </a:r>
            <a:r>
              <a:rPr lang="el-GR" sz="1200" dirty="0" smtClean="0"/>
              <a:t> </a:t>
            </a:r>
            <a:r>
              <a:rPr lang="el-GR" sz="1200" dirty="0" err="1" smtClean="0"/>
              <a:t>βλαστοκύτταρα</a:t>
            </a:r>
            <a:r>
              <a:rPr lang="el-GR" sz="1200" dirty="0" smtClean="0"/>
              <a:t> (</a:t>
            </a:r>
            <a:r>
              <a:rPr lang="en-US" sz="1200" dirty="0" smtClean="0"/>
              <a:t>Somatic Cell Nuclear Transfer – SCNT)</a:t>
            </a:r>
            <a:r>
              <a:rPr lang="el-GR" sz="1200" dirty="0" smtClean="0"/>
              <a:t>.</a:t>
            </a:r>
          </a:p>
          <a:p>
            <a:endParaRPr lang="el-GR" sz="1200"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213" y="1628800"/>
            <a:ext cx="2144140" cy="293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19" y="3722256"/>
            <a:ext cx="8688833" cy="2123658"/>
          </a:xfrm>
          <a:prstGeom prst="rect">
            <a:avLst/>
          </a:prstGeom>
        </p:spPr>
        <p:txBody>
          <a:bodyPr wrap="square">
            <a:spAutoFit/>
          </a:bodyPr>
          <a:lstStyle/>
          <a:p>
            <a:r>
              <a:rPr lang="el-GR" sz="1200" dirty="0" smtClean="0"/>
              <a:t>Πλεονεκτήματα</a:t>
            </a:r>
            <a:r>
              <a:rPr lang="el-GR" sz="1200" dirty="0"/>
              <a:t>:</a:t>
            </a:r>
          </a:p>
          <a:p>
            <a:pPr marL="269875" indent="-269875">
              <a:buBlip>
                <a:blip r:embed="rId3"/>
              </a:buBlip>
            </a:pPr>
            <a:r>
              <a:rPr lang="el-GR" sz="1200" dirty="0"/>
              <a:t>Σχετικώς εύκολη ταυτοποίηση, απομόνωση, διατήρηση και καλλιέργεια στο εργαστήριο</a:t>
            </a:r>
            <a:endParaRPr lang="en-US" sz="1200" dirty="0"/>
          </a:p>
          <a:p>
            <a:pPr marL="269875" indent="-269875">
              <a:buBlip>
                <a:blip r:embed="rId3"/>
              </a:buBlip>
            </a:pPr>
            <a:r>
              <a:rPr lang="el-GR" sz="1200" dirty="0"/>
              <a:t>Στην περίπτωση </a:t>
            </a:r>
            <a:r>
              <a:rPr lang="en-US" sz="1200" dirty="0"/>
              <a:t>SCNT, </a:t>
            </a:r>
            <a:r>
              <a:rPr lang="el-GR" sz="1200" dirty="0"/>
              <a:t>τα </a:t>
            </a:r>
            <a:r>
              <a:rPr lang="el-GR" sz="1200" dirty="0" err="1"/>
              <a:t>βλαστοκύτταρα</a:t>
            </a:r>
            <a:r>
              <a:rPr lang="el-GR" sz="1200" dirty="0"/>
              <a:t> που παράγονται είναι γενετικώς συμβατά με τον ασθενή.</a:t>
            </a:r>
          </a:p>
          <a:p>
            <a:endParaRPr lang="el-GR" sz="1200" dirty="0"/>
          </a:p>
          <a:p>
            <a:endParaRPr lang="en-US" sz="1200" dirty="0" smtClean="0"/>
          </a:p>
          <a:p>
            <a:r>
              <a:rPr lang="el-GR" sz="1200" dirty="0" smtClean="0"/>
              <a:t>Μειονεκτήματα</a:t>
            </a:r>
            <a:r>
              <a:rPr lang="el-GR" sz="1200" dirty="0"/>
              <a:t>: </a:t>
            </a:r>
          </a:p>
          <a:p>
            <a:pPr marL="269875" indent="-269875">
              <a:buBlip>
                <a:blip r:embed="rId3"/>
              </a:buBlip>
            </a:pPr>
            <a:r>
              <a:rPr lang="el-GR" sz="1200" dirty="0"/>
              <a:t>Κίνδυνος δημιουργίας </a:t>
            </a:r>
            <a:r>
              <a:rPr lang="el-GR" sz="1200" dirty="0" err="1"/>
              <a:t>τερατωμάτων</a:t>
            </a:r>
            <a:r>
              <a:rPr lang="el-GR" sz="1200" dirty="0"/>
              <a:t> (όγκων) από τη μεταμόσχευση αδιαφοροποίητων </a:t>
            </a:r>
            <a:r>
              <a:rPr lang="el-GR" sz="1200" dirty="0" err="1"/>
              <a:t>βλαστοκυττάρων</a:t>
            </a:r>
            <a:r>
              <a:rPr lang="el-GR" sz="1200" dirty="0" smtClean="0"/>
              <a:t>. Η διαδικασία σωστής και αποτελεσματικής διαφοροποίησής τους αποτελεί επιστημονική πρόκληση.</a:t>
            </a:r>
            <a:endParaRPr lang="el-GR" sz="1200" dirty="0"/>
          </a:p>
          <a:p>
            <a:pPr marL="269875" indent="-269875">
              <a:buBlip>
                <a:blip r:embed="rId3"/>
              </a:buBlip>
            </a:pPr>
            <a:r>
              <a:rPr lang="el-GR" sz="1200" dirty="0"/>
              <a:t>Η χρήση ανθρώπινων εμβρυικών κυττάρων είναι ηθικά και πολιτικά αμφιλεγόμενη επειδή περιλαμβάνει την καταστροφή ανθρώπινων εμβρύων</a:t>
            </a:r>
          </a:p>
          <a:p>
            <a:pPr marL="269875" indent="-269875">
              <a:buBlip>
                <a:blip r:embed="rId3"/>
              </a:buBlip>
            </a:pPr>
            <a:r>
              <a:rPr lang="el-GR" sz="1200" dirty="0"/>
              <a:t>Κίνδυνος απόρριψης </a:t>
            </a:r>
            <a:r>
              <a:rPr lang="el-GR" sz="1200" dirty="0" smtClean="0"/>
              <a:t>μοσχεύματος</a:t>
            </a:r>
            <a:r>
              <a:rPr lang="en-US" sz="1200" dirty="0" smtClean="0"/>
              <a:t> </a:t>
            </a:r>
            <a:r>
              <a:rPr lang="el-GR" sz="1200" dirty="0" smtClean="0"/>
              <a:t>στην περίπτωση </a:t>
            </a:r>
            <a:r>
              <a:rPr lang="en-US" sz="1200" dirty="0" smtClean="0"/>
              <a:t>ESC </a:t>
            </a:r>
            <a:r>
              <a:rPr lang="el-GR" sz="1200" dirty="0" smtClean="0"/>
              <a:t>από </a:t>
            </a:r>
            <a:r>
              <a:rPr lang="en-US" sz="1200" dirty="0" smtClean="0"/>
              <a:t>IVF.</a:t>
            </a:r>
            <a:endParaRPr lang="el-GR" sz="1200" dirty="0"/>
          </a:p>
        </p:txBody>
      </p:sp>
    </p:spTree>
    <p:extLst>
      <p:ext uri="{BB962C8B-B14F-4D97-AF65-F5344CB8AC3E}">
        <p14:creationId xmlns:p14="http://schemas.microsoft.com/office/powerpoint/2010/main" val="3542949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5</a:t>
            </a:fld>
            <a:endParaRPr lang="el-GR"/>
          </a:p>
        </p:txBody>
      </p:sp>
      <p:sp>
        <p:nvSpPr>
          <p:cNvPr id="6" name="TextBox 5"/>
          <p:cNvSpPr txBox="1"/>
          <p:nvPr/>
        </p:nvSpPr>
        <p:spPr>
          <a:xfrm>
            <a:off x="251520" y="476672"/>
            <a:ext cx="309634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Κατηγορίες </a:t>
            </a:r>
            <a:r>
              <a:rPr lang="el-GR" b="1" dirty="0" err="1" smtClean="0">
                <a:solidFill>
                  <a:schemeClr val="accent3">
                    <a:lumMod val="75000"/>
                  </a:schemeClr>
                </a:solidFill>
              </a:rPr>
              <a:t>βλαστοκυττάρων</a:t>
            </a:r>
            <a:endParaRPr lang="el-GR" b="1" dirty="0">
              <a:solidFill>
                <a:schemeClr val="accent3">
                  <a:lumMod val="75000"/>
                </a:schemeClr>
              </a:solidFill>
            </a:endParaRPr>
          </a:p>
        </p:txBody>
      </p:sp>
      <p:sp>
        <p:nvSpPr>
          <p:cNvPr id="7" name="TextBox 6"/>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9" name="Rectangle 8"/>
          <p:cNvSpPr/>
          <p:nvPr/>
        </p:nvSpPr>
        <p:spPr>
          <a:xfrm>
            <a:off x="251519" y="1196752"/>
            <a:ext cx="6408713" cy="3139321"/>
          </a:xfrm>
          <a:prstGeom prst="rect">
            <a:avLst/>
          </a:prstGeom>
        </p:spPr>
        <p:txBody>
          <a:bodyPr wrap="square">
            <a:spAutoFit/>
          </a:bodyPr>
          <a:lstStyle/>
          <a:p>
            <a:r>
              <a:rPr lang="el-GR" sz="1400" b="1" dirty="0" smtClean="0">
                <a:solidFill>
                  <a:schemeClr val="accent6"/>
                </a:solidFill>
              </a:rPr>
              <a:t>Εμβρυϊκά </a:t>
            </a:r>
            <a:r>
              <a:rPr lang="el-GR" sz="1400" b="1" dirty="0" err="1">
                <a:solidFill>
                  <a:schemeClr val="accent6"/>
                </a:solidFill>
              </a:rPr>
              <a:t>βλαστοκύτταρα</a:t>
            </a:r>
            <a:r>
              <a:rPr lang="el-GR" sz="1400" b="1" dirty="0">
                <a:solidFill>
                  <a:schemeClr val="accent6"/>
                </a:solidFill>
              </a:rPr>
              <a:t> </a:t>
            </a:r>
            <a:r>
              <a:rPr lang="en-US" sz="1400" b="1" dirty="0">
                <a:solidFill>
                  <a:schemeClr val="accent6"/>
                </a:solidFill>
              </a:rPr>
              <a:t>(Fetal Stem Cells – FSC</a:t>
            </a:r>
            <a:r>
              <a:rPr lang="en-US" sz="1400" b="1" dirty="0" smtClean="0">
                <a:solidFill>
                  <a:schemeClr val="accent6"/>
                </a:solidFill>
              </a:rPr>
              <a:t>)</a:t>
            </a:r>
            <a:endParaRPr lang="el-GR" sz="1400" dirty="0"/>
          </a:p>
          <a:p>
            <a:r>
              <a:rPr lang="el-GR" sz="1200" dirty="0"/>
              <a:t>Πολυδύναμα (</a:t>
            </a:r>
            <a:r>
              <a:rPr lang="en-US" sz="1200" dirty="0" err="1"/>
              <a:t>multipotent</a:t>
            </a:r>
            <a:r>
              <a:rPr lang="en-US" sz="1200" dirty="0" smtClean="0"/>
              <a:t>)</a:t>
            </a:r>
            <a:endParaRPr lang="el-GR" sz="1200" dirty="0" smtClean="0"/>
          </a:p>
          <a:p>
            <a:endParaRPr lang="en-US" sz="1400" b="1" dirty="0" smtClean="0"/>
          </a:p>
          <a:p>
            <a:r>
              <a:rPr lang="el-GR" sz="1200" dirty="0" smtClean="0"/>
              <a:t>Προέλευση:</a:t>
            </a:r>
            <a:r>
              <a:rPr lang="en-US" sz="1200" dirty="0" smtClean="0"/>
              <a:t> </a:t>
            </a:r>
            <a:endParaRPr lang="el-GR" sz="1200" dirty="0" smtClean="0"/>
          </a:p>
          <a:p>
            <a:r>
              <a:rPr lang="el-GR" sz="1200" dirty="0" smtClean="0"/>
              <a:t>Από αίμα και μυελό των οστών καθώς και άλλους ιστούς, όπως ήπαρ και νεφρό, από κύημα το οποίο απορρίφθηκε μετά από άμβλωση.</a:t>
            </a:r>
          </a:p>
          <a:p>
            <a:endParaRPr lang="el-GR" sz="1200" dirty="0"/>
          </a:p>
          <a:p>
            <a:r>
              <a:rPr lang="el-GR" sz="1200" dirty="0" smtClean="0"/>
              <a:t>Πλεονεκτήματα:</a:t>
            </a:r>
          </a:p>
          <a:p>
            <a:pPr marL="269875" indent="-269875">
              <a:buBlip>
                <a:blip r:embed="rId3"/>
              </a:buBlip>
            </a:pPr>
            <a:r>
              <a:rPr lang="el-GR" sz="1200" dirty="0" smtClean="0"/>
              <a:t>Καλύτερη ικανότητα διαφοροποίησης και χαμηλότερη </a:t>
            </a:r>
            <a:r>
              <a:rPr lang="el-GR" sz="1200" dirty="0" err="1" smtClean="0"/>
              <a:t>ανοσογονικότητα</a:t>
            </a:r>
            <a:r>
              <a:rPr lang="el-GR" sz="1200" dirty="0" smtClean="0"/>
              <a:t> σε σύγκριση με τα ενήλικα </a:t>
            </a:r>
            <a:r>
              <a:rPr lang="el-GR" sz="1200" dirty="0" err="1" smtClean="0"/>
              <a:t>βλαστοκύτταρα</a:t>
            </a:r>
            <a:r>
              <a:rPr lang="el-GR" sz="1200" dirty="0" smtClean="0"/>
              <a:t>.</a:t>
            </a:r>
          </a:p>
          <a:p>
            <a:pPr marL="269875" indent="-269875">
              <a:buBlip>
                <a:blip r:embed="rId3"/>
              </a:buBlip>
            </a:pPr>
            <a:r>
              <a:rPr lang="el-GR" sz="1200" dirty="0" smtClean="0"/>
              <a:t>Πιο ηθικά αποδεκτή η χρήση τους σε σχέση με τα </a:t>
            </a:r>
            <a:r>
              <a:rPr lang="el-GR" sz="1200" dirty="0" err="1" smtClean="0"/>
              <a:t>εμβρυονικά</a:t>
            </a:r>
            <a:r>
              <a:rPr lang="el-GR" sz="1200" dirty="0" smtClean="0"/>
              <a:t> </a:t>
            </a:r>
            <a:r>
              <a:rPr lang="el-GR" sz="1200" dirty="0" err="1" smtClean="0"/>
              <a:t>βλαστοκύτταρα</a:t>
            </a:r>
            <a:r>
              <a:rPr lang="el-GR" sz="1200" dirty="0" smtClean="0"/>
              <a:t>.</a:t>
            </a:r>
            <a:endParaRPr lang="en-US" sz="1200" dirty="0" smtClean="0"/>
          </a:p>
          <a:p>
            <a:pPr marL="269875" indent="-269875">
              <a:buBlip>
                <a:blip r:embed="rId3"/>
              </a:buBlip>
            </a:pPr>
            <a:endParaRPr lang="en-US" sz="1200" dirty="0" smtClean="0"/>
          </a:p>
          <a:p>
            <a:r>
              <a:rPr lang="el-GR" sz="1200" dirty="0" smtClean="0"/>
              <a:t>Μειονεκτήματα:</a:t>
            </a:r>
          </a:p>
          <a:p>
            <a:pPr marL="269875" indent="-269875">
              <a:buBlip>
                <a:blip r:embed="rId3"/>
              </a:buBlip>
            </a:pPr>
            <a:r>
              <a:rPr lang="el-GR" sz="1200" dirty="0" smtClean="0"/>
              <a:t>Η λήψη των </a:t>
            </a:r>
            <a:r>
              <a:rPr lang="en-US" sz="1200" dirty="0" smtClean="0"/>
              <a:t>FSC </a:t>
            </a:r>
            <a:r>
              <a:rPr lang="el-GR" sz="1200" dirty="0" smtClean="0"/>
              <a:t>σχετίζεται με την άμβλωση η οποία αποτελεί θέμα ηθικής αντιπαράθεσης για κάποιες ομάδες ανθρώπων</a:t>
            </a:r>
            <a:r>
              <a:rPr lang="el-GR" sz="1200" dirty="0"/>
              <a:t>.</a:t>
            </a:r>
            <a:endParaRPr lang="el-GR" sz="1400" dirty="0" smtClean="0"/>
          </a:p>
          <a:p>
            <a:endParaRPr lang="el-GR" sz="1400" dirty="0" smtClean="0"/>
          </a:p>
        </p:txBody>
      </p:sp>
      <p:pic>
        <p:nvPicPr>
          <p:cNvPr id="1026" name="Picture 2" descr="F:\BIO\DUI\Synedria\EEBMB Synedrio 2011\1312546294_6w_e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2064479"/>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327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6</a:t>
            </a:fld>
            <a:endParaRPr lang="el-GR"/>
          </a:p>
        </p:txBody>
      </p:sp>
      <p:sp>
        <p:nvSpPr>
          <p:cNvPr id="6" name="TextBox 5"/>
          <p:cNvSpPr txBox="1"/>
          <p:nvPr/>
        </p:nvSpPr>
        <p:spPr>
          <a:xfrm>
            <a:off x="251520" y="476672"/>
            <a:ext cx="309634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Κατηγορίες </a:t>
            </a:r>
            <a:r>
              <a:rPr lang="el-GR" b="1" dirty="0" err="1" smtClean="0">
                <a:solidFill>
                  <a:schemeClr val="accent3">
                    <a:lumMod val="75000"/>
                  </a:schemeClr>
                </a:solidFill>
              </a:rPr>
              <a:t>βλαστοκυττάρων</a:t>
            </a:r>
            <a:endParaRPr lang="el-GR" b="1" dirty="0">
              <a:solidFill>
                <a:schemeClr val="accent3">
                  <a:lumMod val="75000"/>
                </a:schemeClr>
              </a:solidFill>
            </a:endParaRPr>
          </a:p>
        </p:txBody>
      </p:sp>
      <p:sp>
        <p:nvSpPr>
          <p:cNvPr id="7" name="TextBox 6"/>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9" name="Rectangle 8"/>
          <p:cNvSpPr/>
          <p:nvPr/>
        </p:nvSpPr>
        <p:spPr>
          <a:xfrm>
            <a:off x="251519" y="1196752"/>
            <a:ext cx="6048673" cy="3447098"/>
          </a:xfrm>
          <a:prstGeom prst="rect">
            <a:avLst/>
          </a:prstGeom>
        </p:spPr>
        <p:txBody>
          <a:bodyPr wrap="square">
            <a:spAutoFit/>
          </a:bodyPr>
          <a:lstStyle/>
          <a:p>
            <a:r>
              <a:rPr lang="el-GR" sz="1400" b="1" dirty="0" err="1" smtClean="0">
                <a:solidFill>
                  <a:schemeClr val="accent6"/>
                </a:solidFill>
              </a:rPr>
              <a:t>Ομφαλοπλακουντικά</a:t>
            </a:r>
            <a:r>
              <a:rPr lang="el-GR" sz="1400" b="1" dirty="0" smtClean="0">
                <a:solidFill>
                  <a:schemeClr val="accent6"/>
                </a:solidFill>
              </a:rPr>
              <a:t> </a:t>
            </a:r>
            <a:r>
              <a:rPr lang="el-GR" sz="1400" b="1" dirty="0" err="1" smtClean="0">
                <a:solidFill>
                  <a:schemeClr val="accent6"/>
                </a:solidFill>
              </a:rPr>
              <a:t>βλαστοκύτταρα</a:t>
            </a:r>
            <a:r>
              <a:rPr lang="el-GR" sz="1400" b="1" dirty="0" smtClean="0">
                <a:solidFill>
                  <a:schemeClr val="accent6"/>
                </a:solidFill>
              </a:rPr>
              <a:t> </a:t>
            </a:r>
            <a:r>
              <a:rPr lang="en-US" sz="1400" b="1" dirty="0" smtClean="0">
                <a:solidFill>
                  <a:schemeClr val="accent6"/>
                </a:solidFill>
              </a:rPr>
              <a:t>(Placental </a:t>
            </a:r>
            <a:r>
              <a:rPr lang="en-US" sz="1400" b="1" dirty="0">
                <a:solidFill>
                  <a:schemeClr val="accent6"/>
                </a:solidFill>
              </a:rPr>
              <a:t>and Cord Blood Stem Cells)</a:t>
            </a:r>
            <a:endParaRPr lang="el-GR" sz="1400" b="1" dirty="0">
              <a:solidFill>
                <a:schemeClr val="accent6"/>
              </a:solidFill>
            </a:endParaRPr>
          </a:p>
          <a:p>
            <a:r>
              <a:rPr lang="el-GR" sz="1200" dirty="0"/>
              <a:t>Πολυδύναμα (</a:t>
            </a:r>
            <a:r>
              <a:rPr lang="en-US" sz="1200" dirty="0" err="1"/>
              <a:t>multipotent</a:t>
            </a:r>
            <a:r>
              <a:rPr lang="en-US" sz="1200" dirty="0"/>
              <a:t>)</a:t>
            </a:r>
            <a:endParaRPr lang="en-US" sz="1200" b="1" dirty="0" smtClean="0"/>
          </a:p>
          <a:p>
            <a:endParaRPr lang="el-GR" sz="1200" dirty="0" smtClean="0"/>
          </a:p>
          <a:p>
            <a:r>
              <a:rPr lang="el-GR" sz="1200" dirty="0" smtClean="0"/>
              <a:t>Προέλευση:</a:t>
            </a:r>
            <a:r>
              <a:rPr lang="en-US" sz="1200" dirty="0" smtClean="0"/>
              <a:t> </a:t>
            </a:r>
            <a:r>
              <a:rPr lang="el-GR" sz="1200" dirty="0" smtClean="0"/>
              <a:t>αιμοποιητικά </a:t>
            </a:r>
            <a:r>
              <a:rPr lang="el-GR" sz="1200" dirty="0" err="1" smtClean="0"/>
              <a:t>βλαστοκύτταρα</a:t>
            </a:r>
            <a:r>
              <a:rPr lang="el-GR" sz="1200" dirty="0" smtClean="0"/>
              <a:t> που απομονώνονται από τον πλακούντα ή τον ομφάλιο λώρο που μπορούν να διατηρηθούν σε ειδικές τράπεζες </a:t>
            </a:r>
            <a:r>
              <a:rPr lang="el-GR" sz="1200" dirty="0" err="1" smtClean="0"/>
              <a:t>ομφαλοπλακουντικού</a:t>
            </a:r>
            <a:r>
              <a:rPr lang="el-GR" sz="1200" dirty="0" smtClean="0"/>
              <a:t> αίματος μετά από τη γέννηση ενός παιδιού. </a:t>
            </a:r>
            <a:endParaRPr lang="en-US" sz="1200" dirty="0" smtClean="0"/>
          </a:p>
          <a:p>
            <a:endParaRPr lang="el-GR" sz="1200" dirty="0" smtClean="0"/>
          </a:p>
          <a:p>
            <a:r>
              <a:rPr lang="el-GR" sz="1200" dirty="0" smtClean="0"/>
              <a:t>Πλεονεκτήματα:</a:t>
            </a:r>
          </a:p>
          <a:p>
            <a:pPr marL="269875" indent="-269875">
              <a:buBlip>
                <a:blip r:embed="rId3"/>
              </a:buBlip>
            </a:pPr>
            <a:r>
              <a:rPr lang="el-GR" sz="1200" dirty="0" smtClean="0"/>
              <a:t>Μεταμοσχεύονται </a:t>
            </a:r>
            <a:r>
              <a:rPr lang="el-GR" sz="1200" dirty="0"/>
              <a:t>με επιτυχία σε ασθενείς με λευχαιμία και άλλα σοβαρά αιματολογικά νοσήματα, ως εναλλακτική πηγή αντί για το μυελό των οστών. </a:t>
            </a:r>
            <a:endParaRPr lang="el-GR" sz="1200" dirty="0" smtClean="0"/>
          </a:p>
          <a:p>
            <a:pPr marL="269875" indent="-269875">
              <a:buBlip>
                <a:blip r:embed="rId3"/>
              </a:buBlip>
            </a:pPr>
            <a:r>
              <a:rPr lang="el-GR" sz="1200" dirty="0" smtClean="0"/>
              <a:t>Πολύ </a:t>
            </a:r>
            <a:r>
              <a:rPr lang="el-GR" sz="1200" dirty="0"/>
              <a:t>μεγαλύτερη </a:t>
            </a:r>
            <a:r>
              <a:rPr lang="el-GR" sz="1200" dirty="0" smtClean="0"/>
              <a:t>πιθανότητα </a:t>
            </a:r>
            <a:r>
              <a:rPr lang="el-GR" sz="1200" dirty="0"/>
              <a:t>να </a:t>
            </a:r>
            <a:r>
              <a:rPr lang="el-GR" sz="1200" dirty="0" smtClean="0"/>
              <a:t>βρεθεί </a:t>
            </a:r>
            <a:r>
              <a:rPr lang="el-GR" sz="1200" dirty="0"/>
              <a:t>κατάλληλο μόσχευμα για κάθε ασθενή, καθώς το ομφάλιο αίμα απαιτεί μικρότερη συμβατότητα απ' ότι ο μυελός των οστών</a:t>
            </a:r>
            <a:r>
              <a:rPr lang="el-GR" sz="1200" dirty="0" smtClean="0"/>
              <a:t>.</a:t>
            </a:r>
          </a:p>
          <a:p>
            <a:pPr marL="269875" indent="-269875">
              <a:buBlip>
                <a:blip r:embed="rId3"/>
              </a:buBlip>
            </a:pPr>
            <a:r>
              <a:rPr lang="el-GR" sz="1200" dirty="0" smtClean="0"/>
              <a:t>Πάνω από 300.000 ζωές ανά τον κόσμο έχουν σωθεί με μεταμόσχευση </a:t>
            </a:r>
            <a:r>
              <a:rPr lang="el-GR" sz="1200" dirty="0" err="1" smtClean="0"/>
              <a:t>βλαστοκυττάρων</a:t>
            </a:r>
            <a:r>
              <a:rPr lang="el-GR" sz="1200" dirty="0" smtClean="0"/>
              <a:t> ομφάλιου αίματος.</a:t>
            </a:r>
          </a:p>
          <a:p>
            <a:endParaRPr lang="el-GR" sz="1200" dirty="0" smtClean="0"/>
          </a:p>
          <a:p>
            <a:r>
              <a:rPr lang="el-GR" sz="1200" dirty="0" smtClean="0"/>
              <a:t>Μειονεκτήματα:</a:t>
            </a:r>
          </a:p>
          <a:p>
            <a:pPr marL="269875" indent="-269875">
              <a:buBlip>
                <a:blip r:embed="rId3"/>
              </a:buBlip>
            </a:pPr>
            <a:r>
              <a:rPr lang="el-GR" sz="1200" dirty="0" smtClean="0"/>
              <a:t>Μπορούν να χρησιμοποιηθούν για την αντιμετώπιση κυρίως αιματολογικών παθήσεων</a:t>
            </a:r>
          </a:p>
          <a:p>
            <a:endParaRPr lang="el-GR" sz="1200" dirty="0" smtClean="0"/>
          </a:p>
        </p:txBody>
      </p:sp>
      <p:pic>
        <p:nvPicPr>
          <p:cNvPr id="8" name="Picture 7" descr="assets_LARGE_t_420_7713439.JPG"/>
          <p:cNvPicPr>
            <a:picLocks noChangeAspect="1"/>
          </p:cNvPicPr>
          <p:nvPr/>
        </p:nvPicPr>
        <p:blipFill>
          <a:blip r:embed="rId4"/>
          <a:stretch>
            <a:fillRect/>
          </a:stretch>
        </p:blipFill>
        <p:spPr>
          <a:xfrm>
            <a:off x="6617518" y="1844824"/>
            <a:ext cx="2353522" cy="2134590"/>
          </a:xfrm>
          <a:prstGeom prst="rect">
            <a:avLst/>
          </a:prstGeom>
        </p:spPr>
      </p:pic>
    </p:spTree>
    <p:extLst>
      <p:ext uri="{BB962C8B-B14F-4D97-AF65-F5344CB8AC3E}">
        <p14:creationId xmlns:p14="http://schemas.microsoft.com/office/powerpoint/2010/main" val="204786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7</a:t>
            </a:fld>
            <a:endParaRPr lang="el-GR"/>
          </a:p>
        </p:txBody>
      </p:sp>
      <p:sp>
        <p:nvSpPr>
          <p:cNvPr id="6" name="TextBox 5"/>
          <p:cNvSpPr txBox="1"/>
          <p:nvPr/>
        </p:nvSpPr>
        <p:spPr>
          <a:xfrm>
            <a:off x="251520" y="476672"/>
            <a:ext cx="309634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Κατηγορίες </a:t>
            </a:r>
            <a:r>
              <a:rPr lang="el-GR" b="1" dirty="0" err="1" smtClean="0">
                <a:solidFill>
                  <a:schemeClr val="accent3">
                    <a:lumMod val="75000"/>
                  </a:schemeClr>
                </a:solidFill>
              </a:rPr>
              <a:t>βλαστοκυττάρων</a:t>
            </a:r>
            <a:endParaRPr lang="el-GR" b="1" dirty="0">
              <a:solidFill>
                <a:schemeClr val="accent3">
                  <a:lumMod val="75000"/>
                </a:schemeClr>
              </a:solidFill>
            </a:endParaRPr>
          </a:p>
        </p:txBody>
      </p:sp>
      <p:sp>
        <p:nvSpPr>
          <p:cNvPr id="7" name="TextBox 6"/>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9" name="Rectangle 8"/>
          <p:cNvSpPr/>
          <p:nvPr/>
        </p:nvSpPr>
        <p:spPr>
          <a:xfrm>
            <a:off x="251520" y="1196752"/>
            <a:ext cx="7632848" cy="492443"/>
          </a:xfrm>
          <a:prstGeom prst="rect">
            <a:avLst/>
          </a:prstGeom>
        </p:spPr>
        <p:txBody>
          <a:bodyPr wrap="square">
            <a:spAutoFit/>
          </a:bodyPr>
          <a:lstStyle/>
          <a:p>
            <a:r>
              <a:rPr lang="el-GR" sz="1400" b="1" dirty="0">
                <a:solidFill>
                  <a:schemeClr val="accent6"/>
                </a:solidFill>
              </a:rPr>
              <a:t>Ενήλικα </a:t>
            </a:r>
            <a:r>
              <a:rPr lang="el-GR" sz="1400" b="1" dirty="0" err="1">
                <a:solidFill>
                  <a:schemeClr val="accent6"/>
                </a:solidFill>
              </a:rPr>
              <a:t>βλαστοκύτταρα</a:t>
            </a:r>
            <a:r>
              <a:rPr lang="el-GR" sz="1400" b="1" dirty="0">
                <a:solidFill>
                  <a:schemeClr val="accent6"/>
                </a:solidFill>
              </a:rPr>
              <a:t> (</a:t>
            </a:r>
            <a:r>
              <a:rPr lang="en-US" sz="1400" b="1" dirty="0">
                <a:solidFill>
                  <a:schemeClr val="accent6"/>
                </a:solidFill>
              </a:rPr>
              <a:t>Adult Stem Cells – ASC) </a:t>
            </a:r>
            <a:r>
              <a:rPr lang="el-GR" sz="1400" dirty="0"/>
              <a:t>ή σωματικά (</a:t>
            </a:r>
            <a:r>
              <a:rPr lang="en-US" sz="1400" dirty="0"/>
              <a:t>somatic)</a:t>
            </a:r>
            <a:r>
              <a:rPr lang="el-GR" sz="1400" dirty="0"/>
              <a:t> ή </a:t>
            </a:r>
            <a:r>
              <a:rPr lang="el-GR" sz="1400" dirty="0" err="1"/>
              <a:t>ιστο</a:t>
            </a:r>
            <a:r>
              <a:rPr lang="en-US" sz="1400" dirty="0"/>
              <a:t>-</a:t>
            </a:r>
            <a:r>
              <a:rPr lang="el-GR" sz="1400" dirty="0"/>
              <a:t>ειδικά</a:t>
            </a:r>
            <a:r>
              <a:rPr lang="en-US" sz="1400" dirty="0"/>
              <a:t> (tissue-specific)</a:t>
            </a:r>
            <a:endParaRPr lang="el-GR" sz="1400" dirty="0"/>
          </a:p>
          <a:p>
            <a:r>
              <a:rPr lang="el-GR" sz="1200" dirty="0" smtClean="0"/>
              <a:t>Πολυδύναμα (</a:t>
            </a:r>
            <a:r>
              <a:rPr lang="en-US" sz="1200" dirty="0" err="1" smtClean="0"/>
              <a:t>multipotent</a:t>
            </a:r>
            <a:r>
              <a:rPr lang="en-US" sz="1200" dirty="0" smtClean="0"/>
              <a:t>)</a:t>
            </a:r>
            <a:endParaRPr lang="el-GR" sz="1200" b="1" dirty="0" smtClean="0"/>
          </a:p>
        </p:txBody>
      </p:sp>
      <p:sp>
        <p:nvSpPr>
          <p:cNvPr id="8" name="Rectangle 7"/>
          <p:cNvSpPr/>
          <p:nvPr/>
        </p:nvSpPr>
        <p:spPr>
          <a:xfrm>
            <a:off x="251520" y="1844238"/>
            <a:ext cx="4536504" cy="4524315"/>
          </a:xfrm>
          <a:prstGeom prst="rect">
            <a:avLst/>
          </a:prstGeom>
        </p:spPr>
        <p:txBody>
          <a:bodyPr wrap="square">
            <a:spAutoFit/>
          </a:bodyPr>
          <a:lstStyle/>
          <a:p>
            <a:r>
              <a:rPr lang="el-GR" sz="1200" dirty="0" smtClean="0"/>
              <a:t>Προέλευση</a:t>
            </a:r>
            <a:r>
              <a:rPr lang="el-GR" sz="1200" dirty="0" smtClean="0"/>
              <a:t>: </a:t>
            </a:r>
          </a:p>
          <a:p>
            <a:r>
              <a:rPr lang="el-GR" sz="1200" dirty="0" smtClean="0"/>
              <a:t>Βρίσκονται βαθιά </a:t>
            </a:r>
            <a:r>
              <a:rPr lang="el-GR" sz="1200" dirty="0"/>
              <a:t>κρυμμένα στα </a:t>
            </a:r>
            <a:r>
              <a:rPr lang="el-GR" sz="1200" dirty="0" smtClean="0"/>
              <a:t>όργανα</a:t>
            </a:r>
            <a:r>
              <a:rPr lang="en-US" sz="1200" dirty="0" smtClean="0"/>
              <a:t> </a:t>
            </a:r>
            <a:r>
              <a:rPr lang="en-US" sz="1200" dirty="0" smtClean="0"/>
              <a:t>(</a:t>
            </a:r>
            <a:r>
              <a:rPr lang="el-GR" sz="1200" dirty="0"/>
              <a:t>όπως στο αίμα, το δέρμα, το επιθήλιο των εντέρων, αλλά και στον εγκέφαλο</a:t>
            </a:r>
            <a:r>
              <a:rPr lang="en-US" sz="1200" dirty="0"/>
              <a:t>)</a:t>
            </a:r>
            <a:r>
              <a:rPr lang="el-GR" sz="1200" dirty="0" smtClean="0"/>
              <a:t>, </a:t>
            </a:r>
            <a:r>
              <a:rPr lang="el-GR" sz="1200" dirty="0"/>
              <a:t>περιβαλλόμενα από εκατομμύρια </a:t>
            </a:r>
            <a:r>
              <a:rPr lang="el-GR" sz="1200" dirty="0" smtClean="0"/>
              <a:t>συνηθισμένων </a:t>
            </a:r>
            <a:r>
              <a:rPr lang="el-GR" sz="1200" dirty="0"/>
              <a:t>κυττάρων και μπορούν, όποτε χρειάζεται, να </a:t>
            </a:r>
            <a:r>
              <a:rPr lang="el-GR" sz="1200" dirty="0" smtClean="0"/>
              <a:t>αναπλη</a:t>
            </a:r>
            <a:r>
              <a:rPr lang="el-GR" sz="1200" dirty="0"/>
              <a:t>ρώνουν μερικά από αυτά. </a:t>
            </a:r>
            <a:endParaRPr lang="en-US" sz="1200" dirty="0" smtClean="0"/>
          </a:p>
          <a:p>
            <a:endParaRPr lang="el-GR" sz="1200" dirty="0"/>
          </a:p>
          <a:p>
            <a:r>
              <a:rPr lang="el-GR" sz="1200" dirty="0"/>
              <a:t>Ιδιότητες: </a:t>
            </a:r>
          </a:p>
          <a:p>
            <a:pPr marL="285750" indent="-285750">
              <a:buBlip>
                <a:blip r:embed="rId3"/>
              </a:buBlip>
            </a:pPr>
            <a:r>
              <a:rPr lang="el-GR" sz="1200" dirty="0"/>
              <a:t>Κάποια ενήλικα </a:t>
            </a:r>
            <a:r>
              <a:rPr lang="el-GR" sz="1200" dirty="0" err="1"/>
              <a:t>βλαστοκύτταρα</a:t>
            </a:r>
            <a:r>
              <a:rPr lang="el-GR" sz="1200" dirty="0"/>
              <a:t> παράγουν μόνο έναν ή λίγους τύπους κυττάρων (π.χ. νευρικά) ενώ άλλα είναι </a:t>
            </a:r>
            <a:r>
              <a:rPr lang="el-GR" sz="1200" dirty="0" smtClean="0"/>
              <a:t>περισσότερο </a:t>
            </a:r>
            <a:r>
              <a:rPr lang="el-GR" sz="1200" dirty="0"/>
              <a:t>ευέλικτα και παράγουν μια μεγάλη ποικιλία κυτταρικών </a:t>
            </a:r>
            <a:r>
              <a:rPr lang="el-GR" sz="1200" dirty="0" smtClean="0"/>
              <a:t>τύπων</a:t>
            </a:r>
            <a:r>
              <a:rPr lang="en-US" sz="1200" dirty="0" smtClean="0"/>
              <a:t>.</a:t>
            </a:r>
            <a:endParaRPr lang="el-GR" sz="1200" dirty="0"/>
          </a:p>
          <a:p>
            <a:endParaRPr lang="en-US" sz="1200" dirty="0"/>
          </a:p>
          <a:p>
            <a:r>
              <a:rPr lang="el-GR" sz="1200" dirty="0"/>
              <a:t>Πλεονεκτήματα:</a:t>
            </a:r>
          </a:p>
          <a:p>
            <a:pPr marL="263525" indent="-263525">
              <a:buBlip>
                <a:blip r:embed="rId3"/>
              </a:buBlip>
            </a:pPr>
            <a:r>
              <a:rPr lang="el-GR" sz="1200" dirty="0"/>
              <a:t>Η χρήση τους δεν εγείρει ηθικά διλήμματα</a:t>
            </a:r>
          </a:p>
          <a:p>
            <a:endParaRPr lang="el-GR" sz="1200" dirty="0"/>
          </a:p>
          <a:p>
            <a:r>
              <a:rPr lang="el-GR" sz="1200" dirty="0"/>
              <a:t>Μειονεκτήματα:</a:t>
            </a:r>
          </a:p>
          <a:p>
            <a:pPr marL="263525" indent="-263525">
              <a:buBlip>
                <a:blip r:embed="rId3"/>
              </a:buBlip>
            </a:pPr>
            <a:r>
              <a:rPr lang="el-GR" sz="1200" dirty="0"/>
              <a:t>Δυσκολία στον εντοπισμό, επιπλέον διότι είναι σπάνια</a:t>
            </a:r>
          </a:p>
          <a:p>
            <a:pPr marL="263525" indent="-263525">
              <a:buBlip>
                <a:blip r:embed="rId3"/>
              </a:buBlip>
            </a:pPr>
            <a:r>
              <a:rPr lang="el-GR" sz="1200" dirty="0"/>
              <a:t>Δυσκολία καλλιέργειας στο εργαστήριο</a:t>
            </a:r>
          </a:p>
          <a:p>
            <a:pPr marL="263525" indent="-263525">
              <a:buBlip>
                <a:blip r:embed="rId3"/>
              </a:buBlip>
            </a:pPr>
            <a:r>
              <a:rPr lang="el-GR" sz="1200" dirty="0"/>
              <a:t>Περιορισμένες ικανότητες αυτό-ανανέωσης, άρα δυσκολία απόκτησης επαρκούς αριθμού για κλινική χρήση</a:t>
            </a:r>
          </a:p>
          <a:p>
            <a:pPr marL="263525" indent="-263525">
              <a:buBlip>
                <a:blip r:embed="rId3"/>
              </a:buBlip>
            </a:pPr>
            <a:r>
              <a:rPr lang="el-GR" sz="1200" dirty="0"/>
              <a:t>Δυσκολία εφαρμογής σε ζώα λόγω δυσκολίας στον τρόπο χορήγησης</a:t>
            </a:r>
          </a:p>
          <a:p>
            <a:pPr marL="263525" indent="-263525">
              <a:buBlip>
                <a:blip r:embed="rId3"/>
              </a:buBlip>
            </a:pPr>
            <a:r>
              <a:rPr lang="el-GR" sz="1200" dirty="0"/>
              <a:t>Εάν πρόκειται για </a:t>
            </a:r>
            <a:r>
              <a:rPr lang="el-GR" sz="1200" dirty="0" err="1"/>
              <a:t>ετερόλογα</a:t>
            </a:r>
            <a:r>
              <a:rPr lang="el-GR" sz="1200" dirty="0"/>
              <a:t> ενήλικα </a:t>
            </a:r>
            <a:r>
              <a:rPr lang="el-GR" sz="1200" dirty="0" err="1"/>
              <a:t>βλαστοκύτταρα</a:t>
            </a:r>
            <a:r>
              <a:rPr lang="el-GR" sz="1200" dirty="0"/>
              <a:t>, τότε υπάρχει ο κίνδυνος απόρριψης μοσχεύματος</a:t>
            </a:r>
          </a:p>
          <a:p>
            <a:endParaRPr lang="el-GR" sz="1200" dirty="0" smtClean="0"/>
          </a:p>
        </p:txBody>
      </p:sp>
      <p:pic>
        <p:nvPicPr>
          <p:cNvPr id="3074" name="Picture 2" descr="Somatic Stem Cel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988840"/>
            <a:ext cx="4032448" cy="345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551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43D03E-EE8D-4F90-9701-F6AFCBD659B1}" type="slidenum">
              <a:rPr lang="el-GR" smtClean="0"/>
              <a:t>8</a:t>
            </a:fld>
            <a:endParaRPr lang="el-GR"/>
          </a:p>
        </p:txBody>
      </p:sp>
      <p:sp>
        <p:nvSpPr>
          <p:cNvPr id="6" name="Rectangle 5"/>
          <p:cNvSpPr/>
          <p:nvPr/>
        </p:nvSpPr>
        <p:spPr>
          <a:xfrm>
            <a:off x="251520" y="1202556"/>
            <a:ext cx="7560840" cy="4370427"/>
          </a:xfrm>
          <a:prstGeom prst="rect">
            <a:avLst/>
          </a:prstGeom>
        </p:spPr>
        <p:txBody>
          <a:bodyPr wrap="square">
            <a:spAutoFit/>
          </a:bodyPr>
          <a:lstStyle/>
          <a:p>
            <a:r>
              <a:rPr lang="el-GR" sz="1400" b="1" dirty="0">
                <a:solidFill>
                  <a:schemeClr val="accent6"/>
                </a:solidFill>
              </a:rPr>
              <a:t>Ενήλικα </a:t>
            </a:r>
            <a:r>
              <a:rPr lang="el-GR" sz="1400" b="1" dirty="0" err="1">
                <a:solidFill>
                  <a:schemeClr val="accent6"/>
                </a:solidFill>
              </a:rPr>
              <a:t>βλαστοκύτταρα</a:t>
            </a:r>
            <a:r>
              <a:rPr lang="el-GR" sz="1400" b="1" dirty="0">
                <a:solidFill>
                  <a:schemeClr val="accent6"/>
                </a:solidFill>
              </a:rPr>
              <a:t> (</a:t>
            </a:r>
            <a:r>
              <a:rPr lang="en-US" sz="1400" b="1" dirty="0">
                <a:solidFill>
                  <a:schemeClr val="accent6"/>
                </a:solidFill>
              </a:rPr>
              <a:t>Adult Stem Cells – ASC) </a:t>
            </a:r>
            <a:r>
              <a:rPr lang="el-GR" sz="1400" dirty="0"/>
              <a:t>ή σωματικά (</a:t>
            </a:r>
            <a:r>
              <a:rPr lang="en-US" sz="1400" dirty="0"/>
              <a:t>somatic)</a:t>
            </a:r>
            <a:r>
              <a:rPr lang="el-GR" sz="1400" dirty="0"/>
              <a:t> ή </a:t>
            </a:r>
            <a:r>
              <a:rPr lang="el-GR" sz="1400" dirty="0" err="1"/>
              <a:t>ιστο</a:t>
            </a:r>
            <a:r>
              <a:rPr lang="en-US" sz="1400" dirty="0"/>
              <a:t>-</a:t>
            </a:r>
            <a:r>
              <a:rPr lang="el-GR" sz="1400" dirty="0"/>
              <a:t>ειδικά</a:t>
            </a:r>
            <a:r>
              <a:rPr lang="en-US" sz="1400" dirty="0"/>
              <a:t> (tissue-specific)</a:t>
            </a:r>
            <a:endParaRPr lang="el-GR" sz="1400" dirty="0" smtClean="0"/>
          </a:p>
          <a:p>
            <a:endParaRPr lang="el-GR" sz="1200" dirty="0"/>
          </a:p>
          <a:p>
            <a:r>
              <a:rPr lang="el-GR" sz="1200" dirty="0" smtClean="0"/>
              <a:t>Κατηγορίες </a:t>
            </a:r>
            <a:r>
              <a:rPr lang="en-US" sz="1200" dirty="0"/>
              <a:t>ACS:</a:t>
            </a:r>
          </a:p>
          <a:p>
            <a:endParaRPr lang="en-US" sz="1200" dirty="0"/>
          </a:p>
          <a:p>
            <a:r>
              <a:rPr lang="el-GR" sz="1200" b="1" dirty="0">
                <a:solidFill>
                  <a:schemeClr val="accent3">
                    <a:lumMod val="75000"/>
                  </a:schemeClr>
                </a:solidFill>
              </a:rPr>
              <a:t>Ενδοδερμικής προέλευσης:</a:t>
            </a:r>
            <a:r>
              <a:rPr lang="el-GR" sz="1200" dirty="0"/>
              <a:t> πνευμονικά επιθηλιακά, γαστρεντερικού σωλήνα, παγκρέατος, ηπατικά, ουρογεννητικού συστήματος (μαστός &amp; προστάτης, ωοθήκες &amp; όρχεις)</a:t>
            </a:r>
          </a:p>
          <a:p>
            <a:endParaRPr lang="en-US" sz="1200" dirty="0" smtClean="0"/>
          </a:p>
          <a:p>
            <a:endParaRPr lang="el-GR" sz="1200" dirty="0"/>
          </a:p>
          <a:p>
            <a:r>
              <a:rPr lang="el-GR" sz="1200" b="1" dirty="0" err="1">
                <a:solidFill>
                  <a:schemeClr val="accent3">
                    <a:lumMod val="75000"/>
                  </a:schemeClr>
                </a:solidFill>
              </a:rPr>
              <a:t>Εξωδερμικής</a:t>
            </a:r>
            <a:r>
              <a:rPr lang="el-GR" sz="1200" b="1" dirty="0">
                <a:solidFill>
                  <a:schemeClr val="accent3">
                    <a:lumMod val="75000"/>
                  </a:schemeClr>
                </a:solidFill>
              </a:rPr>
              <a:t> προέλευσης: </a:t>
            </a:r>
            <a:r>
              <a:rPr lang="el-GR" sz="1200" dirty="0"/>
              <a:t>νευρικού συστήματος, δέρματος, οφθαλμού</a:t>
            </a:r>
          </a:p>
          <a:p>
            <a:endParaRPr lang="en-US" sz="1200" dirty="0" smtClean="0"/>
          </a:p>
          <a:p>
            <a:endParaRPr lang="el-GR" sz="1200" dirty="0"/>
          </a:p>
          <a:p>
            <a:r>
              <a:rPr lang="el-GR" sz="1200" b="1" dirty="0" err="1">
                <a:solidFill>
                  <a:schemeClr val="accent3">
                    <a:lumMod val="75000"/>
                  </a:schemeClr>
                </a:solidFill>
              </a:rPr>
              <a:t>Μεσοδερμικής</a:t>
            </a:r>
            <a:r>
              <a:rPr lang="el-GR" sz="1200" b="1" dirty="0">
                <a:solidFill>
                  <a:schemeClr val="accent3">
                    <a:lumMod val="75000"/>
                  </a:schemeClr>
                </a:solidFill>
              </a:rPr>
              <a:t> </a:t>
            </a:r>
            <a:r>
              <a:rPr lang="el-GR" sz="1200" b="1" dirty="0" smtClean="0">
                <a:solidFill>
                  <a:schemeClr val="accent3">
                    <a:lumMod val="75000"/>
                  </a:schemeClr>
                </a:solidFill>
              </a:rPr>
              <a:t>προέλευσης: </a:t>
            </a:r>
            <a:r>
              <a:rPr lang="el-GR" sz="1200" dirty="0"/>
              <a:t>μυελού των οστών (αιμοποιητικά, </a:t>
            </a:r>
            <a:r>
              <a:rPr lang="el-GR" sz="1200" dirty="0" err="1"/>
              <a:t>στρωματικά</a:t>
            </a:r>
            <a:r>
              <a:rPr lang="el-GR" sz="1200" dirty="0"/>
              <a:t>), </a:t>
            </a:r>
            <a:r>
              <a:rPr lang="el-GR" sz="1200" dirty="0" smtClean="0"/>
              <a:t>καρδιάς</a:t>
            </a:r>
            <a:endParaRPr lang="en-US" sz="1200" dirty="0" smtClean="0"/>
          </a:p>
          <a:p>
            <a:r>
              <a:rPr lang="el-GR" sz="1200" dirty="0" smtClean="0"/>
              <a:t>	</a:t>
            </a:r>
            <a:r>
              <a:rPr lang="en-US" sz="1200" dirty="0" smtClean="0"/>
              <a:t>&gt;</a:t>
            </a:r>
            <a:r>
              <a:rPr lang="el-GR" sz="1200" dirty="0" smtClean="0"/>
              <a:t>υποκατηγορία: </a:t>
            </a:r>
            <a:r>
              <a:rPr lang="el-GR" sz="1200" b="1" dirty="0" err="1">
                <a:solidFill>
                  <a:schemeClr val="accent6"/>
                </a:solidFill>
              </a:rPr>
              <a:t>Μεσεγχυματικά</a:t>
            </a:r>
            <a:r>
              <a:rPr lang="el-GR" sz="1200" b="1" dirty="0">
                <a:solidFill>
                  <a:schemeClr val="accent6"/>
                </a:solidFill>
              </a:rPr>
              <a:t> </a:t>
            </a:r>
            <a:r>
              <a:rPr lang="el-GR" sz="1200" b="1" dirty="0" err="1">
                <a:solidFill>
                  <a:schemeClr val="accent6"/>
                </a:solidFill>
              </a:rPr>
              <a:t>βλαστοκύτταρα</a:t>
            </a:r>
            <a:r>
              <a:rPr lang="el-GR" sz="1200" b="1" dirty="0">
                <a:solidFill>
                  <a:schemeClr val="accent6"/>
                </a:solidFill>
              </a:rPr>
              <a:t> (</a:t>
            </a:r>
            <a:r>
              <a:rPr lang="en-US" sz="1200" b="1" dirty="0" err="1">
                <a:solidFill>
                  <a:schemeClr val="accent6"/>
                </a:solidFill>
              </a:rPr>
              <a:t>Mesenchymal</a:t>
            </a:r>
            <a:r>
              <a:rPr lang="en-US" sz="1200" b="1" dirty="0">
                <a:solidFill>
                  <a:schemeClr val="accent6"/>
                </a:solidFill>
              </a:rPr>
              <a:t> Stem Cells – MSC</a:t>
            </a:r>
            <a:r>
              <a:rPr lang="en-US" sz="1200" b="1" dirty="0" smtClean="0">
                <a:solidFill>
                  <a:schemeClr val="accent6"/>
                </a:solidFill>
              </a:rPr>
              <a:t>)</a:t>
            </a:r>
          </a:p>
          <a:p>
            <a:endParaRPr lang="en-US" sz="1200" b="1" dirty="0">
              <a:solidFill>
                <a:schemeClr val="accent6"/>
              </a:solidFill>
            </a:endParaRPr>
          </a:p>
          <a:p>
            <a:pPr marL="1971675"/>
            <a:r>
              <a:rPr lang="el-GR" sz="1200" dirty="0" smtClean="0"/>
              <a:t>Προέλευση: από </a:t>
            </a:r>
            <a:r>
              <a:rPr lang="el-GR" sz="1200" dirty="0"/>
              <a:t>το συνδετικό ιστό (στρώμα) που περιβάλλει άλλους ιστούς και όργανα: μυελός των οστών, λιπώδης ιστός, αρθρικό υγρό, πολφός του δοντιού κλπ.</a:t>
            </a:r>
          </a:p>
          <a:p>
            <a:pPr marL="1971675"/>
            <a:endParaRPr lang="el-GR" sz="1200" dirty="0" smtClean="0"/>
          </a:p>
          <a:p>
            <a:pPr marL="1971675"/>
            <a:r>
              <a:rPr lang="el-GR" sz="1200" dirty="0" smtClean="0"/>
              <a:t>Πλεονεκτήματα</a:t>
            </a:r>
            <a:r>
              <a:rPr lang="el-GR" sz="1200" dirty="0"/>
              <a:t>:</a:t>
            </a:r>
          </a:p>
          <a:p>
            <a:pPr marL="1971675">
              <a:buBlip>
                <a:blip r:embed="rId2"/>
              </a:buBlip>
            </a:pPr>
            <a:r>
              <a:rPr lang="el-GR" sz="1200" dirty="0"/>
              <a:t>Καλή ικανότητα αυτό-ανανέωσης και διαφοροποίησης. </a:t>
            </a:r>
            <a:endParaRPr lang="en-US" sz="1200" dirty="0" smtClean="0"/>
          </a:p>
          <a:p>
            <a:pPr marL="1971675">
              <a:buBlip>
                <a:blip r:embed="rId2"/>
              </a:buBlip>
            </a:pPr>
            <a:r>
              <a:rPr lang="el-GR" sz="1200" dirty="0" smtClean="0"/>
              <a:t>Ικανοποιητική </a:t>
            </a:r>
            <a:r>
              <a:rPr lang="el-GR" sz="1200" dirty="0"/>
              <a:t>ικανότητα καλλιέργειας στο εργαστήριο</a:t>
            </a:r>
          </a:p>
          <a:p>
            <a:endParaRPr lang="en-US" sz="1200" b="1" dirty="0">
              <a:solidFill>
                <a:schemeClr val="accent6"/>
              </a:solidFill>
            </a:endParaRPr>
          </a:p>
          <a:p>
            <a:endParaRPr lang="en-US" sz="1200" dirty="0"/>
          </a:p>
          <a:p>
            <a:endParaRPr lang="el-GR" sz="1200" dirty="0"/>
          </a:p>
        </p:txBody>
      </p:sp>
      <p:sp>
        <p:nvSpPr>
          <p:cNvPr id="8" name="TextBox 7"/>
          <p:cNvSpPr txBox="1"/>
          <p:nvPr/>
        </p:nvSpPr>
        <p:spPr>
          <a:xfrm>
            <a:off x="251520" y="476672"/>
            <a:ext cx="309634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Κατηγορίες </a:t>
            </a:r>
            <a:r>
              <a:rPr lang="el-GR" b="1" dirty="0" err="1" smtClean="0">
                <a:solidFill>
                  <a:schemeClr val="accent3">
                    <a:lumMod val="75000"/>
                  </a:schemeClr>
                </a:solidFill>
              </a:rPr>
              <a:t>βλαστοκυττάρων</a:t>
            </a:r>
            <a:endParaRPr lang="el-GR" b="1" dirty="0">
              <a:solidFill>
                <a:schemeClr val="accent3">
                  <a:lumMod val="75000"/>
                </a:schemeClr>
              </a:solidFill>
            </a:endParaRPr>
          </a:p>
        </p:txBody>
      </p:sp>
      <p:sp>
        <p:nvSpPr>
          <p:cNvPr id="9" name="TextBox 8"/>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1399091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A43D03E-EE8D-4F90-9701-F6AFCBD659B1}" type="slidenum">
              <a:rPr lang="el-GR" smtClean="0"/>
              <a:t>9</a:t>
            </a:fld>
            <a:endParaRPr lang="el-GR"/>
          </a:p>
        </p:txBody>
      </p:sp>
      <p:sp>
        <p:nvSpPr>
          <p:cNvPr id="6" name="TextBox 5"/>
          <p:cNvSpPr txBox="1"/>
          <p:nvPr/>
        </p:nvSpPr>
        <p:spPr>
          <a:xfrm>
            <a:off x="251520" y="476672"/>
            <a:ext cx="309634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b="1" dirty="0" smtClean="0">
                <a:solidFill>
                  <a:schemeClr val="accent3">
                    <a:lumMod val="75000"/>
                  </a:schemeClr>
                </a:solidFill>
              </a:rPr>
              <a:t>Κατηγορίες </a:t>
            </a:r>
            <a:r>
              <a:rPr lang="el-GR" b="1" dirty="0" err="1" smtClean="0">
                <a:solidFill>
                  <a:schemeClr val="accent3">
                    <a:lumMod val="75000"/>
                  </a:schemeClr>
                </a:solidFill>
              </a:rPr>
              <a:t>βλαστοκυττάρων</a:t>
            </a:r>
            <a:endParaRPr lang="el-GR" b="1" dirty="0">
              <a:solidFill>
                <a:schemeClr val="accent3">
                  <a:lumMod val="75000"/>
                </a:schemeClr>
              </a:solidFill>
            </a:endParaRPr>
          </a:p>
        </p:txBody>
      </p:sp>
      <p:sp>
        <p:nvSpPr>
          <p:cNvPr id="7" name="TextBox 6"/>
          <p:cNvSpPr txBox="1"/>
          <p:nvPr/>
        </p:nvSpPr>
        <p:spPr>
          <a:xfrm>
            <a:off x="2843808" y="-4"/>
            <a:ext cx="4320480" cy="276999"/>
          </a:xfrm>
          <a:prstGeom prst="rect">
            <a:avLst/>
          </a:prstGeom>
          <a:noFill/>
        </p:spPr>
        <p:txBody>
          <a:bodyPr wrap="square" rtlCol="0">
            <a:spAutoFit/>
          </a:bodyPr>
          <a:lstStyle/>
          <a:p>
            <a:r>
              <a:rPr lang="el-GR" sz="1200" b="1" dirty="0" err="1" smtClean="0">
                <a:solidFill>
                  <a:schemeClr val="bg1">
                    <a:lumMod val="65000"/>
                  </a:schemeClr>
                </a:solidFill>
                <a:latin typeface="Arial" pitchFamily="34" charset="0"/>
                <a:cs typeface="Arial" pitchFamily="34" charset="0"/>
              </a:rPr>
              <a:t>Βλαστοκύτταρα</a:t>
            </a:r>
            <a:r>
              <a:rPr lang="el-GR" sz="1200" b="1" dirty="0" smtClean="0">
                <a:solidFill>
                  <a:schemeClr val="bg1">
                    <a:lumMod val="65000"/>
                  </a:schemeClr>
                </a:solidFill>
                <a:latin typeface="Arial" pitchFamily="34" charset="0"/>
                <a:cs typeface="Arial" pitchFamily="34" charset="0"/>
              </a:rPr>
              <a:t> – έχουν τη λύση για όλα;</a:t>
            </a:r>
            <a:endParaRPr lang="el-GR" sz="1200" b="1" dirty="0">
              <a:solidFill>
                <a:schemeClr val="bg1">
                  <a:lumMod val="65000"/>
                </a:schemeClr>
              </a:solidFill>
              <a:latin typeface="Arial" pitchFamily="34" charset="0"/>
              <a:cs typeface="Arial" pitchFamily="34" charset="0"/>
            </a:endParaRPr>
          </a:p>
        </p:txBody>
      </p:sp>
      <p:sp>
        <p:nvSpPr>
          <p:cNvPr id="9" name="Rectangle 8"/>
          <p:cNvSpPr/>
          <p:nvPr/>
        </p:nvSpPr>
        <p:spPr>
          <a:xfrm>
            <a:off x="251520" y="1196752"/>
            <a:ext cx="8568952" cy="677108"/>
          </a:xfrm>
          <a:prstGeom prst="rect">
            <a:avLst/>
          </a:prstGeom>
        </p:spPr>
        <p:txBody>
          <a:bodyPr wrap="square">
            <a:spAutoFit/>
          </a:bodyPr>
          <a:lstStyle/>
          <a:p>
            <a:r>
              <a:rPr lang="el-GR" sz="1400" b="1" dirty="0">
                <a:solidFill>
                  <a:schemeClr val="accent6"/>
                </a:solidFill>
              </a:rPr>
              <a:t>«</a:t>
            </a:r>
            <a:r>
              <a:rPr lang="el-GR" sz="1400" b="1" dirty="0" err="1">
                <a:solidFill>
                  <a:schemeClr val="accent6"/>
                </a:solidFill>
              </a:rPr>
              <a:t>Επαναπρογραμματισμένα</a:t>
            </a:r>
            <a:r>
              <a:rPr lang="el-GR" sz="1400" b="1" dirty="0">
                <a:solidFill>
                  <a:schemeClr val="accent6"/>
                </a:solidFill>
              </a:rPr>
              <a:t>» διαφοροποιημένα κύτταρα ενήλικα (</a:t>
            </a:r>
            <a:r>
              <a:rPr lang="en-US" sz="1400" b="1" dirty="0">
                <a:solidFill>
                  <a:schemeClr val="accent6"/>
                </a:solidFill>
              </a:rPr>
              <a:t>induced Pluripotent Stem Cells – </a:t>
            </a:r>
            <a:r>
              <a:rPr lang="en-US" sz="1400" b="1" dirty="0" err="1">
                <a:solidFill>
                  <a:schemeClr val="accent6"/>
                </a:solidFill>
              </a:rPr>
              <a:t>iPS</a:t>
            </a:r>
            <a:r>
              <a:rPr lang="en-US" sz="1400" b="1" dirty="0">
                <a:solidFill>
                  <a:schemeClr val="accent6"/>
                </a:solidFill>
              </a:rPr>
              <a:t>)</a:t>
            </a:r>
            <a:endParaRPr lang="el-GR" sz="1400" dirty="0"/>
          </a:p>
          <a:p>
            <a:r>
              <a:rPr lang="el-GR" sz="1200" dirty="0" err="1"/>
              <a:t>Ολοδύναμα</a:t>
            </a:r>
            <a:r>
              <a:rPr lang="el-GR" sz="1200" dirty="0"/>
              <a:t> (</a:t>
            </a:r>
            <a:r>
              <a:rPr lang="en-US" sz="1200" dirty="0"/>
              <a:t>pluripotent</a:t>
            </a:r>
            <a:r>
              <a:rPr lang="en-US" sz="1200" dirty="0" smtClean="0"/>
              <a:t>)</a:t>
            </a:r>
          </a:p>
          <a:p>
            <a:endParaRPr lang="el-GR" sz="1200" b="1" dirty="0" smtClean="0"/>
          </a:p>
        </p:txBody>
      </p:sp>
      <p:pic>
        <p:nvPicPr>
          <p:cNvPr id="5122" name="Picture 2" descr="stem_cell_re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213" y="1809923"/>
            <a:ext cx="3781425"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1735063"/>
            <a:ext cx="4807693" cy="5078313"/>
          </a:xfrm>
          <a:prstGeom prst="rect">
            <a:avLst/>
          </a:prstGeom>
        </p:spPr>
        <p:txBody>
          <a:bodyPr wrap="square">
            <a:spAutoFit/>
          </a:bodyPr>
          <a:lstStyle/>
          <a:p>
            <a:r>
              <a:rPr lang="en-US" sz="1200" b="1" dirty="0">
                <a:solidFill>
                  <a:schemeClr val="accent3">
                    <a:lumMod val="75000"/>
                  </a:schemeClr>
                </a:solidFill>
              </a:rPr>
              <a:t>Takahashi et al. 2006: </a:t>
            </a:r>
            <a:r>
              <a:rPr lang="el-GR" sz="1200" dirty="0"/>
              <a:t>η πρώτη προσπάθεια δημιουργίας </a:t>
            </a:r>
            <a:r>
              <a:rPr lang="en-US" sz="1200" dirty="0" err="1"/>
              <a:t>iPS</a:t>
            </a:r>
            <a:r>
              <a:rPr lang="en-US" sz="1200" dirty="0"/>
              <a:t> </a:t>
            </a:r>
            <a:r>
              <a:rPr lang="el-GR" sz="1200" dirty="0"/>
              <a:t>από </a:t>
            </a:r>
            <a:r>
              <a:rPr lang="el-GR" sz="1200" dirty="0" err="1"/>
              <a:t>ινοβλάστες</a:t>
            </a:r>
            <a:r>
              <a:rPr lang="el-GR" sz="1200" dirty="0"/>
              <a:t> ποντικού</a:t>
            </a:r>
          </a:p>
          <a:p>
            <a:r>
              <a:rPr lang="en-US" sz="1200" b="1" dirty="0">
                <a:solidFill>
                  <a:schemeClr val="accent3">
                    <a:lumMod val="75000"/>
                  </a:schemeClr>
                </a:solidFill>
              </a:rPr>
              <a:t>Takahashi et al. 2007: </a:t>
            </a:r>
            <a:r>
              <a:rPr lang="el-GR" sz="1200" dirty="0"/>
              <a:t>η πρώτη προσπάθεια δημιουργίας </a:t>
            </a:r>
            <a:r>
              <a:rPr lang="en-US" sz="1200" dirty="0" err="1"/>
              <a:t>iPS</a:t>
            </a:r>
            <a:r>
              <a:rPr lang="en-US" sz="1200" dirty="0"/>
              <a:t> </a:t>
            </a:r>
            <a:r>
              <a:rPr lang="el-GR" sz="1200" dirty="0"/>
              <a:t>από </a:t>
            </a:r>
            <a:r>
              <a:rPr lang="el-GR" sz="1200" dirty="0" err="1"/>
              <a:t>ινοβλάστες</a:t>
            </a:r>
            <a:r>
              <a:rPr lang="el-GR" sz="1200" dirty="0"/>
              <a:t> ανθρώπου</a:t>
            </a:r>
          </a:p>
          <a:p>
            <a:endParaRPr lang="el-GR" sz="1200" dirty="0"/>
          </a:p>
          <a:p>
            <a:r>
              <a:rPr lang="el-GR" sz="1200" dirty="0"/>
              <a:t>Προέλευση: </a:t>
            </a:r>
          </a:p>
          <a:p>
            <a:r>
              <a:rPr lang="el-GR" sz="1200" i="1" dirty="0"/>
              <a:t>Ι</a:t>
            </a:r>
            <a:r>
              <a:rPr lang="en-US" sz="1200" i="1" dirty="0"/>
              <a:t>n vitro </a:t>
            </a:r>
            <a:r>
              <a:rPr lang="el-GR" sz="1200" dirty="0" err="1"/>
              <a:t>επαναπρογραμματισμός</a:t>
            </a:r>
            <a:r>
              <a:rPr lang="el-GR" sz="1200" dirty="0"/>
              <a:t> ενήλικών διαφοροποιημένων κυττάρων  ώστε να δρουν ως </a:t>
            </a:r>
            <a:r>
              <a:rPr lang="el-GR" sz="1200" dirty="0" err="1"/>
              <a:t>εμβρυονικά</a:t>
            </a:r>
            <a:r>
              <a:rPr lang="el-GR" sz="1200" dirty="0"/>
              <a:t> </a:t>
            </a:r>
            <a:r>
              <a:rPr lang="el-GR" sz="1200" dirty="0" err="1"/>
              <a:t>βλαστοκύτταρα</a:t>
            </a:r>
            <a:r>
              <a:rPr lang="el-GR" sz="1200" dirty="0"/>
              <a:t> με προσθήκη επιλεγμένων μεταγραφικών παραγόντων, με σκοπό τη </a:t>
            </a:r>
            <a:r>
              <a:rPr lang="el-GR" sz="1200" dirty="0" err="1"/>
              <a:t>σίγαση</a:t>
            </a:r>
            <a:r>
              <a:rPr lang="el-GR" sz="1200" dirty="0"/>
              <a:t> ή την επαγωγή της έκφρασης συγκεκριμένων γονιδίων.</a:t>
            </a:r>
          </a:p>
          <a:p>
            <a:endParaRPr lang="en-US" sz="1200" dirty="0"/>
          </a:p>
          <a:p>
            <a:r>
              <a:rPr lang="el-GR" sz="1200" dirty="0"/>
              <a:t>Πλεονεκτήματα:</a:t>
            </a:r>
          </a:p>
          <a:p>
            <a:pPr marL="271463" indent="-271463">
              <a:buBlip>
                <a:blip r:embed="rId4"/>
              </a:buBlip>
            </a:pPr>
            <a:r>
              <a:rPr lang="el-GR" sz="1200" dirty="0"/>
              <a:t>Πρόκειται για έναν ηθικά αποδεκτό τρόπο δημιουργίας </a:t>
            </a:r>
            <a:r>
              <a:rPr lang="el-GR" sz="1200" dirty="0" err="1"/>
              <a:t>εμβρυονικών</a:t>
            </a:r>
            <a:r>
              <a:rPr lang="el-GR" sz="1200" dirty="0"/>
              <a:t> </a:t>
            </a:r>
            <a:r>
              <a:rPr lang="el-GR" sz="1200" dirty="0" err="1"/>
              <a:t>βλαστοκυττάρων</a:t>
            </a:r>
            <a:endParaRPr lang="el-GR" sz="1200" dirty="0"/>
          </a:p>
          <a:p>
            <a:pPr marL="271463" indent="-271463">
              <a:buBlip>
                <a:blip r:embed="rId4"/>
              </a:buBlip>
            </a:pPr>
            <a:r>
              <a:rPr lang="el-GR" sz="1200" dirty="0"/>
              <a:t>Προλαμβάνεται η απόρριψη μοσχευμάτων, αν τα κύτταρα για </a:t>
            </a:r>
            <a:r>
              <a:rPr lang="el-GR" sz="1200" dirty="0" err="1"/>
              <a:t>επαναπρογραμματισμό</a:t>
            </a:r>
            <a:r>
              <a:rPr lang="el-GR" sz="1200" dirty="0"/>
              <a:t> προέρχονται από τον ίδιο τον ασθενή.</a:t>
            </a:r>
          </a:p>
          <a:p>
            <a:pPr marL="271463" indent="-271463">
              <a:buBlip>
                <a:blip r:embed="rId4"/>
              </a:buBlip>
            </a:pPr>
            <a:r>
              <a:rPr lang="el-GR" sz="1200" dirty="0"/>
              <a:t>Έχουν καλή ικανότητα καλλιέργειας στο εργαστήριο</a:t>
            </a:r>
          </a:p>
          <a:p>
            <a:endParaRPr lang="el-GR" sz="1200" dirty="0"/>
          </a:p>
          <a:p>
            <a:r>
              <a:rPr lang="el-GR" sz="1200" dirty="0"/>
              <a:t>Μειονεκτήματα:</a:t>
            </a:r>
          </a:p>
          <a:p>
            <a:pPr marL="271463" indent="-271463">
              <a:buBlip>
                <a:blip r:embed="rId4"/>
              </a:buBlip>
            </a:pPr>
            <a:r>
              <a:rPr lang="el-GR" sz="1200" dirty="0"/>
              <a:t>Χαμηλή απόδοση της τεχνικής.</a:t>
            </a:r>
          </a:p>
          <a:p>
            <a:pPr marL="271463" indent="-271463">
              <a:buBlip>
                <a:blip r:embed="rId4"/>
              </a:buBlip>
            </a:pPr>
            <a:r>
              <a:rPr lang="el-GR" sz="1200" dirty="0"/>
              <a:t>Η συγκεκριμένη τεχνική βρίσκεται ακόμα σε πολύ αρχικά στάδια</a:t>
            </a:r>
          </a:p>
          <a:p>
            <a:pPr marL="271463" indent="-271463">
              <a:buBlip>
                <a:blip r:embed="rId4"/>
              </a:buBlip>
            </a:pPr>
            <a:r>
              <a:rPr lang="el-GR" sz="1200" dirty="0"/>
              <a:t>Κίνδυνος </a:t>
            </a:r>
            <a:r>
              <a:rPr lang="el-GR" sz="1200" dirty="0" err="1"/>
              <a:t>ογκογένεσης</a:t>
            </a:r>
            <a:r>
              <a:rPr lang="el-GR" sz="1200" dirty="0"/>
              <a:t> λόγω του </a:t>
            </a:r>
            <a:r>
              <a:rPr lang="el-GR" sz="1200" dirty="0" err="1"/>
              <a:t>ογκογονιδίου</a:t>
            </a:r>
            <a:r>
              <a:rPr lang="el-GR" sz="1200" dirty="0"/>
              <a:t> </a:t>
            </a:r>
            <a:r>
              <a:rPr lang="en-US" sz="1200" dirty="0"/>
              <a:t>c-</a:t>
            </a:r>
            <a:r>
              <a:rPr lang="en-US" sz="1200" dirty="0" err="1"/>
              <a:t>Myc</a:t>
            </a:r>
            <a:r>
              <a:rPr lang="en-US" sz="1200" dirty="0"/>
              <a:t> </a:t>
            </a:r>
            <a:r>
              <a:rPr lang="el-GR" sz="1200" dirty="0"/>
              <a:t>που χρησιμοποιείται κατά τον </a:t>
            </a:r>
            <a:r>
              <a:rPr lang="el-GR" sz="1200" dirty="0" err="1"/>
              <a:t>επαναπρογραμματισμό</a:t>
            </a:r>
            <a:r>
              <a:rPr lang="en-US" sz="1200" dirty="0"/>
              <a:t>, </a:t>
            </a:r>
            <a:r>
              <a:rPr lang="el-GR" sz="1200" dirty="0"/>
              <a:t>αλλά και της χρήσης ιών κατά τη διαδικασία.</a:t>
            </a:r>
          </a:p>
          <a:p>
            <a:pPr marL="271463" indent="-271463">
              <a:buBlip>
                <a:blip r:embed="rId4"/>
              </a:buBlip>
            </a:pPr>
            <a:r>
              <a:rPr lang="el-GR" sz="1200" dirty="0"/>
              <a:t>Κίνδυνος δημιουργίας </a:t>
            </a:r>
            <a:r>
              <a:rPr lang="el-GR" sz="1200" dirty="0" err="1"/>
              <a:t>τερατώματος</a:t>
            </a:r>
            <a:r>
              <a:rPr lang="el-GR" sz="1200" dirty="0"/>
              <a:t> αν μεταμοσχευτούν αδιαφοροποίητα </a:t>
            </a:r>
            <a:r>
              <a:rPr lang="en-US" sz="1200" dirty="0" err="1"/>
              <a:t>iPS</a:t>
            </a:r>
            <a:r>
              <a:rPr lang="el-GR" sz="1200" dirty="0"/>
              <a:t>. Η διαδικασία σωστής και αποτελεσματικής διαφοροποίησής τους αποτελεί επιστημονική πρόκληση.</a:t>
            </a:r>
            <a:endParaRPr lang="el-GR" sz="1200" dirty="0"/>
          </a:p>
        </p:txBody>
      </p:sp>
    </p:spTree>
    <p:extLst>
      <p:ext uri="{BB962C8B-B14F-4D97-AF65-F5344CB8AC3E}">
        <p14:creationId xmlns:p14="http://schemas.microsoft.com/office/powerpoint/2010/main" val="1261551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b="1" dirty="0" err="1" smtClean="0">
            <a:solidFill>
              <a:schemeClr val="bg1">
                <a:lumMod val="65000"/>
              </a:schemeClr>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1909</TotalTime>
  <Words>3792</Words>
  <Application>Microsoft Office PowerPoint</Application>
  <PresentationFormat>On-screen Show (4:3)</PresentationFormat>
  <Paragraphs>572</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Kyriakou</dc:creator>
  <cp:lastModifiedBy>Eleni Kyriakou</cp:lastModifiedBy>
  <cp:revision>293</cp:revision>
  <dcterms:created xsi:type="dcterms:W3CDTF">2016-02-16T11:39:27Z</dcterms:created>
  <dcterms:modified xsi:type="dcterms:W3CDTF">2016-03-18T14:14:56Z</dcterms:modified>
</cp:coreProperties>
</file>